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8"/>
  </p:notesMasterIdLst>
  <p:sldIdLst>
    <p:sldId id="256" r:id="rId2"/>
    <p:sldId id="275" r:id="rId3"/>
    <p:sldId id="325" r:id="rId4"/>
    <p:sldId id="327" r:id="rId5"/>
    <p:sldId id="328" r:id="rId6"/>
    <p:sldId id="257" r:id="rId7"/>
    <p:sldId id="258" r:id="rId8"/>
    <p:sldId id="287" r:id="rId9"/>
    <p:sldId id="368" r:id="rId10"/>
    <p:sldId id="300" r:id="rId11"/>
    <p:sldId id="301" r:id="rId12"/>
    <p:sldId id="310" r:id="rId13"/>
    <p:sldId id="370" r:id="rId14"/>
    <p:sldId id="312" r:id="rId15"/>
    <p:sldId id="379" r:id="rId16"/>
    <p:sldId id="299" r:id="rId17"/>
    <p:sldId id="286" r:id="rId18"/>
    <p:sldId id="276" r:id="rId19"/>
    <p:sldId id="289" r:id="rId20"/>
    <p:sldId id="277" r:id="rId21"/>
    <p:sldId id="292" r:id="rId22"/>
    <p:sldId id="314" r:id="rId23"/>
    <p:sldId id="373" r:id="rId24"/>
    <p:sldId id="284" r:id="rId25"/>
    <p:sldId id="378" r:id="rId26"/>
    <p:sldId id="329" r:id="rId27"/>
    <p:sldId id="308" r:id="rId28"/>
    <p:sldId id="319" r:id="rId29"/>
    <p:sldId id="283" r:id="rId30"/>
    <p:sldId id="294" r:id="rId31"/>
    <p:sldId id="323" r:id="rId32"/>
    <p:sldId id="377" r:id="rId33"/>
    <p:sldId id="324" r:id="rId34"/>
    <p:sldId id="330" r:id="rId35"/>
    <p:sldId id="295" r:id="rId36"/>
    <p:sldId id="304" r:id="rId37"/>
    <p:sldId id="390" r:id="rId38"/>
    <p:sldId id="372" r:id="rId39"/>
    <p:sldId id="369" r:id="rId40"/>
    <p:sldId id="305" r:id="rId41"/>
    <p:sldId id="321" r:id="rId42"/>
    <p:sldId id="322" r:id="rId43"/>
    <p:sldId id="296" r:id="rId44"/>
    <p:sldId id="302" r:id="rId45"/>
    <p:sldId id="303" r:id="rId46"/>
    <p:sldId id="318" r:id="rId47"/>
    <p:sldId id="297" r:id="rId48"/>
    <p:sldId id="306" r:id="rId49"/>
    <p:sldId id="307" r:id="rId50"/>
    <p:sldId id="333" r:id="rId51"/>
    <p:sldId id="335" r:id="rId52"/>
    <p:sldId id="331" r:id="rId53"/>
    <p:sldId id="376" r:id="rId54"/>
    <p:sldId id="334" r:id="rId55"/>
    <p:sldId id="336" r:id="rId56"/>
    <p:sldId id="337" r:id="rId57"/>
    <p:sldId id="338" r:id="rId58"/>
    <p:sldId id="339" r:id="rId59"/>
    <p:sldId id="340" r:id="rId60"/>
    <p:sldId id="341" r:id="rId61"/>
    <p:sldId id="342" r:id="rId62"/>
    <p:sldId id="343" r:id="rId63"/>
    <p:sldId id="344" r:id="rId64"/>
    <p:sldId id="345" r:id="rId65"/>
    <p:sldId id="374" r:id="rId66"/>
    <p:sldId id="375" r:id="rId67"/>
    <p:sldId id="348" r:id="rId68"/>
    <p:sldId id="349" r:id="rId69"/>
    <p:sldId id="350" r:id="rId70"/>
    <p:sldId id="351" r:id="rId71"/>
    <p:sldId id="352" r:id="rId72"/>
    <p:sldId id="353" r:id="rId73"/>
    <p:sldId id="356" r:id="rId74"/>
    <p:sldId id="359" r:id="rId75"/>
    <p:sldId id="361" r:id="rId76"/>
    <p:sldId id="363" r:id="rId77"/>
    <p:sldId id="381" r:id="rId78"/>
    <p:sldId id="383" r:id="rId79"/>
    <p:sldId id="385" r:id="rId80"/>
    <p:sldId id="386" r:id="rId81"/>
    <p:sldId id="387" r:id="rId82"/>
    <p:sldId id="388" r:id="rId83"/>
    <p:sldId id="391" r:id="rId84"/>
    <p:sldId id="392" r:id="rId85"/>
    <p:sldId id="393" r:id="rId86"/>
    <p:sldId id="394" r:id="rId87"/>
    <p:sldId id="395" r:id="rId88"/>
    <p:sldId id="396" r:id="rId89"/>
    <p:sldId id="397" r:id="rId90"/>
    <p:sldId id="398" r:id="rId91"/>
    <p:sldId id="399" r:id="rId92"/>
    <p:sldId id="400" r:id="rId93"/>
    <p:sldId id="401" r:id="rId94"/>
    <p:sldId id="402" r:id="rId95"/>
    <p:sldId id="403" r:id="rId96"/>
    <p:sldId id="389" r:id="rId9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624" autoAdjust="0"/>
  </p:normalViewPr>
  <p:slideViewPr>
    <p:cSldViewPr>
      <p:cViewPr>
        <p:scale>
          <a:sx n="90" d="100"/>
          <a:sy n="90" d="100"/>
        </p:scale>
        <p:origin x="24" y="59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image" Target="../media/image200.jpeg"/><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image" Target="../media/image201.jpeg"/><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652881161352443"/>
          <c:y val="0.11740809103200414"/>
          <c:w val="0.73827843479862787"/>
          <c:h val="0.49322283493272784"/>
        </c:manualLayout>
      </c:layout>
      <c:barChart>
        <c:barDir val="col"/>
        <c:grouping val="clustered"/>
        <c:varyColors val="1"/>
        <c:ser>
          <c:idx val="0"/>
          <c:order val="0"/>
          <c:invertIfNegative val="0"/>
          <c:dLbls>
            <c:showLegendKey val="0"/>
            <c:showVal val="1"/>
            <c:showCatName val="0"/>
            <c:showSerName val="0"/>
            <c:showPercent val="0"/>
            <c:showBubbleSize val="0"/>
            <c:showLeaderLines val="0"/>
          </c:dLbls>
          <c:cat>
            <c:strRef>
              <c:f>Лист1!$A$1:$E$1</c:f>
              <c:strCache>
                <c:ptCount val="5"/>
                <c:pt idx="0">
                  <c:v>холерик</c:v>
                </c:pt>
                <c:pt idx="1">
                  <c:v>сангвиник</c:v>
                </c:pt>
                <c:pt idx="2">
                  <c:v>флегматик</c:v>
                </c:pt>
                <c:pt idx="3">
                  <c:v>мелонхолик</c:v>
                </c:pt>
                <c:pt idx="4">
                  <c:v>аралас</c:v>
                </c:pt>
              </c:strCache>
            </c:strRef>
          </c:cat>
          <c:val>
            <c:numRef>
              <c:f>Лист1!$A$2:$E$2</c:f>
              <c:numCache>
                <c:formatCode>General</c:formatCode>
                <c:ptCount val="5"/>
                <c:pt idx="0">
                  <c:v>31.2</c:v>
                </c:pt>
                <c:pt idx="1">
                  <c:v>43.7</c:v>
                </c:pt>
                <c:pt idx="2">
                  <c:v>31.5</c:v>
                </c:pt>
                <c:pt idx="3">
                  <c:v>16.600000000000001</c:v>
                </c:pt>
                <c:pt idx="4">
                  <c:v>16.600000000000001</c:v>
                </c:pt>
              </c:numCache>
            </c:numRef>
          </c:val>
        </c:ser>
        <c:dLbls>
          <c:showLegendKey val="0"/>
          <c:showVal val="0"/>
          <c:showCatName val="0"/>
          <c:showSerName val="0"/>
          <c:showPercent val="0"/>
          <c:showBubbleSize val="0"/>
        </c:dLbls>
        <c:gapWidth val="150"/>
        <c:axId val="391035904"/>
        <c:axId val="391090944"/>
      </c:barChart>
      <c:catAx>
        <c:axId val="391035904"/>
        <c:scaling>
          <c:orientation val="minMax"/>
        </c:scaling>
        <c:delete val="0"/>
        <c:axPos val="b"/>
        <c:majorTickMark val="out"/>
        <c:minorTickMark val="none"/>
        <c:tickLblPos val="nextTo"/>
        <c:crossAx val="391090944"/>
        <c:crosses val="autoZero"/>
        <c:auto val="1"/>
        <c:lblAlgn val="ctr"/>
        <c:lblOffset val="100"/>
        <c:noMultiLvlLbl val="0"/>
      </c:catAx>
      <c:valAx>
        <c:axId val="391090944"/>
        <c:scaling>
          <c:orientation val="minMax"/>
        </c:scaling>
        <c:delete val="0"/>
        <c:axPos val="l"/>
        <c:majorGridlines/>
        <c:numFmt formatCode="General" sourceLinked="1"/>
        <c:majorTickMark val="out"/>
        <c:minorTickMark val="none"/>
        <c:tickLblPos val="nextTo"/>
        <c:crossAx val="391035904"/>
        <c:crosses val="autoZero"/>
        <c:crossBetween val="between"/>
      </c:valAx>
      <c:spPr>
        <a:blipFill>
          <a:blip xmlns:r="http://schemas.openxmlformats.org/officeDocument/2006/relationships" r:embed="rId2"/>
          <a:tile tx="0" ty="0" sx="100000" sy="100000" flip="none" algn="tl"/>
        </a:blipFill>
      </c:spPr>
    </c:plotArea>
    <c:plotVisOnly val="1"/>
    <c:dispBlanksAs val="gap"/>
    <c:showDLblsOverMax val="0"/>
  </c:chart>
  <c:spPr>
    <a:blipFill>
      <a:blip xmlns:r="http://schemas.openxmlformats.org/officeDocument/2006/relationships" r:embed="rId2"/>
      <a:tile tx="0" ty="0" sx="100000" sy="100000" flip="none" algn="tl"/>
    </a:blipFill>
  </c:sp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0103470646118685"/>
          <c:y val="7.3660369559164204E-2"/>
          <c:w val="0.78636748694589487"/>
          <c:h val="0.78013727139375533"/>
        </c:manualLayout>
      </c:layout>
      <c:barChart>
        <c:barDir val="col"/>
        <c:grouping val="clustered"/>
        <c:varyColors val="1"/>
        <c:ser>
          <c:idx val="0"/>
          <c:order val="0"/>
          <c:invertIfNegative val="0"/>
          <c:dLbls>
            <c:showLegendKey val="0"/>
            <c:showVal val="1"/>
            <c:showCatName val="0"/>
            <c:showSerName val="0"/>
            <c:showPercent val="0"/>
            <c:showBubbleSize val="0"/>
            <c:showLeaderLines val="0"/>
          </c:dLbls>
          <c:cat>
            <c:strRef>
              <c:f>Лист1!$A$2:$C$2</c:f>
              <c:strCache>
                <c:ptCount val="3"/>
                <c:pt idx="0">
                  <c:v>орта</c:v>
                </c:pt>
                <c:pt idx="1">
                  <c:v>жоғары</c:v>
                </c:pt>
                <c:pt idx="2">
                  <c:v>төмен</c:v>
                </c:pt>
              </c:strCache>
            </c:strRef>
          </c:cat>
          <c:val>
            <c:numRef>
              <c:f>Лист1!$A$3:$C$3</c:f>
              <c:numCache>
                <c:formatCode>General</c:formatCode>
                <c:ptCount val="3"/>
                <c:pt idx="0">
                  <c:v>31.2</c:v>
                </c:pt>
                <c:pt idx="1">
                  <c:v>43.7</c:v>
                </c:pt>
                <c:pt idx="2">
                  <c:v>31.5</c:v>
                </c:pt>
              </c:numCache>
            </c:numRef>
          </c:val>
        </c:ser>
        <c:dLbls>
          <c:showLegendKey val="0"/>
          <c:showVal val="0"/>
          <c:showCatName val="0"/>
          <c:showSerName val="0"/>
          <c:showPercent val="0"/>
          <c:showBubbleSize val="0"/>
        </c:dLbls>
        <c:gapWidth val="150"/>
        <c:axId val="391139712"/>
        <c:axId val="391141248"/>
      </c:barChart>
      <c:catAx>
        <c:axId val="391139712"/>
        <c:scaling>
          <c:orientation val="minMax"/>
        </c:scaling>
        <c:delete val="0"/>
        <c:axPos val="b"/>
        <c:majorTickMark val="out"/>
        <c:minorTickMark val="none"/>
        <c:tickLblPos val="nextTo"/>
        <c:crossAx val="391141248"/>
        <c:crosses val="autoZero"/>
        <c:auto val="1"/>
        <c:lblAlgn val="ctr"/>
        <c:lblOffset val="100"/>
        <c:noMultiLvlLbl val="0"/>
      </c:catAx>
      <c:valAx>
        <c:axId val="391141248"/>
        <c:scaling>
          <c:orientation val="minMax"/>
        </c:scaling>
        <c:delete val="0"/>
        <c:axPos val="l"/>
        <c:majorGridlines/>
        <c:numFmt formatCode="General" sourceLinked="1"/>
        <c:majorTickMark val="out"/>
        <c:minorTickMark val="none"/>
        <c:tickLblPos val="nextTo"/>
        <c:crossAx val="391139712"/>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dLbls>
            <c:txPr>
              <a:bodyPr/>
              <a:lstStyle/>
              <a:p>
                <a:pPr>
                  <a:defRPr sz="1100" b="1"/>
                </a:pPr>
                <a:endParaRPr lang="ru-RU"/>
              </a:p>
            </c:txPr>
            <c:showLegendKey val="0"/>
            <c:showVal val="1"/>
            <c:showCatName val="0"/>
            <c:showSerName val="0"/>
            <c:showPercent val="0"/>
            <c:showBubbleSize val="0"/>
            <c:showLeaderLines val="0"/>
          </c:dLbls>
          <c:cat>
            <c:strRef>
              <c:f>Лист1!$A$1:$C$1</c:f>
              <c:strCache>
                <c:ptCount val="3"/>
                <c:pt idx="0">
                  <c:v>Естіп отыр есте сақтау</c:v>
                </c:pt>
                <c:pt idx="1">
                  <c:v>Көріп отыр есте сақтау</c:v>
                </c:pt>
                <c:pt idx="2">
                  <c:v>Қайталап отыр есте сақтау</c:v>
                </c:pt>
              </c:strCache>
            </c:strRef>
          </c:cat>
          <c:val>
            <c:numRef>
              <c:f>Лист1!$A$2:$C$2</c:f>
              <c:numCache>
                <c:formatCode>General</c:formatCode>
                <c:ptCount val="3"/>
                <c:pt idx="0">
                  <c:v>46.25</c:v>
                </c:pt>
                <c:pt idx="1">
                  <c:v>55.41</c:v>
                </c:pt>
                <c:pt idx="2">
                  <c:v>51.6</c:v>
                </c:pt>
              </c:numCache>
            </c:numRef>
          </c:val>
        </c:ser>
        <c:dLbls>
          <c:showLegendKey val="0"/>
          <c:showVal val="0"/>
          <c:showCatName val="0"/>
          <c:showSerName val="0"/>
          <c:showPercent val="0"/>
          <c:showBubbleSize val="0"/>
        </c:dLbls>
        <c:gapWidth val="150"/>
        <c:axId val="391165440"/>
        <c:axId val="391166976"/>
      </c:barChart>
      <c:catAx>
        <c:axId val="391165440"/>
        <c:scaling>
          <c:orientation val="minMax"/>
        </c:scaling>
        <c:delete val="0"/>
        <c:axPos val="b"/>
        <c:majorTickMark val="out"/>
        <c:minorTickMark val="none"/>
        <c:tickLblPos val="nextTo"/>
        <c:crossAx val="391166976"/>
        <c:crosses val="autoZero"/>
        <c:auto val="1"/>
        <c:lblAlgn val="ctr"/>
        <c:lblOffset val="100"/>
        <c:noMultiLvlLbl val="0"/>
      </c:catAx>
      <c:valAx>
        <c:axId val="391166976"/>
        <c:scaling>
          <c:orientation val="minMax"/>
        </c:scaling>
        <c:delete val="0"/>
        <c:axPos val="l"/>
        <c:majorGridlines/>
        <c:numFmt formatCode="General" sourceLinked="1"/>
        <c:majorTickMark val="out"/>
        <c:minorTickMark val="none"/>
        <c:tickLblPos val="nextTo"/>
        <c:crossAx val="391165440"/>
        <c:crosses val="autoZero"/>
        <c:crossBetween val="between"/>
      </c:valAx>
      <c:spPr>
        <a:blipFill>
          <a:blip xmlns:r="http://schemas.openxmlformats.org/officeDocument/2006/relationships" r:embed="rId2"/>
          <a:tile tx="0" ty="0" sx="100000" sy="100000" flip="none" algn="tl"/>
        </a:blipFill>
      </c:spPr>
    </c:plotArea>
    <c:plotVisOnly val="1"/>
    <c:dispBlanksAs val="gap"/>
    <c:showDLblsOverMax val="0"/>
  </c:chart>
  <c:spPr>
    <a:blipFill>
      <a:blip xmlns:r="http://schemas.openxmlformats.org/officeDocument/2006/relationships" r:embed="rId2"/>
      <a:tile tx="0" ty="0" sx="100000" sy="100000" flip="none" algn="tl"/>
    </a:blipFill>
  </c:spPr>
  <c:externalData r:id="rId3">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FBE217-D1C0-4F53-B1FF-4A44817AFF45}"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ru-RU"/>
        </a:p>
      </dgm:t>
    </dgm:pt>
    <dgm:pt modelId="{A5D39ECD-B740-4CE7-A3B7-0F5B9DB0366A}">
      <dgm:prSet phldrT="[Текст]" custT="1"/>
      <dgm:spPr>
        <a:solidFill>
          <a:srgbClr val="FFFF00"/>
        </a:solidFill>
      </dgm:spPr>
      <dgm:t>
        <a:bodyPr/>
        <a:lstStyle/>
        <a:p>
          <a:r>
            <a:rPr lang="kk-KZ" sz="1400" dirty="0" smtClean="0">
              <a:solidFill>
                <a:schemeClr val="tx1"/>
              </a:solidFill>
              <a:latin typeface="Times New Roman" pitchFamily="18" charset="0"/>
              <a:cs typeface="Times New Roman" pitchFamily="18" charset="0"/>
            </a:rPr>
            <a:t>Қазақстандық патроитизм және азаматтық, құқықтық</a:t>
          </a:r>
          <a:r>
            <a:rPr lang="kk-KZ" sz="1400" dirty="0" smtClean="0">
              <a:solidFill>
                <a:schemeClr val="tx1"/>
              </a:solidFill>
            </a:rPr>
            <a:t> </a:t>
          </a:r>
          <a:r>
            <a:rPr lang="kk-KZ" sz="1400" dirty="0" smtClean="0">
              <a:solidFill>
                <a:schemeClr val="tx1"/>
              </a:solidFill>
              <a:latin typeface="Times New Roman" pitchFamily="18" charset="0"/>
              <a:cs typeface="Times New Roman" pitchFamily="18" charset="0"/>
            </a:rPr>
            <a:t>тәрбие</a:t>
          </a:r>
          <a:r>
            <a:rPr lang="kk-KZ" sz="1600" dirty="0" smtClean="0">
              <a:solidFill>
                <a:schemeClr val="tx1"/>
              </a:solidFill>
              <a:latin typeface="Times New Roman" pitchFamily="18" charset="0"/>
              <a:cs typeface="Times New Roman" pitchFamily="18" charset="0"/>
            </a:rPr>
            <a:t>.</a:t>
          </a:r>
          <a:r>
            <a:rPr lang="kk-KZ" sz="3600" dirty="0" smtClean="0">
              <a:solidFill>
                <a:schemeClr val="tx1"/>
              </a:solidFill>
            </a:rPr>
            <a:t> </a:t>
          </a:r>
          <a:r>
            <a:rPr lang="kk-KZ" sz="3600" i="1" dirty="0" smtClean="0">
              <a:solidFill>
                <a:schemeClr val="tx1"/>
              </a:solidFill>
              <a:latin typeface="Times New Roman" pitchFamily="18" charset="0"/>
              <a:cs typeface="Times New Roman" pitchFamily="18" charset="0"/>
            </a:rPr>
            <a:t> </a:t>
          </a:r>
          <a:endParaRPr lang="ru-RU" sz="3600" i="1" dirty="0">
            <a:solidFill>
              <a:schemeClr val="tx1"/>
            </a:solidFill>
            <a:latin typeface="Times New Roman" pitchFamily="18" charset="0"/>
            <a:cs typeface="Times New Roman" pitchFamily="18" charset="0"/>
          </a:endParaRPr>
        </a:p>
      </dgm:t>
    </dgm:pt>
    <dgm:pt modelId="{4D8F4C6C-5D12-4D51-B0BB-397576B9509D}" type="parTrans" cxnId="{94336128-BEDF-4B16-8A8D-BC32B91BABF4}">
      <dgm:prSet/>
      <dgm:spPr/>
      <dgm:t>
        <a:bodyPr/>
        <a:lstStyle/>
        <a:p>
          <a:endParaRPr lang="ru-RU"/>
        </a:p>
      </dgm:t>
    </dgm:pt>
    <dgm:pt modelId="{3D2BD9AA-29E4-4074-962E-6E8A1B988BA6}" type="sibTrans" cxnId="{94336128-BEDF-4B16-8A8D-BC32B91BABF4}">
      <dgm:prSet/>
      <dgm:spPr/>
      <dgm:t>
        <a:bodyPr/>
        <a:lstStyle/>
        <a:p>
          <a:endParaRPr lang="ru-RU"/>
        </a:p>
      </dgm:t>
    </dgm:pt>
    <dgm:pt modelId="{4C115086-8863-4614-9111-FEB6D3456F18}">
      <dgm:prSet phldrT="[Текст]" custT="1"/>
      <dgm:spPr>
        <a:gradFill rotWithShape="0">
          <a:gsLst>
            <a:gs pos="0">
              <a:srgbClr val="FF3399"/>
            </a:gs>
            <a:gs pos="25000">
              <a:srgbClr val="FF6633"/>
            </a:gs>
            <a:gs pos="50000">
              <a:srgbClr val="FFFF00"/>
            </a:gs>
            <a:gs pos="75000">
              <a:srgbClr val="01A78F"/>
            </a:gs>
            <a:gs pos="100000">
              <a:srgbClr val="3366FF"/>
            </a:gs>
          </a:gsLst>
          <a:lin ang="5400000" scaled="0"/>
        </a:gradFill>
      </dgm:spPr>
      <dgm:t>
        <a:bodyPr/>
        <a:lstStyle/>
        <a:p>
          <a:r>
            <a:rPr lang="kk-KZ" sz="2000" dirty="0" smtClean="0">
              <a:solidFill>
                <a:schemeClr val="accent1"/>
              </a:solidFill>
              <a:latin typeface="Times New Roman" pitchFamily="18" charset="0"/>
              <a:cs typeface="Times New Roman" pitchFamily="18" charset="0"/>
            </a:rPr>
            <a:t>Рухани адамгершілік</a:t>
          </a:r>
          <a:endParaRPr lang="ru-RU" sz="2000" dirty="0">
            <a:solidFill>
              <a:schemeClr val="accent1"/>
            </a:solidFill>
            <a:latin typeface="Times New Roman" pitchFamily="18" charset="0"/>
            <a:cs typeface="Times New Roman" pitchFamily="18" charset="0"/>
          </a:endParaRPr>
        </a:p>
      </dgm:t>
    </dgm:pt>
    <dgm:pt modelId="{1E0BD148-28B2-413A-A3B8-EBCB6FDF7F94}" type="parTrans" cxnId="{7C5BB88F-8485-4863-AE2C-1D583D92722F}">
      <dgm:prSet/>
      <dgm:spPr/>
      <dgm:t>
        <a:bodyPr/>
        <a:lstStyle/>
        <a:p>
          <a:endParaRPr lang="ru-RU"/>
        </a:p>
      </dgm:t>
    </dgm:pt>
    <dgm:pt modelId="{6754BD65-3174-4D06-9825-098763899402}" type="sibTrans" cxnId="{7C5BB88F-8485-4863-AE2C-1D583D92722F}">
      <dgm:prSet/>
      <dgm:spPr/>
      <dgm:t>
        <a:bodyPr/>
        <a:lstStyle/>
        <a:p>
          <a:endParaRPr lang="ru-RU"/>
        </a:p>
      </dgm:t>
    </dgm:pt>
    <dgm:pt modelId="{4B6549E2-FD7D-4B6A-85F2-55DA424243CA}">
      <dgm:prSet phldrT="[Текст]" custT="1"/>
      <dgm:spPr>
        <a:solidFill>
          <a:srgbClr val="7030A0"/>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kk-KZ" sz="1800" b="1" dirty="0" smtClean="0">
              <a:solidFill>
                <a:srgbClr val="FF0000"/>
              </a:solidFill>
              <a:latin typeface="Times New Roman" pitchFamily="18" charset="0"/>
              <a:cs typeface="Times New Roman" pitchFamily="18" charset="0"/>
            </a:rPr>
            <a:t>Ұлттық тәрбие</a:t>
          </a:r>
          <a:r>
            <a:rPr lang="kk-KZ" sz="1800" b="1" dirty="0" smtClean="0">
              <a:solidFill>
                <a:srgbClr val="FF0000"/>
              </a:solidFill>
            </a:rPr>
            <a:t/>
          </a:r>
          <a:br>
            <a:rPr lang="kk-KZ" sz="1800" b="1" dirty="0" smtClean="0">
              <a:solidFill>
                <a:srgbClr val="FF0000"/>
              </a:solidFill>
            </a:rPr>
          </a:br>
          <a:endParaRPr lang="ru-RU" sz="1800" b="1" dirty="0">
            <a:solidFill>
              <a:srgbClr val="FF0000"/>
            </a:solidFill>
            <a:latin typeface="Times New Roman" pitchFamily="18" charset="0"/>
            <a:cs typeface="Times New Roman" pitchFamily="18" charset="0"/>
          </a:endParaRPr>
        </a:p>
      </dgm:t>
    </dgm:pt>
    <dgm:pt modelId="{32A51EF3-B89B-4E25-A854-AEF7E5661AE3}" type="parTrans" cxnId="{A229E5E6-0643-44B4-BDB9-E34A9DD40999}">
      <dgm:prSet/>
      <dgm:spPr/>
      <dgm:t>
        <a:bodyPr/>
        <a:lstStyle/>
        <a:p>
          <a:endParaRPr lang="ru-RU"/>
        </a:p>
      </dgm:t>
    </dgm:pt>
    <dgm:pt modelId="{3F355A7E-FA73-4265-8A72-F2145FDE787D}" type="sibTrans" cxnId="{A229E5E6-0643-44B4-BDB9-E34A9DD40999}">
      <dgm:prSet/>
      <dgm:spPr/>
      <dgm:t>
        <a:bodyPr/>
        <a:lstStyle/>
        <a:p>
          <a:endParaRPr lang="ru-RU"/>
        </a:p>
      </dgm:t>
    </dgm:pt>
    <dgm:pt modelId="{F5C0BE7B-94ED-4004-A067-114BFC1162D6}">
      <dgm:prSet phldrT="[Текст]" custT="1"/>
      <dgm:spPr>
        <a:gradFill rotWithShape="0">
          <a:gsLst>
            <a:gs pos="0">
              <a:srgbClr val="FFF200"/>
            </a:gs>
            <a:gs pos="45000">
              <a:srgbClr val="FF7A00"/>
            </a:gs>
            <a:gs pos="70000">
              <a:srgbClr val="FF0300"/>
            </a:gs>
            <a:gs pos="100000">
              <a:srgbClr val="4D0808"/>
            </a:gs>
          </a:gsLst>
          <a:lin ang="5400000" scaled="0"/>
        </a:gradFill>
      </dgm:spPr>
      <dgm:t>
        <a:bodyPr/>
        <a:lstStyle/>
        <a:p>
          <a:r>
            <a:rPr lang="kk-KZ" sz="1600" b="1" dirty="0" smtClean="0">
              <a:solidFill>
                <a:schemeClr val="tx1"/>
              </a:solidFill>
              <a:latin typeface="Times New Roman" pitchFamily="18" charset="0"/>
              <a:cs typeface="Times New Roman" pitchFamily="18" charset="0"/>
            </a:rPr>
            <a:t>Отбасы тәрбиесі</a:t>
          </a:r>
          <a:r>
            <a:rPr lang="kk-KZ" sz="1600" b="1" dirty="0" smtClean="0"/>
            <a:t/>
          </a:r>
          <a:br>
            <a:rPr lang="kk-KZ" sz="1600" b="1" dirty="0" smtClean="0"/>
          </a:br>
          <a:endParaRPr lang="ru-RU" sz="1600" b="1" dirty="0">
            <a:solidFill>
              <a:srgbClr val="92D050"/>
            </a:solidFill>
            <a:latin typeface="Times New Roman" pitchFamily="18" charset="0"/>
            <a:cs typeface="Times New Roman" pitchFamily="18" charset="0"/>
          </a:endParaRPr>
        </a:p>
      </dgm:t>
    </dgm:pt>
    <dgm:pt modelId="{CAF724D0-6BBC-4173-9BBE-1861A8F9E8B7}" type="parTrans" cxnId="{8370C61B-D310-48C4-9F72-F02D6973B966}">
      <dgm:prSet/>
      <dgm:spPr/>
      <dgm:t>
        <a:bodyPr/>
        <a:lstStyle/>
        <a:p>
          <a:endParaRPr lang="ru-RU"/>
        </a:p>
      </dgm:t>
    </dgm:pt>
    <dgm:pt modelId="{D20DC16B-A615-4284-A58C-C431D5393B47}" type="sibTrans" cxnId="{8370C61B-D310-48C4-9F72-F02D6973B966}">
      <dgm:prSet/>
      <dgm:spPr/>
      <dgm:t>
        <a:bodyPr/>
        <a:lstStyle/>
        <a:p>
          <a:endParaRPr lang="ru-RU"/>
        </a:p>
      </dgm:t>
    </dgm:pt>
    <dgm:pt modelId="{19FEAA86-3F24-4320-95CA-272EA1D07BB0}">
      <dgm:prSet phldrT="[Текст]" custT="1"/>
      <dgm:spPr>
        <a:gradFill rotWithShape="0">
          <a:gsLst>
            <a:gs pos="0">
              <a:srgbClr val="FFF200"/>
            </a:gs>
            <a:gs pos="45000">
              <a:srgbClr val="FF7A00"/>
            </a:gs>
            <a:gs pos="70000">
              <a:srgbClr val="FF0300"/>
            </a:gs>
            <a:gs pos="100000">
              <a:srgbClr val="4D0808"/>
            </a:gs>
          </a:gsLst>
          <a:lin ang="5400000" scaled="0"/>
        </a:gradFill>
      </dgm:spPr>
      <dgm:t>
        <a:bodyPr/>
        <a:lstStyle/>
        <a:p>
          <a:r>
            <a:rPr lang="kk-KZ" sz="1600" dirty="0" smtClean="0">
              <a:latin typeface="Times New Roman" pitchFamily="18" charset="0"/>
              <a:cs typeface="Times New Roman" pitchFamily="18" charset="0"/>
            </a:rPr>
            <a:t>Көпмәдениетті және көркем - эстетикалық тәрбие</a:t>
          </a:r>
          <a:br>
            <a:rPr lang="kk-KZ" sz="1600" dirty="0" smtClean="0">
              <a:latin typeface="Times New Roman" pitchFamily="18" charset="0"/>
              <a:cs typeface="Times New Roman" pitchFamily="18" charset="0"/>
            </a:rPr>
          </a:br>
          <a:endParaRPr lang="ru-RU" sz="1600" dirty="0">
            <a:solidFill>
              <a:srgbClr val="92D050"/>
            </a:solidFill>
            <a:latin typeface="Times New Roman" pitchFamily="18" charset="0"/>
            <a:cs typeface="Times New Roman" pitchFamily="18" charset="0"/>
          </a:endParaRPr>
        </a:p>
      </dgm:t>
    </dgm:pt>
    <dgm:pt modelId="{A042120E-910E-4B0A-8F42-1600353480EE}" type="parTrans" cxnId="{5CBDA8BD-856F-4F28-BFC1-FEFFB27E3071}">
      <dgm:prSet/>
      <dgm:spPr/>
      <dgm:t>
        <a:bodyPr/>
        <a:lstStyle/>
        <a:p>
          <a:endParaRPr lang="ru-RU"/>
        </a:p>
      </dgm:t>
    </dgm:pt>
    <dgm:pt modelId="{43986840-B798-474D-B347-3E259D41BA03}" type="sibTrans" cxnId="{5CBDA8BD-856F-4F28-BFC1-FEFFB27E3071}">
      <dgm:prSet/>
      <dgm:spPr/>
      <dgm:t>
        <a:bodyPr/>
        <a:lstStyle/>
        <a:p>
          <a:endParaRPr lang="ru-RU"/>
        </a:p>
      </dgm:t>
    </dgm:pt>
    <dgm:pt modelId="{0691146A-1EE5-4824-8B08-F979AFCAF019}">
      <dgm:prSet custT="1"/>
      <dgm:spPr/>
      <dgm:t>
        <a:bodyPr/>
        <a:lstStyle/>
        <a:p>
          <a:r>
            <a:rPr lang="kk-KZ" sz="1400" b="1" dirty="0" smtClean="0">
              <a:solidFill>
                <a:schemeClr val="tx1"/>
              </a:solidFill>
              <a:latin typeface="Times New Roman" pitchFamily="18" charset="0"/>
              <a:cs typeface="Times New Roman" pitchFamily="18" charset="0"/>
            </a:rPr>
            <a:t>Зияткерлік тәрбие,ақпараттық мәдениет тәрбиесі</a:t>
          </a:r>
          <a:endParaRPr lang="ru-RU" sz="1400" b="1" dirty="0">
            <a:solidFill>
              <a:schemeClr val="tx1"/>
            </a:solidFill>
            <a:latin typeface="Times New Roman" pitchFamily="18" charset="0"/>
            <a:cs typeface="Times New Roman" pitchFamily="18" charset="0"/>
          </a:endParaRPr>
        </a:p>
      </dgm:t>
    </dgm:pt>
    <dgm:pt modelId="{398D2743-5283-45AB-8278-A124A0C8ABA2}" type="parTrans" cxnId="{EB923B4D-8A1B-4DDD-AE70-CA051B5FC8E3}">
      <dgm:prSet/>
      <dgm:spPr/>
      <dgm:t>
        <a:bodyPr/>
        <a:lstStyle/>
        <a:p>
          <a:endParaRPr lang="ru-RU"/>
        </a:p>
      </dgm:t>
    </dgm:pt>
    <dgm:pt modelId="{E007B53B-487A-4531-9190-93F4CCEBF90C}" type="sibTrans" cxnId="{EB923B4D-8A1B-4DDD-AE70-CA051B5FC8E3}">
      <dgm:prSet/>
      <dgm:spPr/>
      <dgm:t>
        <a:bodyPr/>
        <a:lstStyle/>
        <a:p>
          <a:endParaRPr lang="ru-RU"/>
        </a:p>
      </dgm:t>
    </dgm:pt>
    <dgm:pt modelId="{0FAF7520-DE33-4D0F-B083-D7A2428F98CC}">
      <dgm:prSet phldrT="[Текст]" custT="1"/>
      <dgm:spPr>
        <a:gradFill rotWithShape="0">
          <a:gsLst>
            <a:gs pos="0">
              <a:srgbClr val="FFF200"/>
            </a:gs>
            <a:gs pos="45000">
              <a:srgbClr val="FF7A00"/>
            </a:gs>
            <a:gs pos="70000">
              <a:srgbClr val="FF0300"/>
            </a:gs>
            <a:gs pos="100000">
              <a:srgbClr val="4D0808"/>
            </a:gs>
          </a:gsLst>
          <a:lin ang="5400000" scaled="0"/>
        </a:gradFill>
      </dgm:spPr>
      <dgm:t>
        <a:bodyPr/>
        <a:lstStyle/>
        <a:p>
          <a:r>
            <a:rPr lang="kk-KZ" sz="1600" dirty="0" smtClean="0">
              <a:solidFill>
                <a:schemeClr val="tx1"/>
              </a:solidFill>
              <a:latin typeface="Times New Roman" pitchFamily="18" charset="0"/>
              <a:cs typeface="Times New Roman" pitchFamily="18" charset="0"/>
            </a:rPr>
            <a:t>Дене тәрбиесі салауатты өмір салты. </a:t>
          </a:r>
          <a:endParaRPr lang="ru-RU" sz="1600" dirty="0">
            <a:solidFill>
              <a:schemeClr val="tx1"/>
            </a:solidFill>
            <a:latin typeface="Times New Roman" pitchFamily="18" charset="0"/>
            <a:cs typeface="Times New Roman" pitchFamily="18" charset="0"/>
          </a:endParaRPr>
        </a:p>
      </dgm:t>
    </dgm:pt>
    <dgm:pt modelId="{02C032CC-F17F-4371-BA6D-4418AF5B0C51}" type="parTrans" cxnId="{320643CD-590B-4548-8766-7ED94E77AF79}">
      <dgm:prSet/>
      <dgm:spPr/>
      <dgm:t>
        <a:bodyPr/>
        <a:lstStyle/>
        <a:p>
          <a:endParaRPr lang="ru-RU"/>
        </a:p>
      </dgm:t>
    </dgm:pt>
    <dgm:pt modelId="{76DB3A23-3720-43D6-A559-D696DA725685}" type="sibTrans" cxnId="{320643CD-590B-4548-8766-7ED94E77AF79}">
      <dgm:prSet/>
      <dgm:spPr/>
      <dgm:t>
        <a:bodyPr/>
        <a:lstStyle/>
        <a:p>
          <a:endParaRPr lang="ru-RU"/>
        </a:p>
      </dgm:t>
    </dgm:pt>
    <dgm:pt modelId="{845C5163-8799-4BAA-AB29-77A6A1BFB200}" type="pres">
      <dgm:prSet presAssocID="{DCFBE217-D1C0-4F53-B1FF-4A44817AFF45}" presName="diagram" presStyleCnt="0">
        <dgm:presLayoutVars>
          <dgm:dir/>
          <dgm:resizeHandles val="exact"/>
        </dgm:presLayoutVars>
      </dgm:prSet>
      <dgm:spPr/>
      <dgm:t>
        <a:bodyPr/>
        <a:lstStyle/>
        <a:p>
          <a:endParaRPr lang="ru-RU"/>
        </a:p>
      </dgm:t>
    </dgm:pt>
    <dgm:pt modelId="{63E19D31-5A14-4BDB-9EF6-FF3026E3115A}" type="pres">
      <dgm:prSet presAssocID="{A5D39ECD-B740-4CE7-A3B7-0F5B9DB0366A}" presName="node" presStyleLbl="node1" presStyleIdx="0" presStyleCnt="7" custScaleX="38249" custScaleY="48813" custLinFactNeighborX="-11416" custLinFactNeighborY="-6352">
        <dgm:presLayoutVars>
          <dgm:bulletEnabled val="1"/>
        </dgm:presLayoutVars>
      </dgm:prSet>
      <dgm:spPr/>
      <dgm:t>
        <a:bodyPr/>
        <a:lstStyle/>
        <a:p>
          <a:endParaRPr lang="ru-RU"/>
        </a:p>
      </dgm:t>
    </dgm:pt>
    <dgm:pt modelId="{664BEE7B-C1AE-4895-82E5-9B22FBE8A87E}" type="pres">
      <dgm:prSet presAssocID="{3D2BD9AA-29E4-4074-962E-6E8A1B988BA6}" presName="sibTrans" presStyleCnt="0"/>
      <dgm:spPr/>
    </dgm:pt>
    <dgm:pt modelId="{F0976C04-FA1D-4D4A-A390-A3E9CFE14A74}" type="pres">
      <dgm:prSet presAssocID="{4C115086-8863-4614-9111-FEB6D3456F18}" presName="node" presStyleLbl="node1" presStyleIdx="1" presStyleCnt="7" custScaleX="37546" custScaleY="52537" custLinFactNeighborX="-4487" custLinFactNeighborY="-26628">
        <dgm:presLayoutVars>
          <dgm:bulletEnabled val="1"/>
        </dgm:presLayoutVars>
      </dgm:prSet>
      <dgm:spPr/>
      <dgm:t>
        <a:bodyPr/>
        <a:lstStyle/>
        <a:p>
          <a:endParaRPr lang="ru-RU"/>
        </a:p>
      </dgm:t>
    </dgm:pt>
    <dgm:pt modelId="{FCDD1101-E356-4677-96AF-34E6DD43497E}" type="pres">
      <dgm:prSet presAssocID="{6754BD65-3174-4D06-9825-098763899402}" presName="sibTrans" presStyleCnt="0"/>
      <dgm:spPr/>
    </dgm:pt>
    <dgm:pt modelId="{C788DCED-5E89-46E4-85DA-9C4FCD9E8374}" type="pres">
      <dgm:prSet presAssocID="{4B6549E2-FD7D-4B6A-85F2-55DA424243CA}" presName="node" presStyleLbl="node1" presStyleIdx="2" presStyleCnt="7" custScaleX="39886" custScaleY="49480" custLinFactNeighborX="-1341" custLinFactNeighborY="-23623">
        <dgm:presLayoutVars>
          <dgm:bulletEnabled val="1"/>
        </dgm:presLayoutVars>
      </dgm:prSet>
      <dgm:spPr/>
      <dgm:t>
        <a:bodyPr/>
        <a:lstStyle/>
        <a:p>
          <a:endParaRPr lang="ru-RU"/>
        </a:p>
      </dgm:t>
    </dgm:pt>
    <dgm:pt modelId="{7CE37842-32C8-4A97-8050-CA5297A79ED3}" type="pres">
      <dgm:prSet presAssocID="{3F355A7E-FA73-4265-8A72-F2145FDE787D}" presName="sibTrans" presStyleCnt="0"/>
      <dgm:spPr/>
    </dgm:pt>
    <dgm:pt modelId="{2B191E9C-BFC7-4CCE-A277-C2245C641E72}" type="pres">
      <dgm:prSet presAssocID="{F5C0BE7B-94ED-4004-A067-114BFC1162D6}" presName="node" presStyleLbl="node1" presStyleIdx="3" presStyleCnt="7" custScaleX="43099" custScaleY="51336" custLinFactNeighborX="-4312" custLinFactNeighborY="-6756">
        <dgm:presLayoutVars>
          <dgm:bulletEnabled val="1"/>
        </dgm:presLayoutVars>
      </dgm:prSet>
      <dgm:spPr/>
      <dgm:t>
        <a:bodyPr/>
        <a:lstStyle/>
        <a:p>
          <a:endParaRPr lang="ru-RU"/>
        </a:p>
      </dgm:t>
    </dgm:pt>
    <dgm:pt modelId="{36F19AC7-5037-4088-BD2B-90C7C66790AB}" type="pres">
      <dgm:prSet presAssocID="{D20DC16B-A615-4284-A58C-C431D5393B47}" presName="sibTrans" presStyleCnt="0"/>
      <dgm:spPr/>
    </dgm:pt>
    <dgm:pt modelId="{5C01FF0D-62E3-44F2-BEF1-FB972E969403}" type="pres">
      <dgm:prSet presAssocID="{19FEAA86-3F24-4320-95CA-272EA1D07BB0}" presName="node" presStyleLbl="node1" presStyleIdx="4" presStyleCnt="7" custScaleX="41650" custScaleY="42546" custLinFactNeighborX="65728" custLinFactNeighborY="-5895">
        <dgm:presLayoutVars>
          <dgm:bulletEnabled val="1"/>
        </dgm:presLayoutVars>
      </dgm:prSet>
      <dgm:spPr/>
      <dgm:t>
        <a:bodyPr/>
        <a:lstStyle/>
        <a:p>
          <a:endParaRPr lang="ru-RU"/>
        </a:p>
      </dgm:t>
    </dgm:pt>
    <dgm:pt modelId="{662E52A6-0176-47C3-AB12-BA1372751DBA}" type="pres">
      <dgm:prSet presAssocID="{43986840-B798-474D-B347-3E259D41BA03}" presName="sibTrans" presStyleCnt="0"/>
      <dgm:spPr/>
    </dgm:pt>
    <dgm:pt modelId="{A6F86EA8-15D7-4D73-9921-CB902A15E01B}" type="pres">
      <dgm:prSet presAssocID="{0691146A-1EE5-4824-8B08-F979AFCAF019}" presName="node" presStyleLbl="node1" presStyleIdx="5" presStyleCnt="7" custFlipHor="1" custScaleX="51143" custScaleY="41005" custLinFactNeighborX="-12351" custLinFactNeighborY="58471">
        <dgm:presLayoutVars>
          <dgm:bulletEnabled val="1"/>
        </dgm:presLayoutVars>
      </dgm:prSet>
      <dgm:spPr/>
      <dgm:t>
        <a:bodyPr/>
        <a:lstStyle/>
        <a:p>
          <a:endParaRPr lang="ru-RU"/>
        </a:p>
      </dgm:t>
    </dgm:pt>
    <dgm:pt modelId="{D29FED1E-68E5-4E9D-B1DA-8855E77CA930}" type="pres">
      <dgm:prSet presAssocID="{E007B53B-487A-4531-9190-93F4CCEBF90C}" presName="sibTrans" presStyleCnt="0"/>
      <dgm:spPr/>
    </dgm:pt>
    <dgm:pt modelId="{E61C2937-6155-4071-A8A7-E91467B2A52D}" type="pres">
      <dgm:prSet presAssocID="{0FAF7520-DE33-4D0F-B083-D7A2428F98CC}" presName="node" presStyleLbl="node1" presStyleIdx="6" presStyleCnt="7" custScaleX="47710" custScaleY="43535" custLinFactNeighborX="-51644" custLinFactNeighborY="-7487">
        <dgm:presLayoutVars>
          <dgm:bulletEnabled val="1"/>
        </dgm:presLayoutVars>
      </dgm:prSet>
      <dgm:spPr/>
      <dgm:t>
        <a:bodyPr/>
        <a:lstStyle/>
        <a:p>
          <a:endParaRPr lang="ru-RU"/>
        </a:p>
      </dgm:t>
    </dgm:pt>
  </dgm:ptLst>
  <dgm:cxnLst>
    <dgm:cxn modelId="{8370C61B-D310-48C4-9F72-F02D6973B966}" srcId="{DCFBE217-D1C0-4F53-B1FF-4A44817AFF45}" destId="{F5C0BE7B-94ED-4004-A067-114BFC1162D6}" srcOrd="3" destOrd="0" parTransId="{CAF724D0-6BBC-4173-9BBE-1861A8F9E8B7}" sibTransId="{D20DC16B-A615-4284-A58C-C431D5393B47}"/>
    <dgm:cxn modelId="{EB923B4D-8A1B-4DDD-AE70-CA051B5FC8E3}" srcId="{DCFBE217-D1C0-4F53-B1FF-4A44817AFF45}" destId="{0691146A-1EE5-4824-8B08-F979AFCAF019}" srcOrd="5" destOrd="0" parTransId="{398D2743-5283-45AB-8278-A124A0C8ABA2}" sibTransId="{E007B53B-487A-4531-9190-93F4CCEBF90C}"/>
    <dgm:cxn modelId="{496C9B8D-B4B3-4AEF-AD04-8FBB7815E1C5}" type="presOf" srcId="{19FEAA86-3F24-4320-95CA-272EA1D07BB0}" destId="{5C01FF0D-62E3-44F2-BEF1-FB972E969403}" srcOrd="0" destOrd="0" presId="urn:microsoft.com/office/officeart/2005/8/layout/default#1"/>
    <dgm:cxn modelId="{F53F770A-9FF4-4F0D-9E6F-8E77BEE79B57}" type="presOf" srcId="{0691146A-1EE5-4824-8B08-F979AFCAF019}" destId="{A6F86EA8-15D7-4D73-9921-CB902A15E01B}" srcOrd="0" destOrd="0" presId="urn:microsoft.com/office/officeart/2005/8/layout/default#1"/>
    <dgm:cxn modelId="{07D7685C-0867-48E1-88FB-559969ECC0CA}" type="presOf" srcId="{F5C0BE7B-94ED-4004-A067-114BFC1162D6}" destId="{2B191E9C-BFC7-4CCE-A277-C2245C641E72}" srcOrd="0" destOrd="0" presId="urn:microsoft.com/office/officeart/2005/8/layout/default#1"/>
    <dgm:cxn modelId="{B4BF0F64-B330-446A-A479-F47D230B590B}" type="presOf" srcId="{0FAF7520-DE33-4D0F-B083-D7A2428F98CC}" destId="{E61C2937-6155-4071-A8A7-E91467B2A52D}" srcOrd="0" destOrd="0" presId="urn:microsoft.com/office/officeart/2005/8/layout/default#1"/>
    <dgm:cxn modelId="{5DF34356-F214-4D03-B44D-FFAAA01E8A7B}" type="presOf" srcId="{A5D39ECD-B740-4CE7-A3B7-0F5B9DB0366A}" destId="{63E19D31-5A14-4BDB-9EF6-FF3026E3115A}" srcOrd="0" destOrd="0" presId="urn:microsoft.com/office/officeart/2005/8/layout/default#1"/>
    <dgm:cxn modelId="{5CBDA8BD-856F-4F28-BFC1-FEFFB27E3071}" srcId="{DCFBE217-D1C0-4F53-B1FF-4A44817AFF45}" destId="{19FEAA86-3F24-4320-95CA-272EA1D07BB0}" srcOrd="4" destOrd="0" parTransId="{A042120E-910E-4B0A-8F42-1600353480EE}" sibTransId="{43986840-B798-474D-B347-3E259D41BA03}"/>
    <dgm:cxn modelId="{94336128-BEDF-4B16-8A8D-BC32B91BABF4}" srcId="{DCFBE217-D1C0-4F53-B1FF-4A44817AFF45}" destId="{A5D39ECD-B740-4CE7-A3B7-0F5B9DB0366A}" srcOrd="0" destOrd="0" parTransId="{4D8F4C6C-5D12-4D51-B0BB-397576B9509D}" sibTransId="{3D2BD9AA-29E4-4074-962E-6E8A1B988BA6}"/>
    <dgm:cxn modelId="{DA53A5B2-B40B-4021-B0DA-0432D58094AB}" type="presOf" srcId="{4B6549E2-FD7D-4B6A-85F2-55DA424243CA}" destId="{C788DCED-5E89-46E4-85DA-9C4FCD9E8374}" srcOrd="0" destOrd="0" presId="urn:microsoft.com/office/officeart/2005/8/layout/default#1"/>
    <dgm:cxn modelId="{A229E5E6-0643-44B4-BDB9-E34A9DD40999}" srcId="{DCFBE217-D1C0-4F53-B1FF-4A44817AFF45}" destId="{4B6549E2-FD7D-4B6A-85F2-55DA424243CA}" srcOrd="2" destOrd="0" parTransId="{32A51EF3-B89B-4E25-A854-AEF7E5661AE3}" sibTransId="{3F355A7E-FA73-4265-8A72-F2145FDE787D}"/>
    <dgm:cxn modelId="{242C7485-5B61-4DA9-B449-02A8C30A0845}" type="presOf" srcId="{DCFBE217-D1C0-4F53-B1FF-4A44817AFF45}" destId="{845C5163-8799-4BAA-AB29-77A6A1BFB200}" srcOrd="0" destOrd="0" presId="urn:microsoft.com/office/officeart/2005/8/layout/default#1"/>
    <dgm:cxn modelId="{320643CD-590B-4548-8766-7ED94E77AF79}" srcId="{DCFBE217-D1C0-4F53-B1FF-4A44817AFF45}" destId="{0FAF7520-DE33-4D0F-B083-D7A2428F98CC}" srcOrd="6" destOrd="0" parTransId="{02C032CC-F17F-4371-BA6D-4418AF5B0C51}" sibTransId="{76DB3A23-3720-43D6-A559-D696DA725685}"/>
    <dgm:cxn modelId="{28A086E6-9BB8-4C22-A5C2-D4E2A9EAB549}" type="presOf" srcId="{4C115086-8863-4614-9111-FEB6D3456F18}" destId="{F0976C04-FA1D-4D4A-A390-A3E9CFE14A74}" srcOrd="0" destOrd="0" presId="urn:microsoft.com/office/officeart/2005/8/layout/default#1"/>
    <dgm:cxn modelId="{7C5BB88F-8485-4863-AE2C-1D583D92722F}" srcId="{DCFBE217-D1C0-4F53-B1FF-4A44817AFF45}" destId="{4C115086-8863-4614-9111-FEB6D3456F18}" srcOrd="1" destOrd="0" parTransId="{1E0BD148-28B2-413A-A3B8-EBCB6FDF7F94}" sibTransId="{6754BD65-3174-4D06-9825-098763899402}"/>
    <dgm:cxn modelId="{289C61EB-C162-4628-81BB-E2296CC754B5}" type="presParOf" srcId="{845C5163-8799-4BAA-AB29-77A6A1BFB200}" destId="{63E19D31-5A14-4BDB-9EF6-FF3026E3115A}" srcOrd="0" destOrd="0" presId="urn:microsoft.com/office/officeart/2005/8/layout/default#1"/>
    <dgm:cxn modelId="{AC408958-D7EF-4EAF-9697-3167D865E5D4}" type="presParOf" srcId="{845C5163-8799-4BAA-AB29-77A6A1BFB200}" destId="{664BEE7B-C1AE-4895-82E5-9B22FBE8A87E}" srcOrd="1" destOrd="0" presId="urn:microsoft.com/office/officeart/2005/8/layout/default#1"/>
    <dgm:cxn modelId="{061F9364-D67E-412A-9F23-EFE81C7F041B}" type="presParOf" srcId="{845C5163-8799-4BAA-AB29-77A6A1BFB200}" destId="{F0976C04-FA1D-4D4A-A390-A3E9CFE14A74}" srcOrd="2" destOrd="0" presId="urn:microsoft.com/office/officeart/2005/8/layout/default#1"/>
    <dgm:cxn modelId="{126F31C9-F1D0-4AF1-A13D-F5CBB8B514C6}" type="presParOf" srcId="{845C5163-8799-4BAA-AB29-77A6A1BFB200}" destId="{FCDD1101-E356-4677-96AF-34E6DD43497E}" srcOrd="3" destOrd="0" presId="urn:microsoft.com/office/officeart/2005/8/layout/default#1"/>
    <dgm:cxn modelId="{FCC0D1C2-4692-4DCD-895A-8E55DAE41CE9}" type="presParOf" srcId="{845C5163-8799-4BAA-AB29-77A6A1BFB200}" destId="{C788DCED-5E89-46E4-85DA-9C4FCD9E8374}" srcOrd="4" destOrd="0" presId="urn:microsoft.com/office/officeart/2005/8/layout/default#1"/>
    <dgm:cxn modelId="{2E1C68B5-9B96-4B7C-9F6C-EF8EBDBFCC34}" type="presParOf" srcId="{845C5163-8799-4BAA-AB29-77A6A1BFB200}" destId="{7CE37842-32C8-4A97-8050-CA5297A79ED3}" srcOrd="5" destOrd="0" presId="urn:microsoft.com/office/officeart/2005/8/layout/default#1"/>
    <dgm:cxn modelId="{987B2DC8-A8F9-48A1-9857-4E6737AFE0A2}" type="presParOf" srcId="{845C5163-8799-4BAA-AB29-77A6A1BFB200}" destId="{2B191E9C-BFC7-4CCE-A277-C2245C641E72}" srcOrd="6" destOrd="0" presId="urn:microsoft.com/office/officeart/2005/8/layout/default#1"/>
    <dgm:cxn modelId="{CDB327E1-18D6-4FE5-BB73-2C44CF6875B9}" type="presParOf" srcId="{845C5163-8799-4BAA-AB29-77A6A1BFB200}" destId="{36F19AC7-5037-4088-BD2B-90C7C66790AB}" srcOrd="7" destOrd="0" presId="urn:microsoft.com/office/officeart/2005/8/layout/default#1"/>
    <dgm:cxn modelId="{0476F2A1-7059-4ECE-9CB6-324168D1917E}" type="presParOf" srcId="{845C5163-8799-4BAA-AB29-77A6A1BFB200}" destId="{5C01FF0D-62E3-44F2-BEF1-FB972E969403}" srcOrd="8" destOrd="0" presId="urn:microsoft.com/office/officeart/2005/8/layout/default#1"/>
    <dgm:cxn modelId="{252DA2D9-69BE-4BFF-ADB8-A96A476A5BF1}" type="presParOf" srcId="{845C5163-8799-4BAA-AB29-77A6A1BFB200}" destId="{662E52A6-0176-47C3-AB12-BA1372751DBA}" srcOrd="9" destOrd="0" presId="urn:microsoft.com/office/officeart/2005/8/layout/default#1"/>
    <dgm:cxn modelId="{F3AAAB89-4DF5-4A60-A6C9-5961E59648E3}" type="presParOf" srcId="{845C5163-8799-4BAA-AB29-77A6A1BFB200}" destId="{A6F86EA8-15D7-4D73-9921-CB902A15E01B}" srcOrd="10" destOrd="0" presId="urn:microsoft.com/office/officeart/2005/8/layout/default#1"/>
    <dgm:cxn modelId="{4B6BB8FA-8931-477B-B40C-C4EF830E0731}" type="presParOf" srcId="{845C5163-8799-4BAA-AB29-77A6A1BFB200}" destId="{D29FED1E-68E5-4E9D-B1DA-8855E77CA930}" srcOrd="11" destOrd="0" presId="urn:microsoft.com/office/officeart/2005/8/layout/default#1"/>
    <dgm:cxn modelId="{B846E192-7ABE-40DA-B025-E72F068A5040}" type="presParOf" srcId="{845C5163-8799-4BAA-AB29-77A6A1BFB200}" destId="{E61C2937-6155-4071-A8A7-E91467B2A52D}" srcOrd="12"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E19D31-5A14-4BDB-9EF6-FF3026E3115A}">
      <dsp:nvSpPr>
        <dsp:cNvPr id="0" name=""/>
        <dsp:cNvSpPr/>
      </dsp:nvSpPr>
      <dsp:spPr>
        <a:xfrm>
          <a:off x="172053" y="10"/>
          <a:ext cx="1704717" cy="1305326"/>
        </a:xfrm>
        <a:prstGeom prst="rect">
          <a:avLst/>
        </a:prstGeom>
        <a:solidFill>
          <a:srgbClr val="FFFF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kk-KZ" sz="1400" kern="1200" dirty="0" smtClean="0">
              <a:solidFill>
                <a:schemeClr val="tx1"/>
              </a:solidFill>
              <a:latin typeface="Times New Roman" pitchFamily="18" charset="0"/>
              <a:cs typeface="Times New Roman" pitchFamily="18" charset="0"/>
            </a:rPr>
            <a:t>Қазақстандық патроитизм және азаматтық, құқықтық</a:t>
          </a:r>
          <a:r>
            <a:rPr lang="kk-KZ" sz="1400" kern="1200" dirty="0" smtClean="0">
              <a:solidFill>
                <a:schemeClr val="tx1"/>
              </a:solidFill>
            </a:rPr>
            <a:t> </a:t>
          </a:r>
          <a:r>
            <a:rPr lang="kk-KZ" sz="1400" kern="1200" dirty="0" smtClean="0">
              <a:solidFill>
                <a:schemeClr val="tx1"/>
              </a:solidFill>
              <a:latin typeface="Times New Roman" pitchFamily="18" charset="0"/>
              <a:cs typeface="Times New Roman" pitchFamily="18" charset="0"/>
            </a:rPr>
            <a:t>тәрбие</a:t>
          </a:r>
          <a:r>
            <a:rPr lang="kk-KZ" sz="1600" kern="1200" dirty="0" smtClean="0">
              <a:solidFill>
                <a:schemeClr val="tx1"/>
              </a:solidFill>
              <a:latin typeface="Times New Roman" pitchFamily="18" charset="0"/>
              <a:cs typeface="Times New Roman" pitchFamily="18" charset="0"/>
            </a:rPr>
            <a:t>.</a:t>
          </a:r>
          <a:r>
            <a:rPr lang="kk-KZ" sz="3600" kern="1200" dirty="0" smtClean="0">
              <a:solidFill>
                <a:schemeClr val="tx1"/>
              </a:solidFill>
            </a:rPr>
            <a:t> </a:t>
          </a:r>
          <a:r>
            <a:rPr lang="kk-KZ" sz="3600" i="1" kern="1200" dirty="0" smtClean="0">
              <a:solidFill>
                <a:schemeClr val="tx1"/>
              </a:solidFill>
              <a:latin typeface="Times New Roman" pitchFamily="18" charset="0"/>
              <a:cs typeface="Times New Roman" pitchFamily="18" charset="0"/>
            </a:rPr>
            <a:t> </a:t>
          </a:r>
          <a:endParaRPr lang="ru-RU" sz="3600" i="1" kern="1200" dirty="0">
            <a:solidFill>
              <a:schemeClr val="tx1"/>
            </a:solidFill>
            <a:latin typeface="Times New Roman" pitchFamily="18" charset="0"/>
            <a:cs typeface="Times New Roman" pitchFamily="18" charset="0"/>
          </a:endParaRPr>
        </a:p>
      </dsp:txBody>
      <dsp:txXfrm>
        <a:off x="172053" y="10"/>
        <a:ext cx="1704717" cy="1305326"/>
      </dsp:txXfrm>
    </dsp:sp>
    <dsp:sp modelId="{F0976C04-FA1D-4D4A-A390-A3E9CFE14A74}">
      <dsp:nvSpPr>
        <dsp:cNvPr id="0" name=""/>
        <dsp:cNvSpPr/>
      </dsp:nvSpPr>
      <dsp:spPr>
        <a:xfrm>
          <a:off x="2631277" y="0"/>
          <a:ext cx="1673385" cy="1404910"/>
        </a:xfrm>
        <a:prstGeom prst="rect">
          <a:avLst/>
        </a:prstGeom>
        <a:gradFill rotWithShape="0">
          <a:gsLst>
            <a:gs pos="0">
              <a:srgbClr val="FF3399"/>
            </a:gs>
            <a:gs pos="25000">
              <a:srgbClr val="FF6633"/>
            </a:gs>
            <a:gs pos="50000">
              <a:srgbClr val="FFFF00"/>
            </a:gs>
            <a:gs pos="75000">
              <a:srgbClr val="01A78F"/>
            </a:gs>
            <a:gs pos="100000">
              <a:srgbClr val="3366FF"/>
            </a:gs>
          </a:gsLst>
          <a:lin ang="5400000" scaled="0"/>
        </a:gra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kk-KZ" sz="2000" kern="1200" dirty="0" smtClean="0">
              <a:solidFill>
                <a:schemeClr val="accent1"/>
              </a:solidFill>
              <a:latin typeface="Times New Roman" pitchFamily="18" charset="0"/>
              <a:cs typeface="Times New Roman" pitchFamily="18" charset="0"/>
            </a:rPr>
            <a:t>Рухани адамгершілік</a:t>
          </a:r>
          <a:endParaRPr lang="ru-RU" sz="2000" kern="1200" dirty="0">
            <a:solidFill>
              <a:schemeClr val="accent1"/>
            </a:solidFill>
            <a:latin typeface="Times New Roman" pitchFamily="18" charset="0"/>
            <a:cs typeface="Times New Roman" pitchFamily="18" charset="0"/>
          </a:endParaRPr>
        </a:p>
      </dsp:txBody>
      <dsp:txXfrm>
        <a:off x="2631277" y="0"/>
        <a:ext cx="1673385" cy="1404910"/>
      </dsp:txXfrm>
    </dsp:sp>
    <dsp:sp modelId="{C788DCED-5E89-46E4-85DA-9C4FCD9E8374}">
      <dsp:nvSpPr>
        <dsp:cNvPr id="0" name=""/>
        <dsp:cNvSpPr/>
      </dsp:nvSpPr>
      <dsp:spPr>
        <a:xfrm>
          <a:off x="4890566" y="0"/>
          <a:ext cx="1777676" cy="1323162"/>
        </a:xfrm>
        <a:prstGeom prst="rect">
          <a:avLst/>
        </a:prstGeom>
        <a:solidFill>
          <a:srgbClr val="7030A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kk-KZ" sz="1800" b="1" kern="1200" dirty="0" smtClean="0">
              <a:solidFill>
                <a:srgbClr val="FF0000"/>
              </a:solidFill>
              <a:latin typeface="Times New Roman" pitchFamily="18" charset="0"/>
              <a:cs typeface="Times New Roman" pitchFamily="18" charset="0"/>
            </a:rPr>
            <a:t>Ұлттық тәрбие</a:t>
          </a:r>
          <a:r>
            <a:rPr lang="kk-KZ" sz="1800" b="1" kern="1200" dirty="0" smtClean="0">
              <a:solidFill>
                <a:srgbClr val="FF0000"/>
              </a:solidFill>
            </a:rPr>
            <a:t/>
          </a:r>
          <a:br>
            <a:rPr lang="kk-KZ" sz="1800" b="1" kern="1200" dirty="0" smtClean="0">
              <a:solidFill>
                <a:srgbClr val="FF0000"/>
              </a:solidFill>
            </a:rPr>
          </a:br>
          <a:endParaRPr lang="ru-RU" sz="1800" b="1" kern="1200" dirty="0">
            <a:solidFill>
              <a:srgbClr val="FF0000"/>
            </a:solidFill>
            <a:latin typeface="Times New Roman" pitchFamily="18" charset="0"/>
            <a:cs typeface="Times New Roman" pitchFamily="18" charset="0"/>
          </a:endParaRPr>
        </a:p>
      </dsp:txBody>
      <dsp:txXfrm>
        <a:off x="4890566" y="0"/>
        <a:ext cx="1777676" cy="1323162"/>
      </dsp:txXfrm>
    </dsp:sp>
    <dsp:sp modelId="{2B191E9C-BFC7-4CCE-A277-C2245C641E72}">
      <dsp:nvSpPr>
        <dsp:cNvPr id="0" name=""/>
        <dsp:cNvSpPr/>
      </dsp:nvSpPr>
      <dsp:spPr>
        <a:xfrm>
          <a:off x="38279" y="1790014"/>
          <a:ext cx="1920876" cy="1372794"/>
        </a:xfrm>
        <a:prstGeom prst="rect">
          <a:avLst/>
        </a:prstGeom>
        <a:gradFill rotWithShape="0">
          <a:gsLst>
            <a:gs pos="0">
              <a:srgbClr val="FFF200"/>
            </a:gs>
            <a:gs pos="45000">
              <a:srgbClr val="FF7A00"/>
            </a:gs>
            <a:gs pos="70000">
              <a:srgbClr val="FF0300"/>
            </a:gs>
            <a:gs pos="100000">
              <a:srgbClr val="4D0808"/>
            </a:gs>
          </a:gsLst>
          <a:lin ang="5400000" scaled="0"/>
        </a:gra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kk-KZ" sz="1600" b="1" kern="1200" dirty="0" smtClean="0">
              <a:solidFill>
                <a:schemeClr val="tx1"/>
              </a:solidFill>
              <a:latin typeface="Times New Roman" pitchFamily="18" charset="0"/>
              <a:cs typeface="Times New Roman" pitchFamily="18" charset="0"/>
            </a:rPr>
            <a:t>Отбасы тәрбиесі</a:t>
          </a:r>
          <a:r>
            <a:rPr lang="kk-KZ" sz="1600" b="1" kern="1200" dirty="0" smtClean="0"/>
            <a:t/>
          </a:r>
          <a:br>
            <a:rPr lang="kk-KZ" sz="1600" b="1" kern="1200" dirty="0" smtClean="0"/>
          </a:br>
          <a:endParaRPr lang="ru-RU" sz="1600" b="1" kern="1200" dirty="0">
            <a:solidFill>
              <a:srgbClr val="92D050"/>
            </a:solidFill>
            <a:latin typeface="Times New Roman" pitchFamily="18" charset="0"/>
            <a:cs typeface="Times New Roman" pitchFamily="18" charset="0"/>
          </a:endParaRPr>
        </a:p>
      </dsp:txBody>
      <dsp:txXfrm>
        <a:off x="38279" y="1790014"/>
        <a:ext cx="1920876" cy="1372794"/>
      </dsp:txXfrm>
    </dsp:sp>
    <dsp:sp modelId="{5C01FF0D-62E3-44F2-BEF1-FB972E969403}">
      <dsp:nvSpPr>
        <dsp:cNvPr id="0" name=""/>
        <dsp:cNvSpPr/>
      </dsp:nvSpPr>
      <dsp:spPr>
        <a:xfrm>
          <a:off x="5526453" y="1930567"/>
          <a:ext cx="1856296" cy="1137737"/>
        </a:xfrm>
        <a:prstGeom prst="rect">
          <a:avLst/>
        </a:prstGeom>
        <a:gradFill rotWithShape="0">
          <a:gsLst>
            <a:gs pos="0">
              <a:srgbClr val="FFF200"/>
            </a:gs>
            <a:gs pos="45000">
              <a:srgbClr val="FF7A00"/>
            </a:gs>
            <a:gs pos="70000">
              <a:srgbClr val="FF0300"/>
            </a:gs>
            <a:gs pos="100000">
              <a:srgbClr val="4D0808"/>
            </a:gs>
          </a:gsLst>
          <a:lin ang="5400000" scaled="0"/>
        </a:gra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kk-KZ" sz="1600" kern="1200" dirty="0" smtClean="0">
              <a:latin typeface="Times New Roman" pitchFamily="18" charset="0"/>
              <a:cs typeface="Times New Roman" pitchFamily="18" charset="0"/>
            </a:rPr>
            <a:t>Көпмәдениетті және көркем - эстетикалық тәрбие</a:t>
          </a:r>
          <a:br>
            <a:rPr lang="kk-KZ" sz="1600" kern="1200" dirty="0" smtClean="0">
              <a:latin typeface="Times New Roman" pitchFamily="18" charset="0"/>
              <a:cs typeface="Times New Roman" pitchFamily="18" charset="0"/>
            </a:rPr>
          </a:br>
          <a:endParaRPr lang="ru-RU" sz="1600" kern="1200" dirty="0">
            <a:solidFill>
              <a:srgbClr val="92D050"/>
            </a:solidFill>
            <a:latin typeface="Times New Roman" pitchFamily="18" charset="0"/>
            <a:cs typeface="Times New Roman" pitchFamily="18" charset="0"/>
          </a:endParaRPr>
        </a:p>
      </dsp:txBody>
      <dsp:txXfrm>
        <a:off x="5526453" y="1930567"/>
        <a:ext cx="1856296" cy="1137737"/>
      </dsp:txXfrm>
    </dsp:sp>
    <dsp:sp modelId="{A6F86EA8-15D7-4D73-9921-CB902A15E01B}">
      <dsp:nvSpPr>
        <dsp:cNvPr id="0" name=""/>
        <dsp:cNvSpPr/>
      </dsp:nvSpPr>
      <dsp:spPr>
        <a:xfrm flipH="1">
          <a:off x="4348541" y="3672405"/>
          <a:ext cx="2279389" cy="109652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kk-KZ" sz="1400" b="1" kern="1200" dirty="0" smtClean="0">
              <a:solidFill>
                <a:schemeClr val="tx1"/>
              </a:solidFill>
              <a:latin typeface="Times New Roman" pitchFamily="18" charset="0"/>
              <a:cs typeface="Times New Roman" pitchFamily="18" charset="0"/>
            </a:rPr>
            <a:t>Зияткерлік тәрбие,ақпараттық мәдениет тәрбиесі</a:t>
          </a:r>
          <a:endParaRPr lang="ru-RU" sz="1400" b="1" kern="1200" dirty="0">
            <a:solidFill>
              <a:schemeClr val="tx1"/>
            </a:solidFill>
            <a:latin typeface="Times New Roman" pitchFamily="18" charset="0"/>
            <a:cs typeface="Times New Roman" pitchFamily="18" charset="0"/>
          </a:endParaRPr>
        </a:p>
      </dsp:txBody>
      <dsp:txXfrm>
        <a:off x="4348541" y="3672405"/>
        <a:ext cx="2279389" cy="1096529"/>
      </dsp:txXfrm>
    </dsp:sp>
    <dsp:sp modelId="{E61C2937-6155-4071-A8A7-E91467B2A52D}">
      <dsp:nvSpPr>
        <dsp:cNvPr id="0" name=""/>
        <dsp:cNvSpPr/>
      </dsp:nvSpPr>
      <dsp:spPr>
        <a:xfrm>
          <a:off x="339520" y="3588950"/>
          <a:ext cx="2126383" cy="1164185"/>
        </a:xfrm>
        <a:prstGeom prst="rect">
          <a:avLst/>
        </a:prstGeom>
        <a:gradFill rotWithShape="0">
          <a:gsLst>
            <a:gs pos="0">
              <a:srgbClr val="FFF200"/>
            </a:gs>
            <a:gs pos="45000">
              <a:srgbClr val="FF7A00"/>
            </a:gs>
            <a:gs pos="70000">
              <a:srgbClr val="FF0300"/>
            </a:gs>
            <a:gs pos="100000">
              <a:srgbClr val="4D0808"/>
            </a:gs>
          </a:gsLst>
          <a:lin ang="5400000" scaled="0"/>
        </a:gra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kk-KZ" sz="1600" kern="1200" dirty="0" smtClean="0">
              <a:solidFill>
                <a:schemeClr val="tx1"/>
              </a:solidFill>
              <a:latin typeface="Times New Roman" pitchFamily="18" charset="0"/>
              <a:cs typeface="Times New Roman" pitchFamily="18" charset="0"/>
            </a:rPr>
            <a:t>Дене тәрбиесі салауатты өмір салты. </a:t>
          </a:r>
          <a:endParaRPr lang="ru-RU" sz="1600" kern="1200" dirty="0">
            <a:solidFill>
              <a:schemeClr val="tx1"/>
            </a:solidFill>
            <a:latin typeface="Times New Roman" pitchFamily="18" charset="0"/>
            <a:cs typeface="Times New Roman" pitchFamily="18" charset="0"/>
          </a:endParaRPr>
        </a:p>
      </dsp:txBody>
      <dsp:txXfrm>
        <a:off x="339520" y="3588950"/>
        <a:ext cx="2126383" cy="1164185"/>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3D64D1-3E37-485A-A092-CEBFFCAC8370}" type="datetimeFigureOut">
              <a:rPr lang="ru-RU" smtClean="0"/>
              <a:pPr/>
              <a:t>13.06.2022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C75F48-FEE4-454C-9B6D-F97C04BE17D0}" type="slidenum">
              <a:rPr lang="ru-RU" smtClean="0"/>
              <a:pPr/>
              <a:t>‹#›</a:t>
            </a:fld>
            <a:endParaRPr lang="ru-RU"/>
          </a:p>
        </p:txBody>
      </p:sp>
    </p:spTree>
    <p:extLst>
      <p:ext uri="{BB962C8B-B14F-4D97-AF65-F5344CB8AC3E}">
        <p14:creationId xmlns:p14="http://schemas.microsoft.com/office/powerpoint/2010/main" val="3868279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13.06.2022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5B106E36-FD25-4E2D-B0AA-010F637433A0}" type="datetimeFigureOut">
              <a:rPr lang="ru-RU" smtClean="0"/>
              <a:pPr/>
              <a:t>13.06.2022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5B106E36-FD25-4E2D-B0AA-010F637433A0}" type="datetimeFigureOut">
              <a:rPr lang="ru-RU" smtClean="0"/>
              <a:pPr/>
              <a:t>13.06.2022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5B106E36-FD25-4E2D-B0AA-010F637433A0}" type="datetimeFigureOut">
              <a:rPr lang="ru-RU" smtClean="0"/>
              <a:pPr/>
              <a:t>13.06.2022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B106E36-FD25-4E2D-B0AA-010F637433A0}" type="datetimeFigureOut">
              <a:rPr lang="ru-RU" smtClean="0"/>
              <a:pPr/>
              <a:t>13.06.2022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5B106E36-FD25-4E2D-B0AA-010F637433A0}" type="datetimeFigureOut">
              <a:rPr lang="ru-RU" smtClean="0"/>
              <a:pPr/>
              <a:t>13.06.2022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B106E36-FD25-4E2D-B0AA-010F637433A0}" type="datetimeFigureOut">
              <a:rPr lang="ru-RU" smtClean="0"/>
              <a:pPr/>
              <a:t>13.06.2022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5B106E36-FD25-4E2D-B0AA-010F637433A0}" type="datetimeFigureOut">
              <a:rPr lang="ru-RU" smtClean="0"/>
              <a:pPr/>
              <a:t>13.06.2022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5B106E36-FD25-4E2D-B0AA-010F637433A0}" type="datetimeFigureOut">
              <a:rPr lang="ru-RU" smtClean="0"/>
              <a:pPr/>
              <a:t>13.06.2022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B106E36-FD25-4E2D-B0AA-010F637433A0}" type="datetimeFigureOut">
              <a:rPr lang="ru-RU" smtClean="0"/>
              <a:pPr/>
              <a:t>13.06.2022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13.06.2022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5B106E36-FD25-4E2D-B0AA-010F637433A0}" type="datetimeFigureOut">
              <a:rPr lang="ru-RU" smtClean="0"/>
              <a:pPr/>
              <a:t>13.06.2022</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725C68B6-61C2-468F-89AB-4B9F7531AA68}" type="slidenum">
              <a:rPr lang="ru-RU" smtClean="0"/>
              <a:pPr/>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hyperlink" Target="https://m.facebook.com/story.php?story_fbid=637995134006932&amp;id=100033893531683"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hyperlink" Target="https://m.facebook.com/story.php?story_fbid=644978596641919&amp;id=100033893531683" TargetMode="External"/><Relationship Id="rId4" Type="http://schemas.openxmlformats.org/officeDocument/2006/relationships/image" Target="../media/image23.jpe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1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hyperlink" Target="https://m.facebook.com/story.php?story_fbid=690985222041256&amp;id=100033893531683" TargetMode="External"/><Relationship Id="rId4" Type="http://schemas.openxmlformats.org/officeDocument/2006/relationships/image" Target="../media/image46.png"/><Relationship Id="rId9" Type="http://schemas.openxmlformats.org/officeDocument/2006/relationships/image" Target="../media/image51.jpeg"/></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hyperlink" Target="https://m.facebook.com/story.php?story_fbid=745381576601620&amp;id=100033893531683" TargetMode="External"/><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hyperlink" Target="https://m.facebook.com/story.php?story_fbid=746534703152974&amp;id=100033893531683" TargetMode="External"/><Relationship Id="rId5" Type="http://schemas.openxmlformats.org/officeDocument/2006/relationships/hyperlink" Target="https://m.facebook.com/story.php?story_fbid=734737107666067&amp;id=100033893531683" TargetMode="External"/><Relationship Id="rId4" Type="http://schemas.openxmlformats.org/officeDocument/2006/relationships/image" Target="../media/image54.jpeg"/></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 Id="rId9" Type="http://schemas.openxmlformats.org/officeDocument/2006/relationships/image" Target="../media/image73.jpeg"/></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jpeg"/></Relationships>
</file>

<file path=ppt/slides/_rels/slide25.xml.rels><?xml version="1.0" encoding="UTF-8" standalone="yes"?>
<Relationships xmlns="http://schemas.openxmlformats.org/package/2006/relationships"><Relationship Id="rId8" Type="http://schemas.openxmlformats.org/officeDocument/2006/relationships/hyperlink" Target="https://m.facebook.com/story.php?story_fbid=726119845194460&amp;id=100033893531683" TargetMode="External"/><Relationship Id="rId3" Type="http://schemas.openxmlformats.org/officeDocument/2006/relationships/hyperlink" Target="https://m.facebook.com/story.php?story_fbid=726121951860916&amp;id=100033893531683" TargetMode="External"/><Relationship Id="rId7" Type="http://schemas.openxmlformats.org/officeDocument/2006/relationships/hyperlink" Target="https://m.facebook.com/story.php?story_fbid=726120295194415&amp;id=100033893531683" TargetMode="External"/><Relationship Id="rId12" Type="http://schemas.openxmlformats.org/officeDocument/2006/relationships/hyperlink" Target="https://m.facebook.com/story.php?story_fbid=726100021863109&amp;id=100033893531683" TargetMode="External"/><Relationship Id="rId2" Type="http://schemas.openxmlformats.org/officeDocument/2006/relationships/hyperlink" Target="https://m.facebook.com/story.php?story_fbid=726277505178694&amp;id=100033893531683" TargetMode="External"/><Relationship Id="rId1" Type="http://schemas.openxmlformats.org/officeDocument/2006/relationships/slideLayout" Target="../slideLayouts/slideLayout2.xml"/><Relationship Id="rId6" Type="http://schemas.openxmlformats.org/officeDocument/2006/relationships/hyperlink" Target="https://m.facebook.com/story.php?story_fbid=726120181861093&amp;id=100033893531683" TargetMode="External"/><Relationship Id="rId11" Type="http://schemas.openxmlformats.org/officeDocument/2006/relationships/hyperlink" Target="https://m.facebook.com/story.php?story_fbid=726108348528943&amp;id=100033893531683" TargetMode="External"/><Relationship Id="rId5" Type="http://schemas.openxmlformats.org/officeDocument/2006/relationships/hyperlink" Target="https://m.facebook.com/story.php?story_fbid=726120595194385&amp;id=100033893531683" TargetMode="External"/><Relationship Id="rId10" Type="http://schemas.openxmlformats.org/officeDocument/2006/relationships/hyperlink" Target="https://m.facebook.com/story.php?story_fbid=726118035194641&amp;id=100033893531683" TargetMode="External"/><Relationship Id="rId4" Type="http://schemas.openxmlformats.org/officeDocument/2006/relationships/hyperlink" Target="https://m.facebook.com/story.php?story_fbid=726121125194332&amp;id=100033893531683" TargetMode="External"/><Relationship Id="rId9" Type="http://schemas.openxmlformats.org/officeDocument/2006/relationships/hyperlink" Target="https://m.facebook.com/story.php?story_fbid=726118825194562&amp;id=100033893531683"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88.jpeg"/><Relationship Id="rId11" Type="http://schemas.openxmlformats.org/officeDocument/2006/relationships/image" Target="../media/image93.jpeg"/><Relationship Id="rId5" Type="http://schemas.openxmlformats.org/officeDocument/2006/relationships/image" Target="../media/image87.jpeg"/><Relationship Id="rId10" Type="http://schemas.openxmlformats.org/officeDocument/2006/relationships/image" Target="../media/image92.jpeg"/><Relationship Id="rId4" Type="http://schemas.openxmlformats.org/officeDocument/2006/relationships/image" Target="../media/image86.png"/><Relationship Id="rId9" Type="http://schemas.openxmlformats.org/officeDocument/2006/relationships/image" Target="../media/image91.jpeg"/></Relationships>
</file>

<file path=ppt/slides/_rels/slide2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jpeg"/><Relationship Id="rId7" Type="http://schemas.openxmlformats.org/officeDocument/2006/relationships/image" Target="../media/image99.png"/><Relationship Id="rId2" Type="http://schemas.openxmlformats.org/officeDocument/2006/relationships/image" Target="../media/image94.jpeg"/><Relationship Id="rId1" Type="http://schemas.openxmlformats.org/officeDocument/2006/relationships/slideLayout" Target="../slideLayouts/slideLayout1.xml"/><Relationship Id="rId6" Type="http://schemas.openxmlformats.org/officeDocument/2006/relationships/image" Target="../media/image98.jpeg"/><Relationship Id="rId5" Type="http://schemas.openxmlformats.org/officeDocument/2006/relationships/image" Target="../media/image97.png"/><Relationship Id="rId10" Type="http://schemas.openxmlformats.org/officeDocument/2006/relationships/hyperlink" Target="https://www.instagram.com/p/CberljrNnwI/?igshid=YmMyMTA2M2Y" TargetMode="External"/><Relationship Id="rId4" Type="http://schemas.openxmlformats.org/officeDocument/2006/relationships/image" Target="../media/image96.png"/><Relationship Id="rId9" Type="http://schemas.openxmlformats.org/officeDocument/2006/relationships/image" Target="../media/image101.jpeg"/></Relationships>
</file>

<file path=ppt/slides/_rels/slide29.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 Id="rId9" Type="http://schemas.openxmlformats.org/officeDocument/2006/relationships/image" Target="../media/image10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1.xml"/><Relationship Id="rId5" Type="http://schemas.openxmlformats.org/officeDocument/2006/relationships/image" Target="../media/image113.png"/><Relationship Id="rId4" Type="http://schemas.openxmlformats.org/officeDocument/2006/relationships/image" Target="../media/image112.jpeg"/></Relationships>
</file>

<file path=ppt/slides/_rels/slide3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hyperlink" Target="https://m.facebook.com/story.php?story_" TargetMode="External"/><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33.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image" Target="../media/image118.jpeg"/><Relationship Id="rId1" Type="http://schemas.openxmlformats.org/officeDocument/2006/relationships/slideLayout" Target="../slideLayouts/slideLayout1.xml"/><Relationship Id="rId6" Type="http://schemas.openxmlformats.org/officeDocument/2006/relationships/image" Target="../media/image122.jpeg"/><Relationship Id="rId5" Type="http://schemas.openxmlformats.org/officeDocument/2006/relationships/image" Target="../media/image121.jpeg"/><Relationship Id="rId10" Type="http://schemas.openxmlformats.org/officeDocument/2006/relationships/hyperlink" Target="https://m.facebook.com/story.php?story_fbid=642241203582325&amp;id=100033893531683" TargetMode="External"/><Relationship Id="rId4" Type="http://schemas.openxmlformats.org/officeDocument/2006/relationships/image" Target="../media/image120.jpeg"/><Relationship Id="rId9" Type="http://schemas.openxmlformats.org/officeDocument/2006/relationships/image" Target="../media/image125.jpeg"/></Relationships>
</file>

<file path=ppt/slides/_rels/slide3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jpeg"/><Relationship Id="rId7" Type="http://schemas.openxmlformats.org/officeDocument/2006/relationships/image" Target="../media/image133.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32.jpeg"/><Relationship Id="rId11" Type="http://schemas.openxmlformats.org/officeDocument/2006/relationships/image" Target="../media/image137.jpeg"/><Relationship Id="rId5" Type="http://schemas.openxmlformats.org/officeDocument/2006/relationships/image" Target="../media/image131.jpeg"/><Relationship Id="rId10" Type="http://schemas.openxmlformats.org/officeDocument/2006/relationships/image" Target="../media/image136.png"/><Relationship Id="rId4" Type="http://schemas.openxmlformats.org/officeDocument/2006/relationships/image" Target="../media/image130.jpeg"/><Relationship Id="rId9" Type="http://schemas.openxmlformats.org/officeDocument/2006/relationships/image" Target="../media/image135.png"/></Relationships>
</file>

<file path=ppt/slides/_rels/slide37.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jpeg"/><Relationship Id="rId7" Type="http://schemas.openxmlformats.org/officeDocument/2006/relationships/image" Target="../media/image143.png"/><Relationship Id="rId2" Type="http://schemas.openxmlformats.org/officeDocument/2006/relationships/image" Target="../media/image138.jpeg"/><Relationship Id="rId1" Type="http://schemas.openxmlformats.org/officeDocument/2006/relationships/slideLayout" Target="../slideLayouts/slideLayout2.xml"/><Relationship Id="rId6" Type="http://schemas.openxmlformats.org/officeDocument/2006/relationships/image" Target="../media/image142.jpeg"/><Relationship Id="rId5" Type="http://schemas.openxmlformats.org/officeDocument/2006/relationships/image" Target="../media/image141.png"/><Relationship Id="rId4" Type="http://schemas.openxmlformats.org/officeDocument/2006/relationships/image" Target="../media/image140.png"/></Relationships>
</file>

<file path=ppt/slides/_rels/slide3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2.xml"/><Relationship Id="rId6" Type="http://schemas.openxmlformats.org/officeDocument/2006/relationships/image" Target="../media/image149.jpeg"/><Relationship Id="rId5" Type="http://schemas.openxmlformats.org/officeDocument/2006/relationships/image" Target="../media/image148.png"/><Relationship Id="rId4" Type="http://schemas.openxmlformats.org/officeDocument/2006/relationships/image" Target="../media/image147.jpeg"/></Relationships>
</file>

<file path=ppt/slides/_rels/slide3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hyperlink" Target="https://m.facebook.com/story.php?story_fbid=642229123583533&amp;id=100033893531683" TargetMode="External"/><Relationship Id="rId1" Type="http://schemas.openxmlformats.org/officeDocument/2006/relationships/slideLayout" Target="../slideLayouts/slideLayout2.xml"/><Relationship Id="rId6" Type="http://schemas.openxmlformats.org/officeDocument/2006/relationships/hyperlink" Target="https://m.facebook.com/story.php?story_fbid=671306020675843&amp;id=100033893531683" TargetMode="External"/><Relationship Id="rId5" Type="http://schemas.openxmlformats.org/officeDocument/2006/relationships/image" Target="../media/image152.jpeg"/><Relationship Id="rId4" Type="http://schemas.openxmlformats.org/officeDocument/2006/relationships/image" Target="../media/image15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image" Target="../media/image157.jpe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41.xml.rels><?xml version="1.0" encoding="UTF-8" standalone="yes"?>
<Relationships xmlns="http://schemas.openxmlformats.org/package/2006/relationships"><Relationship Id="rId3" Type="http://schemas.openxmlformats.org/officeDocument/2006/relationships/image" Target="../media/image158.jpeg"/><Relationship Id="rId7" Type="http://schemas.openxmlformats.org/officeDocument/2006/relationships/hyperlink" Target="https://m.facebook.com/story.php?story_fbid=741057277034050&amp;id=100033893531683" TargetMode="External"/><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s>
</file>

<file path=ppt/slides/_rels/slide4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164.jpeg"/><Relationship Id="rId4" Type="http://schemas.openxmlformats.org/officeDocument/2006/relationships/image" Target="../media/image163.png"/></Relationships>
</file>

<file path=ppt/slides/_rels/slide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hyperlink" Target="https://www.instagram.com/p/CbHnl3-lcB-/?igshid=YmMyMTA2M2Y" TargetMode="External"/><Relationship Id="rId4" Type="http://schemas.openxmlformats.org/officeDocument/2006/relationships/image" Target="../media/image166.jpeg"/></Relationships>
</file>

<file path=ppt/slides/_rels/slide45.xml.rels><?xml version="1.0" encoding="UTF-8" standalone="yes"?>
<Relationships xmlns="http://schemas.openxmlformats.org/package/2006/relationships"><Relationship Id="rId8" Type="http://schemas.openxmlformats.org/officeDocument/2006/relationships/image" Target="../media/image172.jpeg"/><Relationship Id="rId13" Type="http://schemas.openxmlformats.org/officeDocument/2006/relationships/image" Target="../media/image177.png"/><Relationship Id="rId3" Type="http://schemas.openxmlformats.org/officeDocument/2006/relationships/image" Target="../media/image167.jpeg"/><Relationship Id="rId7" Type="http://schemas.openxmlformats.org/officeDocument/2006/relationships/image" Target="../media/image171.png"/><Relationship Id="rId12" Type="http://schemas.openxmlformats.org/officeDocument/2006/relationships/image" Target="../media/image176.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70.png"/><Relationship Id="rId11" Type="http://schemas.openxmlformats.org/officeDocument/2006/relationships/image" Target="../media/image175.png"/><Relationship Id="rId5" Type="http://schemas.openxmlformats.org/officeDocument/2006/relationships/image" Target="../media/image169.png"/><Relationship Id="rId10" Type="http://schemas.openxmlformats.org/officeDocument/2006/relationships/image" Target="../media/image174.jpeg"/><Relationship Id="rId4" Type="http://schemas.openxmlformats.org/officeDocument/2006/relationships/image" Target="../media/image168.png"/><Relationship Id="rId9" Type="http://schemas.openxmlformats.org/officeDocument/2006/relationships/image" Target="../media/image173.jpeg"/><Relationship Id="rId14" Type="http://schemas.openxmlformats.org/officeDocument/2006/relationships/hyperlink" Target="https://www.instagram.com/tv/CbSgA2ql1qe/?igshid=YmMyMTA2M2Y"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image" Target="../media/image178.png"/><Relationship Id="rId7" Type="http://schemas.openxmlformats.org/officeDocument/2006/relationships/hyperlink" Target="https://www.instagram.com/tv/CcxqOUCjFfU/?igshid=MDJmNzVkMjY" TargetMode="External"/><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hyperlink" Target="https://m.facebook.com/story.php?story_fbid=724878875318557&amp;id=100033893531683" TargetMode="External"/><Relationship Id="rId5" Type="http://schemas.openxmlformats.org/officeDocument/2006/relationships/image" Target="../media/image180.png"/><Relationship Id="rId4" Type="http://schemas.openxmlformats.org/officeDocument/2006/relationships/image" Target="../media/image179.png"/><Relationship Id="rId9" Type="http://schemas.openxmlformats.org/officeDocument/2006/relationships/image" Target="../media/image182.jpeg"/></Relationships>
</file>

<file path=ppt/slides/_rels/slide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188.jpeg"/><Relationship Id="rId3" Type="http://schemas.openxmlformats.org/officeDocument/2006/relationships/image" Target="../media/image183.jpeg"/><Relationship Id="rId7" Type="http://schemas.openxmlformats.org/officeDocument/2006/relationships/image" Target="../media/image187.jpe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s>
</file>

<file path=ppt/slides/_rels/slide4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2.xml"/><Relationship Id="rId5" Type="http://schemas.openxmlformats.org/officeDocument/2006/relationships/hyperlink" Target="https://www.instagram.com/p/CberljrNnwI/?igshid=YmMyMTA2M2Y" TargetMode="External"/><Relationship Id="rId4" Type="http://schemas.openxmlformats.org/officeDocument/2006/relationships/image" Target="../media/image191.jpeg"/></Relationships>
</file>

<file path=ppt/slides/_rels/slide5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199.jpeg"/><Relationship Id="rId3" Type="http://schemas.openxmlformats.org/officeDocument/2006/relationships/hyperlink" Target="https://www.instagram.com/p/CbsBDGZsXH9/?igshid=YmMyMTA2M2Y" TargetMode="External"/><Relationship Id="rId7" Type="http://schemas.openxmlformats.org/officeDocument/2006/relationships/image" Target="../media/image198.jpeg"/><Relationship Id="rId2" Type="http://schemas.openxmlformats.org/officeDocument/2006/relationships/image" Target="../media/image194.jpeg"/><Relationship Id="rId1" Type="http://schemas.openxmlformats.org/officeDocument/2006/relationships/slideLayout" Target="../slideLayouts/slideLayout2.xml"/><Relationship Id="rId6" Type="http://schemas.openxmlformats.org/officeDocument/2006/relationships/image" Target="../media/image197.jpeg"/><Relationship Id="rId5" Type="http://schemas.openxmlformats.org/officeDocument/2006/relationships/image" Target="../media/image196.jpeg"/><Relationship Id="rId4" Type="http://schemas.openxmlformats.org/officeDocument/2006/relationships/image" Target="../media/image195.jpeg"/></Relationships>
</file>

<file path=ppt/slides/_rels/slide56.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57.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2.xml"/><Relationship Id="rId6" Type="http://schemas.openxmlformats.org/officeDocument/2006/relationships/image" Target="../media/image206.jpeg"/><Relationship Id="rId5" Type="http://schemas.openxmlformats.org/officeDocument/2006/relationships/image" Target="../media/image205.jpeg"/><Relationship Id="rId4" Type="http://schemas.openxmlformats.org/officeDocument/2006/relationships/image" Target="../media/image204.jpeg"/></Relationships>
</file>

<file path=ppt/slides/_rels/slide58.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2.xml"/><Relationship Id="rId6" Type="http://schemas.openxmlformats.org/officeDocument/2006/relationships/image" Target="../media/image211.jpeg"/><Relationship Id="rId5" Type="http://schemas.openxmlformats.org/officeDocument/2006/relationships/image" Target="../media/image210.jpeg"/><Relationship Id="rId4" Type="http://schemas.openxmlformats.org/officeDocument/2006/relationships/image" Target="../media/image209.jpeg"/></Relationships>
</file>

<file path=ppt/slides/_rels/slide59.xml.rels><?xml version="1.0" encoding="UTF-8" standalone="yes"?>
<Relationships xmlns="http://schemas.openxmlformats.org/package/2006/relationships"><Relationship Id="rId3" Type="http://schemas.openxmlformats.org/officeDocument/2006/relationships/image" Target="../media/image213.jpeg"/><Relationship Id="rId7" Type="http://schemas.openxmlformats.org/officeDocument/2006/relationships/image" Target="../media/image217.jpeg"/><Relationship Id="rId2" Type="http://schemas.openxmlformats.org/officeDocument/2006/relationships/image" Target="../media/image212.jpeg"/><Relationship Id="rId1" Type="http://schemas.openxmlformats.org/officeDocument/2006/relationships/slideLayout" Target="../slideLayouts/slideLayout2.xml"/><Relationship Id="rId6" Type="http://schemas.openxmlformats.org/officeDocument/2006/relationships/image" Target="../media/image216.jpeg"/><Relationship Id="rId5" Type="http://schemas.openxmlformats.org/officeDocument/2006/relationships/image" Target="../media/image215.jpeg"/><Relationship Id="rId4" Type="http://schemas.openxmlformats.org/officeDocument/2006/relationships/image" Target="../media/image214.jpe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8" Type="http://schemas.openxmlformats.org/officeDocument/2006/relationships/image" Target="../media/image224.jpeg"/><Relationship Id="rId3" Type="http://schemas.openxmlformats.org/officeDocument/2006/relationships/image" Target="../media/image219.jpeg"/><Relationship Id="rId7" Type="http://schemas.openxmlformats.org/officeDocument/2006/relationships/image" Target="../media/image223.jpeg"/><Relationship Id="rId2" Type="http://schemas.openxmlformats.org/officeDocument/2006/relationships/image" Target="../media/image218.jpeg"/><Relationship Id="rId1" Type="http://schemas.openxmlformats.org/officeDocument/2006/relationships/slideLayout" Target="../slideLayouts/slideLayout2.xml"/><Relationship Id="rId6" Type="http://schemas.openxmlformats.org/officeDocument/2006/relationships/image" Target="../media/image222.jpeg"/><Relationship Id="rId5" Type="http://schemas.openxmlformats.org/officeDocument/2006/relationships/image" Target="../media/image221.jpeg"/><Relationship Id="rId4" Type="http://schemas.openxmlformats.org/officeDocument/2006/relationships/image" Target="../media/image220.jpeg"/><Relationship Id="rId9" Type="http://schemas.openxmlformats.org/officeDocument/2006/relationships/image" Target="../media/image225.jpeg"/></Relationships>
</file>

<file path=ppt/slides/_rels/slide61.xml.rels><?xml version="1.0" encoding="UTF-8" standalone="yes"?>
<Relationships xmlns="http://schemas.openxmlformats.org/package/2006/relationships"><Relationship Id="rId3" Type="http://schemas.openxmlformats.org/officeDocument/2006/relationships/image" Target="../media/image227.jpeg"/><Relationship Id="rId7" Type="http://schemas.openxmlformats.org/officeDocument/2006/relationships/image" Target="../media/image231.jpeg"/><Relationship Id="rId2" Type="http://schemas.openxmlformats.org/officeDocument/2006/relationships/image" Target="../media/image226.jpeg"/><Relationship Id="rId1" Type="http://schemas.openxmlformats.org/officeDocument/2006/relationships/slideLayout" Target="../slideLayouts/slideLayout2.xml"/><Relationship Id="rId6" Type="http://schemas.openxmlformats.org/officeDocument/2006/relationships/image" Target="../media/image230.jpeg"/><Relationship Id="rId5" Type="http://schemas.openxmlformats.org/officeDocument/2006/relationships/image" Target="../media/image229.jpeg"/><Relationship Id="rId4" Type="http://schemas.openxmlformats.org/officeDocument/2006/relationships/image" Target="../media/image228.jpeg"/></Relationships>
</file>

<file path=ppt/slides/_rels/slide62.xml.rels><?xml version="1.0" encoding="UTF-8" standalone="yes"?>
<Relationships xmlns="http://schemas.openxmlformats.org/package/2006/relationships"><Relationship Id="rId3" Type="http://schemas.openxmlformats.org/officeDocument/2006/relationships/image" Target="../media/image233.jpeg"/><Relationship Id="rId7" Type="http://schemas.openxmlformats.org/officeDocument/2006/relationships/image" Target="../media/image237.jpeg"/><Relationship Id="rId2" Type="http://schemas.openxmlformats.org/officeDocument/2006/relationships/image" Target="../media/image232.jpeg"/><Relationship Id="rId1" Type="http://schemas.openxmlformats.org/officeDocument/2006/relationships/slideLayout" Target="../slideLayouts/slideLayout2.xml"/><Relationship Id="rId6" Type="http://schemas.openxmlformats.org/officeDocument/2006/relationships/image" Target="../media/image236.jpeg"/><Relationship Id="rId5" Type="http://schemas.openxmlformats.org/officeDocument/2006/relationships/image" Target="../media/image235.jpeg"/><Relationship Id="rId4" Type="http://schemas.openxmlformats.org/officeDocument/2006/relationships/image" Target="../media/image234.jpeg"/></Relationships>
</file>

<file path=ppt/slides/_rels/slide63.xml.rels><?xml version="1.0" encoding="UTF-8" standalone="yes"?>
<Relationships xmlns="http://schemas.openxmlformats.org/package/2006/relationships"><Relationship Id="rId8" Type="http://schemas.openxmlformats.org/officeDocument/2006/relationships/image" Target="../media/image244.jpeg"/><Relationship Id="rId3" Type="http://schemas.openxmlformats.org/officeDocument/2006/relationships/image" Target="../media/image239.jpeg"/><Relationship Id="rId7" Type="http://schemas.openxmlformats.org/officeDocument/2006/relationships/image" Target="../media/image243.jpeg"/><Relationship Id="rId2" Type="http://schemas.openxmlformats.org/officeDocument/2006/relationships/image" Target="../media/image238.jpeg"/><Relationship Id="rId1" Type="http://schemas.openxmlformats.org/officeDocument/2006/relationships/slideLayout" Target="../slideLayouts/slideLayout2.xml"/><Relationship Id="rId6" Type="http://schemas.openxmlformats.org/officeDocument/2006/relationships/image" Target="../media/image242.jpeg"/><Relationship Id="rId5" Type="http://schemas.openxmlformats.org/officeDocument/2006/relationships/image" Target="../media/image241.jpeg"/><Relationship Id="rId10" Type="http://schemas.openxmlformats.org/officeDocument/2006/relationships/image" Target="../media/image246.jpeg"/><Relationship Id="rId4" Type="http://schemas.openxmlformats.org/officeDocument/2006/relationships/image" Target="../media/image240.jpeg"/><Relationship Id="rId9" Type="http://schemas.openxmlformats.org/officeDocument/2006/relationships/image" Target="../media/image245.jpeg"/></Relationships>
</file>

<file path=ppt/slides/_rels/slide64.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252.jpeg"/><Relationship Id="rId3" Type="http://schemas.openxmlformats.org/officeDocument/2006/relationships/image" Target="../media/image239.jpeg"/><Relationship Id="rId7" Type="http://schemas.openxmlformats.org/officeDocument/2006/relationships/image" Target="../media/image251.jpeg"/><Relationship Id="rId2" Type="http://schemas.openxmlformats.org/officeDocument/2006/relationships/image" Target="../media/image248.jpeg"/><Relationship Id="rId1" Type="http://schemas.openxmlformats.org/officeDocument/2006/relationships/slideLayout" Target="../slideLayouts/slideLayout2.xml"/><Relationship Id="rId6" Type="http://schemas.openxmlformats.org/officeDocument/2006/relationships/image" Target="../media/image250.jpeg"/><Relationship Id="rId5" Type="http://schemas.openxmlformats.org/officeDocument/2006/relationships/image" Target="../media/image249.jpeg"/><Relationship Id="rId4" Type="http://schemas.openxmlformats.org/officeDocument/2006/relationships/image" Target="../media/image240.jpeg"/></Relationships>
</file>

<file path=ppt/slides/_rels/slide66.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53.jpeg"/><Relationship Id="rId1" Type="http://schemas.openxmlformats.org/officeDocument/2006/relationships/slideLayout" Target="../slideLayouts/slideLayout2.xml"/><Relationship Id="rId5" Type="http://schemas.openxmlformats.org/officeDocument/2006/relationships/image" Target="../media/image256.jpeg"/><Relationship Id="rId4" Type="http://schemas.openxmlformats.org/officeDocument/2006/relationships/image" Target="../media/image255.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58.jpeg"/><Relationship Id="rId7" Type="http://schemas.openxmlformats.org/officeDocument/2006/relationships/hyperlink" Target="https://www.instagram.com/p/CckYMXGMTVg/?igshid=MDJmNzVkMjY" TargetMode="External"/><Relationship Id="rId2" Type="http://schemas.openxmlformats.org/officeDocument/2006/relationships/image" Target="../media/image257.jpeg"/><Relationship Id="rId1" Type="http://schemas.openxmlformats.org/officeDocument/2006/relationships/slideLayout" Target="../slideLayouts/slideLayout1.xml"/><Relationship Id="rId6" Type="http://schemas.openxmlformats.org/officeDocument/2006/relationships/image" Target="../media/image261.jpeg"/><Relationship Id="rId5" Type="http://schemas.openxmlformats.org/officeDocument/2006/relationships/image" Target="../media/image260.jpeg"/><Relationship Id="rId4" Type="http://schemas.openxmlformats.org/officeDocument/2006/relationships/image" Target="../media/image25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266.png"/><Relationship Id="rId3" Type="http://schemas.openxmlformats.org/officeDocument/2006/relationships/hyperlink" Target="https://m.facebook.com/story.php?story_fbid=734062111066900&amp;id=100033893531683" TargetMode="External"/><Relationship Id="rId7" Type="http://schemas.openxmlformats.org/officeDocument/2006/relationships/image" Target="../media/image265.jpeg"/><Relationship Id="rId2" Type="http://schemas.openxmlformats.org/officeDocument/2006/relationships/image" Target="../media/image262.jpeg"/><Relationship Id="rId1" Type="http://schemas.openxmlformats.org/officeDocument/2006/relationships/slideLayout" Target="../slideLayouts/slideLayout1.xml"/><Relationship Id="rId6" Type="http://schemas.openxmlformats.org/officeDocument/2006/relationships/hyperlink" Target="https://m.facebook.com/story.php?story_fbid=734733017666476&amp;id=100033893531683" TargetMode="External"/><Relationship Id="rId5" Type="http://schemas.openxmlformats.org/officeDocument/2006/relationships/image" Target="../media/image264.jpeg"/><Relationship Id="rId10" Type="http://schemas.openxmlformats.org/officeDocument/2006/relationships/image" Target="../media/image268.png"/><Relationship Id="rId4" Type="http://schemas.openxmlformats.org/officeDocument/2006/relationships/image" Target="../media/image263.jpeg"/><Relationship Id="rId9" Type="http://schemas.openxmlformats.org/officeDocument/2006/relationships/image" Target="../media/image267.png"/></Relationships>
</file>

<file path=ppt/slides/_rels/slide71.xml.rels><?xml version="1.0" encoding="UTF-8" standalone="yes"?>
<Relationships xmlns="http://schemas.openxmlformats.org/package/2006/relationships"><Relationship Id="rId8" Type="http://schemas.openxmlformats.org/officeDocument/2006/relationships/image" Target="../media/image271.jpeg"/><Relationship Id="rId13" Type="http://schemas.openxmlformats.org/officeDocument/2006/relationships/hyperlink" Target="https://m.facebook.com/story.php?story_fbid=676878186785293&amp;id=100033893531683" TargetMode="External"/><Relationship Id="rId3" Type="http://schemas.openxmlformats.org/officeDocument/2006/relationships/image" Target="../media/image269.jpeg"/><Relationship Id="rId7" Type="http://schemas.openxmlformats.org/officeDocument/2006/relationships/hyperlink" Target="https://m.facebook.com/story.php?story_fbid=627347191738393&amp;id=100033893531683" TargetMode="External"/><Relationship Id="rId12" Type="http://schemas.openxmlformats.org/officeDocument/2006/relationships/hyperlink" Target="https://m.facebook.com/story.php?story_fbid=680987529707692&amp;id=100033893531683" TargetMode="External"/><Relationship Id="rId2" Type="http://schemas.openxmlformats.org/officeDocument/2006/relationships/image" Target="../media/image262.jpeg"/><Relationship Id="rId1" Type="http://schemas.openxmlformats.org/officeDocument/2006/relationships/slideLayout" Target="../slideLayouts/slideLayout1.xml"/><Relationship Id="rId6" Type="http://schemas.openxmlformats.org/officeDocument/2006/relationships/hyperlink" Target="https://m.facebook.com/story.php?story_fbid=627349105071535&amp;id=100033893531683" TargetMode="External"/><Relationship Id="rId11" Type="http://schemas.openxmlformats.org/officeDocument/2006/relationships/image" Target="../media/image274.jpeg"/><Relationship Id="rId5" Type="http://schemas.openxmlformats.org/officeDocument/2006/relationships/hyperlink" Target="https://m.facebook.com/story.php?story_fbid=633214957818283&amp;id=100033893531683" TargetMode="External"/><Relationship Id="rId10" Type="http://schemas.openxmlformats.org/officeDocument/2006/relationships/image" Target="../media/image273.jpeg"/><Relationship Id="rId4" Type="http://schemas.openxmlformats.org/officeDocument/2006/relationships/image" Target="../media/image270.jpeg"/><Relationship Id="rId9" Type="http://schemas.openxmlformats.org/officeDocument/2006/relationships/image" Target="../media/image272.jpeg"/></Relationships>
</file>

<file path=ppt/slides/_rels/slide72.xml.rels><?xml version="1.0" encoding="UTF-8" standalone="yes"?>
<Relationships xmlns="http://schemas.openxmlformats.org/package/2006/relationships"><Relationship Id="rId8" Type="http://schemas.openxmlformats.org/officeDocument/2006/relationships/image" Target="../media/image279.jpeg"/><Relationship Id="rId3" Type="http://schemas.openxmlformats.org/officeDocument/2006/relationships/image" Target="../media/image275.jpeg"/><Relationship Id="rId7" Type="http://schemas.openxmlformats.org/officeDocument/2006/relationships/image" Target="../media/image278.jpeg"/><Relationship Id="rId12" Type="http://schemas.openxmlformats.org/officeDocument/2006/relationships/image" Target="../media/image283.jpeg"/><Relationship Id="rId2" Type="http://schemas.openxmlformats.org/officeDocument/2006/relationships/image" Target="../media/image262.jpeg"/><Relationship Id="rId1" Type="http://schemas.openxmlformats.org/officeDocument/2006/relationships/slideLayout" Target="../slideLayouts/slideLayout1.xml"/><Relationship Id="rId6" Type="http://schemas.openxmlformats.org/officeDocument/2006/relationships/hyperlink" Target="https://m.facebook.com/story.php?story_fbid=656891665450612&amp;id=100033893531683" TargetMode="External"/><Relationship Id="rId11" Type="http://schemas.openxmlformats.org/officeDocument/2006/relationships/image" Target="../media/image282.jpeg"/><Relationship Id="rId5" Type="http://schemas.openxmlformats.org/officeDocument/2006/relationships/image" Target="../media/image277.jpeg"/><Relationship Id="rId10" Type="http://schemas.openxmlformats.org/officeDocument/2006/relationships/image" Target="../media/image281.jpeg"/><Relationship Id="rId4" Type="http://schemas.openxmlformats.org/officeDocument/2006/relationships/image" Target="../media/image276.jpeg"/><Relationship Id="rId9" Type="http://schemas.openxmlformats.org/officeDocument/2006/relationships/image" Target="../media/image280.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image" Target="../media/image284.jpeg"/><Relationship Id="rId1" Type="http://schemas.openxmlformats.org/officeDocument/2006/relationships/slideLayout" Target="../slideLayouts/slideLayout2.xml"/><Relationship Id="rId5" Type="http://schemas.openxmlformats.org/officeDocument/2006/relationships/image" Target="../media/image287.jpeg"/><Relationship Id="rId4" Type="http://schemas.openxmlformats.org/officeDocument/2006/relationships/image" Target="../media/image286.jpeg"/></Relationships>
</file>

<file path=ppt/slides/_rels/slide75.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image" Target="../media/image288.jpeg"/><Relationship Id="rId1" Type="http://schemas.openxmlformats.org/officeDocument/2006/relationships/slideLayout" Target="../slideLayouts/slideLayout2.xml"/><Relationship Id="rId5" Type="http://schemas.openxmlformats.org/officeDocument/2006/relationships/image" Target="../media/image291.jpeg"/><Relationship Id="rId4" Type="http://schemas.openxmlformats.org/officeDocument/2006/relationships/image" Target="../media/image290.jpeg"/></Relationships>
</file>

<file path=ppt/slides/_rels/slide76.xml.rels><?xml version="1.0" encoding="UTF-8" standalone="yes"?>
<Relationships xmlns="http://schemas.openxmlformats.org/package/2006/relationships"><Relationship Id="rId3" Type="http://schemas.openxmlformats.org/officeDocument/2006/relationships/image" Target="../media/image293.jpg"/><Relationship Id="rId2" Type="http://schemas.openxmlformats.org/officeDocument/2006/relationships/image" Target="../media/image292.jpg"/><Relationship Id="rId1" Type="http://schemas.openxmlformats.org/officeDocument/2006/relationships/slideLayout" Target="../slideLayouts/slideLayout2.xml"/><Relationship Id="rId4" Type="http://schemas.openxmlformats.org/officeDocument/2006/relationships/image" Target="../media/image294.jpg"/></Relationships>
</file>

<file path=ppt/slides/_rels/slide77.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image" Target="../media/image288.jpeg"/><Relationship Id="rId1" Type="http://schemas.openxmlformats.org/officeDocument/2006/relationships/slideLayout" Target="../slideLayouts/slideLayout2.xml"/><Relationship Id="rId5" Type="http://schemas.openxmlformats.org/officeDocument/2006/relationships/image" Target="../media/image291.jpeg"/><Relationship Id="rId4" Type="http://schemas.openxmlformats.org/officeDocument/2006/relationships/image" Target="../media/image290.jpeg"/></Relationships>
</file>

<file path=ppt/slides/_rels/slide78.xml.rels><?xml version="1.0" encoding="UTF-8" standalone="yes"?>
<Relationships xmlns="http://schemas.openxmlformats.org/package/2006/relationships"><Relationship Id="rId3" Type="http://schemas.openxmlformats.org/officeDocument/2006/relationships/image" Target="../media/image293.jpg"/><Relationship Id="rId2" Type="http://schemas.openxmlformats.org/officeDocument/2006/relationships/image" Target="../media/image292.jpg"/><Relationship Id="rId1" Type="http://schemas.openxmlformats.org/officeDocument/2006/relationships/slideLayout" Target="../slideLayouts/slideLayout2.xml"/><Relationship Id="rId4" Type="http://schemas.openxmlformats.org/officeDocument/2006/relationships/image" Target="../media/image294.jpg"/></Relationships>
</file>

<file path=ppt/slides/_rels/slide79.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image" Target="../media/image296.jpeg"/><Relationship Id="rId1" Type="http://schemas.openxmlformats.org/officeDocument/2006/relationships/slideLayout" Target="../slideLayouts/slideLayout2.xml"/><Relationship Id="rId6" Type="http://schemas.openxmlformats.org/officeDocument/2006/relationships/image" Target="../media/image300.jpeg"/><Relationship Id="rId5" Type="http://schemas.openxmlformats.org/officeDocument/2006/relationships/image" Target="../media/image299.jpeg"/><Relationship Id="rId4" Type="http://schemas.openxmlformats.org/officeDocument/2006/relationships/image" Target="../media/image298.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image" Target="../media/image301.jpeg"/><Relationship Id="rId1" Type="http://schemas.openxmlformats.org/officeDocument/2006/relationships/slideLayout" Target="../slideLayouts/slideLayout2.xml"/><Relationship Id="rId5" Type="http://schemas.openxmlformats.org/officeDocument/2006/relationships/image" Target="../media/image304.jpeg"/><Relationship Id="rId4" Type="http://schemas.openxmlformats.org/officeDocument/2006/relationships/image" Target="../media/image303.jpeg"/></Relationships>
</file>

<file path=ppt/slides/_rels/slide81.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image" Target="../media/image30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0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314.jpeg"/><Relationship Id="rId3" Type="http://schemas.openxmlformats.org/officeDocument/2006/relationships/image" Target="../media/image309.jpeg"/><Relationship Id="rId7" Type="http://schemas.openxmlformats.org/officeDocument/2006/relationships/image" Target="../media/image313.jpeg"/><Relationship Id="rId2" Type="http://schemas.openxmlformats.org/officeDocument/2006/relationships/image" Target="../media/image308.jpeg"/><Relationship Id="rId1" Type="http://schemas.openxmlformats.org/officeDocument/2006/relationships/slideLayout" Target="../slideLayouts/slideLayout2.xml"/><Relationship Id="rId6" Type="http://schemas.openxmlformats.org/officeDocument/2006/relationships/image" Target="../media/image312.jpeg"/><Relationship Id="rId5" Type="http://schemas.openxmlformats.org/officeDocument/2006/relationships/image" Target="../media/image311.jpeg"/><Relationship Id="rId4" Type="http://schemas.openxmlformats.org/officeDocument/2006/relationships/image" Target="../media/image310.jpeg"/></Relationships>
</file>

<file path=ppt/slides/_rels/slide85.xml.rels><?xml version="1.0" encoding="UTF-8" standalone="yes"?>
<Relationships xmlns="http://schemas.openxmlformats.org/package/2006/relationships"><Relationship Id="rId8" Type="http://schemas.openxmlformats.org/officeDocument/2006/relationships/image" Target="../media/image321.jpeg"/><Relationship Id="rId3" Type="http://schemas.openxmlformats.org/officeDocument/2006/relationships/image" Target="../media/image316.jpeg"/><Relationship Id="rId7" Type="http://schemas.openxmlformats.org/officeDocument/2006/relationships/image" Target="../media/image320.jpeg"/><Relationship Id="rId2" Type="http://schemas.openxmlformats.org/officeDocument/2006/relationships/image" Target="../media/image315.jpeg"/><Relationship Id="rId1" Type="http://schemas.openxmlformats.org/officeDocument/2006/relationships/slideLayout" Target="../slideLayouts/slideLayout2.xml"/><Relationship Id="rId6" Type="http://schemas.openxmlformats.org/officeDocument/2006/relationships/image" Target="../media/image319.jpeg"/><Relationship Id="rId5" Type="http://schemas.openxmlformats.org/officeDocument/2006/relationships/image" Target="../media/image318.jpeg"/><Relationship Id="rId4" Type="http://schemas.openxmlformats.org/officeDocument/2006/relationships/image" Target="../media/image317.jpeg"/><Relationship Id="rId9" Type="http://schemas.openxmlformats.org/officeDocument/2006/relationships/image" Target="../media/image322.jpeg"/></Relationships>
</file>

<file path=ppt/slides/_rels/slide86.xml.rels><?xml version="1.0" encoding="UTF-8" standalone="yes"?>
<Relationships xmlns="http://schemas.openxmlformats.org/package/2006/relationships"><Relationship Id="rId3" Type="http://schemas.openxmlformats.org/officeDocument/2006/relationships/image" Target="../media/image324.jpeg"/><Relationship Id="rId2" Type="http://schemas.openxmlformats.org/officeDocument/2006/relationships/image" Target="../media/image323.jpeg"/><Relationship Id="rId1" Type="http://schemas.openxmlformats.org/officeDocument/2006/relationships/slideLayout" Target="../slideLayouts/slideLayout2.xml"/><Relationship Id="rId6" Type="http://schemas.openxmlformats.org/officeDocument/2006/relationships/image" Target="../media/image327.jpeg"/><Relationship Id="rId5" Type="http://schemas.openxmlformats.org/officeDocument/2006/relationships/image" Target="../media/image326.jpeg"/><Relationship Id="rId4" Type="http://schemas.openxmlformats.org/officeDocument/2006/relationships/image" Target="../media/image325.jpeg"/></Relationships>
</file>

<file path=ppt/slides/_rels/slide87.xml.rels><?xml version="1.0" encoding="UTF-8" standalone="yes"?>
<Relationships xmlns="http://schemas.openxmlformats.org/package/2006/relationships"><Relationship Id="rId8" Type="http://schemas.openxmlformats.org/officeDocument/2006/relationships/image" Target="../media/image334.jpeg"/><Relationship Id="rId3" Type="http://schemas.openxmlformats.org/officeDocument/2006/relationships/image" Target="../media/image329.jpeg"/><Relationship Id="rId7" Type="http://schemas.openxmlformats.org/officeDocument/2006/relationships/image" Target="../media/image333.jpeg"/><Relationship Id="rId2" Type="http://schemas.openxmlformats.org/officeDocument/2006/relationships/image" Target="../media/image328.jpeg"/><Relationship Id="rId1" Type="http://schemas.openxmlformats.org/officeDocument/2006/relationships/slideLayout" Target="../slideLayouts/slideLayout2.xml"/><Relationship Id="rId6" Type="http://schemas.openxmlformats.org/officeDocument/2006/relationships/image" Target="../media/image332.jpeg"/><Relationship Id="rId5" Type="http://schemas.openxmlformats.org/officeDocument/2006/relationships/image" Target="../media/image331.jpeg"/><Relationship Id="rId4" Type="http://schemas.openxmlformats.org/officeDocument/2006/relationships/image" Target="../media/image330.jpeg"/></Relationships>
</file>

<file path=ppt/slides/_rels/slide88.xml.rels><?xml version="1.0" encoding="UTF-8" standalone="yes"?>
<Relationships xmlns="http://schemas.openxmlformats.org/package/2006/relationships"><Relationship Id="rId8" Type="http://schemas.openxmlformats.org/officeDocument/2006/relationships/image" Target="../media/image341.jpeg"/><Relationship Id="rId3" Type="http://schemas.openxmlformats.org/officeDocument/2006/relationships/image" Target="../media/image336.jpeg"/><Relationship Id="rId7" Type="http://schemas.openxmlformats.org/officeDocument/2006/relationships/image" Target="../media/image340.jpeg"/><Relationship Id="rId2" Type="http://schemas.openxmlformats.org/officeDocument/2006/relationships/image" Target="../media/image335.jpeg"/><Relationship Id="rId1" Type="http://schemas.openxmlformats.org/officeDocument/2006/relationships/slideLayout" Target="../slideLayouts/slideLayout2.xml"/><Relationship Id="rId6" Type="http://schemas.openxmlformats.org/officeDocument/2006/relationships/image" Target="../media/image339.jpeg"/><Relationship Id="rId5" Type="http://schemas.openxmlformats.org/officeDocument/2006/relationships/image" Target="../media/image338.jpeg"/><Relationship Id="rId10" Type="http://schemas.openxmlformats.org/officeDocument/2006/relationships/image" Target="../media/image343.jpeg"/><Relationship Id="rId4" Type="http://schemas.openxmlformats.org/officeDocument/2006/relationships/image" Target="../media/image337.jpeg"/><Relationship Id="rId9" Type="http://schemas.openxmlformats.org/officeDocument/2006/relationships/image" Target="../media/image342.jpeg"/></Relationships>
</file>

<file path=ppt/slides/_rels/slide89.xml.rels><?xml version="1.0" encoding="UTF-8" standalone="yes"?>
<Relationships xmlns="http://schemas.openxmlformats.org/package/2006/relationships"><Relationship Id="rId3" Type="http://schemas.openxmlformats.org/officeDocument/2006/relationships/image" Target="../media/image345.jpeg"/><Relationship Id="rId2" Type="http://schemas.openxmlformats.org/officeDocument/2006/relationships/image" Target="../media/image344.jpeg"/><Relationship Id="rId1" Type="http://schemas.openxmlformats.org/officeDocument/2006/relationships/slideLayout" Target="../slideLayouts/slideLayout2.xml"/><Relationship Id="rId6" Type="http://schemas.openxmlformats.org/officeDocument/2006/relationships/image" Target="../media/image348.jpeg"/><Relationship Id="rId5" Type="http://schemas.openxmlformats.org/officeDocument/2006/relationships/image" Target="../media/image347.jpeg"/><Relationship Id="rId4" Type="http://schemas.openxmlformats.org/officeDocument/2006/relationships/image" Target="../media/image346.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m.facebook.com/story.php?story_fbid=642229123583533&amp;id=100033893531683"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50.jpeg"/><Relationship Id="rId2" Type="http://schemas.openxmlformats.org/officeDocument/2006/relationships/image" Target="../media/image349.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5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53.jpeg"/><Relationship Id="rId2" Type="http://schemas.openxmlformats.org/officeDocument/2006/relationships/image" Target="../media/image352.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55.jpeg"/><Relationship Id="rId2" Type="http://schemas.openxmlformats.org/officeDocument/2006/relationships/image" Target="../media/image35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57.jpeg"/><Relationship Id="rId2" Type="http://schemas.openxmlformats.org/officeDocument/2006/relationships/image" Target="../media/image35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58.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1520" y="5445224"/>
            <a:ext cx="8640960" cy="936103"/>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kk-KZ" sz="2800" b="1" i="1" dirty="0" smtClean="0">
                <a:solidFill>
                  <a:schemeClr val="tx1"/>
                </a:solidFill>
                <a:latin typeface="Times New Roman" pitchFamily="18" charset="0"/>
                <a:cs typeface="Times New Roman" pitchFamily="18" charset="0"/>
              </a:rPr>
              <a:t>2021-2022 оқу жылындағы тәрбие жұмысының жылдық қорытынды есебі</a:t>
            </a:r>
            <a:endParaRPr lang="ru-RU" sz="2800" dirty="0">
              <a:solidFill>
                <a:schemeClr val="tx1"/>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640960"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 Скачать картинки Шаблон презентации природа, стоковые фото Шаблон  презентации природа в хорошем качестве | Depositpho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938"/>
            <a:ext cx="9144000" cy="685006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723655" y="-910506"/>
            <a:ext cx="7772400" cy="2179265"/>
          </a:xfrm>
        </p:spPr>
        <p:txBody>
          <a:bodyPr>
            <a:normAutofit/>
          </a:bodyPr>
          <a:lstStyle/>
          <a:p>
            <a:r>
              <a:rPr lang="ru-RU" sz="1600" b="1" dirty="0">
                <a:solidFill>
                  <a:schemeClr val="tx1"/>
                </a:solidFill>
                <a:latin typeface="Times New Roman" panose="02020603050405020304" pitchFamily="18" charset="0"/>
                <a:cs typeface="Times New Roman" panose="02020603050405020304" pitchFamily="18" charset="0"/>
              </a:rPr>
              <a:t/>
            </a:r>
            <a:br>
              <a:rPr lang="ru-RU" sz="1600" b="1" dirty="0">
                <a:solidFill>
                  <a:schemeClr val="tx1"/>
                </a:solidFill>
                <a:latin typeface="Times New Roman" panose="02020603050405020304" pitchFamily="18" charset="0"/>
                <a:cs typeface="Times New Roman" panose="02020603050405020304" pitchFamily="18" charset="0"/>
              </a:rPr>
            </a:br>
            <a:r>
              <a:rPr lang="kk-KZ" sz="1600" b="1" dirty="0">
                <a:solidFill>
                  <a:schemeClr val="tx1"/>
                </a:solidFill>
                <a:latin typeface="Times New Roman" pitchFamily="18" charset="0"/>
                <a:cs typeface="Times New Roman" pitchFamily="18" charset="0"/>
              </a:rPr>
              <a:t> «Тәуелсіздік жетістікт</a:t>
            </a:r>
            <a:r>
              <a:rPr lang="kk-KZ" sz="1600" dirty="0">
                <a:solidFill>
                  <a:schemeClr val="tx1"/>
                </a:solidFill>
                <a:latin typeface="Times New Roman" pitchFamily="18" charset="0"/>
                <a:cs typeface="Times New Roman" pitchFamily="18" charset="0"/>
              </a:rPr>
              <a:t>ері» </a:t>
            </a:r>
            <a:r>
              <a:rPr lang="kk-KZ" sz="1600" dirty="0" smtClean="0">
                <a:solidFill>
                  <a:schemeClr val="tx1"/>
                </a:solidFill>
                <a:latin typeface="Times New Roman" pitchFamily="18" charset="0"/>
                <a:cs typeface="Times New Roman" pitchFamily="18" charset="0"/>
              </a:rPr>
              <a:t>тақырыбында </a:t>
            </a:r>
            <a:br>
              <a:rPr lang="kk-KZ" sz="1600" dirty="0" smtClean="0">
                <a:solidFill>
                  <a:schemeClr val="tx1"/>
                </a:solidFill>
                <a:latin typeface="Times New Roman" pitchFamily="18" charset="0"/>
                <a:cs typeface="Times New Roman" pitchFamily="18" charset="0"/>
              </a:rPr>
            </a:br>
            <a:r>
              <a:rPr lang="kk-KZ" sz="1600" dirty="0" smtClean="0">
                <a:solidFill>
                  <a:schemeClr val="tx1"/>
                </a:solidFill>
                <a:latin typeface="Times New Roman" pitchFamily="18" charset="0"/>
                <a:cs typeface="Times New Roman" pitchFamily="18" charset="0"/>
              </a:rPr>
              <a:t>1 </a:t>
            </a:r>
            <a:r>
              <a:rPr lang="kk-KZ" sz="1600" dirty="0">
                <a:solidFill>
                  <a:schemeClr val="tx1"/>
                </a:solidFill>
                <a:latin typeface="Times New Roman" pitchFamily="18" charset="0"/>
                <a:cs typeface="Times New Roman" pitchFamily="18" charset="0"/>
              </a:rPr>
              <a:t>Желтоқсан президент күні 1-11 сыныптар арасында сынып сағаттары өткізілді. </a:t>
            </a:r>
            <a:br>
              <a:rPr lang="kk-KZ" sz="1600" dirty="0">
                <a:solidFill>
                  <a:schemeClr val="tx1"/>
                </a:solidFill>
                <a:latin typeface="Times New Roman" pitchFamily="18" charset="0"/>
                <a:cs typeface="Times New Roman" pitchFamily="18" charset="0"/>
              </a:rPr>
            </a:br>
            <a:r>
              <a:rPr lang="kk-KZ" sz="1600" b="1" dirty="0">
                <a:solidFill>
                  <a:schemeClr val="tx1"/>
                </a:solidFill>
                <a:latin typeface="Times New Roman" pitchFamily="18" charset="0"/>
                <a:cs typeface="Times New Roman" pitchFamily="18" charset="0"/>
              </a:rPr>
              <a:t>Мақсаты:</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білім</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алушылардың</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Елбасы</a:t>
            </a:r>
            <a:r>
              <a:rPr lang="ru-RU" sz="1600" dirty="0">
                <a:solidFill>
                  <a:schemeClr val="tx1"/>
                </a:solidFill>
                <a:latin typeface="Times New Roman" pitchFamily="18" charset="0"/>
                <a:cs typeface="Times New Roman" pitchFamily="18" charset="0"/>
              </a:rPr>
              <a:t> Н. Ә. </a:t>
            </a:r>
            <a:r>
              <a:rPr lang="ru-RU" sz="1600" dirty="0" err="1">
                <a:solidFill>
                  <a:schemeClr val="tx1"/>
                </a:solidFill>
                <a:latin typeface="Times New Roman" pitchFamily="18" charset="0"/>
                <a:cs typeface="Times New Roman" pitchFamily="18" charset="0"/>
              </a:rPr>
              <a:t>Назарбаевтың</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өмірі</a:t>
            </a:r>
            <a:r>
              <a:rPr lang="ru-RU" sz="1600" dirty="0">
                <a:solidFill>
                  <a:schemeClr val="tx1"/>
                </a:solidFill>
                <a:latin typeface="Times New Roman" pitchFamily="18" charset="0"/>
                <a:cs typeface="Times New Roman" pitchFamily="18" charset="0"/>
              </a:rPr>
              <a:t> мен </a:t>
            </a:r>
            <a:r>
              <a:rPr lang="ru-RU" sz="1600" dirty="0" err="1">
                <a:solidFill>
                  <a:schemeClr val="tx1"/>
                </a:solidFill>
                <a:latin typeface="Times New Roman" pitchFamily="18" charset="0"/>
                <a:cs typeface="Times New Roman" pitchFamily="18" charset="0"/>
              </a:rPr>
              <a:t>қызметі</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оның</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Қазақстанның</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дамуына</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қосқан</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зор</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үлесі</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туралы</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білімін</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кеңейту</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және</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тереңдету</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білім</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алушыларда</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Елбасы</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үлгісінде</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отансүйгіштікке</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және</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еңбекқорлыққа</a:t>
            </a:r>
            <a:r>
              <a:rPr lang="ru-RU" sz="1600" dirty="0">
                <a:solidFill>
                  <a:schemeClr val="tx1"/>
                </a:solidFill>
                <a:latin typeface="Times New Roman" pitchFamily="18" charset="0"/>
                <a:cs typeface="Times New Roman" pitchFamily="18" charset="0"/>
              </a:rPr>
              <a:t> </a:t>
            </a:r>
            <a:r>
              <a:rPr lang="ru-RU" sz="1600" dirty="0" err="1" smtClean="0">
                <a:solidFill>
                  <a:schemeClr val="tx1"/>
                </a:solidFill>
                <a:latin typeface="Times New Roman" pitchFamily="18" charset="0"/>
                <a:cs typeface="Times New Roman" pitchFamily="18" charset="0"/>
              </a:rPr>
              <a:t>тәрбиелеу</a:t>
            </a:r>
            <a:endParaRPr lang="ru-RU" sz="1600" b="1" dirty="0">
              <a:solidFill>
                <a:schemeClr val="tx1"/>
              </a:solidFill>
              <a:latin typeface="Times New Roman" pitchFamily="18" charset="0"/>
              <a:cs typeface="Times New Roman" pitchFamily="18" charset="0"/>
            </a:endParaRPr>
          </a:p>
        </p:txBody>
      </p:sp>
      <p:sp>
        <p:nvSpPr>
          <p:cNvPr id="3" name="AutoShape 2" descr="Голубой фон для презентации (57 фото)"/>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4" descr="Голубой фон для презентации (57 фото)"/>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8" name="Рисунок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7349" y="1458575"/>
            <a:ext cx="1612461" cy="1233548"/>
          </a:xfrm>
          <a:prstGeom prst="rect">
            <a:avLst/>
          </a:prstGeom>
          <a:noFill/>
        </p:spPr>
      </p:pic>
      <p:pic>
        <p:nvPicPr>
          <p:cNvPr id="9" name="Рисунок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1458575"/>
            <a:ext cx="1671394" cy="1394361"/>
          </a:xfrm>
          <a:prstGeom prst="rect">
            <a:avLst/>
          </a:prstGeom>
          <a:noFill/>
        </p:spPr>
      </p:pic>
      <p:pic>
        <p:nvPicPr>
          <p:cNvPr id="10" name="Рисунок 9"/>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24682" y="1461353"/>
            <a:ext cx="1833007" cy="1391583"/>
          </a:xfrm>
          <a:prstGeom prst="rect">
            <a:avLst/>
          </a:prstGeom>
          <a:noFill/>
        </p:spPr>
      </p:pic>
      <p:pic>
        <p:nvPicPr>
          <p:cNvPr id="1026" name="Picture 2" descr="C:\Users\мадина\Desktop\Новая папка (7)\WhatsApp Image 2022-06-08 at 09.51.58.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934" y="3106160"/>
            <a:ext cx="1130806" cy="143619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мадина\Desktop\Новая папка (7)\WhatsApp Image 2022-06-08 at 09.51.59 (1).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40676" y="3140970"/>
            <a:ext cx="1482903" cy="14013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мадина\Desktop\Новая папка (7)\WhatsApp Image 2022-06-08 at 09.51.59 (2).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56177" y="3140969"/>
            <a:ext cx="1223053" cy="15841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мадина\Desktop\Новая папка (7)\WhatsApp Image 2022-06-08 at 09.51.59.jpe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21718" y="4978306"/>
            <a:ext cx="2088232" cy="13997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4492" t="29814" r="18850" b="11403"/>
          <a:stretch/>
        </p:blipFill>
        <p:spPr bwMode="auto">
          <a:xfrm>
            <a:off x="7656508" y="3140968"/>
            <a:ext cx="1134126"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8" descr="C:\Users\технология\Desktop\фото 2021\20211130_122649(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64288" y="1492671"/>
            <a:ext cx="1626346" cy="1360265"/>
          </a:xfrm>
          <a:prstGeom prst="rect">
            <a:avLst/>
          </a:prstGeom>
          <a:noFill/>
          <a:extLst>
            <a:ext uri="{909E8E84-426E-40DD-AFC4-6F175D3DCCD1}">
              <a14:hiddenFill xmlns:a14="http://schemas.microsoft.com/office/drawing/2010/main">
                <a:solidFill>
                  <a:srgbClr val="FFFFFF"/>
                </a:solidFill>
              </a14:hiddenFill>
            </a:ext>
          </a:extLst>
        </p:spPr>
      </p:pic>
      <p:pic>
        <p:nvPicPr>
          <p:cNvPr id="16" name="Рисунок 15" descr="C:\Users\BjBaikadamRusBas\Desktop\фото 1.jfif"/>
          <p:cNvPicPr/>
          <p:nvPr/>
        </p:nvPicPr>
        <p:blipFill rotWithShape="1">
          <a:blip r:embed="rId12" cstate="print">
            <a:extLst>
              <a:ext uri="{28A0092B-C50C-407E-A947-70E740481C1C}">
                <a14:useLocalDpi xmlns:a14="http://schemas.microsoft.com/office/drawing/2010/main" val="0"/>
              </a:ext>
            </a:extLst>
          </a:blip>
          <a:srcRect t="30001" r="2256" b="30655"/>
          <a:stretch/>
        </p:blipFill>
        <p:spPr bwMode="auto">
          <a:xfrm>
            <a:off x="4052003" y="3196361"/>
            <a:ext cx="1744133" cy="1345990"/>
          </a:xfrm>
          <a:prstGeom prst="rect">
            <a:avLst/>
          </a:prstGeom>
          <a:noFill/>
          <a:ln>
            <a:noFill/>
          </a:ln>
          <a:extLst>
            <a:ext uri="{53640926-AAD7-44D8-BBD7-CCE9431645EC}">
              <a14:shadowObscured xmlns:a14="http://schemas.microsoft.com/office/drawing/2010/main"/>
            </a:ext>
          </a:extLst>
        </p:spPr>
      </p:pic>
      <p:pic>
        <p:nvPicPr>
          <p:cNvPr id="17" name="Рисунок 16" descr="C:\Users\BjBaikadamRusBas\Desktop\фото школы  класса\WhatsApp Image 2022-05-30 at 15.17.03 (9).jpeg"/>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5576" y="4888886"/>
            <a:ext cx="1646806" cy="1444667"/>
          </a:xfrm>
          <a:prstGeom prst="rect">
            <a:avLst/>
          </a:prstGeom>
          <a:noFill/>
          <a:ln>
            <a:noFill/>
          </a:ln>
        </p:spPr>
      </p:pic>
      <p:sp>
        <p:nvSpPr>
          <p:cNvPr id="5" name="Прямоугольник 4"/>
          <p:cNvSpPr/>
          <p:nvPr/>
        </p:nvSpPr>
        <p:spPr>
          <a:xfrm>
            <a:off x="2699793" y="5137160"/>
            <a:ext cx="3888432" cy="830997"/>
          </a:xfrm>
          <a:prstGeom prst="rect">
            <a:avLst/>
          </a:prstGeom>
        </p:spPr>
        <p:txBody>
          <a:bodyPr wrap="square">
            <a:spAutoFit/>
          </a:bodyPr>
          <a:lstStyle/>
          <a:p>
            <a:r>
              <a:rPr lang="en-US" sz="1600" dirty="0">
                <a:hlinkClick r:id="rId14"/>
              </a:rPr>
              <a:t>https://m.facebook.com/story.php?story_fbid=637995134006932&amp;id=100033893531683</a:t>
            </a:r>
            <a:r>
              <a:rPr lang="kk-KZ" sz="1600" dirty="0"/>
              <a:t> </a:t>
            </a:r>
            <a:endParaRPr lang="ru-RU" sz="1600" dirty="0"/>
          </a:p>
        </p:txBody>
      </p:sp>
    </p:spTree>
    <p:extLst>
      <p:ext uri="{BB962C8B-B14F-4D97-AF65-F5344CB8AC3E}">
        <p14:creationId xmlns:p14="http://schemas.microsoft.com/office/powerpoint/2010/main" val="2733849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 Скачать картинки Шаблон презентации природа, стоковые фото Шаблон  презентации природа в хорошем качестве | Depositpho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1" y="0"/>
            <a:ext cx="9144000" cy="685006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827584" y="332656"/>
            <a:ext cx="7772400" cy="1470025"/>
          </a:xfrm>
        </p:spPr>
        <p:txBody>
          <a:bodyPr>
            <a:normAutofit/>
          </a:bodyPr>
          <a:lstStyle/>
          <a:p>
            <a:r>
              <a:rPr lang="kk-KZ" sz="2000" b="1" dirty="0">
                <a:latin typeface="Times New Roman" panose="02020603050405020304" pitchFamily="18" charset="0"/>
                <a:cs typeface="Times New Roman" panose="02020603050405020304" pitchFamily="18" charset="0"/>
              </a:rPr>
              <a:t>Мектебімізде ҚР Тәуeлcіздігінің 30 жылдығынa орай «Тәуелсіздік тарихы –ел тарихы» атты мерекелік іс-шара өткізілді</a:t>
            </a:r>
            <a:endParaRPr lang="ru-RU" sz="2000" dirty="0"/>
          </a:p>
        </p:txBody>
      </p:sp>
      <p:pic>
        <p:nvPicPr>
          <p:cNvPr id="4" name="Picture 3" descr="C:\Users\технология\Desktop\WhatsApp Image 2021-12-24 at 14.06.37.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1506" y="2142667"/>
            <a:ext cx="1870455" cy="15268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Возможно, это изображение (5 человек, воздушный шарик и в помещении)"/>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9431" y="2142667"/>
            <a:ext cx="1949640" cy="14941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Возможно, это изображение (2 человека, люди стоят, воздушный шарик и в помещении)"/>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63551" y="2131868"/>
            <a:ext cx="1984913" cy="14033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0376" y="2110008"/>
            <a:ext cx="1807368" cy="1559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descr="Возможно, это изображение (1 человек, стоит, воздушный шарик и в помещении)"/>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63551" y="3877140"/>
            <a:ext cx="1984913" cy="173147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Голубой фон для презентации (57 фото)"/>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1" name="Рисунок 10"/>
          <p:cNvPicPr/>
          <p:nvPr/>
        </p:nvPicPr>
        <p:blipFill rotWithShape="1">
          <a:blip r:embed="rId8">
            <a:extLst>
              <a:ext uri="{28A0092B-C50C-407E-A947-70E740481C1C}">
                <a14:useLocalDpi xmlns:a14="http://schemas.microsoft.com/office/drawing/2010/main" val="0"/>
              </a:ext>
            </a:extLst>
          </a:blip>
          <a:srcRect l="57363" t="66362" r="11648"/>
          <a:stretch/>
        </p:blipFill>
        <p:spPr bwMode="auto">
          <a:xfrm>
            <a:off x="4472564" y="3761370"/>
            <a:ext cx="2056507" cy="1611846"/>
          </a:xfrm>
          <a:prstGeom prst="rect">
            <a:avLst/>
          </a:prstGeom>
          <a:noFill/>
          <a:ln>
            <a:noFill/>
          </a:ln>
          <a:extLst>
            <a:ext uri="{53640926-AAD7-44D8-BBD7-CCE9431645EC}">
              <a14:shadowObscured xmlns:a14="http://schemas.microsoft.com/office/drawing/2010/main"/>
            </a:ext>
          </a:extLst>
        </p:spPr>
      </p:pic>
      <p:sp>
        <p:nvSpPr>
          <p:cNvPr id="9" name="Прямоугольник 8"/>
          <p:cNvSpPr/>
          <p:nvPr/>
        </p:nvSpPr>
        <p:spPr>
          <a:xfrm>
            <a:off x="649011" y="404664"/>
            <a:ext cx="8387485" cy="1600438"/>
          </a:xfrm>
          <a:prstGeom prst="rect">
            <a:avLst/>
          </a:prstGeom>
        </p:spPr>
        <p:txBody>
          <a:bodyPr wrap="square">
            <a:spAutoFit/>
          </a:bodyPr>
          <a:lstStyle/>
          <a:p>
            <a:r>
              <a:rPr lang="kk-KZ" sz="1400" dirty="0">
                <a:latin typeface="Times New Roman" pitchFamily="18" charset="0"/>
                <a:cs typeface="Times New Roman" pitchFamily="18" charset="0"/>
              </a:rPr>
              <a:t>Мектебімізде ҚР Тәуeлcіздігінің 30 жылдығынa орай </a:t>
            </a:r>
            <a:r>
              <a:rPr lang="kk-KZ" sz="1400" b="1" dirty="0">
                <a:latin typeface="Times New Roman" pitchFamily="18" charset="0"/>
                <a:cs typeface="Times New Roman" pitchFamily="18" charset="0"/>
              </a:rPr>
              <a:t>«Тәуелсіздік тарихы –ел тарихы» </a:t>
            </a:r>
            <a:r>
              <a:rPr lang="kk-KZ" sz="1400" dirty="0">
                <a:latin typeface="Times New Roman" pitchFamily="18" charset="0"/>
                <a:cs typeface="Times New Roman" pitchFamily="18" charset="0"/>
              </a:rPr>
              <a:t>атты мерекелік іс-шара өткізілді. Оқушылар Отан туралы өлеңдерін оқып, жүрек жарды өз тілектерін жеткізе білді. Мерекелік кешіміз көңілді аяқталды. Мектебіміздің қарт ұстазы Смагулова А.А және де қамқоршылық кеңесінің мүшелері Кудайбергенова Г.М, Айекина Б.А, аналар клубының төрайымы Имантусупова А.С мерекелік кешімізге қатысып, ізгі тілектерін білдірді. Мектебіміздің іс-шараларына белсене қатысып, демеушілік жасап, қолдау көрсеткендері үшін мектеп директоры Жумагулова Р.Т Тәуелсіздіктің 30 жылдығымен құттықтап мақтау қағазымен марапаттады.</a:t>
            </a:r>
            <a:endParaRPr lang="ru-RU" sz="1400" dirty="0">
              <a:latin typeface="Times New Roman" pitchFamily="18" charset="0"/>
              <a:cs typeface="Times New Roman" pitchFamily="18" charset="0"/>
            </a:endParaRPr>
          </a:p>
        </p:txBody>
      </p:sp>
      <p:pic>
        <p:nvPicPr>
          <p:cNvPr id="12" name="Рисунок 11"/>
          <p:cNvPicPr/>
          <p:nvPr/>
        </p:nvPicPr>
        <p:blipFill rotWithShape="1">
          <a:blip r:embed="rId9"/>
          <a:srcRect l="45267" t="36190" r="22590" b="34524"/>
          <a:stretch/>
        </p:blipFill>
        <p:spPr bwMode="auto">
          <a:xfrm>
            <a:off x="471051" y="3747382"/>
            <a:ext cx="3740910" cy="1625834"/>
          </a:xfrm>
          <a:prstGeom prst="rect">
            <a:avLst/>
          </a:prstGeom>
          <a:ln>
            <a:noFill/>
          </a:ln>
          <a:extLst>
            <a:ext uri="{53640926-AAD7-44D8-BBD7-CCE9431645EC}">
              <a14:shadowObscured xmlns:a14="http://schemas.microsoft.com/office/drawing/2010/main"/>
            </a:ext>
          </a:extLst>
        </p:spPr>
      </p:pic>
      <p:sp>
        <p:nvSpPr>
          <p:cNvPr id="10" name="Прямоугольник 9"/>
          <p:cNvSpPr/>
          <p:nvPr/>
        </p:nvSpPr>
        <p:spPr>
          <a:xfrm>
            <a:off x="2191551" y="5805264"/>
            <a:ext cx="4572000" cy="646331"/>
          </a:xfrm>
          <a:prstGeom prst="rect">
            <a:avLst/>
          </a:prstGeom>
        </p:spPr>
        <p:txBody>
          <a:bodyPr>
            <a:spAutoFit/>
          </a:bodyPr>
          <a:lstStyle/>
          <a:p>
            <a:r>
              <a:rPr lang="en-US" dirty="0">
                <a:hlinkClick r:id="rId10"/>
              </a:rPr>
              <a:t>https://m.facebook.com/story.php?story_fbid=644978596641919&amp;id=100033893531683</a:t>
            </a:r>
            <a:r>
              <a:rPr lang="kk-KZ" dirty="0"/>
              <a:t> </a:t>
            </a:r>
            <a:r>
              <a:rPr lang="kk-KZ" dirty="0" smtClean="0"/>
              <a:t> </a:t>
            </a:r>
            <a:endParaRPr lang="ru-RU" dirty="0"/>
          </a:p>
        </p:txBody>
      </p:sp>
    </p:spTree>
    <p:extLst>
      <p:ext uri="{BB962C8B-B14F-4D97-AF65-F5344CB8AC3E}">
        <p14:creationId xmlns:p14="http://schemas.microsoft.com/office/powerpoint/2010/main" val="67065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9592" y="729381"/>
            <a:ext cx="7772400" cy="1470025"/>
          </a:xfrm>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8194" name="Picture 2" descr="⬇ Скачать картинки Шаблон презентации природа, стоковые фото Шаблон  презентации природа в хорошем качестве | Depositpho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683568" y="476672"/>
            <a:ext cx="7848872" cy="738664"/>
          </a:xfrm>
          <a:prstGeom prst="rect">
            <a:avLst/>
          </a:prstGeom>
        </p:spPr>
        <p:txBody>
          <a:bodyPr wrap="square">
            <a:spAutoFit/>
          </a:bodyPr>
          <a:lstStyle/>
          <a:p>
            <a:pPr algn="ctr"/>
            <a:r>
              <a:rPr lang="ru-RU" sz="1400" b="1" dirty="0">
                <a:latin typeface="Times New Roman" pitchFamily="18" charset="0"/>
                <a:cs typeface="Times New Roman" pitchFamily="18" charset="0"/>
              </a:rPr>
              <a:t>Т</a:t>
            </a:r>
            <a:r>
              <a:rPr lang="kk-KZ" sz="1400" b="1" dirty="0">
                <a:latin typeface="Times New Roman" pitchFamily="18" charset="0"/>
                <a:cs typeface="Times New Roman" pitchFamily="18" charset="0"/>
              </a:rPr>
              <a:t>әуелсіздіктің 30 жылдығына орай көрме </a:t>
            </a:r>
            <a:r>
              <a:rPr lang="kk-KZ" sz="1400" b="1" dirty="0" smtClean="0">
                <a:latin typeface="Times New Roman" pitchFamily="18" charset="0"/>
                <a:cs typeface="Times New Roman" pitchFamily="18" charset="0"/>
              </a:rPr>
              <a:t>ұйымдастырылып. Бас жүлдені  3-4 «Б» сынып оқушысы  Муратова Мариямайша жеңіп алды Барлық қатысқан оқушыларды мектебіміздің директоры  Жумагулова Р.Т сөз сөйлеп, сыйлықтар мен мақтау қағазымен марапаттады.</a:t>
            </a:r>
            <a:endParaRPr lang="ru-RU" sz="1400" b="1" dirty="0"/>
          </a:p>
        </p:txBody>
      </p:sp>
      <p:pic>
        <p:nvPicPr>
          <p:cNvPr id="6" name="Picture 2" descr="C:\Users\мадина\Desktop\Новая папка (7)\WhatsApp Image 2022-06-08 at 09.53.39.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340768"/>
            <a:ext cx="2197359" cy="21973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мадина\Desktop\Новая папка (7)\WhatsApp Image 2022-06-08 at 09.52.53.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824" y="1412776"/>
            <a:ext cx="2304256" cy="21940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мадина\Desktop\Новая папка (7)\WhatsApp Image 2022-06-08 at 09.53.07.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8144" y="1412777"/>
            <a:ext cx="2088232" cy="1868420"/>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p:cNvPicPr/>
          <p:nvPr/>
        </p:nvPicPr>
        <p:blipFill rotWithShape="1">
          <a:blip r:embed="rId6"/>
          <a:srcRect l="44732" t="29048" r="23126" b="14762"/>
          <a:stretch/>
        </p:blipFill>
        <p:spPr bwMode="auto">
          <a:xfrm>
            <a:off x="216631" y="3861048"/>
            <a:ext cx="2232248" cy="1872208"/>
          </a:xfrm>
          <a:prstGeom prst="rect">
            <a:avLst/>
          </a:prstGeom>
          <a:ln>
            <a:noFill/>
          </a:ln>
          <a:extLst>
            <a:ext uri="{53640926-AAD7-44D8-BBD7-CCE9431645EC}">
              <a14:shadowObscured xmlns:a14="http://schemas.microsoft.com/office/drawing/2010/main"/>
            </a:ext>
          </a:extLst>
        </p:spPr>
      </p:pic>
      <p:pic>
        <p:nvPicPr>
          <p:cNvPr id="10" name="Рисунок 9" descr="C:\Users\Home\Desktop\20211215_111157.jpg"/>
          <p:cNvPicPr/>
          <p:nvPr/>
        </p:nvPicPr>
        <p:blipFill rotWithShape="1">
          <a:blip r:embed="rId7" cstate="print">
            <a:extLst>
              <a:ext uri="{28A0092B-C50C-407E-A947-70E740481C1C}">
                <a14:useLocalDpi xmlns:a14="http://schemas.microsoft.com/office/drawing/2010/main" val="0"/>
              </a:ext>
            </a:extLst>
          </a:blip>
          <a:srcRect l="10775" t="5200" r="16667" b="-5200"/>
          <a:stretch/>
        </p:blipFill>
        <p:spPr bwMode="auto">
          <a:xfrm>
            <a:off x="3059832" y="3933056"/>
            <a:ext cx="2232248" cy="1656184"/>
          </a:xfrm>
          <a:prstGeom prst="rect">
            <a:avLst/>
          </a:prstGeom>
          <a:noFill/>
          <a:ln>
            <a:noFill/>
          </a:ln>
          <a:extLst>
            <a:ext uri="{53640926-AAD7-44D8-BBD7-CCE9431645EC}">
              <a14:shadowObscured xmlns:a14="http://schemas.microsoft.com/office/drawing/2010/main"/>
            </a:ext>
          </a:extLst>
        </p:spPr>
      </p:pic>
      <p:pic>
        <p:nvPicPr>
          <p:cNvPr id="11" name="Рисунок 10" descr="C:\Users\BjBaikadamRusBas\Desktop\фото школы  класса\WhatsApp Image 2022-05-30 at 15.17.03 (10).jpe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37739" y="3416863"/>
            <a:ext cx="2393057" cy="2019300"/>
          </a:xfrm>
          <a:prstGeom prst="rect">
            <a:avLst/>
          </a:prstGeom>
          <a:noFill/>
          <a:ln>
            <a:noFill/>
          </a:ln>
        </p:spPr>
      </p:pic>
      <p:sp>
        <p:nvSpPr>
          <p:cNvPr id="5" name="Прямоугольник 4"/>
          <p:cNvSpPr/>
          <p:nvPr/>
        </p:nvSpPr>
        <p:spPr>
          <a:xfrm>
            <a:off x="683568" y="5733256"/>
            <a:ext cx="7272808" cy="923330"/>
          </a:xfrm>
          <a:prstGeom prst="rect">
            <a:avLst/>
          </a:prstGeom>
        </p:spPr>
        <p:txBody>
          <a:bodyPr wrap="square">
            <a:spAutoFit/>
          </a:bodyPr>
          <a:lstStyle/>
          <a:p>
            <a:endParaRPr lang="ru-RU" dirty="0" smtClean="0"/>
          </a:p>
          <a:p>
            <a:r>
              <a:rPr lang="en-US" dirty="0" smtClean="0"/>
              <a:t>https</a:t>
            </a:r>
            <a:r>
              <a:rPr lang="en-US" dirty="0"/>
              <a:t>://m.facebook.com/story.php?story_fbid=644444483361997&amp;id=100033893531683</a:t>
            </a:r>
            <a:endParaRPr lang="ru-RU" dirty="0"/>
          </a:p>
        </p:txBody>
      </p:sp>
    </p:spTree>
    <p:extLst>
      <p:ext uri="{BB962C8B-B14F-4D97-AF65-F5344CB8AC3E}">
        <p14:creationId xmlns:p14="http://schemas.microsoft.com/office/powerpoint/2010/main" val="1304256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Autofit/>
          </a:bodyPr>
          <a:lstStyle/>
          <a:p>
            <a:r>
              <a:rPr lang="kk-KZ" sz="1600" dirty="0" smtClean="0">
                <a:solidFill>
                  <a:schemeClr val="tx1"/>
                </a:solidFill>
                <a:latin typeface="Times New Roman" pitchFamily="18" charset="0"/>
                <a:cs typeface="Times New Roman" pitchFamily="18" charset="0"/>
              </a:rPr>
              <a:t>Тәуелсіздіктің 30 жылдығына орай ұйымдастырылған </a:t>
            </a:r>
            <a:br>
              <a:rPr lang="kk-KZ" sz="1600" dirty="0" smtClean="0">
                <a:solidFill>
                  <a:schemeClr val="tx1"/>
                </a:solidFill>
                <a:latin typeface="Times New Roman" pitchFamily="18" charset="0"/>
                <a:cs typeface="Times New Roman" pitchFamily="18" charset="0"/>
              </a:rPr>
            </a:br>
            <a:r>
              <a:rPr lang="kk-KZ" sz="1600" dirty="0" smtClean="0">
                <a:solidFill>
                  <a:schemeClr val="tx1"/>
                </a:solidFill>
                <a:latin typeface="Times New Roman" pitchFamily="18" charset="0"/>
                <a:cs typeface="Times New Roman" pitchFamily="18" charset="0"/>
              </a:rPr>
              <a:t>«Тәуелсіз елім-Қазақстаным»  атты республикалық онлайн байқауына сурет салу номинациясы бойынша бастауыш сынып оқушылары марапатталды.</a:t>
            </a:r>
            <a:endParaRPr lang="ru-RU" sz="1600" dirty="0">
              <a:solidFill>
                <a:schemeClr val="tx1"/>
              </a:solidFill>
              <a:latin typeface="Times New Roman" pitchFamily="18" charset="0"/>
              <a:cs typeface="Times New Roman" pitchFamily="18" charset="0"/>
            </a:endParaRPr>
          </a:p>
        </p:txBody>
      </p:sp>
      <p:pic>
        <p:nvPicPr>
          <p:cNvPr id="4" name="Объект 3" descr="C:\Users\Home\Desktop\IMG-20211227-WA0062.jpeg"/>
          <p:cNvPicPr>
            <a:picLocks noGrp="1"/>
          </p:cNvPicPr>
          <p:nvPr>
            <p:ph idx="1"/>
          </p:nvPr>
        </p:nvPicPr>
        <p:blipFill rotWithShape="1">
          <a:blip r:embed="rId2" cstate="print">
            <a:extLst>
              <a:ext uri="{28A0092B-C50C-407E-A947-70E740481C1C}">
                <a14:useLocalDpi xmlns:a14="http://schemas.microsoft.com/office/drawing/2010/main" val="0"/>
              </a:ext>
            </a:extLst>
          </a:blip>
          <a:srcRect l="13048" t="19036" r="27513" b="5330"/>
          <a:stretch/>
        </p:blipFill>
        <p:spPr bwMode="auto">
          <a:xfrm>
            <a:off x="467544" y="1772816"/>
            <a:ext cx="1432991" cy="1656184"/>
          </a:xfrm>
          <a:prstGeom prst="rect">
            <a:avLst/>
          </a:prstGeom>
          <a:noFill/>
          <a:ln>
            <a:noFill/>
          </a:ln>
          <a:extLst>
            <a:ext uri="{53640926-AAD7-44D8-BBD7-CCE9431645EC}">
              <a14:shadowObscured xmlns:a14="http://schemas.microsoft.com/office/drawing/2010/main"/>
            </a:ext>
          </a:extLst>
        </p:spPr>
      </p:pic>
      <p:pic>
        <p:nvPicPr>
          <p:cNvPr id="5" name="Рисунок 4" descr="C:\Users\Home\AppData\Local\Microsoft\Windows\Temporary Internet Files\Content.Word\IMG-20211227-WA0057.jpeg"/>
          <p:cNvPicPr/>
          <p:nvPr/>
        </p:nvPicPr>
        <p:blipFill rotWithShape="1">
          <a:blip r:embed="rId3" cstate="print">
            <a:extLst>
              <a:ext uri="{28A0092B-C50C-407E-A947-70E740481C1C}">
                <a14:useLocalDpi xmlns:a14="http://schemas.microsoft.com/office/drawing/2010/main" val="0"/>
              </a:ext>
            </a:extLst>
          </a:blip>
          <a:srcRect l="20152" t="20361" r="30848" b="16753"/>
          <a:stretch/>
        </p:blipFill>
        <p:spPr bwMode="auto">
          <a:xfrm>
            <a:off x="1994402" y="1796408"/>
            <a:ext cx="1584175" cy="1656184"/>
          </a:xfrm>
          <a:prstGeom prst="rect">
            <a:avLst/>
          </a:prstGeom>
          <a:noFill/>
          <a:ln>
            <a:noFill/>
          </a:ln>
          <a:extLst>
            <a:ext uri="{53640926-AAD7-44D8-BBD7-CCE9431645EC}">
              <a14:shadowObscured xmlns:a14="http://schemas.microsoft.com/office/drawing/2010/main"/>
            </a:ext>
          </a:extLst>
        </p:spPr>
      </p:pic>
      <p:pic>
        <p:nvPicPr>
          <p:cNvPr id="6" name="Рисунок 5" descr="C:\Users\Home\Desktop\IMG-20211227-WA0064.jpeg"/>
          <p:cNvPicPr/>
          <p:nvPr/>
        </p:nvPicPr>
        <p:blipFill rotWithShape="1">
          <a:blip r:embed="rId4" cstate="print">
            <a:extLst>
              <a:ext uri="{28A0092B-C50C-407E-A947-70E740481C1C}">
                <a14:useLocalDpi xmlns:a14="http://schemas.microsoft.com/office/drawing/2010/main" val="0"/>
              </a:ext>
            </a:extLst>
          </a:blip>
          <a:srcRect l="14788" t="22423" r="27513" b="6443"/>
          <a:stretch/>
        </p:blipFill>
        <p:spPr bwMode="auto">
          <a:xfrm>
            <a:off x="5508104" y="1769829"/>
            <a:ext cx="1512168" cy="1875934"/>
          </a:xfrm>
          <a:prstGeom prst="rect">
            <a:avLst/>
          </a:prstGeom>
          <a:noFill/>
          <a:ln>
            <a:noFill/>
          </a:ln>
          <a:extLst>
            <a:ext uri="{53640926-AAD7-44D8-BBD7-CCE9431645EC}">
              <a14:shadowObscured xmlns:a14="http://schemas.microsoft.com/office/drawing/2010/main"/>
            </a:ext>
          </a:extLst>
        </p:spPr>
      </p:pic>
      <p:pic>
        <p:nvPicPr>
          <p:cNvPr id="7" name="Рисунок 6" descr="C:\Users\Home\Desktop\IMG-20211227-WA0065.jpeg"/>
          <p:cNvPicPr/>
          <p:nvPr/>
        </p:nvPicPr>
        <p:blipFill rotWithShape="1">
          <a:blip r:embed="rId5" cstate="print">
            <a:extLst>
              <a:ext uri="{28A0092B-C50C-407E-A947-70E740481C1C}">
                <a14:useLocalDpi xmlns:a14="http://schemas.microsoft.com/office/drawing/2010/main" val="0"/>
              </a:ext>
            </a:extLst>
          </a:blip>
          <a:srcRect l="16238" t="19845" r="25772" b="8505"/>
          <a:stretch/>
        </p:blipFill>
        <p:spPr bwMode="auto">
          <a:xfrm>
            <a:off x="7236296" y="1779843"/>
            <a:ext cx="1656184" cy="1875934"/>
          </a:xfrm>
          <a:prstGeom prst="rect">
            <a:avLst/>
          </a:prstGeom>
          <a:noFill/>
          <a:ln>
            <a:noFill/>
          </a:ln>
          <a:extLst>
            <a:ext uri="{53640926-AAD7-44D8-BBD7-CCE9431645EC}">
              <a14:shadowObscured xmlns:a14="http://schemas.microsoft.com/office/drawing/2010/main"/>
            </a:ext>
          </a:extLst>
        </p:spPr>
      </p:pic>
      <p:pic>
        <p:nvPicPr>
          <p:cNvPr id="8" name="Рисунок 7" descr="C:\Users\Home\Desktop\IMG-20211227-WA0067.jpeg"/>
          <p:cNvPicPr/>
          <p:nvPr/>
        </p:nvPicPr>
        <p:blipFill rotWithShape="1">
          <a:blip r:embed="rId6" cstate="print">
            <a:extLst>
              <a:ext uri="{28A0092B-C50C-407E-A947-70E740481C1C}">
                <a14:useLocalDpi xmlns:a14="http://schemas.microsoft.com/office/drawing/2010/main" val="0"/>
              </a:ext>
            </a:extLst>
          </a:blip>
          <a:srcRect l="19571" t="24566" r="31572" b="14740"/>
          <a:stretch/>
        </p:blipFill>
        <p:spPr bwMode="auto">
          <a:xfrm>
            <a:off x="3851920" y="1781632"/>
            <a:ext cx="1440160" cy="1728192"/>
          </a:xfrm>
          <a:prstGeom prst="rect">
            <a:avLst/>
          </a:prstGeom>
          <a:noFill/>
          <a:ln>
            <a:noFill/>
          </a:ln>
          <a:extLst>
            <a:ext uri="{53640926-AAD7-44D8-BBD7-CCE9431645EC}">
              <a14:shadowObscured xmlns:a14="http://schemas.microsoft.com/office/drawing/2010/main"/>
            </a:ext>
          </a:extLst>
        </p:spPr>
      </p:pic>
      <p:sp>
        <p:nvSpPr>
          <p:cNvPr id="9" name="AutoShape 2" descr="blob:https://web.whatsapp.com/63590d5b-9ead-4afb-b353-0f5fe23672c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 name="AutoShape 4" descr="blob:https://web.whatsapp.com/63590d5b-9ead-4afb-b353-0f5fe23672c0"/>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053" name="Picture 5" descr="C:\Users\мадина\Downloads\WhatsApp Image 2022-05-04 at 12.51.51 (1).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3028" y="3878217"/>
            <a:ext cx="1820515" cy="1429946"/>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7" descr="blob:https://web.whatsapp.com/53a09fb3-86cf-433b-a082-b158df7fc475"/>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 name="AutoShape 9" descr="blob:https://web.whatsapp.com/53a09fb3-86cf-433b-a082-b158df7fc475"/>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AutoShape 11" descr="blob:https://web.whatsapp.com/53a09fb3-86cf-433b-a082-b158df7fc475"/>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060" name="Picture 12" descr="C:\Users\мадина\Downloads\WhatsApp Image 2022-05-04 at 12.52.23.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94449" y="3982603"/>
            <a:ext cx="1863551" cy="1332148"/>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C:\Users\мадина\Downloads\WhatsApp Image 2022-05-04 at 12.51.34.jpe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19162" y="3931335"/>
            <a:ext cx="1756079" cy="125875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Users\мадина\Downloads\WhatsApp Image 2022-05-04 at 12.52.02.jpe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29689" y="3931335"/>
            <a:ext cx="1872208" cy="132371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179832" y="5589240"/>
            <a:ext cx="4572000" cy="646331"/>
          </a:xfrm>
          <a:prstGeom prst="rect">
            <a:avLst/>
          </a:prstGeom>
        </p:spPr>
        <p:txBody>
          <a:bodyPr>
            <a:spAutoFit/>
          </a:bodyPr>
          <a:lstStyle/>
          <a:p>
            <a:r>
              <a:rPr lang="en-US" dirty="0"/>
              <a:t>https://m.facebook.com/story.php?story_fbid=645016389971473&amp;id=100033893531683</a:t>
            </a:r>
            <a:endParaRPr lang="ru-RU" dirty="0"/>
          </a:p>
        </p:txBody>
      </p:sp>
    </p:spTree>
    <p:extLst>
      <p:ext uri="{BB962C8B-B14F-4D97-AF65-F5344CB8AC3E}">
        <p14:creationId xmlns:p14="http://schemas.microsoft.com/office/powerpoint/2010/main" val="1765951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371600" y="2996952"/>
            <a:ext cx="6944816" cy="1316511"/>
          </a:xfrm>
        </p:spPr>
        <p:txBody>
          <a:bodyPr>
            <a:normAutofit/>
          </a:bodyPr>
          <a:lstStyle/>
          <a:p>
            <a:r>
              <a:rPr lang="ru-RU" sz="1600" dirty="0" smtClean="0">
                <a:solidFill>
                  <a:schemeClr val="tx1"/>
                </a:solidFill>
                <a:latin typeface="Times New Roman" pitchFamily="18" charset="0"/>
                <a:cs typeface="Times New Roman" pitchFamily="18" charset="0"/>
              </a:rPr>
              <a:t>9 </a:t>
            </a:r>
            <a:r>
              <a:rPr lang="ru-RU" sz="1600" dirty="0" err="1">
                <a:solidFill>
                  <a:schemeClr val="tx1"/>
                </a:solidFill>
                <a:latin typeface="Times New Roman" pitchFamily="18" charset="0"/>
                <a:cs typeface="Times New Roman" pitchFamily="18" charset="0"/>
              </a:rPr>
              <a:t>мамыр</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Жеңіс</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күніне</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орай</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мектебімізде</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сурет</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көрмесі</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ұйымдастырылды</a:t>
            </a:r>
            <a:r>
              <a:rPr lang="ru-RU" sz="1600" dirty="0">
                <a:solidFill>
                  <a:schemeClr val="tx1"/>
                </a:solidFill>
                <a:latin typeface="Times New Roman" pitchFamily="18" charset="0"/>
                <a:cs typeface="Times New Roman" pitchFamily="18" charset="0"/>
              </a:rPr>
              <a:t>. </a:t>
            </a:r>
            <a:r>
              <a:rPr lang="ru-RU" sz="1600" dirty="0" err="1">
                <a:solidFill>
                  <a:schemeClr val="tx1"/>
                </a:solidFill>
              </a:rPr>
              <a:t>Жауапты</a:t>
            </a:r>
            <a:r>
              <a:rPr lang="ru-RU" sz="1600" dirty="0">
                <a:solidFill>
                  <a:schemeClr val="tx1"/>
                </a:solidFill>
              </a:rPr>
              <a:t> </a:t>
            </a:r>
            <a:r>
              <a:rPr lang="ru-RU" sz="1600" dirty="0" err="1">
                <a:solidFill>
                  <a:schemeClr val="tx1"/>
                </a:solidFill>
              </a:rPr>
              <a:t>аға</a:t>
            </a:r>
            <a:r>
              <a:rPr lang="ru-RU" sz="1600" dirty="0">
                <a:solidFill>
                  <a:schemeClr val="tx1"/>
                </a:solidFill>
              </a:rPr>
              <a:t> </a:t>
            </a:r>
            <a:r>
              <a:rPr lang="ru-RU" sz="1600" dirty="0" err="1">
                <a:solidFill>
                  <a:schemeClr val="tx1"/>
                </a:solidFill>
              </a:rPr>
              <a:t>тәлімгер</a:t>
            </a:r>
            <a:r>
              <a:rPr lang="ru-RU" sz="1600" dirty="0">
                <a:solidFill>
                  <a:schemeClr val="tx1"/>
                </a:solidFill>
              </a:rPr>
              <a:t> </a:t>
            </a:r>
            <a:r>
              <a:rPr lang="ru-RU" sz="1600" dirty="0" err="1">
                <a:solidFill>
                  <a:schemeClr val="tx1"/>
                </a:solidFill>
              </a:rPr>
              <a:t>Саганаева</a:t>
            </a:r>
            <a:r>
              <a:rPr lang="ru-RU" sz="1600" dirty="0">
                <a:solidFill>
                  <a:schemeClr val="tx1"/>
                </a:solidFill>
              </a:rPr>
              <a:t> К.К</a:t>
            </a:r>
          </a:p>
        </p:txBody>
      </p:sp>
      <p:sp>
        <p:nvSpPr>
          <p:cNvPr id="7" name="Прямоугольник 6"/>
          <p:cNvSpPr/>
          <p:nvPr/>
        </p:nvSpPr>
        <p:spPr>
          <a:xfrm>
            <a:off x="251520" y="332656"/>
            <a:ext cx="8424936" cy="646331"/>
          </a:xfrm>
          <a:prstGeom prst="rect">
            <a:avLst/>
          </a:prstGeom>
        </p:spPr>
        <p:txBody>
          <a:bodyPr wrap="square">
            <a:spAutoFit/>
          </a:bodyPr>
          <a:lstStyle/>
          <a:p>
            <a:pPr algn="ctr"/>
            <a:r>
              <a:rPr lang="kk-KZ" dirty="0">
                <a:latin typeface="Times New Roman" pitchFamily="18" charset="0"/>
                <a:cs typeface="Times New Roman" pitchFamily="18" charset="0"/>
              </a:rPr>
              <a:t>9 А сыныбында Тәуелсіз елім - Қазақстаным атты ашық тәрбие кеші өткізілді. </a:t>
            </a:r>
            <a:r>
              <a:rPr lang="kk-KZ" dirty="0" smtClean="0">
                <a:latin typeface="Times New Roman" pitchFamily="18" charset="0"/>
                <a:cs typeface="Times New Roman" pitchFamily="18" charset="0"/>
              </a:rPr>
              <a:t>Жауапты 9 «А» сынып оқушылары сынып жетекшісі Макишева Г.К</a:t>
            </a:r>
            <a:endParaRPr lang="ru-RU" dirty="0">
              <a:latin typeface="Times New Roman" pitchFamily="18" charset="0"/>
              <a:cs typeface="Times New Roman" pitchFamily="18" charset="0"/>
            </a:endParaRPr>
          </a:p>
        </p:txBody>
      </p:sp>
      <p:pic>
        <p:nvPicPr>
          <p:cNvPr id="8" name="Рисунок 7"/>
          <p:cNvPicPr/>
          <p:nvPr/>
        </p:nvPicPr>
        <p:blipFill rotWithShape="1">
          <a:blip r:embed="rId2"/>
          <a:srcRect l="45669" t="29523" r="22992" b="25239"/>
          <a:stretch/>
        </p:blipFill>
        <p:spPr bwMode="auto">
          <a:xfrm>
            <a:off x="755576" y="1077021"/>
            <a:ext cx="2232248" cy="1728192"/>
          </a:xfrm>
          <a:prstGeom prst="rect">
            <a:avLst/>
          </a:prstGeom>
          <a:ln>
            <a:noFill/>
          </a:ln>
          <a:extLst>
            <a:ext uri="{53640926-AAD7-44D8-BBD7-CCE9431645EC}">
              <a14:shadowObscured xmlns:a14="http://schemas.microsoft.com/office/drawing/2010/main"/>
            </a:ext>
          </a:extLst>
        </p:spPr>
      </p:pic>
      <p:pic>
        <p:nvPicPr>
          <p:cNvPr id="9" name="Рисунок 8"/>
          <p:cNvPicPr/>
          <p:nvPr/>
        </p:nvPicPr>
        <p:blipFill rotWithShape="1">
          <a:blip r:embed="rId3"/>
          <a:srcRect l="45535" t="30476" r="23260" b="25000"/>
          <a:stretch/>
        </p:blipFill>
        <p:spPr bwMode="auto">
          <a:xfrm>
            <a:off x="3369046" y="1086149"/>
            <a:ext cx="2232248" cy="1694779"/>
          </a:xfrm>
          <a:prstGeom prst="rect">
            <a:avLst/>
          </a:prstGeom>
          <a:ln>
            <a:noFill/>
          </a:ln>
          <a:extLst>
            <a:ext uri="{53640926-AAD7-44D8-BBD7-CCE9431645EC}">
              <a14:shadowObscured xmlns:a14="http://schemas.microsoft.com/office/drawing/2010/main"/>
            </a:ext>
          </a:extLst>
        </p:spPr>
      </p:pic>
      <p:pic>
        <p:nvPicPr>
          <p:cNvPr id="10" name="Рисунок 9"/>
          <p:cNvPicPr/>
          <p:nvPr/>
        </p:nvPicPr>
        <p:blipFill rotWithShape="1">
          <a:blip r:embed="rId4"/>
          <a:srcRect l="17337" t="22704" r="35294" b="16486"/>
          <a:stretch/>
        </p:blipFill>
        <p:spPr bwMode="auto">
          <a:xfrm>
            <a:off x="6421491" y="1302174"/>
            <a:ext cx="1678901" cy="1262730"/>
          </a:xfrm>
          <a:prstGeom prst="rect">
            <a:avLst/>
          </a:prstGeom>
          <a:ln>
            <a:noFill/>
          </a:ln>
          <a:extLst>
            <a:ext uri="{53640926-AAD7-44D8-BBD7-CCE9431645EC}">
              <a14:shadowObscured xmlns:a14="http://schemas.microsoft.com/office/drawing/2010/main"/>
            </a:ext>
          </a:extLst>
        </p:spPr>
      </p:pic>
      <p:pic>
        <p:nvPicPr>
          <p:cNvPr id="3074" name="Picture 2" descr="C:\Users\мадина\Downloads\WhatsApp Image 2022-06-11 at 09.27.56.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220" y="3789040"/>
            <a:ext cx="1510734" cy="189484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мадина\Downloads\WhatsApp Image 2022-06-11 at 09.28.02.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66693" y="3779204"/>
            <a:ext cx="1642262" cy="190468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мадина\Downloads\WhatsApp Image 2022-06-11 at 09.28.03.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32656" y="3879049"/>
            <a:ext cx="1576233" cy="180483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мадина\Downloads\WhatsApp Image 2022-06-11 at 09.28.04 (1).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80112" y="3702178"/>
            <a:ext cx="1358120" cy="196810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мадина\Downloads\WhatsApp Image 2022-06-11 at 09.28.04.jpe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06772" y="3683734"/>
            <a:ext cx="1830397" cy="191683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166693" y="5877272"/>
            <a:ext cx="5094248" cy="646331"/>
          </a:xfrm>
          <a:prstGeom prst="rect">
            <a:avLst/>
          </a:prstGeom>
        </p:spPr>
        <p:txBody>
          <a:bodyPr wrap="square">
            <a:spAutoFit/>
          </a:bodyPr>
          <a:lstStyle/>
          <a:p>
            <a:r>
              <a:rPr lang="en-US" dirty="0">
                <a:hlinkClick r:id="rId10"/>
              </a:rPr>
              <a:t>https://m.facebook.com/story.php?story_fbid=690985222041256&amp;id=100033893531683</a:t>
            </a:r>
            <a:r>
              <a:rPr lang="kk-KZ" dirty="0"/>
              <a:t> </a:t>
            </a:r>
            <a:endParaRPr lang="ru-RU" dirty="0"/>
          </a:p>
        </p:txBody>
      </p:sp>
    </p:spTree>
    <p:extLst>
      <p:ext uri="{BB962C8B-B14F-4D97-AF65-F5344CB8AC3E}">
        <p14:creationId xmlns:p14="http://schemas.microsoft.com/office/powerpoint/2010/main" val="3281626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r>
              <a:rPr lang="ru-RU" sz="1600" dirty="0" err="1">
                <a:solidFill>
                  <a:schemeClr val="tx1"/>
                </a:solidFill>
                <a:latin typeface="Times New Roman" pitchFamily="18" charset="0"/>
                <a:cs typeface="Times New Roman" pitchFamily="18" charset="0"/>
              </a:rPr>
              <a:t>Мемлекеттік</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Рәміздердің</a:t>
            </a:r>
            <a:r>
              <a:rPr lang="ru-RU" sz="1600" dirty="0">
                <a:solidFill>
                  <a:schemeClr val="tx1"/>
                </a:solidFill>
                <a:latin typeface="Times New Roman" pitchFamily="18" charset="0"/>
                <a:cs typeface="Times New Roman" pitchFamily="18" charset="0"/>
              </a:rPr>
              <a:t> 30 </a:t>
            </a:r>
            <a:r>
              <a:rPr lang="ru-RU" sz="1600" dirty="0" err="1">
                <a:solidFill>
                  <a:schemeClr val="tx1"/>
                </a:solidFill>
                <a:latin typeface="Times New Roman" pitchFamily="18" charset="0"/>
                <a:cs typeface="Times New Roman" pitchFamily="18" charset="0"/>
              </a:rPr>
              <a:t>жылдығына</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орай</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ұйымдастырылған</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іс-шараны</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жүзеге</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асыру</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мақсатында</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мектебімізде</a:t>
            </a:r>
            <a:r>
              <a:rPr lang="ru-RU" sz="1600" dirty="0">
                <a:solidFill>
                  <a:schemeClr val="tx1"/>
                </a:solidFill>
                <a:latin typeface="Times New Roman" pitchFamily="18" charset="0"/>
                <a:cs typeface="Times New Roman" pitchFamily="18" charset="0"/>
              </a:rPr>
              <a:t> 4 </a:t>
            </a:r>
            <a:r>
              <a:rPr lang="ru-RU" sz="1600" dirty="0" err="1">
                <a:solidFill>
                  <a:schemeClr val="tx1"/>
                </a:solidFill>
                <a:latin typeface="Times New Roman" pitchFamily="18" charset="0"/>
                <a:cs typeface="Times New Roman" pitchFamily="18" charset="0"/>
              </a:rPr>
              <a:t>маусым</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күні</a:t>
            </a:r>
            <a:r>
              <a:rPr lang="ru-RU" sz="1600" dirty="0">
                <a:solidFill>
                  <a:schemeClr val="tx1"/>
                </a:solidFill>
                <a:latin typeface="Times New Roman" pitchFamily="18" charset="0"/>
                <a:cs typeface="Times New Roman" pitchFamily="18" charset="0"/>
              </a:rPr>
              <a:t> 10 </a:t>
            </a:r>
            <a:r>
              <a:rPr lang="ru-RU" sz="1600" dirty="0" err="1">
                <a:solidFill>
                  <a:schemeClr val="tx1"/>
                </a:solidFill>
                <a:latin typeface="Times New Roman" pitchFamily="18" charset="0"/>
                <a:cs typeface="Times New Roman" pitchFamily="18" charset="0"/>
              </a:rPr>
              <a:t>сағатта</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оқушылардың</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қатысуымен</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Мемлекеттік</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Әнұран</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айтылды</a:t>
            </a:r>
            <a:r>
              <a:rPr lang="ru-RU" dirty="0">
                <a:solidFill>
                  <a:schemeClr val="tx1"/>
                </a:solidFill>
                <a:latin typeface="Times New Roman" pitchFamily="18" charset="0"/>
                <a:cs typeface="Times New Roman" pitchFamily="18" charset="0"/>
              </a:rPr>
              <a:t>.</a:t>
            </a:r>
          </a:p>
        </p:txBody>
      </p:sp>
      <p:pic>
        <p:nvPicPr>
          <p:cNvPr id="8194" name="Picture 2" descr="C:\Users\мадина\Downloads\WhatsApp Image 2022-06-11 at 10.10.03 (1).jpeg"/>
          <p:cNvPicPr>
            <a:picLocks noChangeAspect="1" noChangeArrowheads="1"/>
          </p:cNvPicPr>
          <p:nvPr/>
        </p:nvPicPr>
        <p:blipFill rotWithShape="1">
          <a:blip r:embed="rId2">
            <a:extLst>
              <a:ext uri="{28A0092B-C50C-407E-A947-70E740481C1C}">
                <a14:useLocalDpi xmlns:a14="http://schemas.microsoft.com/office/drawing/2010/main" val="0"/>
              </a:ext>
            </a:extLst>
          </a:blip>
          <a:srcRect t="36709" r="-172" b="39126"/>
          <a:stretch/>
        </p:blipFill>
        <p:spPr bwMode="auto">
          <a:xfrm>
            <a:off x="611560" y="4238532"/>
            <a:ext cx="3091423" cy="2142795"/>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мадина\Downloads\WhatsApp Image 2022-06-11 at 10.09.45.jpeg"/>
          <p:cNvPicPr>
            <a:picLocks noChangeAspect="1" noChangeArrowheads="1"/>
          </p:cNvPicPr>
          <p:nvPr/>
        </p:nvPicPr>
        <p:blipFill rotWithShape="1">
          <a:blip r:embed="rId3">
            <a:extLst>
              <a:ext uri="{28A0092B-C50C-407E-A947-70E740481C1C}">
                <a14:useLocalDpi xmlns:a14="http://schemas.microsoft.com/office/drawing/2010/main" val="0"/>
              </a:ext>
            </a:extLst>
          </a:blip>
          <a:srcRect t="38646" b="38324"/>
          <a:stretch/>
        </p:blipFill>
        <p:spPr bwMode="auto">
          <a:xfrm>
            <a:off x="4139952" y="1652093"/>
            <a:ext cx="3821924" cy="239881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мадина\Downloads\WhatsApp Image 2022-06-11 at 10.10.26.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1652093"/>
            <a:ext cx="3024336" cy="238876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851920" y="4238533"/>
            <a:ext cx="4824536" cy="584775"/>
          </a:xfrm>
          <a:prstGeom prst="rect">
            <a:avLst/>
          </a:prstGeom>
        </p:spPr>
        <p:txBody>
          <a:bodyPr wrap="square">
            <a:spAutoFit/>
          </a:bodyPr>
          <a:lstStyle/>
          <a:p>
            <a:r>
              <a:rPr lang="en-US" sz="1600" dirty="0">
                <a:hlinkClick r:id="rId5"/>
              </a:rPr>
              <a:t>m.facebook.com/</a:t>
            </a:r>
            <a:r>
              <a:rPr lang="en-US" sz="1600" dirty="0" err="1">
                <a:hlinkClick r:id="rId5"/>
              </a:rPr>
              <a:t>story.php?story_fbid</a:t>
            </a:r>
            <a:r>
              <a:rPr lang="en-US" sz="1600" dirty="0">
                <a:hlinkClick r:id="rId5"/>
              </a:rPr>
              <a:t>=734737107666067&amp;id=100033893531683</a:t>
            </a:r>
            <a:r>
              <a:rPr lang="kk-KZ" sz="1600" dirty="0"/>
              <a:t> </a:t>
            </a:r>
            <a:endParaRPr lang="ru-RU" sz="1600" dirty="0"/>
          </a:p>
        </p:txBody>
      </p:sp>
      <p:sp>
        <p:nvSpPr>
          <p:cNvPr id="6" name="Прямоугольник 5"/>
          <p:cNvSpPr/>
          <p:nvPr/>
        </p:nvSpPr>
        <p:spPr>
          <a:xfrm>
            <a:off x="3851920" y="4823308"/>
            <a:ext cx="4824536" cy="523220"/>
          </a:xfrm>
          <a:prstGeom prst="rect">
            <a:avLst/>
          </a:prstGeom>
        </p:spPr>
        <p:txBody>
          <a:bodyPr wrap="square">
            <a:spAutoFit/>
          </a:bodyPr>
          <a:lstStyle/>
          <a:p>
            <a:r>
              <a:rPr lang="en-US" sz="1400" dirty="0">
                <a:hlinkClick r:id="rId6"/>
              </a:rPr>
              <a:t>https://m.facebook.com/story.php?story_fbid=746534703152974&amp;id=100033893531683</a:t>
            </a:r>
            <a:r>
              <a:rPr lang="kk-KZ" sz="1400" dirty="0"/>
              <a:t> </a:t>
            </a:r>
            <a:endParaRPr lang="ru-RU" sz="1400" dirty="0"/>
          </a:p>
        </p:txBody>
      </p:sp>
      <p:sp>
        <p:nvSpPr>
          <p:cNvPr id="7" name="Прямоугольник 6"/>
          <p:cNvSpPr/>
          <p:nvPr/>
        </p:nvSpPr>
        <p:spPr>
          <a:xfrm>
            <a:off x="3923928" y="5482158"/>
            <a:ext cx="4680520" cy="584775"/>
          </a:xfrm>
          <a:prstGeom prst="rect">
            <a:avLst/>
          </a:prstGeom>
        </p:spPr>
        <p:txBody>
          <a:bodyPr wrap="square">
            <a:spAutoFit/>
          </a:bodyPr>
          <a:lstStyle/>
          <a:p>
            <a:r>
              <a:rPr lang="en-US" sz="1600" dirty="0">
                <a:hlinkClick r:id="rId7"/>
              </a:rPr>
              <a:t>https://m.facebook.com/story.php?story_fbid=745381576601620&amp;id=100033893531683</a:t>
            </a:r>
            <a:r>
              <a:rPr lang="kk-KZ" sz="1600" dirty="0"/>
              <a:t> </a:t>
            </a:r>
            <a:endParaRPr lang="ru-RU" sz="1600" dirty="0"/>
          </a:p>
        </p:txBody>
      </p:sp>
    </p:spTree>
    <p:extLst>
      <p:ext uri="{BB962C8B-B14F-4D97-AF65-F5344CB8AC3E}">
        <p14:creationId xmlns:p14="http://schemas.microsoft.com/office/powerpoint/2010/main" val="3319662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 Скачать картинки Шаблон презентации природа, стоковые фото Шаблон  презентации природа в хорошем качестве | Depositpho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971600" y="620688"/>
            <a:ext cx="7560840" cy="3108543"/>
          </a:xfrm>
          <a:prstGeom prst="rect">
            <a:avLst/>
          </a:prstGeom>
        </p:spPr>
        <p:txBody>
          <a:bodyPr wrap="square">
            <a:spAutoFit/>
          </a:bodyPr>
          <a:lstStyle/>
          <a:p>
            <a:r>
              <a:rPr lang="kk-KZ" sz="2800" b="1" dirty="0">
                <a:latin typeface="Times New Roman" pitchFamily="18" charset="0"/>
                <a:cs typeface="Times New Roman" pitchFamily="18" charset="0"/>
              </a:rPr>
              <a:t>Екінші бағыт – Рухани-адамгершілік тәрбие</a:t>
            </a:r>
            <a:endParaRPr lang="ru-RU" sz="2800" dirty="0">
              <a:latin typeface="Times New Roman" pitchFamily="18" charset="0"/>
              <a:cs typeface="Times New Roman" pitchFamily="18" charset="0"/>
            </a:endParaRPr>
          </a:p>
          <a:p>
            <a:r>
              <a:rPr lang="kk-KZ" sz="2800" b="1" dirty="0">
                <a:latin typeface="Times New Roman" pitchFamily="18" charset="0"/>
                <a:cs typeface="Times New Roman" pitchFamily="18" charset="0"/>
              </a:rPr>
              <a:t>Мақсаты:</a:t>
            </a:r>
            <a:r>
              <a:rPr lang="kk-KZ" sz="2800" dirty="0">
                <a:latin typeface="Times New Roman" pitchFamily="18" charset="0"/>
                <a:cs typeface="Times New Roman" pitchFamily="18" charset="0"/>
              </a:rPr>
              <a:t>ұлғаның қазақстандық қоғам өмірінің жалпыадамзаттық құндылықтарымен, нормаларымен және дәстүрлерімен келісілген  рухани-адамгершілік және этикалық ұстанымдарын, моральдық қасиеттерін және  көзқарастарын қалыптастыру.</a:t>
            </a:r>
            <a:endParaRPr lang="ru-RU" sz="2800" dirty="0">
              <a:latin typeface="Times New Roman" pitchFamily="18" charset="0"/>
              <a:cs typeface="Times New Roman" pitchFamily="18" charset="0"/>
            </a:endParaRPr>
          </a:p>
        </p:txBody>
      </p:sp>
    </p:spTree>
    <p:extLst>
      <p:ext uri="{BB962C8B-B14F-4D97-AF65-F5344CB8AC3E}">
        <p14:creationId xmlns:p14="http://schemas.microsoft.com/office/powerpoint/2010/main" val="2697528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1526058"/>
            <a:ext cx="8229600" cy="4525963"/>
          </a:xfrm>
        </p:spPr>
        <p:txBody>
          <a:bodyPr>
            <a:normAutofit/>
          </a:bodyPr>
          <a:lstStyle/>
          <a:p>
            <a:pPr fontAlgn="base"/>
            <a:r>
              <a:rPr lang="ru-RU" dirty="0" smtClean="0"/>
              <a:t> </a:t>
            </a:r>
          </a:p>
          <a:p>
            <a:endParaRPr lang="ru-RU" dirty="0"/>
          </a:p>
        </p:txBody>
      </p:sp>
      <p:sp>
        <p:nvSpPr>
          <p:cNvPr id="2" name="Заголовок 1"/>
          <p:cNvSpPr>
            <a:spLocks noGrp="1"/>
          </p:cNvSpPr>
          <p:nvPr>
            <p:ph type="title"/>
          </p:nvPr>
        </p:nvSpPr>
        <p:spPr>
          <a:xfrm>
            <a:off x="467544" y="0"/>
            <a:ext cx="8229600" cy="1143000"/>
          </a:xfrm>
        </p:spPr>
        <p:txBody>
          <a:bodyPr>
            <a:normAutofit fontScale="90000"/>
          </a:bodyPr>
          <a:lstStyle/>
          <a:p>
            <a:r>
              <a:rPr lang="ru-RU" sz="2700" dirty="0" smtClean="0"/>
              <a:t/>
            </a:r>
            <a:br>
              <a:rPr lang="ru-RU" sz="2700" dirty="0" smtClean="0"/>
            </a:br>
            <a:r>
              <a:rPr lang="ru-RU" sz="2700" dirty="0" smtClean="0"/>
              <a:t/>
            </a:r>
            <a:br>
              <a:rPr lang="ru-RU" sz="2700" dirty="0" smtClean="0"/>
            </a:br>
            <a:r>
              <a:rPr lang="ru-RU" sz="2000" b="1" dirty="0" err="1">
                <a:solidFill>
                  <a:schemeClr val="tx1"/>
                </a:solidFill>
                <a:latin typeface="Times New Roman" pitchFamily="18" charset="0"/>
                <a:cs typeface="Times New Roman" pitchFamily="18" charset="0"/>
              </a:rPr>
              <a:t>Ауылымыздың</a:t>
            </a:r>
            <a:r>
              <a:rPr lang="ru-RU" sz="2000" b="1" dirty="0">
                <a:solidFill>
                  <a:schemeClr val="tx1"/>
                </a:solidFill>
                <a:latin typeface="Times New Roman" pitchFamily="18" charset="0"/>
                <a:cs typeface="Times New Roman" pitchFamily="18" charset="0"/>
              </a:rPr>
              <a:t>  </a:t>
            </a:r>
            <a:r>
              <a:rPr lang="ru-RU" sz="2000" b="1" dirty="0" err="1">
                <a:solidFill>
                  <a:schemeClr val="tx1"/>
                </a:solidFill>
                <a:latin typeface="Times New Roman" pitchFamily="18" charset="0"/>
                <a:cs typeface="Times New Roman" pitchFamily="18" charset="0"/>
              </a:rPr>
              <a:t>қариялары</a:t>
            </a:r>
            <a:r>
              <a:rPr lang="ru-RU" sz="2000" b="1" dirty="0">
                <a:solidFill>
                  <a:schemeClr val="tx1"/>
                </a:solidFill>
                <a:latin typeface="Times New Roman" pitchFamily="18" charset="0"/>
                <a:cs typeface="Times New Roman" pitchFamily="18" charset="0"/>
              </a:rPr>
              <a:t> </a:t>
            </a:r>
            <a:r>
              <a:rPr lang="kk-KZ" sz="2400" b="1" dirty="0" smtClean="0">
                <a:solidFill>
                  <a:schemeClr val="tx1"/>
                </a:solidFill>
              </a:rPr>
              <a:t> </a:t>
            </a:r>
            <a:r>
              <a:rPr lang="kk-KZ" sz="1800" b="1" dirty="0" smtClean="0">
                <a:solidFill>
                  <a:schemeClr val="tx1"/>
                </a:solidFill>
                <a:latin typeface="Times New Roman" pitchFamily="18" charset="0"/>
                <a:cs typeface="Times New Roman" pitchFamily="18" charset="0"/>
              </a:rPr>
              <a:t>«Қарияларға көмек» </a:t>
            </a:r>
            <a:r>
              <a:rPr lang="ru-RU" sz="1800" b="1" dirty="0" smtClean="0">
                <a:solidFill>
                  <a:schemeClr val="tx1"/>
                </a:solidFill>
                <a:latin typeface="Times New Roman" pitchFamily="18" charset="0"/>
                <a:cs typeface="Times New Roman" pitchFamily="18" charset="0"/>
              </a:rPr>
              <a:t/>
            </a:r>
            <a:br>
              <a:rPr lang="ru-RU" sz="1800" b="1" dirty="0" smtClean="0">
                <a:solidFill>
                  <a:schemeClr val="tx1"/>
                </a:solidFill>
                <a:latin typeface="Times New Roman" pitchFamily="18" charset="0"/>
                <a:cs typeface="Times New Roman" pitchFamily="18" charset="0"/>
              </a:rPr>
            </a:br>
            <a:endParaRPr lang="ru-RU" sz="1800" b="1" dirty="0">
              <a:solidFill>
                <a:schemeClr val="tx1"/>
              </a:solidFill>
              <a:latin typeface="Times New Roman" pitchFamily="18" charset="0"/>
              <a:cs typeface="Times New Roman" pitchFamily="18" charset="0"/>
            </a:endParaRPr>
          </a:p>
        </p:txBody>
      </p:sp>
      <p:pic>
        <p:nvPicPr>
          <p:cNvPr id="12" name="Рисунок 11" descr="C:\Users\мадина\Desktop\Қазан2020 жыл\WhatsApp Image 2020-10-12 at 15.54.32.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268760"/>
            <a:ext cx="1449710" cy="1785143"/>
          </a:xfrm>
          <a:prstGeom prst="rect">
            <a:avLst/>
          </a:prstGeom>
          <a:noFill/>
          <a:ln>
            <a:noFill/>
          </a:ln>
        </p:spPr>
      </p:pic>
      <p:pic>
        <p:nvPicPr>
          <p:cNvPr id="13" name="Рисунок 12" descr="C:\Users\мадина\Desktop\Қазан2020 жыл\WhatsApp Image 2020-10-12 at 15.54.36 (1).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2942" y="1341818"/>
            <a:ext cx="1436750" cy="1639025"/>
          </a:xfrm>
          <a:prstGeom prst="rect">
            <a:avLst/>
          </a:prstGeom>
          <a:noFill/>
          <a:ln>
            <a:noFill/>
          </a:ln>
        </p:spPr>
      </p:pic>
      <p:pic>
        <p:nvPicPr>
          <p:cNvPr id="14" name="Рисунок 13" descr="C:\Users\мадина\Desktop\Қазан2020 жыл\WhatsApp Image 2020-10-12 at 15.54.36.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1377821"/>
            <a:ext cx="1656184" cy="1567017"/>
          </a:xfrm>
          <a:prstGeom prst="rect">
            <a:avLst/>
          </a:prstGeom>
          <a:noFill/>
          <a:ln>
            <a:noFill/>
          </a:ln>
        </p:spPr>
      </p:pic>
      <p:sp>
        <p:nvSpPr>
          <p:cNvPr id="4" name="Прямоугольник 3"/>
          <p:cNvSpPr/>
          <p:nvPr/>
        </p:nvSpPr>
        <p:spPr>
          <a:xfrm>
            <a:off x="467545" y="3225944"/>
            <a:ext cx="4176463" cy="369332"/>
          </a:xfrm>
          <a:prstGeom prst="rect">
            <a:avLst/>
          </a:prstGeom>
        </p:spPr>
        <p:txBody>
          <a:bodyPr wrap="square">
            <a:spAutoFit/>
          </a:bodyPr>
          <a:lstStyle/>
          <a:p>
            <a:r>
              <a:rPr lang="kk-KZ" b="1" i="1" dirty="0" smtClean="0">
                <a:solidFill>
                  <a:srgbClr val="C00000"/>
                </a:solidFill>
                <a:latin typeface="Times New Roman" pitchFamily="18" charset="0"/>
                <a:cs typeface="Times New Roman" pitchFamily="18" charset="0"/>
              </a:rPr>
              <a:t>     Жас </a:t>
            </a:r>
            <a:r>
              <a:rPr lang="kk-KZ" b="1" i="1" dirty="0">
                <a:solidFill>
                  <a:srgbClr val="C00000"/>
                </a:solidFill>
                <a:latin typeface="Times New Roman" pitchFamily="18" charset="0"/>
                <a:cs typeface="Times New Roman" pitchFamily="18" charset="0"/>
              </a:rPr>
              <a:t>ұлан»  ұйымының оқушылары</a:t>
            </a:r>
            <a:endParaRPr lang="ru-RU" i="1" dirty="0">
              <a:solidFill>
                <a:srgbClr val="C00000"/>
              </a:solidFill>
              <a:latin typeface="Times New Roman" pitchFamily="18" charset="0"/>
              <a:cs typeface="Times New Roman" pitchFamily="18" charset="0"/>
            </a:endParaRPr>
          </a:p>
        </p:txBody>
      </p:sp>
      <p:pic>
        <p:nvPicPr>
          <p:cNvPr id="15" name="Рисунок 14" descr="C:\Users\мадина\Downloads\WhatsApp Image 2020-10-12 at 21.39.27.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1383" y="3645024"/>
            <a:ext cx="3652585" cy="2808312"/>
          </a:xfrm>
          <a:prstGeom prst="rect">
            <a:avLst/>
          </a:prstGeom>
          <a:noFill/>
          <a:ln>
            <a:noFill/>
          </a:ln>
        </p:spPr>
      </p:pic>
      <p:sp>
        <p:nvSpPr>
          <p:cNvPr id="5" name="Прямоугольник 4"/>
          <p:cNvSpPr/>
          <p:nvPr/>
        </p:nvSpPr>
        <p:spPr>
          <a:xfrm>
            <a:off x="4499992" y="3645024"/>
            <a:ext cx="4536504" cy="369332"/>
          </a:xfrm>
          <a:prstGeom prst="rect">
            <a:avLst/>
          </a:prstGeom>
        </p:spPr>
        <p:txBody>
          <a:bodyPr wrap="square">
            <a:spAutoFit/>
          </a:bodyPr>
          <a:lstStyle/>
          <a:p>
            <a:r>
              <a:rPr lang="kk-KZ" b="1" dirty="0" smtClean="0">
                <a:solidFill>
                  <a:srgbClr val="C00000"/>
                </a:solidFill>
                <a:latin typeface="Times New Roman"/>
                <a:ea typeface="Calibri"/>
              </a:rPr>
              <a:t>            «</a:t>
            </a:r>
            <a:r>
              <a:rPr lang="kk-KZ" b="1" i="1" dirty="0">
                <a:solidFill>
                  <a:srgbClr val="C00000"/>
                </a:solidFill>
                <a:latin typeface="Times New Roman"/>
                <a:ea typeface="Calibri"/>
              </a:rPr>
              <a:t>Қарттарым асыл - қазынам</a:t>
            </a:r>
            <a:r>
              <a:rPr lang="kk-KZ" b="1" dirty="0">
                <a:solidFill>
                  <a:srgbClr val="C00000"/>
                </a:solidFill>
                <a:latin typeface="Times New Roman"/>
                <a:ea typeface="Calibri"/>
              </a:rPr>
              <a:t> »</a:t>
            </a:r>
            <a:endParaRPr lang="ru-RU" b="1" dirty="0">
              <a:solidFill>
                <a:srgbClr val="C00000"/>
              </a:solidFill>
            </a:endParaRPr>
          </a:p>
        </p:txBody>
      </p:sp>
      <p:pic>
        <p:nvPicPr>
          <p:cNvPr id="10" name="Рисунок 9" descr="C:\Users\мадина\Desktop\Қазан2020 жыл\WhatsApp Image 2020-10-12 at 15.57.28 (1).jpe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6096" y="4221088"/>
            <a:ext cx="3096344" cy="2038540"/>
          </a:xfrm>
          <a:prstGeom prst="rect">
            <a:avLst/>
          </a:prstGeom>
          <a:noFill/>
          <a:ln>
            <a:noFill/>
          </a:ln>
        </p:spPr>
      </p:pic>
      <p:pic>
        <p:nvPicPr>
          <p:cNvPr id="11" name="Рисунок 10" descr="C:\Users\мадина\Desktop\Қазан2020 жыл\WhatsApp Image 2020-10-12 at 15.57.26.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36096" y="1484784"/>
            <a:ext cx="2880320" cy="1741160"/>
          </a:xfrm>
          <a:prstGeom prst="rect">
            <a:avLst/>
          </a:prstGeom>
          <a:noFill/>
          <a:ln>
            <a:noFill/>
          </a:ln>
        </p:spPr>
      </p:pic>
    </p:spTree>
    <p:extLst>
      <p:ext uri="{BB962C8B-B14F-4D97-AF65-F5344CB8AC3E}">
        <p14:creationId xmlns:p14="http://schemas.microsoft.com/office/powerpoint/2010/main" val="23550932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descr="C:\Users\мадина\Desktop\Қазан2020 жыл\WhatsApp Image 2020-10-12 at 15.57.25.jpe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657677"/>
            <a:ext cx="2808312" cy="2376264"/>
          </a:xfrm>
          <a:prstGeom prst="rect">
            <a:avLst/>
          </a:prstGeom>
          <a:noFill/>
          <a:ln>
            <a:noFill/>
          </a:ln>
        </p:spPr>
      </p:pic>
      <p:sp>
        <p:nvSpPr>
          <p:cNvPr id="2" name="Заголовок 1"/>
          <p:cNvSpPr>
            <a:spLocks noGrp="1"/>
          </p:cNvSpPr>
          <p:nvPr>
            <p:ph type="title"/>
          </p:nvPr>
        </p:nvSpPr>
        <p:spPr/>
        <p:txBody>
          <a:bodyPr>
            <a:normAutofit/>
          </a:bodyPr>
          <a:lstStyle/>
          <a:p>
            <a:r>
              <a:rPr lang="kk-KZ" sz="3200" b="1" dirty="0" smtClean="0"/>
              <a:t>     </a:t>
            </a:r>
            <a:r>
              <a:rPr lang="kk-KZ" sz="4000" b="1" i="1" dirty="0">
                <a:solidFill>
                  <a:schemeClr val="tx1"/>
                </a:solidFill>
                <a:latin typeface="Times New Roman" pitchFamily="18" charset="0"/>
                <a:cs typeface="Times New Roman" pitchFamily="18" charset="0"/>
              </a:rPr>
              <a:t>«Ұстаз- ұлағатты есім»</a:t>
            </a:r>
            <a:r>
              <a:rPr lang="ru-RU" sz="4000" i="1" dirty="0">
                <a:solidFill>
                  <a:schemeClr val="tx1"/>
                </a:solidFill>
                <a:latin typeface="Times New Roman" pitchFamily="18" charset="0"/>
                <a:cs typeface="Times New Roman" pitchFamily="18" charset="0"/>
              </a:rPr>
              <a:t/>
            </a:r>
            <a:br>
              <a:rPr lang="ru-RU" sz="4000" i="1" dirty="0">
                <a:solidFill>
                  <a:schemeClr val="tx1"/>
                </a:solidFill>
                <a:latin typeface="Times New Roman" pitchFamily="18" charset="0"/>
                <a:cs typeface="Times New Roman" pitchFamily="18" charset="0"/>
              </a:rPr>
            </a:br>
            <a:r>
              <a:rPr lang="ru-RU" sz="3100" b="1" dirty="0" smtClean="0"/>
              <a:t> </a:t>
            </a:r>
            <a:endParaRPr lang="ru-RU" dirty="0"/>
          </a:p>
        </p:txBody>
      </p:sp>
      <p:pic>
        <p:nvPicPr>
          <p:cNvPr id="7" name="Рисунок 6" descr="C:\Users\мадина\Desktop\Қазан2020 жыл\WhatsApp Image 2020-10-12 at 15.57.27 (1).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1628800"/>
            <a:ext cx="3952240" cy="2376264"/>
          </a:xfrm>
          <a:prstGeom prst="rect">
            <a:avLst/>
          </a:prstGeom>
          <a:noFill/>
          <a:ln>
            <a:noFill/>
          </a:ln>
        </p:spPr>
      </p:pic>
      <p:sp>
        <p:nvSpPr>
          <p:cNvPr id="3" name="Прямоугольник 2"/>
          <p:cNvSpPr/>
          <p:nvPr/>
        </p:nvSpPr>
        <p:spPr>
          <a:xfrm>
            <a:off x="683568" y="4130827"/>
            <a:ext cx="7776864" cy="1477328"/>
          </a:xfrm>
          <a:prstGeom prst="rect">
            <a:avLst/>
          </a:prstGeom>
        </p:spPr>
        <p:txBody>
          <a:bodyPr wrap="square">
            <a:spAutoFit/>
          </a:bodyPr>
          <a:lstStyle/>
          <a:p>
            <a:pPr algn="ctr"/>
            <a:r>
              <a:rPr lang="kk-KZ" b="1" dirty="0">
                <a:solidFill>
                  <a:srgbClr val="FF0000"/>
                </a:solidFill>
                <a:latin typeface="Times New Roman" panose="02020603050405020304" pitchFamily="18" charset="0"/>
                <a:cs typeface="Times New Roman" panose="02020603050405020304" pitchFamily="18" charset="0"/>
              </a:rPr>
              <a:t>«ШЕКСІЗ МЕЙРІМДІЛІК» АКЦИЯСЫ</a:t>
            </a:r>
            <a:endParaRPr lang="ru-RU" b="1" dirty="0">
              <a:solidFill>
                <a:srgbClr val="FF0000"/>
              </a:solidFill>
              <a:latin typeface="Times New Roman" panose="02020603050405020304" pitchFamily="18" charset="0"/>
              <a:cs typeface="Times New Roman" panose="02020603050405020304" pitchFamily="18" charset="0"/>
            </a:endParaRPr>
          </a:p>
          <a:p>
            <a:pPr algn="ctr"/>
            <a:r>
              <a:rPr lang="ru-RU" dirty="0">
                <a:solidFill>
                  <a:srgbClr val="FF0000"/>
                </a:solidFill>
                <a:latin typeface="Times New Roman" panose="02020603050405020304" pitchFamily="18" charset="0"/>
                <a:cs typeface="Times New Roman" panose="02020603050405020304" pitchFamily="18" charset="0"/>
              </a:rPr>
              <a:t>«</a:t>
            </a:r>
            <a:r>
              <a:rPr lang="ru-RU" dirty="0" err="1">
                <a:solidFill>
                  <a:srgbClr val="FF0000"/>
                </a:solidFill>
                <a:latin typeface="Times New Roman" panose="02020603050405020304" pitchFamily="18" charset="0"/>
                <a:cs typeface="Times New Roman" panose="02020603050405020304" pitchFamily="18" charset="0"/>
              </a:rPr>
              <a:t>Қазан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айының</a:t>
            </a:r>
            <a:r>
              <a:rPr lang="ru-RU" dirty="0">
                <a:solidFill>
                  <a:srgbClr val="FF0000"/>
                </a:solidFill>
                <a:latin typeface="Times New Roman" panose="02020603050405020304" pitchFamily="18" charset="0"/>
                <a:cs typeface="Times New Roman" panose="02020603050405020304" pitchFamily="18" charset="0"/>
              </a:rPr>
              <a:t> 1-і </a:t>
            </a:r>
            <a:r>
              <a:rPr lang="ru-RU" dirty="0" err="1">
                <a:solidFill>
                  <a:srgbClr val="FF0000"/>
                </a:solidFill>
                <a:latin typeface="Times New Roman" panose="02020603050405020304" pitchFamily="18" charset="0"/>
                <a:cs typeface="Times New Roman" panose="02020603050405020304" pitchFamily="18" charset="0"/>
              </a:rPr>
              <a:t>күні</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Мейірім</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еріктілер</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клубының</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мүшелері</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Қарттар</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күніне</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орай</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ауылымыздың</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қарттарын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және</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сонымен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қатар</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мектебіміздің</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ардагер</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ұстаздарын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Кәсіптік</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мерекелерімен</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құттықтап</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шықты</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Шексіз</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мейрімділік</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акциясы</a:t>
            </a:r>
            <a:r>
              <a:rPr lang="ru-RU" dirty="0">
                <a:solidFill>
                  <a:srgbClr val="FF0000"/>
                </a:solidFill>
                <a:latin typeface="Times New Roman" panose="02020603050405020304" pitchFamily="18" charset="0"/>
                <a:cs typeface="Times New Roman" panose="02020603050405020304" pitchFamily="18" charset="0"/>
              </a:rPr>
              <a:t> </a:t>
            </a:r>
            <a:r>
              <a:rPr lang="ru-RU" dirty="0" err="1">
                <a:solidFill>
                  <a:srgbClr val="FF0000"/>
                </a:solidFill>
                <a:latin typeface="Times New Roman" panose="02020603050405020304" pitchFamily="18" charset="0"/>
                <a:cs typeface="Times New Roman" panose="02020603050405020304" pitchFamily="18" charset="0"/>
              </a:rPr>
              <a:t>ұйымдастырылды</a:t>
            </a:r>
            <a:r>
              <a:rPr lang="ru-RU" dirty="0">
                <a:solidFill>
                  <a:srgbClr val="FF0000"/>
                </a:solidFill>
                <a:latin typeface="Times New Roman" panose="02020603050405020304" pitchFamily="18" charset="0"/>
                <a:cs typeface="Times New Roman" panose="02020603050405020304" pitchFamily="18" charset="0"/>
              </a:rPr>
              <a:t> </a:t>
            </a:r>
            <a:endParaRPr lang="ru-RU" dirty="0">
              <a:solidFill>
                <a:srgbClr val="FF0000"/>
              </a:solidFill>
            </a:endParaRPr>
          </a:p>
        </p:txBody>
      </p:sp>
      <p:sp>
        <p:nvSpPr>
          <p:cNvPr id="4" name="Прямоугольник 3"/>
          <p:cNvSpPr/>
          <p:nvPr/>
        </p:nvSpPr>
        <p:spPr>
          <a:xfrm>
            <a:off x="611560" y="5741356"/>
            <a:ext cx="7920880" cy="338554"/>
          </a:xfrm>
          <a:prstGeom prst="rect">
            <a:avLst/>
          </a:prstGeom>
        </p:spPr>
        <p:txBody>
          <a:bodyPr wrap="square">
            <a:spAutoFit/>
          </a:bodyPr>
          <a:lstStyle/>
          <a:p>
            <a:pPr algn="ctr"/>
            <a:r>
              <a:rPr lang="en-US" sz="1600" dirty="0">
                <a:latin typeface="Times New Roman" panose="02020603050405020304" pitchFamily="18" charset="0"/>
                <a:cs typeface="Times New Roman" panose="02020603050405020304" pitchFamily="18" charset="0"/>
              </a:rPr>
              <a:t>https://m.facebook.com/story.php?story_fbid=595256951614084&amp;id=100033893531683</a:t>
            </a:r>
            <a:endParaRPr lang="ru-RU" sz="1600" dirty="0"/>
          </a:p>
        </p:txBody>
      </p:sp>
      <p:sp>
        <p:nvSpPr>
          <p:cNvPr id="6" name="Прямоугольник 5"/>
          <p:cNvSpPr/>
          <p:nvPr/>
        </p:nvSpPr>
        <p:spPr>
          <a:xfrm>
            <a:off x="899592" y="6079910"/>
            <a:ext cx="7416824" cy="307777"/>
          </a:xfrm>
          <a:prstGeom prst="rect">
            <a:avLst/>
          </a:prstGeom>
        </p:spPr>
        <p:txBody>
          <a:bodyPr wrap="square">
            <a:spAutoFit/>
          </a:bodyPr>
          <a:lstStyle/>
          <a:p>
            <a:r>
              <a:rPr lang="en-US" sz="1400" dirty="0"/>
              <a:t>https://m.facebook.com/story.php?story_fbid=595256951614084&amp;id=100033893531683</a:t>
            </a:r>
            <a:endParaRPr lang="ru-RU" sz="1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 Скачать картинки Шаблон презентации природа, стоковые фото Шаблон  презентации природа в хорошем качестве | Depositpho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7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899592" y="1844824"/>
            <a:ext cx="7408333" cy="3849291"/>
          </a:xfrm>
        </p:spPr>
        <p:txBody>
          <a:bodyPr>
            <a:normAutofit/>
          </a:bodyPr>
          <a:lstStyle/>
          <a:p>
            <a:pPr>
              <a:spcAft>
                <a:spcPts val="0"/>
              </a:spcAft>
            </a:pPr>
            <a:r>
              <a:rPr lang="kk-KZ" sz="2000" dirty="0" smtClean="0">
                <a:effectLst/>
                <a:latin typeface="Times New Roman"/>
                <a:ea typeface="Calibri"/>
                <a:cs typeface="Times New Roman"/>
              </a:rPr>
              <a:t>Мектеп түлектерінің «Ұстазыма мың алғыс!» хэштегімен құттықтаулар топтамасы  ұйымдастырылды. «Мектеп Парламенті » өзін-өзі басқару ұйымы </a:t>
            </a:r>
            <a:r>
              <a:rPr lang="kk-KZ" sz="2000" kern="1800" dirty="0" smtClean="0">
                <a:effectLst/>
                <a:latin typeface="Times New Roman"/>
                <a:ea typeface="Calibri"/>
                <a:cs typeface="Times New Roman"/>
              </a:rPr>
              <a:t> «Өзін- өзі басқару күнінде » сабақ беріп, мерекелік іс-шаралар ұйымдастырды.</a:t>
            </a:r>
            <a:endParaRPr lang="ru-RU" sz="2000" dirty="0">
              <a:ea typeface="Calibri"/>
              <a:cs typeface="Times New Roman"/>
            </a:endParaRPr>
          </a:p>
          <a:p>
            <a:endParaRPr lang="ru-RU" sz="2000" dirty="0"/>
          </a:p>
        </p:txBody>
      </p:sp>
      <p:sp>
        <p:nvSpPr>
          <p:cNvPr id="2" name="Заголовок 1"/>
          <p:cNvSpPr>
            <a:spLocks noGrp="1"/>
          </p:cNvSpPr>
          <p:nvPr>
            <p:ph type="title"/>
          </p:nvPr>
        </p:nvSpPr>
        <p:spPr/>
        <p:txBody>
          <a:bodyPr/>
          <a:lstStyle/>
          <a:p>
            <a:pPr algn="ctr"/>
            <a:r>
              <a:rPr lang="kk-KZ" dirty="0" smtClean="0">
                <a:solidFill>
                  <a:srgbClr val="C00000"/>
                </a:solidFill>
                <a:effectLst/>
                <a:latin typeface="Times New Roman"/>
                <a:ea typeface="Calibri"/>
                <a:cs typeface="Times New Roman"/>
              </a:rPr>
              <a:t>«Ұстаз –ұлы тұлға»</a:t>
            </a:r>
            <a:endParaRPr lang="ru-RU" dirty="0">
              <a:solidFill>
                <a:srgbClr val="C00000"/>
              </a:solidFill>
            </a:endParaRPr>
          </a:p>
        </p:txBody>
      </p:sp>
      <p:pic>
        <p:nvPicPr>
          <p:cNvPr id="2050" name="Picture 2" descr="C:\Users\-10622~1\AppData\Local\Temp\Rar$DIa0.066\IMG-20211001-WA02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3220431"/>
            <a:ext cx="1916832" cy="191683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10622~1\AppData\Local\Temp\Rar$DIa0.852\IMG-20211001-WA005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440" y="3234988"/>
            <a:ext cx="2456942" cy="19381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10622~1\AppData\Local\Temp\Rar$DIa0.661\IMG-20211001-WA010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7864" y="3220431"/>
            <a:ext cx="2050132" cy="2123397"/>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45440" y="5661248"/>
            <a:ext cx="8042984" cy="307777"/>
          </a:xfrm>
          <a:prstGeom prst="rect">
            <a:avLst/>
          </a:prstGeom>
        </p:spPr>
        <p:txBody>
          <a:bodyPr wrap="square">
            <a:spAutoFit/>
          </a:bodyPr>
          <a:lstStyle/>
          <a:p>
            <a:r>
              <a:rPr lang="en-US" sz="1400" dirty="0"/>
              <a:t>https://m.facebook.com/story.php?story_fbid=595256951614084&amp;id=100033893531683</a:t>
            </a:r>
            <a:endParaRPr lang="ru-RU" sz="1400" dirty="0"/>
          </a:p>
        </p:txBody>
      </p:sp>
      <p:sp>
        <p:nvSpPr>
          <p:cNvPr id="5" name="Прямоугольник 4"/>
          <p:cNvSpPr/>
          <p:nvPr/>
        </p:nvSpPr>
        <p:spPr>
          <a:xfrm>
            <a:off x="345440" y="5969025"/>
            <a:ext cx="6890856" cy="307777"/>
          </a:xfrm>
          <a:prstGeom prst="rect">
            <a:avLst/>
          </a:prstGeom>
        </p:spPr>
        <p:txBody>
          <a:bodyPr wrap="square">
            <a:spAutoFit/>
          </a:bodyPr>
          <a:lstStyle/>
          <a:p>
            <a:r>
              <a:rPr lang="en-US" sz="1400" dirty="0"/>
              <a:t>https://m.facebook.com/story.php?story_fbid=595256951614084&amp;id=100033893531683</a:t>
            </a:r>
            <a:endParaRPr lang="ru-RU" sz="1400" dirty="0"/>
          </a:p>
        </p:txBody>
      </p:sp>
      <p:sp>
        <p:nvSpPr>
          <p:cNvPr id="6" name="Прямоугольник 5"/>
          <p:cNvSpPr/>
          <p:nvPr/>
        </p:nvSpPr>
        <p:spPr>
          <a:xfrm>
            <a:off x="467544" y="6276803"/>
            <a:ext cx="6516216" cy="307777"/>
          </a:xfrm>
          <a:prstGeom prst="rect">
            <a:avLst/>
          </a:prstGeom>
        </p:spPr>
        <p:txBody>
          <a:bodyPr wrap="square">
            <a:spAutoFit/>
          </a:bodyPr>
          <a:lstStyle/>
          <a:p>
            <a:r>
              <a:rPr lang="en-US" sz="1400" dirty="0" smtClean="0"/>
              <a:t>ttps</a:t>
            </a:r>
            <a:r>
              <a:rPr lang="en-US" sz="1400" dirty="0"/>
              <a:t>://m.facebook.com/story.php?story_fbid=595246681615111&amp;id=100033893531683</a:t>
            </a:r>
            <a:endParaRPr lang="ru-RU" dirty="0"/>
          </a:p>
        </p:txBody>
      </p:sp>
    </p:spTree>
    <p:extLst>
      <p:ext uri="{BB962C8B-B14F-4D97-AF65-F5344CB8AC3E}">
        <p14:creationId xmlns:p14="http://schemas.microsoft.com/office/powerpoint/2010/main" val="645985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1916832"/>
          </a:xfrm>
        </p:spPr>
        <p:txBody>
          <a:bodyPr>
            <a:normAutofit/>
          </a:bodyPr>
          <a:lstStyle/>
          <a:p>
            <a:r>
              <a:rPr lang="kk-KZ" b="1" dirty="0" smtClean="0"/>
              <a:t/>
            </a:r>
            <a:br>
              <a:rPr lang="kk-KZ" b="1" dirty="0" smtClean="0"/>
            </a:br>
            <a:endParaRPr lang="ru-RU" dirty="0"/>
          </a:p>
        </p:txBody>
      </p:sp>
      <p:sp>
        <p:nvSpPr>
          <p:cNvPr id="1025" name="Rectangle 1"/>
          <p:cNvSpPr>
            <a:spLocks noChangeArrowheads="1"/>
          </p:cNvSpPr>
          <p:nvPr/>
        </p:nvSpPr>
        <p:spPr bwMode="auto">
          <a:xfrm>
            <a:off x="395536" y="1613702"/>
            <a:ext cx="8064896" cy="22313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rgbClr val="11111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3200" b="1" i="1" u="none" strike="noStrike" cap="none" normalizeH="0" baseline="0" dirty="0" smtClean="0">
              <a:ln>
                <a:noFill/>
              </a:ln>
              <a:solidFill>
                <a:schemeClr val="tx2"/>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ru-RU" sz="3200" b="1" i="1" dirty="0">
              <a:solidFill>
                <a:schemeClr val="tx2"/>
              </a:solidFill>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1" u="none" strike="noStrike" cap="none" normalizeH="0" baseline="0" dirty="0" err="1" smtClean="0">
                <a:ln>
                  <a:noFill/>
                </a:ln>
                <a:solidFill>
                  <a:schemeClr val="tx2"/>
                </a:solidFill>
                <a:effectLst/>
                <a:latin typeface="Arial" pitchFamily="34" charset="0"/>
                <a:ea typeface="Times New Roman" pitchFamily="18" charset="0"/>
                <a:cs typeface="Arial" pitchFamily="34" charset="0"/>
              </a:rPr>
              <a:t>Дәйек</a:t>
            </a:r>
            <a:r>
              <a:rPr kumimoji="0" lang="ru-RU" sz="1600" b="1" i="1" u="none" strike="noStrike" cap="none" normalizeH="0" baseline="0" dirty="0" smtClean="0">
                <a:ln>
                  <a:noFill/>
                </a:ln>
                <a:solidFill>
                  <a:schemeClr val="tx2"/>
                </a:solidFill>
                <a:effectLst/>
                <a:latin typeface="Arial" pitchFamily="34" charset="0"/>
                <a:ea typeface="Times New Roman" pitchFamily="18" charset="0"/>
                <a:cs typeface="Arial" pitchFamily="34" charset="0"/>
              </a:rPr>
              <a:t> </a:t>
            </a:r>
            <a:r>
              <a:rPr kumimoji="0" lang="ru-RU" sz="1600" b="1" i="1" u="none" strike="noStrike" cap="none" normalizeH="0" baseline="0" dirty="0" err="1" smtClean="0">
                <a:ln>
                  <a:noFill/>
                </a:ln>
                <a:solidFill>
                  <a:schemeClr val="tx2"/>
                </a:solidFill>
                <a:effectLst/>
                <a:latin typeface="Arial" pitchFamily="34" charset="0"/>
                <a:ea typeface="Times New Roman" pitchFamily="18" charset="0"/>
                <a:cs typeface="Arial" pitchFamily="34" charset="0"/>
              </a:rPr>
              <a:t>сөз</a:t>
            </a:r>
            <a:r>
              <a:rPr kumimoji="0" lang="ru-RU" sz="1600" b="1" i="1" u="none" strike="noStrike" cap="none" normalizeH="0" baseline="0" dirty="0" smtClean="0">
                <a:ln>
                  <a:noFill/>
                </a:ln>
                <a:solidFill>
                  <a:schemeClr val="tx2"/>
                </a:solidFill>
                <a:effectLst/>
                <a:latin typeface="Arial" pitchFamily="34" charset="0"/>
                <a:ea typeface="Times New Roman" pitchFamily="18" charset="0"/>
                <a:cs typeface="Arial" pitchFamily="34" charset="0"/>
              </a:rPr>
              <a:t>:</a:t>
            </a:r>
          </a:p>
          <a:p>
            <a:r>
              <a:rPr lang="ru-RU" sz="1600" b="1" dirty="0" err="1">
                <a:latin typeface="Times New Roman" pitchFamily="18" charset="0"/>
                <a:cs typeface="Times New Roman" pitchFamily="18" charset="0"/>
              </a:rPr>
              <a:t>Бір</a:t>
            </a:r>
            <a:r>
              <a:rPr lang="ru-RU" sz="1600" b="1" dirty="0">
                <a:latin typeface="Times New Roman" pitchFamily="18" charset="0"/>
                <a:cs typeface="Times New Roman" pitchFamily="18" charset="0"/>
              </a:rPr>
              <a:t> </a:t>
            </a:r>
            <a:r>
              <a:rPr lang="ru-RU" sz="1600" b="1" dirty="0" err="1">
                <a:latin typeface="Times New Roman" pitchFamily="18" charset="0"/>
                <a:cs typeface="Times New Roman" pitchFamily="18" charset="0"/>
              </a:rPr>
              <a:t>жылға</a:t>
            </a:r>
            <a:r>
              <a:rPr lang="ru-RU" sz="1600" b="1" dirty="0">
                <a:latin typeface="Times New Roman" pitchFamily="18" charset="0"/>
                <a:cs typeface="Times New Roman" pitchFamily="18" charset="0"/>
              </a:rPr>
              <a:t> </a:t>
            </a:r>
            <a:r>
              <a:rPr lang="ru-RU" sz="1600" b="1" dirty="0" err="1">
                <a:latin typeface="Times New Roman" pitchFamily="18" charset="0"/>
                <a:cs typeface="Times New Roman" pitchFamily="18" charset="0"/>
              </a:rPr>
              <a:t>жоспар</a:t>
            </a:r>
            <a:r>
              <a:rPr lang="ru-RU" sz="1600" b="1" dirty="0">
                <a:latin typeface="Times New Roman" pitchFamily="18" charset="0"/>
                <a:cs typeface="Times New Roman" pitchFamily="18" charset="0"/>
              </a:rPr>
              <a:t> </a:t>
            </a:r>
            <a:r>
              <a:rPr lang="ru-RU" sz="1600" b="1" dirty="0" err="1">
                <a:latin typeface="Times New Roman" pitchFamily="18" charset="0"/>
                <a:cs typeface="Times New Roman" pitchFamily="18" charset="0"/>
              </a:rPr>
              <a:t>құрсаң</a:t>
            </a:r>
            <a:r>
              <a:rPr lang="ru-RU" sz="1600" b="1" dirty="0">
                <a:latin typeface="Times New Roman" pitchFamily="18" charset="0"/>
                <a:cs typeface="Times New Roman" pitchFamily="18" charset="0"/>
              </a:rPr>
              <a:t> – </a:t>
            </a:r>
            <a:r>
              <a:rPr lang="ru-RU" sz="1600" b="1" dirty="0" err="1">
                <a:latin typeface="Times New Roman" pitchFamily="18" charset="0"/>
                <a:cs typeface="Times New Roman" pitchFamily="18" charset="0"/>
              </a:rPr>
              <a:t>егін</a:t>
            </a:r>
            <a:r>
              <a:rPr lang="ru-RU" sz="1600" b="1" dirty="0">
                <a:latin typeface="Times New Roman" pitchFamily="18" charset="0"/>
                <a:cs typeface="Times New Roman" pitchFamily="18" charset="0"/>
              </a:rPr>
              <a:t> </a:t>
            </a:r>
            <a:r>
              <a:rPr lang="ru-RU" sz="1600" b="1" dirty="0" err="1">
                <a:latin typeface="Times New Roman" pitchFamily="18" charset="0"/>
                <a:cs typeface="Times New Roman" pitchFamily="18" charset="0"/>
              </a:rPr>
              <a:t>ек</a:t>
            </a:r>
            <a:r>
              <a:rPr lang="ru-RU" sz="1600" b="1" dirty="0" smtClean="0">
                <a:latin typeface="Times New Roman" pitchFamily="18" charset="0"/>
                <a:cs typeface="Times New Roman" pitchFamily="18" charset="0"/>
              </a:rPr>
              <a:t>,</a:t>
            </a:r>
          </a:p>
          <a:p>
            <a:r>
              <a:rPr lang="ru-RU" sz="1600" b="1" dirty="0" smtClean="0">
                <a:latin typeface="Times New Roman" pitchFamily="18" charset="0"/>
                <a:cs typeface="Times New Roman" pitchFamily="18" charset="0"/>
              </a:rPr>
              <a:t> </a:t>
            </a:r>
            <a:r>
              <a:rPr lang="ru-RU" sz="1600" b="1" dirty="0" err="1">
                <a:latin typeface="Times New Roman" pitchFamily="18" charset="0"/>
                <a:cs typeface="Times New Roman" pitchFamily="18" charset="0"/>
              </a:rPr>
              <a:t>жүз</a:t>
            </a:r>
            <a:r>
              <a:rPr lang="ru-RU" sz="1600" b="1" dirty="0">
                <a:latin typeface="Times New Roman" pitchFamily="18" charset="0"/>
                <a:cs typeface="Times New Roman" pitchFamily="18" charset="0"/>
              </a:rPr>
              <a:t> </a:t>
            </a:r>
            <a:r>
              <a:rPr lang="ru-RU" sz="1600" b="1" dirty="0" err="1">
                <a:latin typeface="Times New Roman" pitchFamily="18" charset="0"/>
                <a:cs typeface="Times New Roman" pitchFamily="18" charset="0"/>
              </a:rPr>
              <a:t>жылға</a:t>
            </a:r>
            <a:r>
              <a:rPr lang="ru-RU" sz="1600" b="1" dirty="0">
                <a:latin typeface="Times New Roman" pitchFamily="18" charset="0"/>
                <a:cs typeface="Times New Roman" pitchFamily="18" charset="0"/>
              </a:rPr>
              <a:t> </a:t>
            </a:r>
            <a:r>
              <a:rPr lang="ru-RU" sz="1600" b="1" dirty="0" err="1" smtClean="0">
                <a:latin typeface="Times New Roman" pitchFamily="18" charset="0"/>
                <a:cs typeface="Times New Roman" pitchFamily="18" charset="0"/>
              </a:rPr>
              <a:t>жоспар</a:t>
            </a:r>
            <a:r>
              <a:rPr lang="ru-RU" sz="1600" b="1" dirty="0">
                <a:latin typeface="Times New Roman" pitchFamily="18" charset="0"/>
                <a:cs typeface="Times New Roman" pitchFamily="18" charset="0"/>
              </a:rPr>
              <a:t> </a:t>
            </a:r>
            <a:r>
              <a:rPr lang="ru-RU" sz="1600" b="1" dirty="0" err="1" smtClean="0">
                <a:latin typeface="Times New Roman" pitchFamily="18" charset="0"/>
                <a:cs typeface="Times New Roman" pitchFamily="18" charset="0"/>
              </a:rPr>
              <a:t>құрсаң</a:t>
            </a:r>
            <a:r>
              <a:rPr lang="ru-RU" sz="1600" b="1" dirty="0" smtClean="0">
                <a:latin typeface="Times New Roman" pitchFamily="18" charset="0"/>
                <a:cs typeface="Times New Roman" pitchFamily="18" charset="0"/>
              </a:rPr>
              <a:t> </a:t>
            </a:r>
            <a:r>
              <a:rPr lang="ru-RU" sz="1600" b="1" dirty="0">
                <a:latin typeface="Times New Roman" pitchFamily="18" charset="0"/>
                <a:cs typeface="Times New Roman" pitchFamily="18" charset="0"/>
              </a:rPr>
              <a:t>–</a:t>
            </a:r>
            <a:r>
              <a:rPr lang="ru-RU" sz="1600" b="1" dirty="0" err="1">
                <a:latin typeface="Times New Roman" pitchFamily="18" charset="0"/>
                <a:cs typeface="Times New Roman" pitchFamily="18" charset="0"/>
              </a:rPr>
              <a:t>ағаш</a:t>
            </a:r>
            <a:r>
              <a:rPr lang="ru-RU" sz="1600" b="1" dirty="0">
                <a:latin typeface="Times New Roman" pitchFamily="18" charset="0"/>
                <a:cs typeface="Times New Roman" pitchFamily="18" charset="0"/>
              </a:rPr>
              <a:t> </a:t>
            </a:r>
            <a:r>
              <a:rPr lang="ru-RU" sz="1600" b="1" dirty="0" err="1">
                <a:latin typeface="Times New Roman" pitchFamily="18" charset="0"/>
                <a:cs typeface="Times New Roman" pitchFamily="18" charset="0"/>
              </a:rPr>
              <a:t>ек</a:t>
            </a:r>
            <a:r>
              <a:rPr lang="ru-RU" sz="1600" b="1" dirty="0">
                <a:latin typeface="Times New Roman" pitchFamily="18" charset="0"/>
                <a:cs typeface="Times New Roman" pitchFamily="18" charset="0"/>
              </a:rPr>
              <a:t>, </a:t>
            </a:r>
            <a:endParaRPr lang="ru-RU" sz="1600" b="1" dirty="0" smtClean="0">
              <a:latin typeface="Times New Roman" pitchFamily="18" charset="0"/>
              <a:cs typeface="Times New Roman" pitchFamily="18" charset="0"/>
            </a:endParaRPr>
          </a:p>
          <a:p>
            <a:r>
              <a:rPr lang="ru-RU" sz="1600" b="1" dirty="0" smtClean="0">
                <a:latin typeface="Times New Roman" pitchFamily="18" charset="0"/>
                <a:cs typeface="Times New Roman" pitchFamily="18" charset="0"/>
              </a:rPr>
              <a:t>ал </a:t>
            </a:r>
            <a:r>
              <a:rPr lang="ru-RU" sz="1600" b="1" dirty="0" err="1">
                <a:latin typeface="Times New Roman" pitchFamily="18" charset="0"/>
                <a:cs typeface="Times New Roman" pitchFamily="18" charset="0"/>
              </a:rPr>
              <a:t>мәңгілік</a:t>
            </a:r>
            <a:r>
              <a:rPr lang="ru-RU" sz="1600" b="1" dirty="0">
                <a:latin typeface="Times New Roman" pitchFamily="18" charset="0"/>
                <a:cs typeface="Times New Roman" pitchFamily="18" charset="0"/>
              </a:rPr>
              <a:t> </a:t>
            </a:r>
            <a:r>
              <a:rPr lang="ru-RU" sz="1600" b="1" dirty="0" smtClean="0">
                <a:latin typeface="Times New Roman" pitchFamily="18" charset="0"/>
                <a:cs typeface="Times New Roman" pitchFamily="18" charset="0"/>
              </a:rPr>
              <a:t> </a:t>
            </a:r>
            <a:r>
              <a:rPr lang="ru-RU" sz="1600" b="1" dirty="0" err="1" smtClean="0">
                <a:latin typeface="Times New Roman" pitchFamily="18" charset="0"/>
                <a:cs typeface="Times New Roman" pitchFamily="18" charset="0"/>
              </a:rPr>
              <a:t>мұратты</a:t>
            </a:r>
            <a:r>
              <a:rPr lang="ru-RU" sz="1600" b="1" dirty="0" smtClean="0">
                <a:latin typeface="Times New Roman" pitchFamily="18" charset="0"/>
                <a:cs typeface="Times New Roman" pitchFamily="18" charset="0"/>
              </a:rPr>
              <a:t> </a:t>
            </a:r>
            <a:r>
              <a:rPr lang="ru-RU" sz="1600" b="1" dirty="0" err="1">
                <a:latin typeface="Times New Roman" pitchFamily="18" charset="0"/>
                <a:cs typeface="Times New Roman" pitchFamily="18" charset="0"/>
              </a:rPr>
              <a:t>көздесең</a:t>
            </a:r>
            <a:r>
              <a:rPr lang="ru-RU" sz="1600" b="1" dirty="0">
                <a:latin typeface="Times New Roman" pitchFamily="18" charset="0"/>
                <a:cs typeface="Times New Roman" pitchFamily="18" charset="0"/>
              </a:rPr>
              <a:t> – </a:t>
            </a:r>
            <a:r>
              <a:rPr lang="ru-RU" sz="1600" b="1" dirty="0" err="1">
                <a:latin typeface="Times New Roman" pitchFamily="18" charset="0"/>
                <a:cs typeface="Times New Roman" pitchFamily="18" charset="0"/>
              </a:rPr>
              <a:t>ұрпақ</a:t>
            </a:r>
            <a:r>
              <a:rPr lang="ru-RU" sz="1600" b="1" dirty="0">
                <a:latin typeface="Times New Roman" pitchFamily="18" charset="0"/>
                <a:cs typeface="Times New Roman" pitchFamily="18" charset="0"/>
              </a:rPr>
              <a:t> </a:t>
            </a:r>
            <a:r>
              <a:rPr lang="ru-RU" sz="1600" b="1" dirty="0" err="1" smtClean="0">
                <a:latin typeface="Times New Roman" pitchFamily="18" charset="0"/>
                <a:cs typeface="Times New Roman" pitchFamily="18" charset="0"/>
              </a:rPr>
              <a:t>тәрбиеле</a:t>
            </a:r>
            <a:r>
              <a:rPr lang="ru-RU" sz="1600" b="1" dirty="0" smtClean="0">
                <a:latin typeface="Times New Roman" pitchFamily="18" charset="0"/>
                <a:cs typeface="Times New Roman" pitchFamily="18" charset="0"/>
              </a:rPr>
              <a:t>.</a:t>
            </a:r>
            <a:endParaRPr lang="ru-RU" sz="1600" b="1" dirty="0">
              <a:latin typeface="Times New Roman" pitchFamily="18" charset="0"/>
              <a:cs typeface="Times New Roman" pitchFamily="18" charset="0"/>
            </a:endParaRPr>
          </a:p>
        </p:txBody>
      </p:sp>
      <p:sp>
        <p:nvSpPr>
          <p:cNvPr id="3" name="Прямоугольник 2"/>
          <p:cNvSpPr/>
          <p:nvPr/>
        </p:nvSpPr>
        <p:spPr>
          <a:xfrm>
            <a:off x="251520" y="332656"/>
            <a:ext cx="8640960" cy="1569660"/>
          </a:xfrm>
          <a:prstGeom prst="rect">
            <a:avLst/>
          </a:prstGeom>
        </p:spPr>
        <p:txBody>
          <a:bodyPr wrap="square">
            <a:spAutoFit/>
          </a:bodyPr>
          <a:lstStyle/>
          <a:p>
            <a:r>
              <a:rPr lang="kk-KZ" sz="1600" dirty="0">
                <a:latin typeface="Arial" pitchFamily="34" charset="0"/>
                <a:cs typeface="Arial" pitchFamily="34" charset="0"/>
              </a:rPr>
              <a:t>Мектептің 2021-2022 оқу жылында тәрбие жұмысының  алдына қойған  «Жалпыадамзаттық және ұлттық құндылықтар негізінде жан-жақты және үйлесімді дамыған жеке тұлғаны тәрбиелеу» мақсаты негізінде  құқықтық, патриоттық, рухани адамгершілік, этика-эстетикалық</a:t>
            </a:r>
            <a:r>
              <a:rPr lang="kk-KZ" sz="1600" dirty="0" smtClean="0">
                <a:latin typeface="Arial" pitchFamily="34" charset="0"/>
                <a:cs typeface="Arial" pitchFamily="34" charset="0"/>
              </a:rPr>
              <a:t>, салауатты </a:t>
            </a:r>
            <a:r>
              <a:rPr lang="kk-KZ" sz="1600" dirty="0">
                <a:latin typeface="Arial" pitchFamily="34" charset="0"/>
                <a:cs typeface="Arial" pitchFamily="34" charset="0"/>
              </a:rPr>
              <a:t>өмір салты</a:t>
            </a:r>
            <a:r>
              <a:rPr lang="kk-KZ" sz="1600" dirty="0" smtClean="0">
                <a:latin typeface="Arial" pitchFamily="34" charset="0"/>
                <a:cs typeface="Arial" pitchFamily="34" charset="0"/>
              </a:rPr>
              <a:t>, дене </a:t>
            </a:r>
            <a:r>
              <a:rPr lang="kk-KZ" sz="1600" dirty="0">
                <a:latin typeface="Arial" pitchFamily="34" charset="0"/>
                <a:cs typeface="Arial" pitchFamily="34" charset="0"/>
              </a:rPr>
              <a:t>шынықтыру, есірткі  және басқа зиянды заттарды болдырмау, экологиялық, еңбек және экономикалық, имандылық  тәрбие  бағыттар бойынша іс-шаралар </a:t>
            </a:r>
            <a:r>
              <a:rPr lang="kk-KZ" sz="1600" dirty="0" smtClean="0">
                <a:latin typeface="Arial" pitchFamily="34" charset="0"/>
                <a:cs typeface="Arial" pitchFamily="34" charset="0"/>
              </a:rPr>
              <a:t>атқару жоспарлануда.</a:t>
            </a:r>
            <a:endParaRPr lang="ru-RU" sz="1600" dirty="0">
              <a:latin typeface="Arial" pitchFamily="34" charset="0"/>
              <a:cs typeface="Arial" pitchFamily="34" charset="0"/>
            </a:endParaRPr>
          </a:p>
        </p:txBody>
      </p:sp>
      <p:sp>
        <p:nvSpPr>
          <p:cNvPr id="4" name="Прямоугольник 3"/>
          <p:cNvSpPr/>
          <p:nvPr/>
        </p:nvSpPr>
        <p:spPr>
          <a:xfrm>
            <a:off x="257881" y="4509120"/>
            <a:ext cx="8064896" cy="584775"/>
          </a:xfrm>
          <a:prstGeom prst="rect">
            <a:avLst/>
          </a:prstGeom>
        </p:spPr>
        <p:txBody>
          <a:bodyPr wrap="square">
            <a:spAutoFit/>
          </a:bodyPr>
          <a:lstStyle/>
          <a:p>
            <a:r>
              <a:rPr lang="kk-KZ" sz="1600" b="1" dirty="0">
                <a:latin typeface="Arial" pitchFamily="34" charset="0"/>
                <a:cs typeface="Arial" pitchFamily="34" charset="0"/>
              </a:rPr>
              <a:t>2021-2022  оқу жылында МАД -ты қоса алғанда жалпы 18 сынып толығымен ашылды. Сынып жетекшілер саны – 17. </a:t>
            </a:r>
            <a:endParaRPr lang="ru-RU" sz="16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100" b="1" dirty="0" smtClean="0"/>
              <a:t/>
            </a:r>
            <a:br>
              <a:rPr lang="ru-RU" sz="3100" b="1" dirty="0" smtClean="0"/>
            </a:br>
            <a:r>
              <a:rPr lang="ru-RU" sz="1800" b="1" dirty="0" err="1" smtClean="0">
                <a:solidFill>
                  <a:schemeClr val="tx1"/>
                </a:solidFill>
                <a:latin typeface="Times New Roman" pitchFamily="18" charset="0"/>
                <a:cs typeface="Times New Roman" pitchFamily="18" charset="0"/>
              </a:rPr>
              <a:t>Қараша</a:t>
            </a:r>
            <a:r>
              <a:rPr lang="ru-RU" sz="1800" b="1" dirty="0" smtClean="0">
                <a:solidFill>
                  <a:schemeClr val="tx1"/>
                </a:solidFill>
                <a:latin typeface="Times New Roman" pitchFamily="18" charset="0"/>
                <a:cs typeface="Times New Roman" pitchFamily="18" charset="0"/>
              </a:rPr>
              <a:t> </a:t>
            </a:r>
            <a:r>
              <a:rPr lang="ru-RU" sz="1800" b="1" dirty="0" err="1" smtClean="0">
                <a:solidFill>
                  <a:schemeClr val="tx1"/>
                </a:solidFill>
                <a:latin typeface="Times New Roman" pitchFamily="18" charset="0"/>
                <a:cs typeface="Times New Roman" pitchFamily="18" charset="0"/>
              </a:rPr>
              <a:t>айында</a:t>
            </a:r>
            <a:r>
              <a:rPr lang="ru-RU" sz="1800" b="1" dirty="0" smtClean="0">
                <a:solidFill>
                  <a:schemeClr val="tx1"/>
                </a:solidFill>
                <a:latin typeface="Times New Roman" pitchFamily="18" charset="0"/>
                <a:cs typeface="Times New Roman" pitchFamily="18" charset="0"/>
              </a:rPr>
              <a:t> «Сары </a:t>
            </a:r>
            <a:r>
              <a:rPr lang="ru-RU" sz="1800" b="1" dirty="0" err="1" smtClean="0">
                <a:solidFill>
                  <a:schemeClr val="tx1"/>
                </a:solidFill>
                <a:latin typeface="Times New Roman" pitchFamily="18" charset="0"/>
                <a:cs typeface="Times New Roman" pitchFamily="18" charset="0"/>
              </a:rPr>
              <a:t>алтындай</a:t>
            </a:r>
            <a:r>
              <a:rPr lang="ru-RU" sz="1800" b="1" dirty="0" smtClean="0">
                <a:solidFill>
                  <a:schemeClr val="tx1"/>
                </a:solidFill>
                <a:latin typeface="Times New Roman" pitchFamily="18" charset="0"/>
                <a:cs typeface="Times New Roman" pitchFamily="18" charset="0"/>
              </a:rPr>
              <a:t> -</a:t>
            </a:r>
            <a:r>
              <a:rPr lang="ru-RU" sz="1800" b="1" dirty="0" err="1" smtClean="0">
                <a:solidFill>
                  <a:schemeClr val="tx1"/>
                </a:solidFill>
                <a:latin typeface="Times New Roman" pitchFamily="18" charset="0"/>
                <a:cs typeface="Times New Roman" pitchFamily="18" charset="0"/>
              </a:rPr>
              <a:t>сары</a:t>
            </a:r>
            <a:r>
              <a:rPr lang="ru-RU" sz="1800" b="1" dirty="0" smtClean="0">
                <a:solidFill>
                  <a:schemeClr val="tx1"/>
                </a:solidFill>
                <a:latin typeface="Times New Roman" pitchFamily="18" charset="0"/>
                <a:cs typeface="Times New Roman" pitchFamily="18" charset="0"/>
              </a:rPr>
              <a:t> </a:t>
            </a:r>
            <a:r>
              <a:rPr lang="ru-RU" sz="1800" b="1" dirty="0" err="1" smtClean="0">
                <a:solidFill>
                  <a:schemeClr val="tx1"/>
                </a:solidFill>
                <a:latin typeface="Times New Roman" pitchFamily="18" charset="0"/>
                <a:cs typeface="Times New Roman" pitchFamily="18" charset="0"/>
              </a:rPr>
              <a:t>күз</a:t>
            </a:r>
            <a:r>
              <a:rPr lang="ru-RU" sz="1800" b="1" dirty="0" smtClean="0">
                <a:solidFill>
                  <a:schemeClr val="tx1"/>
                </a:solidFill>
                <a:latin typeface="Times New Roman" pitchFamily="18" charset="0"/>
                <a:cs typeface="Times New Roman" pitchFamily="18" charset="0"/>
              </a:rPr>
              <a:t>» </a:t>
            </a:r>
            <a:r>
              <a:rPr lang="ru-RU" sz="1800" b="1" i="1" dirty="0" smtClean="0">
                <a:solidFill>
                  <a:schemeClr val="tx1"/>
                </a:solidFill>
                <a:latin typeface="Times New Roman" pitchFamily="18" charset="0"/>
                <a:cs typeface="Times New Roman" pitchFamily="18" charset="0"/>
              </a:rPr>
              <a:t>Алтын </a:t>
            </a:r>
            <a:r>
              <a:rPr lang="ru-RU" sz="1800" b="1" i="1" dirty="0" err="1" smtClean="0">
                <a:solidFill>
                  <a:schemeClr val="tx1"/>
                </a:solidFill>
                <a:latin typeface="Times New Roman" pitchFamily="18" charset="0"/>
                <a:cs typeface="Times New Roman" pitchFamily="18" charset="0"/>
              </a:rPr>
              <a:t>күз</a:t>
            </a:r>
            <a:r>
              <a:rPr lang="ru-RU" sz="1800" b="1" i="1" dirty="0" smtClean="0">
                <a:solidFill>
                  <a:schemeClr val="tx1"/>
                </a:solidFill>
                <a:latin typeface="Times New Roman" pitchFamily="18" charset="0"/>
                <a:cs typeface="Times New Roman" pitchFamily="18" charset="0"/>
              </a:rPr>
              <a:t> </a:t>
            </a:r>
            <a:r>
              <a:rPr lang="ru-RU" sz="1800" b="1" i="1" dirty="0" err="1" smtClean="0">
                <a:solidFill>
                  <a:schemeClr val="tx1"/>
                </a:solidFill>
                <a:latin typeface="Times New Roman" pitchFamily="18" charset="0"/>
                <a:cs typeface="Times New Roman" pitchFamily="18" charset="0"/>
              </a:rPr>
              <a:t>мерекесі</a:t>
            </a:r>
            <a:r>
              <a:rPr lang="ru-RU" sz="1800" b="1" i="1" dirty="0" smtClean="0">
                <a:solidFill>
                  <a:schemeClr val="tx1"/>
                </a:solidFill>
                <a:latin typeface="Times New Roman" pitchFamily="18" charset="0"/>
                <a:cs typeface="Times New Roman" pitchFamily="18" charset="0"/>
              </a:rPr>
              <a:t> </a:t>
            </a:r>
            <a:r>
              <a:rPr lang="ru-RU" sz="1800" b="1" i="1" dirty="0" err="1" smtClean="0">
                <a:solidFill>
                  <a:schemeClr val="tx1"/>
                </a:solidFill>
                <a:latin typeface="Times New Roman" pitchFamily="18" charset="0"/>
                <a:cs typeface="Times New Roman" pitchFamily="18" charset="0"/>
              </a:rPr>
              <a:t>өткізілді</a:t>
            </a:r>
            <a:r>
              <a:rPr lang="ru-RU" sz="1800" b="1" i="1" dirty="0" smtClean="0">
                <a:solidFill>
                  <a:schemeClr val="tx1"/>
                </a:solidFill>
                <a:latin typeface="Times New Roman" pitchFamily="18" charset="0"/>
                <a:cs typeface="Times New Roman" pitchFamily="18" charset="0"/>
              </a:rPr>
              <a:t>. </a:t>
            </a:r>
            <a:r>
              <a:rPr lang="ru-RU" sz="1800" b="1" i="1" dirty="0" err="1" smtClean="0">
                <a:solidFill>
                  <a:schemeClr val="tx1"/>
                </a:solidFill>
                <a:latin typeface="Times New Roman" pitchFamily="18" charset="0"/>
                <a:cs typeface="Times New Roman" pitchFamily="18" charset="0"/>
              </a:rPr>
              <a:t>Барлық</a:t>
            </a:r>
            <a:r>
              <a:rPr lang="ru-RU" sz="1800" b="1" i="1" dirty="0" smtClean="0">
                <a:solidFill>
                  <a:schemeClr val="tx1"/>
                </a:solidFill>
                <a:latin typeface="Times New Roman" pitchFamily="18" charset="0"/>
                <a:cs typeface="Times New Roman" pitchFamily="18" charset="0"/>
              </a:rPr>
              <a:t> </a:t>
            </a:r>
            <a:r>
              <a:rPr lang="ru-RU" sz="1800" b="1" i="1" dirty="0" err="1" smtClean="0">
                <a:solidFill>
                  <a:schemeClr val="tx1"/>
                </a:solidFill>
                <a:latin typeface="Times New Roman" pitchFamily="18" charset="0"/>
                <a:cs typeface="Times New Roman" pitchFamily="18" charset="0"/>
              </a:rPr>
              <a:t>сыныптар</a:t>
            </a:r>
            <a:r>
              <a:rPr lang="ru-RU" sz="1800" b="1" i="1" dirty="0" smtClean="0">
                <a:solidFill>
                  <a:schemeClr val="tx1"/>
                </a:solidFill>
                <a:latin typeface="Times New Roman" pitchFamily="18" charset="0"/>
                <a:cs typeface="Times New Roman" pitchFamily="18" charset="0"/>
              </a:rPr>
              <a:t>  </a:t>
            </a:r>
            <a:r>
              <a:rPr lang="ru-RU" sz="1800" b="1" i="1" dirty="0" err="1" smtClean="0">
                <a:solidFill>
                  <a:schemeClr val="tx1"/>
                </a:solidFill>
                <a:latin typeface="Times New Roman" pitchFamily="18" charset="0"/>
                <a:cs typeface="Times New Roman" pitchFamily="18" charset="0"/>
              </a:rPr>
              <a:t>белсене</a:t>
            </a:r>
            <a:r>
              <a:rPr lang="ru-RU" sz="1800" b="1" i="1" dirty="0" smtClean="0">
                <a:solidFill>
                  <a:schemeClr val="tx1"/>
                </a:solidFill>
                <a:latin typeface="Times New Roman" pitchFamily="18" charset="0"/>
                <a:cs typeface="Times New Roman" pitchFamily="18" charset="0"/>
              </a:rPr>
              <a:t> </a:t>
            </a:r>
            <a:r>
              <a:rPr lang="ru-RU" sz="1800" b="1" i="1" dirty="0" err="1" smtClean="0">
                <a:solidFill>
                  <a:schemeClr val="tx1"/>
                </a:solidFill>
                <a:latin typeface="Times New Roman" pitchFamily="18" charset="0"/>
                <a:cs typeface="Times New Roman" pitchFamily="18" charset="0"/>
              </a:rPr>
              <a:t>қатысты</a:t>
            </a:r>
            <a:r>
              <a:rPr lang="ru-RU" sz="1800" b="1" i="1" dirty="0" smtClean="0">
                <a:solidFill>
                  <a:schemeClr val="tx1"/>
                </a:solidFill>
                <a:latin typeface="Times New Roman" pitchFamily="18" charset="0"/>
                <a:cs typeface="Times New Roman" pitchFamily="18" charset="0"/>
              </a:rPr>
              <a:t>. </a:t>
            </a:r>
            <a:r>
              <a:rPr lang="ru-RU" sz="1800" b="1" i="1" dirty="0">
                <a:solidFill>
                  <a:schemeClr val="tx1"/>
                </a:solidFill>
                <a:latin typeface="Times New Roman" pitchFamily="18" charset="0"/>
                <a:cs typeface="Times New Roman" pitchFamily="18" charset="0"/>
              </a:rPr>
              <a:t> </a:t>
            </a:r>
            <a:r>
              <a:rPr lang="ru-RU" sz="1800" b="1" i="1" dirty="0" err="1" smtClean="0">
                <a:solidFill>
                  <a:schemeClr val="tx1"/>
                </a:solidFill>
                <a:latin typeface="Times New Roman" pitchFamily="18" charset="0"/>
                <a:cs typeface="Times New Roman" pitchFamily="18" charset="0"/>
              </a:rPr>
              <a:t>Жеміс-жидектерден</a:t>
            </a:r>
            <a:r>
              <a:rPr lang="ru-RU" sz="1800" b="1" i="1" dirty="0" smtClean="0">
                <a:solidFill>
                  <a:schemeClr val="tx1"/>
                </a:solidFill>
                <a:latin typeface="Times New Roman" pitchFamily="18" charset="0"/>
                <a:cs typeface="Times New Roman" pitchFamily="18" charset="0"/>
              </a:rPr>
              <a:t> </a:t>
            </a:r>
            <a:r>
              <a:rPr lang="ru-RU" sz="1800" b="1" i="1" dirty="0" err="1" smtClean="0">
                <a:solidFill>
                  <a:schemeClr val="tx1"/>
                </a:solidFill>
                <a:latin typeface="Times New Roman" pitchFamily="18" charset="0"/>
                <a:cs typeface="Times New Roman" pitchFamily="18" charset="0"/>
              </a:rPr>
              <a:t>мүсіндер</a:t>
            </a:r>
            <a:r>
              <a:rPr lang="ru-RU" sz="1800" b="1" i="1" dirty="0" smtClean="0">
                <a:solidFill>
                  <a:schemeClr val="tx1"/>
                </a:solidFill>
                <a:latin typeface="Times New Roman" pitchFamily="18" charset="0"/>
                <a:cs typeface="Times New Roman" pitchFamily="18" charset="0"/>
              </a:rPr>
              <a:t> </a:t>
            </a:r>
            <a:r>
              <a:rPr lang="ru-RU" sz="1800" b="1" i="1" dirty="0" err="1" smtClean="0">
                <a:solidFill>
                  <a:schemeClr val="tx1"/>
                </a:solidFill>
                <a:latin typeface="Times New Roman" pitchFamily="18" charset="0"/>
                <a:cs typeface="Times New Roman" pitchFamily="18" charset="0"/>
              </a:rPr>
              <a:t>жасап</a:t>
            </a:r>
            <a:r>
              <a:rPr lang="ru-RU" sz="1800" b="1" i="1" dirty="0" smtClean="0">
                <a:solidFill>
                  <a:schemeClr val="tx1"/>
                </a:solidFill>
                <a:latin typeface="Times New Roman" pitchFamily="18" charset="0"/>
                <a:cs typeface="Times New Roman" pitchFamily="18" charset="0"/>
              </a:rPr>
              <a:t>,  </a:t>
            </a:r>
            <a:r>
              <a:rPr lang="ru-RU" sz="1800" b="1" i="1" dirty="0" err="1" smtClean="0">
                <a:solidFill>
                  <a:schemeClr val="tx1"/>
                </a:solidFill>
                <a:latin typeface="Times New Roman" pitchFamily="18" charset="0"/>
                <a:cs typeface="Times New Roman" pitchFamily="18" charset="0"/>
              </a:rPr>
              <a:t>өнерлерін</a:t>
            </a:r>
            <a:r>
              <a:rPr lang="ru-RU" sz="1800" b="1" i="1" dirty="0" smtClean="0">
                <a:solidFill>
                  <a:schemeClr val="tx1"/>
                </a:solidFill>
                <a:latin typeface="Times New Roman" pitchFamily="18" charset="0"/>
                <a:cs typeface="Times New Roman" pitchFamily="18" charset="0"/>
              </a:rPr>
              <a:t> </a:t>
            </a:r>
            <a:r>
              <a:rPr lang="ru-RU" sz="1800" b="1" i="1" dirty="0" err="1" smtClean="0">
                <a:solidFill>
                  <a:schemeClr val="tx1"/>
                </a:solidFill>
                <a:latin typeface="Times New Roman" pitchFamily="18" charset="0"/>
                <a:cs typeface="Times New Roman" pitchFamily="18" charset="0"/>
              </a:rPr>
              <a:t>ортаға</a:t>
            </a:r>
            <a:r>
              <a:rPr lang="ru-RU" sz="1800" b="1" i="1" dirty="0" smtClean="0">
                <a:solidFill>
                  <a:schemeClr val="tx1"/>
                </a:solidFill>
                <a:latin typeface="Times New Roman" pitchFamily="18" charset="0"/>
                <a:cs typeface="Times New Roman" pitchFamily="18" charset="0"/>
              </a:rPr>
              <a:t> </a:t>
            </a:r>
            <a:r>
              <a:rPr lang="ru-RU" sz="1800" b="1" i="1" dirty="0" err="1" smtClean="0">
                <a:solidFill>
                  <a:schemeClr val="tx1"/>
                </a:solidFill>
                <a:latin typeface="Times New Roman" pitchFamily="18" charset="0"/>
                <a:cs typeface="Times New Roman" pitchFamily="18" charset="0"/>
              </a:rPr>
              <a:t>салды</a:t>
            </a:r>
            <a:r>
              <a:rPr lang="ru-RU" sz="1800" b="1" i="1" dirty="0" smtClean="0">
                <a:solidFill>
                  <a:schemeClr val="tx1"/>
                </a:solidFill>
                <a:latin typeface="Times New Roman" pitchFamily="18" charset="0"/>
                <a:cs typeface="Times New Roman" pitchFamily="18" charset="0"/>
              </a:rPr>
              <a:t>.</a:t>
            </a:r>
            <a:r>
              <a:rPr lang="ru-RU" sz="1800" i="1" dirty="0" smtClean="0">
                <a:solidFill>
                  <a:schemeClr val="tx1"/>
                </a:solidFill>
                <a:latin typeface="Times New Roman" pitchFamily="18" charset="0"/>
                <a:cs typeface="Times New Roman" pitchFamily="18" charset="0"/>
              </a:rPr>
              <a:t/>
            </a:r>
            <a:br>
              <a:rPr lang="ru-RU" sz="1800" i="1" dirty="0" smtClean="0">
                <a:solidFill>
                  <a:schemeClr val="tx1"/>
                </a:solidFill>
                <a:latin typeface="Times New Roman" pitchFamily="18" charset="0"/>
                <a:cs typeface="Times New Roman" pitchFamily="18" charset="0"/>
              </a:rPr>
            </a:br>
            <a:endParaRPr lang="ru-RU" sz="1800" i="1" dirty="0">
              <a:solidFill>
                <a:schemeClr val="tx1"/>
              </a:solidFill>
              <a:latin typeface="Times New Roman" pitchFamily="18" charset="0"/>
              <a:cs typeface="Times New Roman" pitchFamily="18" charset="0"/>
            </a:endParaRPr>
          </a:p>
        </p:txBody>
      </p:sp>
      <p:pic>
        <p:nvPicPr>
          <p:cNvPr id="20482" name="Picture 2" descr="C:\Users\мадина\Downloads\WhatsApp Image 2022-06-08 at 09.54.05 (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729" y="1623569"/>
            <a:ext cx="2308140" cy="1594635"/>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C:\Users\мадина\Downloads\WhatsApp Image 2022-06-08 at 09.54.06 (3).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6336" y="1669390"/>
            <a:ext cx="2060760" cy="15488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мадина\Desktop\Новая папка (7)\WhatsApp Image 2022-06-08 at 09.52.03.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1643119"/>
            <a:ext cx="1944216" cy="165618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мадина\Desktop\Новая папка (7)\WhatsApp Image 2022-06-08 at 09.52.54 (1).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4729" y="3556030"/>
            <a:ext cx="1764306" cy="18171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мадина\Desktop\Новая папка (7)\WhatsApp Image 2022-06-08 at 09.52.54.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27984" y="3584040"/>
            <a:ext cx="1761396" cy="1717168"/>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descr="C:\Users\BjBaikadamRusBas\Desktop\фото школы  класса\WhatsApp Image 2022-05-30 at 15.17.03 (5).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93949" y="3584040"/>
            <a:ext cx="1773995" cy="1789176"/>
          </a:xfrm>
          <a:prstGeom prst="rect">
            <a:avLst/>
          </a:prstGeom>
          <a:noFill/>
          <a:ln>
            <a:noFill/>
          </a:ln>
        </p:spPr>
      </p:pic>
      <p:pic>
        <p:nvPicPr>
          <p:cNvPr id="9" name="Picture 3" descr="C:\Users\мадина\Desktop\мадина муг\IMG-20171205-WA003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38696" y="1669390"/>
            <a:ext cx="1607665" cy="16672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мадина\Desktop\мадина муг\IMG-20171205-WA002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88224" y="3635485"/>
            <a:ext cx="2374161" cy="17377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 Скачать картинки Шаблон презентации природа, стоковые фото Шаблон  презентации природа в хорошем качестве | Depositpho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683568" y="836712"/>
            <a:ext cx="7776864" cy="2308324"/>
          </a:xfrm>
          <a:prstGeom prst="rect">
            <a:avLst/>
          </a:prstGeom>
        </p:spPr>
        <p:txBody>
          <a:bodyPr wrap="square">
            <a:spAutoFit/>
          </a:bodyPr>
          <a:lstStyle/>
          <a:p>
            <a:r>
              <a:rPr lang="kk-KZ" sz="2400" b="1" dirty="0">
                <a:latin typeface="Times New Roman" pitchFamily="18" charset="0"/>
                <a:cs typeface="Times New Roman" pitchFamily="18" charset="0"/>
              </a:rPr>
              <a:t>Үшінші бағыт –  Ұлттық тәрбие</a:t>
            </a:r>
            <a:endParaRPr lang="ru-RU" sz="2400" dirty="0">
              <a:latin typeface="Times New Roman" pitchFamily="18" charset="0"/>
              <a:cs typeface="Times New Roman" pitchFamily="18" charset="0"/>
            </a:endParaRPr>
          </a:p>
          <a:p>
            <a:r>
              <a:rPr lang="kk-KZ" sz="2400" b="1" dirty="0">
                <a:latin typeface="Times New Roman" pitchFamily="18" charset="0"/>
                <a:cs typeface="Times New Roman" pitchFamily="18" charset="0"/>
              </a:rPr>
              <a:t>Мақсаты</a:t>
            </a:r>
            <a:r>
              <a:rPr lang="kk-KZ" sz="2400" dirty="0">
                <a:latin typeface="Times New Roman" pitchFamily="18" charset="0"/>
                <a:cs typeface="Times New Roman" pitchFamily="18" charset="0"/>
              </a:rPr>
              <a:t>:Тұлғаны ұлттық және жалпыадамзаттық құндылықтарға бағдарлау, ана тілін және мемлекеттік тілді, қазақ халқының, Қазақстан Республикасындағы этностар мен этникалық топтардың мәдениетін құрметтеуге тәрбиелеу.  </a:t>
            </a:r>
            <a:endParaRPr lang="ru-RU" sz="2400" dirty="0">
              <a:latin typeface="Times New Roman" pitchFamily="18" charset="0"/>
              <a:cs typeface="Times New Roman" pitchFamily="18" charset="0"/>
            </a:endParaRPr>
          </a:p>
        </p:txBody>
      </p:sp>
    </p:spTree>
    <p:extLst>
      <p:ext uri="{BB962C8B-B14F-4D97-AF65-F5344CB8AC3E}">
        <p14:creationId xmlns:p14="http://schemas.microsoft.com/office/powerpoint/2010/main" val="2923390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67544" y="260647"/>
            <a:ext cx="8044776" cy="1224137"/>
          </a:xfrm>
        </p:spPr>
        <p:txBody>
          <a:bodyPr>
            <a:noAutofit/>
          </a:bodyPr>
          <a:lstStyle/>
          <a:p>
            <a:r>
              <a:rPr lang="ru-RU" sz="1400" dirty="0" smtClean="0">
                <a:solidFill>
                  <a:schemeClr val="tx1"/>
                </a:solidFill>
                <a:latin typeface="Times New Roman" pitchFamily="18" charset="0"/>
                <a:cs typeface="Times New Roman" pitchFamily="18" charset="0"/>
              </a:rPr>
              <a:t/>
            </a:r>
            <a:br>
              <a:rPr lang="ru-RU" sz="1400" dirty="0" smtClean="0">
                <a:solidFill>
                  <a:schemeClr val="tx1"/>
                </a:solidFill>
                <a:latin typeface="Times New Roman" pitchFamily="18" charset="0"/>
                <a:cs typeface="Times New Roman" pitchFamily="18" charset="0"/>
              </a:rPr>
            </a:br>
            <a:r>
              <a:rPr lang="ru-RU" sz="1400" dirty="0">
                <a:solidFill>
                  <a:schemeClr val="tx1"/>
                </a:solidFill>
                <a:latin typeface="Times New Roman" pitchFamily="18" charset="0"/>
                <a:cs typeface="Times New Roman" pitchFamily="18" charset="0"/>
              </a:rPr>
              <a:t/>
            </a:r>
            <a:br>
              <a:rPr lang="ru-RU" sz="1400" dirty="0">
                <a:solidFill>
                  <a:schemeClr val="tx1"/>
                </a:solidFill>
                <a:latin typeface="Times New Roman" pitchFamily="18" charset="0"/>
                <a:cs typeface="Times New Roman" pitchFamily="18" charset="0"/>
              </a:rPr>
            </a:br>
            <a:r>
              <a:rPr lang="ru-RU" sz="1400" dirty="0" smtClean="0">
                <a:solidFill>
                  <a:schemeClr val="tx1"/>
                </a:solidFill>
                <a:latin typeface="Times New Roman" pitchFamily="18" charset="0"/>
                <a:cs typeface="Times New Roman" pitchFamily="18" charset="0"/>
              </a:rPr>
              <a:t/>
            </a:r>
            <a:br>
              <a:rPr lang="ru-RU" sz="1400" dirty="0" smtClean="0">
                <a:solidFill>
                  <a:schemeClr val="tx1"/>
                </a:solidFill>
                <a:latin typeface="Times New Roman" pitchFamily="18" charset="0"/>
                <a:cs typeface="Times New Roman" pitchFamily="18" charset="0"/>
              </a:rPr>
            </a:br>
            <a:r>
              <a:rPr lang="ru-RU" sz="1400" dirty="0">
                <a:solidFill>
                  <a:schemeClr val="tx1"/>
                </a:solidFill>
                <a:latin typeface="Times New Roman" pitchFamily="18" charset="0"/>
                <a:cs typeface="Times New Roman" pitchFamily="18" charset="0"/>
              </a:rPr>
              <a:t/>
            </a:r>
            <a:br>
              <a:rPr lang="ru-RU" sz="1400" dirty="0">
                <a:solidFill>
                  <a:schemeClr val="tx1"/>
                </a:solidFill>
                <a:latin typeface="Times New Roman" pitchFamily="18" charset="0"/>
                <a:cs typeface="Times New Roman" pitchFamily="18" charset="0"/>
              </a:rPr>
            </a:br>
            <a:r>
              <a:rPr lang="ru-RU" sz="1400" dirty="0" smtClean="0">
                <a:solidFill>
                  <a:schemeClr val="tx1"/>
                </a:solidFill>
                <a:latin typeface="Times New Roman" pitchFamily="18" charset="0"/>
                <a:cs typeface="Times New Roman" pitchFamily="18" charset="0"/>
              </a:rPr>
              <a:t/>
            </a:r>
            <a:br>
              <a:rPr lang="ru-RU" sz="1400" dirty="0" smtClean="0">
                <a:solidFill>
                  <a:schemeClr val="tx1"/>
                </a:solidFill>
                <a:latin typeface="Times New Roman" pitchFamily="18" charset="0"/>
                <a:cs typeface="Times New Roman" pitchFamily="18" charset="0"/>
              </a:rPr>
            </a:br>
            <a:r>
              <a:rPr lang="ru-RU" sz="1400" dirty="0">
                <a:solidFill>
                  <a:schemeClr val="tx1"/>
                </a:solidFill>
                <a:latin typeface="Times New Roman" pitchFamily="18" charset="0"/>
                <a:cs typeface="Times New Roman" pitchFamily="18" charset="0"/>
              </a:rPr>
              <a:t/>
            </a:r>
            <a:br>
              <a:rPr lang="ru-RU" sz="1400" dirty="0">
                <a:solidFill>
                  <a:schemeClr val="tx1"/>
                </a:solidFill>
                <a:latin typeface="Times New Roman" pitchFamily="18" charset="0"/>
                <a:cs typeface="Times New Roman" pitchFamily="18" charset="0"/>
              </a:rPr>
            </a:br>
            <a:r>
              <a:rPr lang="ru-RU" sz="1400" dirty="0" smtClean="0">
                <a:solidFill>
                  <a:schemeClr val="tx1"/>
                </a:solidFill>
                <a:latin typeface="Times New Roman" pitchFamily="18" charset="0"/>
                <a:cs typeface="Times New Roman" pitchFamily="18" charset="0"/>
              </a:rPr>
              <a:t/>
            </a:r>
            <a:br>
              <a:rPr lang="ru-RU" sz="1400" dirty="0" smtClean="0">
                <a:solidFill>
                  <a:schemeClr val="tx1"/>
                </a:solidFill>
                <a:latin typeface="Times New Roman" pitchFamily="18" charset="0"/>
                <a:cs typeface="Times New Roman" pitchFamily="18" charset="0"/>
              </a:rPr>
            </a:br>
            <a:r>
              <a:rPr lang="ru-RU" sz="1400" dirty="0" err="1" smtClean="0">
                <a:solidFill>
                  <a:schemeClr val="tx1"/>
                </a:solidFill>
                <a:latin typeface="Times New Roman" pitchFamily="18" charset="0"/>
                <a:cs typeface="Times New Roman" pitchFamily="18" charset="0"/>
              </a:rPr>
              <a:t>Қазақстан</a:t>
            </a:r>
            <a:r>
              <a:rPr lang="ru-RU" sz="1400" dirty="0" smtClean="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Республикасының</a:t>
            </a:r>
            <a:r>
              <a:rPr lang="ru-RU" sz="1400" b="1" dirty="0">
                <a:solidFill>
                  <a:schemeClr val="tx1"/>
                </a:solidFill>
                <a:latin typeface="Times New Roman" pitchFamily="18" charset="0"/>
                <a:cs typeface="Times New Roman" pitchFamily="18" charset="0"/>
              </a:rPr>
              <a:t> </a:t>
            </a:r>
            <a:r>
              <a:rPr lang="ru-RU" sz="1400" dirty="0">
                <a:solidFill>
                  <a:schemeClr val="tx1"/>
                </a:solidFill>
                <a:latin typeface="Times New Roman" pitchFamily="18" charset="0"/>
                <a:cs typeface="Times New Roman" pitchFamily="18" charset="0"/>
              </a:rPr>
              <a:t>22-қыркүйек </a:t>
            </a:r>
            <a:r>
              <a:rPr lang="ru-RU" sz="1400" dirty="0" err="1">
                <a:solidFill>
                  <a:schemeClr val="tx1"/>
                </a:solidFill>
                <a:latin typeface="Times New Roman" pitchFamily="18" charset="0"/>
                <a:cs typeface="Times New Roman" pitchFamily="18" charset="0"/>
              </a:rPr>
              <a:t>Тіл</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мерекесіне</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орай</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Ана</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тілім</a:t>
            </a:r>
            <a:r>
              <a:rPr lang="ru-RU" sz="1400" dirty="0">
                <a:solidFill>
                  <a:schemeClr val="tx1"/>
                </a:solidFill>
                <a:latin typeface="Times New Roman" pitchFamily="18" charset="0"/>
                <a:cs typeface="Times New Roman" pitchFamily="18" charset="0"/>
              </a:rPr>
              <a:t> – ар </a:t>
            </a:r>
            <a:r>
              <a:rPr lang="ru-RU" sz="1400" dirty="0" err="1">
                <a:solidFill>
                  <a:schemeClr val="tx1"/>
                </a:solidFill>
                <a:latin typeface="Times New Roman" pitchFamily="18" charset="0"/>
                <a:cs typeface="Times New Roman" pitchFamily="18" charset="0"/>
              </a:rPr>
              <a:t>намысым</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қазынам</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атты</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онкүндіктің</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іс</a:t>
            </a:r>
            <a:r>
              <a:rPr lang="ru-RU" sz="1400" dirty="0">
                <a:solidFill>
                  <a:schemeClr val="tx1"/>
                </a:solidFill>
                <a:latin typeface="Times New Roman" pitchFamily="18" charset="0"/>
                <a:cs typeface="Times New Roman" pitchFamily="18" charset="0"/>
              </a:rPr>
              <a:t>-шара </a:t>
            </a:r>
            <a:r>
              <a:rPr lang="ru-RU" sz="1400" dirty="0" err="1">
                <a:solidFill>
                  <a:schemeClr val="tx1"/>
                </a:solidFill>
                <a:latin typeface="Times New Roman" pitchFamily="18" charset="0"/>
                <a:cs typeface="Times New Roman" pitchFamily="18" charset="0"/>
              </a:rPr>
              <a:t>жоспары</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құрылып</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мектеп</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директорымен</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бекітілді</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Қазақ</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тілі</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орыс</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тілі</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және</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шет</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тілі</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пән</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мұғалімдері</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ашық</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сабақтар</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беріп</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сабақтан</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тыс</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іс-шараларын</a:t>
            </a:r>
            <a:r>
              <a:rPr lang="ru-RU" sz="1400" dirty="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өткізді</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сонымен</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қатар</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мектепшілік</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жоспарлар</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құрылып</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іс-шаралар</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өткізілді</a:t>
            </a:r>
            <a:r>
              <a:rPr lang="ru-RU" sz="1400" dirty="0" smtClean="0">
                <a:solidFill>
                  <a:schemeClr val="tx1"/>
                </a:solidFill>
                <a:latin typeface="Times New Roman" pitchFamily="18" charset="0"/>
                <a:cs typeface="Times New Roman" pitchFamily="18" charset="0"/>
              </a:rPr>
              <a:t>.</a:t>
            </a:r>
            <a:r>
              <a:rPr lang="ru-RU" sz="1400" dirty="0">
                <a:solidFill>
                  <a:schemeClr val="tx1"/>
                </a:solidFill>
                <a:latin typeface="Times New Roman" pitchFamily="18" charset="0"/>
                <a:cs typeface="Times New Roman" pitchFamily="18" charset="0"/>
              </a:rPr>
              <a:t/>
            </a:r>
            <a:br>
              <a:rPr lang="ru-RU" sz="1400" dirty="0">
                <a:solidFill>
                  <a:schemeClr val="tx1"/>
                </a:solidFill>
                <a:latin typeface="Times New Roman" pitchFamily="18" charset="0"/>
                <a:cs typeface="Times New Roman" pitchFamily="18" charset="0"/>
              </a:rPr>
            </a:br>
            <a:endParaRPr lang="ru-RU" sz="1400" dirty="0">
              <a:solidFill>
                <a:schemeClr val="tx1"/>
              </a:solidFill>
              <a:latin typeface="Times New Roman" pitchFamily="18" charset="0"/>
              <a:cs typeface="Times New Roman" pitchFamily="18" charset="0"/>
            </a:endParaRPr>
          </a:p>
        </p:txBody>
      </p:sp>
      <p:pic>
        <p:nvPicPr>
          <p:cNvPr id="4" name="Рисунок 3" descr="C:\Users\мадина\Desktop\Новая папка (5)\WhatsApp Image 2022-04-08 at 15.15.22 (1).jpeg"/>
          <p:cNvPicPr/>
          <p:nvPr/>
        </p:nvPicPr>
        <p:blipFill rotWithShape="1">
          <a:blip r:embed="rId2">
            <a:extLst>
              <a:ext uri="{28A0092B-C50C-407E-A947-70E740481C1C}">
                <a14:useLocalDpi xmlns:a14="http://schemas.microsoft.com/office/drawing/2010/main" val="0"/>
              </a:ext>
            </a:extLst>
          </a:blip>
          <a:srcRect t="37116" b="20465"/>
          <a:stretch/>
        </p:blipFill>
        <p:spPr bwMode="auto">
          <a:xfrm>
            <a:off x="444432" y="1268760"/>
            <a:ext cx="2520280" cy="2160240"/>
          </a:xfrm>
          <a:prstGeom prst="rect">
            <a:avLst/>
          </a:prstGeom>
          <a:noFill/>
          <a:ln>
            <a:noFill/>
          </a:ln>
          <a:extLst>
            <a:ext uri="{53640926-AAD7-44D8-BBD7-CCE9431645EC}">
              <a14:shadowObscured xmlns:a14="http://schemas.microsoft.com/office/drawing/2010/main"/>
            </a:ext>
          </a:extLst>
        </p:spPr>
      </p:pic>
      <p:pic>
        <p:nvPicPr>
          <p:cNvPr id="5" name="Рисунок 4" descr="C:\Users\мадина\Desktop\Новая папка (5)\WhatsApp Image 2022-04-08 at 15.15.22.jpeg"/>
          <p:cNvPicPr/>
          <p:nvPr/>
        </p:nvPicPr>
        <p:blipFill rotWithShape="1">
          <a:blip r:embed="rId3">
            <a:extLst>
              <a:ext uri="{28A0092B-C50C-407E-A947-70E740481C1C}">
                <a14:useLocalDpi xmlns:a14="http://schemas.microsoft.com/office/drawing/2010/main" val="0"/>
              </a:ext>
            </a:extLst>
          </a:blip>
          <a:srcRect t="47721" b="9209"/>
          <a:stretch/>
        </p:blipFill>
        <p:spPr bwMode="auto">
          <a:xfrm>
            <a:off x="4211960" y="1268760"/>
            <a:ext cx="3528392" cy="2448272"/>
          </a:xfrm>
          <a:prstGeom prst="rect">
            <a:avLst/>
          </a:prstGeom>
          <a:noFill/>
          <a:ln>
            <a:noFill/>
          </a:ln>
          <a:extLst>
            <a:ext uri="{53640926-AAD7-44D8-BBD7-CCE9431645EC}">
              <a14:shadowObscured xmlns:a14="http://schemas.microsoft.com/office/drawing/2010/main"/>
            </a:ext>
          </a:extLst>
        </p:spPr>
      </p:pic>
      <p:pic>
        <p:nvPicPr>
          <p:cNvPr id="7" name="Рисунок 6" descr="C:\Users\мадина\Desktop\Новая папка (5)\WhatsApp Image 2022-04-08 at 15.15.23 (2).jpeg"/>
          <p:cNvPicPr/>
          <p:nvPr/>
        </p:nvPicPr>
        <p:blipFill rotWithShape="1">
          <a:blip r:embed="rId4">
            <a:extLst>
              <a:ext uri="{28A0092B-C50C-407E-A947-70E740481C1C}">
                <a14:useLocalDpi xmlns:a14="http://schemas.microsoft.com/office/drawing/2010/main" val="0"/>
              </a:ext>
            </a:extLst>
          </a:blip>
          <a:srcRect l="-205" t="6306" r="-2276" b="63037"/>
          <a:stretch/>
        </p:blipFill>
        <p:spPr bwMode="auto">
          <a:xfrm>
            <a:off x="4243783" y="3861047"/>
            <a:ext cx="3672408" cy="2018853"/>
          </a:xfrm>
          <a:prstGeom prst="rect">
            <a:avLst/>
          </a:prstGeom>
          <a:noFill/>
          <a:ln>
            <a:noFill/>
          </a:ln>
          <a:extLst>
            <a:ext uri="{53640926-AAD7-44D8-BBD7-CCE9431645EC}">
              <a14:shadowObscured xmlns:a14="http://schemas.microsoft.com/office/drawing/2010/main"/>
            </a:ext>
          </a:extLst>
        </p:spPr>
      </p:pic>
      <p:sp>
        <p:nvSpPr>
          <p:cNvPr id="3" name="Прямоугольник 2"/>
          <p:cNvSpPr/>
          <p:nvPr/>
        </p:nvSpPr>
        <p:spPr>
          <a:xfrm>
            <a:off x="251520" y="4005064"/>
            <a:ext cx="3672408" cy="523220"/>
          </a:xfrm>
          <a:prstGeom prst="rect">
            <a:avLst/>
          </a:prstGeom>
        </p:spPr>
        <p:txBody>
          <a:bodyPr wrap="square">
            <a:spAutoFit/>
          </a:bodyPr>
          <a:lstStyle/>
          <a:p>
            <a:r>
              <a:rPr lang="en-US" sz="1400" dirty="0"/>
              <a:t>https://m.facebook.com/story.php?story_fbid=686176372522141&amp;id=100033893531683</a:t>
            </a:r>
            <a:endParaRPr lang="ru-RU" sz="1400" dirty="0"/>
          </a:p>
        </p:txBody>
      </p:sp>
      <p:sp>
        <p:nvSpPr>
          <p:cNvPr id="8" name="Прямоугольник 7"/>
          <p:cNvSpPr/>
          <p:nvPr/>
        </p:nvSpPr>
        <p:spPr>
          <a:xfrm>
            <a:off x="251520" y="4581128"/>
            <a:ext cx="3672408" cy="523220"/>
          </a:xfrm>
          <a:prstGeom prst="rect">
            <a:avLst/>
          </a:prstGeom>
        </p:spPr>
        <p:txBody>
          <a:bodyPr wrap="square">
            <a:spAutoFit/>
          </a:bodyPr>
          <a:lstStyle/>
          <a:p>
            <a:r>
              <a:rPr lang="en-US" sz="1400" dirty="0"/>
              <a:t>https://m.facebook.com/story.php?story_fbid=686172462522532&amp;id=100033893531683</a:t>
            </a:r>
            <a:endParaRPr lang="ru-RU" sz="1400" dirty="0"/>
          </a:p>
        </p:txBody>
      </p:sp>
    </p:spTree>
    <p:extLst>
      <p:ext uri="{BB962C8B-B14F-4D97-AF65-F5344CB8AC3E}">
        <p14:creationId xmlns:p14="http://schemas.microsoft.com/office/powerpoint/2010/main" val="3001355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67545" y="1700808"/>
            <a:ext cx="7812856" cy="4425355"/>
          </a:xfrm>
        </p:spPr>
        <p:txBody>
          <a:bodyPr/>
          <a:lstStyle/>
          <a:p>
            <a:r>
              <a:rPr lang="kk-KZ" b="1" dirty="0" smtClean="0">
                <a:latin typeface="Times New Roman" pitchFamily="18" charset="0"/>
                <a:cs typeface="Times New Roman" pitchFamily="18" charset="0"/>
              </a:rPr>
              <a:t>Мақсаты</a:t>
            </a:r>
            <a:r>
              <a:rPr lang="kk-KZ" b="1" dirty="0">
                <a:latin typeface="Times New Roman" pitchFamily="18" charset="0"/>
                <a:cs typeface="Times New Roman" pitchFamily="18" charset="0"/>
              </a:rPr>
              <a:t>: </a:t>
            </a:r>
            <a:r>
              <a:rPr lang="kk-KZ" dirty="0">
                <a:latin typeface="Times New Roman" pitchFamily="18" charset="0"/>
                <a:cs typeface="Times New Roman" pitchFamily="18" charset="0"/>
              </a:rPr>
              <a:t>Ата-аналарды оқыту, бала тәрбиесінде олардың психологиялық-педагогикалық құзыреттіліктерін және жауапкершіліктерін арттыру. </a:t>
            </a:r>
            <a:endParaRPr lang="ru-RU" dirty="0">
              <a:latin typeface="Times New Roman" pitchFamily="18" charset="0"/>
              <a:cs typeface="Times New Roman" pitchFamily="18" charset="0"/>
            </a:endParaRPr>
          </a:p>
          <a:p>
            <a:r>
              <a:rPr lang="kk-KZ" dirty="0">
                <a:latin typeface="Times New Roman" pitchFamily="18" charset="0"/>
                <a:cs typeface="Times New Roman" pitchFamily="18" charset="0"/>
              </a:rPr>
              <a:t>Бағалау критерийлері (қарым-қатынасы арқылы): этноәлеуметтік рөлдерге;</a:t>
            </a:r>
            <a:endParaRPr lang="ru-RU" dirty="0">
              <a:latin typeface="Times New Roman" pitchFamily="18" charset="0"/>
              <a:cs typeface="Times New Roman" pitchFamily="18" charset="0"/>
            </a:endParaRPr>
          </a:p>
          <a:p>
            <a:r>
              <a:rPr lang="kk-KZ" dirty="0">
                <a:latin typeface="Times New Roman" pitchFamily="18" charset="0"/>
                <a:cs typeface="Times New Roman" pitchFamily="18" charset="0"/>
              </a:rPr>
              <a:t>өз отбасына және ұрпақты жалғастыруға; адамгершілік қағидаларын қолдау арқылы отбасы және неке құндылықтарына құрметпен, ұқыпты қарау. </a:t>
            </a:r>
            <a:endParaRPr lang="ru-RU" dirty="0">
              <a:latin typeface="Times New Roman" pitchFamily="18" charset="0"/>
              <a:cs typeface="Times New Roman" pitchFamily="18" charset="0"/>
            </a:endParaRPr>
          </a:p>
          <a:p>
            <a:endParaRPr lang="ru-RU" dirty="0"/>
          </a:p>
        </p:txBody>
      </p:sp>
      <p:sp>
        <p:nvSpPr>
          <p:cNvPr id="3" name="Заголовок 2"/>
          <p:cNvSpPr>
            <a:spLocks noGrp="1"/>
          </p:cNvSpPr>
          <p:nvPr>
            <p:ph type="title"/>
          </p:nvPr>
        </p:nvSpPr>
        <p:spPr/>
        <p:txBody>
          <a:bodyPr>
            <a:normAutofit fontScale="90000"/>
          </a:bodyPr>
          <a:lstStyle/>
          <a:p>
            <a:r>
              <a:rPr lang="kk-KZ" b="1" dirty="0">
                <a:latin typeface="Times New Roman" pitchFamily="18" charset="0"/>
                <a:cs typeface="Times New Roman" pitchFamily="18" charset="0"/>
              </a:rPr>
              <a:t>Төртінші бағыт - Отбасы тәрбиесі</a:t>
            </a:r>
            <a:r>
              <a:rPr lang="ru-RU" dirty="0">
                <a:latin typeface="Times New Roman" pitchFamily="18" charset="0"/>
                <a:cs typeface="Times New Roman" pitchFamily="18" charset="0"/>
              </a:rPr>
              <a:t/>
            </a:r>
            <a:br>
              <a:rPr lang="ru-RU" dirty="0">
                <a:latin typeface="Times New Roman" pitchFamily="18" charset="0"/>
                <a:cs typeface="Times New Roman" pitchFamily="18" charset="0"/>
              </a:rPr>
            </a:br>
            <a:endParaRPr lang="ru-RU" dirty="0"/>
          </a:p>
        </p:txBody>
      </p:sp>
    </p:spTree>
    <p:extLst>
      <p:ext uri="{BB962C8B-B14F-4D97-AF65-F5344CB8AC3E}">
        <p14:creationId xmlns:p14="http://schemas.microsoft.com/office/powerpoint/2010/main" val="10210391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Скачать картинки Шаблон презентации природа, стоковые фото Шаблон  презентации природа в хорошем качестве | Depositpho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2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67544" y="188640"/>
            <a:ext cx="8229600" cy="504056"/>
          </a:xfrm>
        </p:spPr>
        <p:txBody>
          <a:bodyPr>
            <a:noAutofit/>
          </a:bodyPr>
          <a:lstStyle/>
          <a:p>
            <a:r>
              <a:rPr lang="kk-KZ" sz="2000" dirty="0" smtClean="0">
                <a:solidFill>
                  <a:schemeClr val="tx1"/>
                </a:solidFill>
                <a:latin typeface="Times New Roman" pitchFamily="18" charset="0"/>
                <a:cs typeface="Times New Roman" pitchFamily="18" charset="0"/>
              </a:rPr>
              <a:t>«Отбасым- алтын діңгегі» тақырыбында эссе жазып, сурет байқауы өткізілді.</a:t>
            </a:r>
            <a:endParaRPr lang="ru-RU" sz="2000" dirty="0">
              <a:solidFill>
                <a:schemeClr val="tx1"/>
              </a:solidFill>
              <a:latin typeface="Times New Roman" pitchFamily="18" charset="0"/>
              <a:cs typeface="Times New Roman" pitchFamily="18" charset="0"/>
            </a:endParaRPr>
          </a:p>
        </p:txBody>
      </p:sp>
      <p:pic>
        <p:nvPicPr>
          <p:cNvPr id="5" name="Рисунок 4" descr="C:\Users\линг-1\Downloads\WhatsApp Image 2021-09-14 at 12.47.14.jpeg"/>
          <p:cNvPicPr/>
          <p:nvPr/>
        </p:nvPicPr>
        <p:blipFill rotWithShape="1">
          <a:blip r:embed="rId3" cstate="print">
            <a:extLst>
              <a:ext uri="{28A0092B-C50C-407E-A947-70E740481C1C}">
                <a14:useLocalDpi xmlns:a14="http://schemas.microsoft.com/office/drawing/2010/main" val="0"/>
              </a:ext>
            </a:extLst>
          </a:blip>
          <a:srcRect r="12863" b="15873"/>
          <a:stretch/>
        </p:blipFill>
        <p:spPr bwMode="auto">
          <a:xfrm>
            <a:off x="317879" y="960750"/>
            <a:ext cx="2539181" cy="1912163"/>
          </a:xfrm>
          <a:prstGeom prst="rect">
            <a:avLst/>
          </a:prstGeom>
          <a:noFill/>
          <a:ln>
            <a:noFill/>
          </a:ln>
          <a:extLst>
            <a:ext uri="{53640926-AAD7-44D8-BBD7-CCE9431645EC}">
              <a14:shadowObscured xmlns:a14="http://schemas.microsoft.com/office/drawing/2010/main"/>
            </a:ext>
          </a:extLst>
        </p:spPr>
      </p:pic>
      <p:pic>
        <p:nvPicPr>
          <p:cNvPr id="6" name="Рисунок 5" descr="C:\Users\линг-1\Desktop\8 сын.jpg"/>
          <p:cNvPicPr/>
          <p:nvPr/>
        </p:nvPicPr>
        <p:blipFill>
          <a:blip r:embed="rId4">
            <a:extLst>
              <a:ext uri="{28A0092B-C50C-407E-A947-70E740481C1C}">
                <a14:useLocalDpi xmlns:a14="http://schemas.microsoft.com/office/drawing/2010/main" val="0"/>
              </a:ext>
            </a:extLst>
          </a:blip>
          <a:srcRect/>
          <a:stretch>
            <a:fillRect/>
          </a:stretch>
        </p:blipFill>
        <p:spPr bwMode="auto">
          <a:xfrm>
            <a:off x="3021181" y="960750"/>
            <a:ext cx="2605494" cy="1912163"/>
          </a:xfrm>
          <a:prstGeom prst="rect">
            <a:avLst/>
          </a:prstGeom>
          <a:noFill/>
          <a:ln>
            <a:noFill/>
          </a:ln>
        </p:spPr>
      </p:pic>
      <p:pic>
        <p:nvPicPr>
          <p:cNvPr id="7" name="Рисунок 6" descr="C:\Users\imanb\Downloads\WhatsApp Image 2021-09-15 at 18.09.19.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878" y="3122805"/>
            <a:ext cx="2309905" cy="2000494"/>
          </a:xfrm>
          <a:prstGeom prst="rect">
            <a:avLst/>
          </a:prstGeom>
          <a:noFill/>
          <a:ln>
            <a:noFill/>
          </a:ln>
        </p:spPr>
      </p:pic>
      <p:pic>
        <p:nvPicPr>
          <p:cNvPr id="8" name="Рисунок 7" descr="C:\Users\imanb\Downloads\WhatsApp Image 2021-09-16 at 15.36.02.jpe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6844" y="4658833"/>
            <a:ext cx="2160240" cy="1746595"/>
          </a:xfrm>
          <a:prstGeom prst="rect">
            <a:avLst/>
          </a:prstGeom>
          <a:noFill/>
          <a:ln>
            <a:noFill/>
          </a:ln>
        </p:spPr>
      </p:pic>
      <p:pic>
        <p:nvPicPr>
          <p:cNvPr id="9" name="Рисунок 8" descr="C:\Users\imanb\Downloads\WhatsApp Image 2021-09-16 at 16.46.03.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17084" y="875123"/>
            <a:ext cx="2106419" cy="1718308"/>
          </a:xfrm>
          <a:prstGeom prst="rect">
            <a:avLst/>
          </a:prstGeom>
          <a:noFill/>
          <a:ln>
            <a:noFill/>
          </a:ln>
        </p:spPr>
      </p:pic>
      <p:pic>
        <p:nvPicPr>
          <p:cNvPr id="3" name="Picture 2" descr="C:\Users\мадина\Downloads\WhatsApp Image 2022-06-11 at 09.48.31 (1).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68264" y="2702411"/>
            <a:ext cx="2698204" cy="242088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мадина\Downloads\WhatsApp Image 2022-06-11 at 09.48.29.jpe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10123" y="3107389"/>
            <a:ext cx="2169061" cy="13375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мадина\Downloads\WhatsApp Image 2022-06-11 at 09.48.30 (1).jpe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70732" y="5335678"/>
            <a:ext cx="2195736" cy="136826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46036" y="5306065"/>
            <a:ext cx="3145844" cy="923330"/>
          </a:xfrm>
          <a:prstGeom prst="rect">
            <a:avLst/>
          </a:prstGeom>
        </p:spPr>
        <p:txBody>
          <a:bodyPr wrap="square">
            <a:spAutoFit/>
          </a:bodyPr>
          <a:lstStyle/>
          <a:p>
            <a:r>
              <a:rPr lang="en-US" dirty="0"/>
              <a:t>https://m.facebook.com/story.php?story_fbid=726297735176671&amp;id=100033893531683</a:t>
            </a:r>
            <a:endParaRPr lang="ru-RU" dirty="0"/>
          </a:p>
        </p:txBody>
      </p:sp>
    </p:spTree>
    <p:extLst>
      <p:ext uri="{BB962C8B-B14F-4D97-AF65-F5344CB8AC3E}">
        <p14:creationId xmlns:p14="http://schemas.microsoft.com/office/powerpoint/2010/main" val="29222258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3606502624"/>
              </p:ext>
            </p:extLst>
          </p:nvPr>
        </p:nvGraphicFramePr>
        <p:xfrm>
          <a:off x="683568" y="1844827"/>
          <a:ext cx="8280919" cy="4282886"/>
        </p:xfrm>
        <a:graphic>
          <a:graphicData uri="http://schemas.openxmlformats.org/drawingml/2006/table">
            <a:tbl>
              <a:tblPr firstRow="1" firstCol="1" bandRow="1">
                <a:tableStyleId>{5C22544A-7EE6-4342-B048-85BDC9FD1C3A}</a:tableStyleId>
              </a:tblPr>
              <a:tblGrid>
                <a:gridCol w="369410"/>
                <a:gridCol w="5114103"/>
                <a:gridCol w="2797406"/>
              </a:tblGrid>
              <a:tr h="294710">
                <a:tc gridSpan="3">
                  <a:txBody>
                    <a:bodyPr/>
                    <a:lstStyle/>
                    <a:p>
                      <a:pPr algn="ctr">
                        <a:lnSpc>
                          <a:spcPct val="115000"/>
                        </a:lnSpc>
                        <a:spcAft>
                          <a:spcPts val="0"/>
                        </a:spcAft>
                      </a:pPr>
                      <a:r>
                        <a:rPr lang="ru-RU" sz="700" dirty="0">
                          <a:effectLst/>
                        </a:rPr>
                        <a:t> </a:t>
                      </a:r>
                      <a:r>
                        <a:rPr lang="kk-KZ" sz="700" dirty="0">
                          <a:effectLst/>
                        </a:rPr>
                        <a:t>«Мәдениетті ана-мәдениетті ұлт»  жобасы аясында атқарылған іс- шара</a:t>
                      </a:r>
                      <a:endParaRPr lang="ru-RU" sz="500" dirty="0">
                        <a:effectLst/>
                      </a:endParaRPr>
                    </a:p>
                    <a:p>
                      <a:pPr algn="ctr">
                        <a:lnSpc>
                          <a:spcPct val="115000"/>
                        </a:lnSpc>
                        <a:spcAft>
                          <a:spcPts val="0"/>
                        </a:spcAft>
                      </a:pPr>
                      <a:r>
                        <a:rPr lang="kk-KZ" sz="700" dirty="0">
                          <a:effectLst/>
                        </a:rPr>
                        <a:t> </a:t>
                      </a:r>
                      <a:endParaRPr lang="ru-RU" sz="500" dirty="0">
                        <a:effectLst/>
                        <a:latin typeface="Calibri"/>
                        <a:ea typeface="Calibri"/>
                        <a:cs typeface="Times New Roman"/>
                      </a:endParaRPr>
                    </a:p>
                  </a:txBody>
                  <a:tcPr marL="31851" marR="31851" marT="0" marB="0"/>
                </a:tc>
                <a:tc hMerge="1">
                  <a:txBody>
                    <a:bodyPr/>
                    <a:lstStyle/>
                    <a:p>
                      <a:endParaRPr lang="ru-RU"/>
                    </a:p>
                  </a:txBody>
                  <a:tcPr/>
                </a:tc>
                <a:tc hMerge="1">
                  <a:txBody>
                    <a:bodyPr/>
                    <a:lstStyle/>
                    <a:p>
                      <a:endParaRPr lang="ru-RU"/>
                    </a:p>
                  </a:txBody>
                  <a:tcPr/>
                </a:tc>
              </a:tr>
              <a:tr h="332348">
                <a:tc>
                  <a:txBody>
                    <a:bodyPr/>
                    <a:lstStyle/>
                    <a:p>
                      <a:pPr>
                        <a:lnSpc>
                          <a:spcPct val="115000"/>
                        </a:lnSpc>
                        <a:spcAft>
                          <a:spcPts val="0"/>
                        </a:spcAft>
                      </a:pPr>
                      <a:r>
                        <a:rPr lang="kk-KZ" sz="500">
                          <a:effectLst/>
                        </a:rPr>
                        <a:t>1.</a:t>
                      </a:r>
                      <a:endParaRPr lang="ru-RU" sz="500">
                        <a:effectLst/>
                        <a:latin typeface="Calibri"/>
                        <a:ea typeface="Calibri"/>
                        <a:cs typeface="Times New Roman"/>
                      </a:endParaRPr>
                    </a:p>
                  </a:txBody>
                  <a:tcPr marL="31851" marR="31851" marT="0" marB="0"/>
                </a:tc>
                <a:tc rowSpan="12">
                  <a:txBody>
                    <a:bodyPr/>
                    <a:lstStyle/>
                    <a:p>
                      <a:pPr>
                        <a:lnSpc>
                          <a:spcPct val="115000"/>
                        </a:lnSpc>
                        <a:spcAft>
                          <a:spcPts val="0"/>
                        </a:spcAft>
                      </a:pPr>
                      <a:r>
                        <a:rPr lang="kk-KZ" sz="700" dirty="0">
                          <a:effectLst/>
                        </a:rPr>
                        <a:t> </a:t>
                      </a:r>
                      <a:endParaRPr lang="ru-RU" sz="500" dirty="0">
                        <a:effectLst/>
                      </a:endParaRPr>
                    </a:p>
                    <a:p>
                      <a:pPr>
                        <a:lnSpc>
                          <a:spcPct val="115000"/>
                        </a:lnSpc>
                        <a:spcAft>
                          <a:spcPts val="0"/>
                        </a:spcAft>
                      </a:pPr>
                      <a:r>
                        <a:rPr lang="kk-KZ" sz="700" dirty="0">
                          <a:effectLst/>
                        </a:rPr>
                        <a:t> </a:t>
                      </a:r>
                      <a:endParaRPr lang="ru-RU" sz="500" dirty="0">
                        <a:effectLst/>
                      </a:endParaRPr>
                    </a:p>
                    <a:p>
                      <a:pPr>
                        <a:lnSpc>
                          <a:spcPct val="115000"/>
                        </a:lnSpc>
                        <a:spcAft>
                          <a:spcPts val="0"/>
                        </a:spcAft>
                      </a:pPr>
                      <a:r>
                        <a:rPr lang="kk-KZ" sz="700" dirty="0">
                          <a:effectLst/>
                        </a:rPr>
                        <a:t> </a:t>
                      </a:r>
                      <a:endParaRPr lang="ru-RU" sz="500" dirty="0">
                        <a:effectLst/>
                      </a:endParaRPr>
                    </a:p>
                    <a:p>
                      <a:pPr>
                        <a:lnSpc>
                          <a:spcPct val="115000"/>
                        </a:lnSpc>
                        <a:spcAft>
                          <a:spcPts val="0"/>
                        </a:spcAft>
                      </a:pPr>
                      <a:r>
                        <a:rPr lang="kk-KZ" sz="700" dirty="0">
                          <a:effectLst/>
                        </a:rPr>
                        <a:t> </a:t>
                      </a:r>
                      <a:endParaRPr lang="ru-RU" sz="500" dirty="0">
                        <a:effectLst/>
                      </a:endParaRPr>
                    </a:p>
                    <a:p>
                      <a:pPr>
                        <a:lnSpc>
                          <a:spcPct val="115000"/>
                        </a:lnSpc>
                        <a:spcAft>
                          <a:spcPts val="0"/>
                        </a:spcAft>
                      </a:pPr>
                      <a:r>
                        <a:rPr lang="kk-KZ" sz="700" dirty="0">
                          <a:effectLst/>
                        </a:rPr>
                        <a:t> </a:t>
                      </a:r>
                      <a:endParaRPr lang="ru-RU" sz="500" dirty="0">
                        <a:effectLst/>
                      </a:endParaRPr>
                    </a:p>
                    <a:p>
                      <a:pPr>
                        <a:lnSpc>
                          <a:spcPct val="115000"/>
                        </a:lnSpc>
                        <a:spcAft>
                          <a:spcPts val="0"/>
                        </a:spcAft>
                      </a:pPr>
                      <a:r>
                        <a:rPr lang="kk-KZ" sz="700" dirty="0">
                          <a:effectLst/>
                        </a:rPr>
                        <a:t> </a:t>
                      </a:r>
                      <a:endParaRPr lang="ru-RU" sz="500" dirty="0">
                        <a:effectLst/>
                      </a:endParaRPr>
                    </a:p>
                    <a:p>
                      <a:pPr>
                        <a:lnSpc>
                          <a:spcPct val="115000"/>
                        </a:lnSpc>
                        <a:spcAft>
                          <a:spcPts val="0"/>
                        </a:spcAft>
                      </a:pPr>
                      <a:r>
                        <a:rPr lang="kk-KZ" sz="700" dirty="0">
                          <a:effectLst/>
                        </a:rPr>
                        <a:t> </a:t>
                      </a:r>
                      <a:endParaRPr lang="ru-RU" sz="500" dirty="0">
                        <a:effectLst/>
                      </a:endParaRPr>
                    </a:p>
                    <a:p>
                      <a:pPr>
                        <a:lnSpc>
                          <a:spcPct val="115000"/>
                        </a:lnSpc>
                        <a:spcAft>
                          <a:spcPts val="0"/>
                        </a:spcAft>
                      </a:pPr>
                      <a:r>
                        <a:rPr lang="kk-KZ" sz="700" dirty="0">
                          <a:effectLst/>
                        </a:rPr>
                        <a:t> </a:t>
                      </a:r>
                      <a:endParaRPr lang="ru-RU" sz="500" dirty="0">
                        <a:effectLst/>
                      </a:endParaRPr>
                    </a:p>
                    <a:p>
                      <a:pPr>
                        <a:lnSpc>
                          <a:spcPct val="115000"/>
                        </a:lnSpc>
                        <a:spcAft>
                          <a:spcPts val="0"/>
                        </a:spcAft>
                      </a:pPr>
                      <a:r>
                        <a:rPr lang="kk-KZ" sz="700" dirty="0">
                          <a:effectLst/>
                        </a:rPr>
                        <a:t> </a:t>
                      </a:r>
                      <a:endParaRPr lang="ru-RU" sz="500" dirty="0">
                        <a:effectLst/>
                      </a:endParaRPr>
                    </a:p>
                    <a:p>
                      <a:pPr>
                        <a:lnSpc>
                          <a:spcPct val="115000"/>
                        </a:lnSpc>
                        <a:spcAft>
                          <a:spcPts val="0"/>
                        </a:spcAft>
                      </a:pPr>
                      <a:r>
                        <a:rPr lang="kk-KZ" sz="700" dirty="0">
                          <a:effectLst/>
                        </a:rPr>
                        <a:t> </a:t>
                      </a:r>
                      <a:endParaRPr lang="ru-RU" sz="500" dirty="0">
                        <a:effectLst/>
                      </a:endParaRPr>
                    </a:p>
                    <a:p>
                      <a:pPr>
                        <a:lnSpc>
                          <a:spcPct val="115000"/>
                        </a:lnSpc>
                        <a:spcAft>
                          <a:spcPts val="0"/>
                        </a:spcAft>
                      </a:pPr>
                      <a:r>
                        <a:rPr lang="kk-KZ" sz="700" dirty="0">
                          <a:effectLst/>
                        </a:rPr>
                        <a:t> </a:t>
                      </a:r>
                      <a:endParaRPr lang="ru-RU" sz="500" dirty="0">
                        <a:effectLst/>
                      </a:endParaRPr>
                    </a:p>
                    <a:p>
                      <a:pPr>
                        <a:lnSpc>
                          <a:spcPct val="115000"/>
                        </a:lnSpc>
                        <a:spcAft>
                          <a:spcPts val="0"/>
                        </a:spcAft>
                      </a:pPr>
                      <a:r>
                        <a:rPr lang="kk-KZ" sz="700" dirty="0">
                          <a:effectLst/>
                        </a:rPr>
                        <a:t> </a:t>
                      </a:r>
                      <a:endParaRPr lang="ru-RU" sz="500" dirty="0">
                        <a:effectLst/>
                      </a:endParaRPr>
                    </a:p>
                    <a:p>
                      <a:pPr>
                        <a:lnSpc>
                          <a:spcPct val="115000"/>
                        </a:lnSpc>
                        <a:spcAft>
                          <a:spcPts val="0"/>
                        </a:spcAft>
                      </a:pPr>
                      <a:r>
                        <a:rPr lang="kk-KZ" sz="700" dirty="0">
                          <a:effectLst/>
                        </a:rPr>
                        <a:t>      </a:t>
                      </a:r>
                      <a:r>
                        <a:rPr lang="kk-KZ" sz="2000" dirty="0">
                          <a:effectLst/>
                          <a:latin typeface="Times New Roman" pitchFamily="18" charset="0"/>
                          <a:cs typeface="Times New Roman" pitchFamily="18" charset="0"/>
                        </a:rPr>
                        <a:t>«Мәдениетті ана-мәдениетті ұлт»  жобасы    аясында атқарылған іс- шара </a:t>
                      </a:r>
                      <a:r>
                        <a:rPr lang="kk-KZ" sz="2000" dirty="0" smtClean="0">
                          <a:effectLst/>
                          <a:latin typeface="Times New Roman" pitchFamily="18" charset="0"/>
                          <a:cs typeface="Times New Roman" pitchFamily="18" charset="0"/>
                        </a:rPr>
                        <a:t>БАҚ жарияланып отырды.</a:t>
                      </a:r>
                      <a:endParaRPr lang="ru-RU" sz="1600" dirty="0">
                        <a:effectLst/>
                        <a:latin typeface="Times New Roman" pitchFamily="18" charset="0"/>
                        <a:ea typeface="Calibri"/>
                        <a:cs typeface="Times New Roman" pitchFamily="18" charset="0"/>
                      </a:endParaRPr>
                    </a:p>
                  </a:txBody>
                  <a:tcPr marL="31851" marR="31851" marT="0" marB="0"/>
                </a:tc>
                <a:tc>
                  <a:txBody>
                    <a:bodyPr/>
                    <a:lstStyle/>
                    <a:p>
                      <a:pPr>
                        <a:lnSpc>
                          <a:spcPct val="115000"/>
                        </a:lnSpc>
                        <a:spcAft>
                          <a:spcPts val="0"/>
                        </a:spcAft>
                      </a:pPr>
                      <a:r>
                        <a:rPr lang="kk-KZ" sz="500" u="sng">
                          <a:effectLst/>
                          <a:hlinkClick r:id="rId2"/>
                        </a:rPr>
                        <a:t>https://m.facebook.com/story.php?story_fbid=726277505178694&amp;id=100033893531683</a:t>
                      </a:r>
                      <a:r>
                        <a:rPr lang="kk-KZ" sz="500">
                          <a:effectLst/>
                        </a:rPr>
                        <a:t> </a:t>
                      </a:r>
                      <a:endParaRPr lang="ru-RU" sz="500">
                        <a:effectLst/>
                        <a:latin typeface="Calibri"/>
                        <a:ea typeface="Calibri"/>
                        <a:cs typeface="Times New Roman"/>
                      </a:endParaRPr>
                    </a:p>
                  </a:txBody>
                  <a:tcPr marL="31851" marR="31851" marT="0" marB="0"/>
                </a:tc>
              </a:tr>
              <a:tr h="332348">
                <a:tc>
                  <a:txBody>
                    <a:bodyPr/>
                    <a:lstStyle/>
                    <a:p>
                      <a:pPr>
                        <a:lnSpc>
                          <a:spcPct val="115000"/>
                        </a:lnSpc>
                        <a:spcAft>
                          <a:spcPts val="0"/>
                        </a:spcAft>
                      </a:pPr>
                      <a:r>
                        <a:rPr lang="kk-KZ" sz="500">
                          <a:effectLst/>
                        </a:rPr>
                        <a:t>2.</a:t>
                      </a:r>
                      <a:endParaRPr lang="ru-RU" sz="500">
                        <a:effectLst/>
                        <a:latin typeface="Calibri"/>
                        <a:ea typeface="Calibri"/>
                        <a:cs typeface="Times New Roman"/>
                      </a:endParaRPr>
                    </a:p>
                  </a:txBody>
                  <a:tcPr marL="31851" marR="31851" marT="0" marB="0"/>
                </a:tc>
                <a:tc vMerge="1">
                  <a:txBody>
                    <a:bodyPr/>
                    <a:lstStyle/>
                    <a:p>
                      <a:endParaRPr lang="ru-RU"/>
                    </a:p>
                  </a:txBody>
                  <a:tcPr/>
                </a:tc>
                <a:tc>
                  <a:txBody>
                    <a:bodyPr/>
                    <a:lstStyle/>
                    <a:p>
                      <a:pPr>
                        <a:lnSpc>
                          <a:spcPct val="115000"/>
                        </a:lnSpc>
                        <a:spcAft>
                          <a:spcPts val="0"/>
                        </a:spcAft>
                      </a:pPr>
                      <a:r>
                        <a:rPr lang="kk-KZ" sz="500" u="sng">
                          <a:effectLst/>
                          <a:hlinkClick r:id="rId3"/>
                        </a:rPr>
                        <a:t>https://m.facebook.com/story.php?story_fbid=726121951860916&amp;id=100033893531683</a:t>
                      </a:r>
                      <a:r>
                        <a:rPr lang="kk-KZ" sz="500">
                          <a:effectLst/>
                        </a:rPr>
                        <a:t> </a:t>
                      </a:r>
                      <a:endParaRPr lang="ru-RU" sz="500">
                        <a:effectLst/>
                        <a:latin typeface="Calibri"/>
                        <a:ea typeface="Calibri"/>
                        <a:cs typeface="Times New Roman"/>
                      </a:endParaRPr>
                    </a:p>
                  </a:txBody>
                  <a:tcPr marL="31851" marR="31851" marT="0" marB="0"/>
                </a:tc>
              </a:tr>
              <a:tr h="332348">
                <a:tc>
                  <a:txBody>
                    <a:bodyPr/>
                    <a:lstStyle/>
                    <a:p>
                      <a:pPr>
                        <a:lnSpc>
                          <a:spcPct val="115000"/>
                        </a:lnSpc>
                        <a:spcAft>
                          <a:spcPts val="0"/>
                        </a:spcAft>
                      </a:pPr>
                      <a:r>
                        <a:rPr lang="kk-KZ" sz="500">
                          <a:effectLst/>
                        </a:rPr>
                        <a:t>3.</a:t>
                      </a:r>
                      <a:endParaRPr lang="ru-RU" sz="500">
                        <a:effectLst/>
                        <a:latin typeface="Calibri"/>
                        <a:ea typeface="Calibri"/>
                        <a:cs typeface="Times New Roman"/>
                      </a:endParaRPr>
                    </a:p>
                  </a:txBody>
                  <a:tcPr marL="31851" marR="31851" marT="0" marB="0"/>
                </a:tc>
                <a:tc vMerge="1">
                  <a:txBody>
                    <a:bodyPr/>
                    <a:lstStyle/>
                    <a:p>
                      <a:endParaRPr lang="ru-RU"/>
                    </a:p>
                  </a:txBody>
                  <a:tcPr/>
                </a:tc>
                <a:tc>
                  <a:txBody>
                    <a:bodyPr/>
                    <a:lstStyle/>
                    <a:p>
                      <a:pPr>
                        <a:lnSpc>
                          <a:spcPct val="115000"/>
                        </a:lnSpc>
                        <a:spcAft>
                          <a:spcPts val="0"/>
                        </a:spcAft>
                      </a:pPr>
                      <a:r>
                        <a:rPr lang="kk-KZ" sz="500" u="sng">
                          <a:effectLst/>
                          <a:hlinkClick r:id="rId4"/>
                        </a:rPr>
                        <a:t>https://m.facebook.com/story.php?story_fbid=726121125194332&amp;id=100033893531683</a:t>
                      </a:r>
                      <a:endParaRPr lang="ru-RU" sz="500">
                        <a:effectLst/>
                        <a:latin typeface="Calibri"/>
                        <a:ea typeface="Calibri"/>
                        <a:cs typeface="Times New Roman"/>
                      </a:endParaRPr>
                    </a:p>
                  </a:txBody>
                  <a:tcPr marL="31851" marR="31851" marT="0" marB="0"/>
                </a:tc>
              </a:tr>
              <a:tr h="332348">
                <a:tc>
                  <a:txBody>
                    <a:bodyPr/>
                    <a:lstStyle/>
                    <a:p>
                      <a:pPr>
                        <a:lnSpc>
                          <a:spcPct val="115000"/>
                        </a:lnSpc>
                        <a:spcAft>
                          <a:spcPts val="0"/>
                        </a:spcAft>
                      </a:pPr>
                      <a:r>
                        <a:rPr lang="kk-KZ" sz="500">
                          <a:effectLst/>
                        </a:rPr>
                        <a:t> 4.</a:t>
                      </a:r>
                      <a:endParaRPr lang="ru-RU" sz="500">
                        <a:effectLst/>
                        <a:latin typeface="Calibri"/>
                        <a:ea typeface="Calibri"/>
                        <a:cs typeface="Times New Roman"/>
                      </a:endParaRPr>
                    </a:p>
                  </a:txBody>
                  <a:tcPr marL="31851" marR="31851" marT="0" marB="0"/>
                </a:tc>
                <a:tc vMerge="1">
                  <a:txBody>
                    <a:bodyPr/>
                    <a:lstStyle/>
                    <a:p>
                      <a:endParaRPr lang="ru-RU"/>
                    </a:p>
                  </a:txBody>
                  <a:tcPr/>
                </a:tc>
                <a:tc>
                  <a:txBody>
                    <a:bodyPr/>
                    <a:lstStyle/>
                    <a:p>
                      <a:pPr>
                        <a:lnSpc>
                          <a:spcPct val="115000"/>
                        </a:lnSpc>
                        <a:spcAft>
                          <a:spcPts val="0"/>
                        </a:spcAft>
                      </a:pPr>
                      <a:r>
                        <a:rPr lang="kk-KZ" sz="500" u="sng">
                          <a:effectLst/>
                          <a:hlinkClick r:id="rId5"/>
                        </a:rPr>
                        <a:t>https://m.facebook.com/story.php?story_fbid=726120595194385&amp;id=100033893531683</a:t>
                      </a:r>
                      <a:r>
                        <a:rPr lang="kk-KZ" sz="500">
                          <a:effectLst/>
                        </a:rPr>
                        <a:t> </a:t>
                      </a:r>
                      <a:endParaRPr lang="ru-RU" sz="500">
                        <a:effectLst/>
                        <a:latin typeface="Calibri"/>
                        <a:ea typeface="Calibri"/>
                        <a:cs typeface="Times New Roman"/>
                      </a:endParaRPr>
                    </a:p>
                  </a:txBody>
                  <a:tcPr marL="31851" marR="31851" marT="0" marB="0"/>
                </a:tc>
              </a:tr>
              <a:tr h="332348">
                <a:tc>
                  <a:txBody>
                    <a:bodyPr/>
                    <a:lstStyle/>
                    <a:p>
                      <a:pPr>
                        <a:lnSpc>
                          <a:spcPct val="115000"/>
                        </a:lnSpc>
                        <a:spcAft>
                          <a:spcPts val="0"/>
                        </a:spcAft>
                      </a:pPr>
                      <a:r>
                        <a:rPr lang="kk-KZ" sz="500">
                          <a:effectLst/>
                        </a:rPr>
                        <a:t>5.</a:t>
                      </a:r>
                      <a:endParaRPr lang="ru-RU" sz="500">
                        <a:effectLst/>
                        <a:latin typeface="Calibri"/>
                        <a:ea typeface="Calibri"/>
                        <a:cs typeface="Times New Roman"/>
                      </a:endParaRPr>
                    </a:p>
                  </a:txBody>
                  <a:tcPr marL="31851" marR="31851" marT="0" marB="0"/>
                </a:tc>
                <a:tc vMerge="1">
                  <a:txBody>
                    <a:bodyPr/>
                    <a:lstStyle/>
                    <a:p>
                      <a:endParaRPr lang="ru-RU"/>
                    </a:p>
                  </a:txBody>
                  <a:tcPr/>
                </a:tc>
                <a:tc>
                  <a:txBody>
                    <a:bodyPr/>
                    <a:lstStyle/>
                    <a:p>
                      <a:pPr>
                        <a:lnSpc>
                          <a:spcPct val="115000"/>
                        </a:lnSpc>
                        <a:spcAft>
                          <a:spcPts val="0"/>
                        </a:spcAft>
                      </a:pPr>
                      <a:r>
                        <a:rPr lang="kk-KZ" sz="500" u="sng">
                          <a:effectLst/>
                          <a:hlinkClick r:id="rId6"/>
                        </a:rPr>
                        <a:t>https://m.facebook.com/story.php?story_fbid=726120181861093&amp;id=100033893531683</a:t>
                      </a:r>
                      <a:r>
                        <a:rPr lang="kk-KZ" sz="500">
                          <a:effectLst/>
                        </a:rPr>
                        <a:t> </a:t>
                      </a:r>
                      <a:endParaRPr lang="ru-RU" sz="500">
                        <a:effectLst/>
                        <a:latin typeface="Calibri"/>
                        <a:ea typeface="Calibri"/>
                        <a:cs typeface="Times New Roman"/>
                      </a:endParaRPr>
                    </a:p>
                  </a:txBody>
                  <a:tcPr marL="31851" marR="31851" marT="0" marB="0"/>
                </a:tc>
              </a:tr>
              <a:tr h="332348">
                <a:tc>
                  <a:txBody>
                    <a:bodyPr/>
                    <a:lstStyle/>
                    <a:p>
                      <a:pPr>
                        <a:lnSpc>
                          <a:spcPct val="115000"/>
                        </a:lnSpc>
                        <a:spcAft>
                          <a:spcPts val="0"/>
                        </a:spcAft>
                      </a:pPr>
                      <a:r>
                        <a:rPr lang="kk-KZ" sz="500">
                          <a:effectLst/>
                        </a:rPr>
                        <a:t>6.</a:t>
                      </a:r>
                      <a:endParaRPr lang="ru-RU" sz="500">
                        <a:effectLst/>
                        <a:latin typeface="Calibri"/>
                        <a:ea typeface="Calibri"/>
                        <a:cs typeface="Times New Roman"/>
                      </a:endParaRPr>
                    </a:p>
                  </a:txBody>
                  <a:tcPr marL="31851" marR="31851" marT="0" marB="0"/>
                </a:tc>
                <a:tc vMerge="1">
                  <a:txBody>
                    <a:bodyPr/>
                    <a:lstStyle/>
                    <a:p>
                      <a:endParaRPr lang="ru-RU"/>
                    </a:p>
                  </a:txBody>
                  <a:tcPr/>
                </a:tc>
                <a:tc>
                  <a:txBody>
                    <a:bodyPr/>
                    <a:lstStyle/>
                    <a:p>
                      <a:pPr>
                        <a:lnSpc>
                          <a:spcPct val="115000"/>
                        </a:lnSpc>
                        <a:spcAft>
                          <a:spcPts val="0"/>
                        </a:spcAft>
                      </a:pPr>
                      <a:r>
                        <a:rPr lang="kk-KZ" sz="500" u="sng">
                          <a:effectLst/>
                          <a:hlinkClick r:id="rId7"/>
                        </a:rPr>
                        <a:t>https://m.facebook.com/story.php?story_fbid=726120295194415&amp;id=100033893531683</a:t>
                      </a:r>
                      <a:r>
                        <a:rPr lang="kk-KZ" sz="500">
                          <a:effectLst/>
                        </a:rPr>
                        <a:t> </a:t>
                      </a:r>
                      <a:endParaRPr lang="ru-RU" sz="500">
                        <a:effectLst/>
                        <a:latin typeface="Calibri"/>
                        <a:ea typeface="Calibri"/>
                        <a:cs typeface="Times New Roman"/>
                      </a:endParaRPr>
                    </a:p>
                  </a:txBody>
                  <a:tcPr marL="31851" marR="31851" marT="0" marB="0"/>
                </a:tc>
              </a:tr>
              <a:tr h="332348">
                <a:tc>
                  <a:txBody>
                    <a:bodyPr/>
                    <a:lstStyle/>
                    <a:p>
                      <a:pPr>
                        <a:lnSpc>
                          <a:spcPct val="115000"/>
                        </a:lnSpc>
                        <a:spcAft>
                          <a:spcPts val="0"/>
                        </a:spcAft>
                      </a:pPr>
                      <a:r>
                        <a:rPr lang="kk-KZ" sz="500">
                          <a:effectLst/>
                        </a:rPr>
                        <a:t>7.</a:t>
                      </a:r>
                      <a:endParaRPr lang="ru-RU" sz="500">
                        <a:effectLst/>
                        <a:latin typeface="Calibri"/>
                        <a:ea typeface="Calibri"/>
                        <a:cs typeface="Times New Roman"/>
                      </a:endParaRPr>
                    </a:p>
                  </a:txBody>
                  <a:tcPr marL="31851" marR="31851" marT="0" marB="0"/>
                </a:tc>
                <a:tc vMerge="1">
                  <a:txBody>
                    <a:bodyPr/>
                    <a:lstStyle/>
                    <a:p>
                      <a:endParaRPr lang="ru-RU"/>
                    </a:p>
                  </a:txBody>
                  <a:tcPr/>
                </a:tc>
                <a:tc>
                  <a:txBody>
                    <a:bodyPr/>
                    <a:lstStyle/>
                    <a:p>
                      <a:pPr>
                        <a:lnSpc>
                          <a:spcPct val="115000"/>
                        </a:lnSpc>
                        <a:spcAft>
                          <a:spcPts val="0"/>
                        </a:spcAft>
                      </a:pPr>
                      <a:r>
                        <a:rPr lang="kk-KZ" sz="500" u="sng">
                          <a:effectLst/>
                          <a:hlinkClick r:id="rId8"/>
                        </a:rPr>
                        <a:t>https://m.facebook.com/story.php?story_fbid=726119845194460&amp;id=100033893531683</a:t>
                      </a:r>
                      <a:r>
                        <a:rPr lang="kk-KZ" sz="500">
                          <a:effectLst/>
                        </a:rPr>
                        <a:t> </a:t>
                      </a:r>
                      <a:endParaRPr lang="ru-RU" sz="500">
                        <a:effectLst/>
                        <a:latin typeface="Calibri"/>
                        <a:ea typeface="Calibri"/>
                        <a:cs typeface="Times New Roman"/>
                      </a:endParaRPr>
                    </a:p>
                  </a:txBody>
                  <a:tcPr marL="31851" marR="31851" marT="0" marB="0"/>
                </a:tc>
              </a:tr>
              <a:tr h="332348">
                <a:tc>
                  <a:txBody>
                    <a:bodyPr/>
                    <a:lstStyle/>
                    <a:p>
                      <a:pPr>
                        <a:lnSpc>
                          <a:spcPct val="115000"/>
                        </a:lnSpc>
                        <a:spcAft>
                          <a:spcPts val="0"/>
                        </a:spcAft>
                      </a:pPr>
                      <a:r>
                        <a:rPr lang="kk-KZ" sz="500">
                          <a:effectLst/>
                        </a:rPr>
                        <a:t>8.</a:t>
                      </a:r>
                      <a:endParaRPr lang="ru-RU" sz="500">
                        <a:effectLst/>
                        <a:latin typeface="Calibri"/>
                        <a:ea typeface="Calibri"/>
                        <a:cs typeface="Times New Roman"/>
                      </a:endParaRPr>
                    </a:p>
                  </a:txBody>
                  <a:tcPr marL="31851" marR="31851" marT="0" marB="0"/>
                </a:tc>
                <a:tc vMerge="1">
                  <a:txBody>
                    <a:bodyPr/>
                    <a:lstStyle/>
                    <a:p>
                      <a:endParaRPr lang="ru-RU"/>
                    </a:p>
                  </a:txBody>
                  <a:tcPr/>
                </a:tc>
                <a:tc>
                  <a:txBody>
                    <a:bodyPr/>
                    <a:lstStyle/>
                    <a:p>
                      <a:pPr>
                        <a:lnSpc>
                          <a:spcPct val="115000"/>
                        </a:lnSpc>
                        <a:spcAft>
                          <a:spcPts val="0"/>
                        </a:spcAft>
                      </a:pPr>
                      <a:r>
                        <a:rPr lang="kk-KZ" sz="500" u="sng">
                          <a:effectLst/>
                          <a:hlinkClick r:id="rId9"/>
                        </a:rPr>
                        <a:t>https://m.facebook.com/story.php?story_fbid=726118825194562&amp;id=100033893531683</a:t>
                      </a:r>
                      <a:r>
                        <a:rPr lang="kk-KZ" sz="500">
                          <a:effectLst/>
                        </a:rPr>
                        <a:t> </a:t>
                      </a:r>
                      <a:endParaRPr lang="ru-RU" sz="500">
                        <a:effectLst/>
                        <a:latin typeface="Calibri"/>
                        <a:ea typeface="Calibri"/>
                        <a:cs typeface="Times New Roman"/>
                      </a:endParaRPr>
                    </a:p>
                  </a:txBody>
                  <a:tcPr marL="31851" marR="31851" marT="0" marB="0"/>
                </a:tc>
              </a:tr>
              <a:tr h="332348">
                <a:tc>
                  <a:txBody>
                    <a:bodyPr/>
                    <a:lstStyle/>
                    <a:p>
                      <a:pPr>
                        <a:lnSpc>
                          <a:spcPct val="115000"/>
                        </a:lnSpc>
                        <a:spcAft>
                          <a:spcPts val="0"/>
                        </a:spcAft>
                      </a:pPr>
                      <a:r>
                        <a:rPr lang="kk-KZ" sz="500">
                          <a:effectLst/>
                        </a:rPr>
                        <a:t>9.</a:t>
                      </a:r>
                      <a:endParaRPr lang="ru-RU" sz="500">
                        <a:effectLst/>
                        <a:latin typeface="Calibri"/>
                        <a:ea typeface="Calibri"/>
                        <a:cs typeface="Times New Roman"/>
                      </a:endParaRPr>
                    </a:p>
                  </a:txBody>
                  <a:tcPr marL="31851" marR="31851" marT="0" marB="0"/>
                </a:tc>
                <a:tc vMerge="1">
                  <a:txBody>
                    <a:bodyPr/>
                    <a:lstStyle/>
                    <a:p>
                      <a:endParaRPr lang="ru-RU"/>
                    </a:p>
                  </a:txBody>
                  <a:tcPr/>
                </a:tc>
                <a:tc>
                  <a:txBody>
                    <a:bodyPr/>
                    <a:lstStyle/>
                    <a:p>
                      <a:pPr>
                        <a:lnSpc>
                          <a:spcPct val="115000"/>
                        </a:lnSpc>
                        <a:spcAft>
                          <a:spcPts val="0"/>
                        </a:spcAft>
                      </a:pPr>
                      <a:r>
                        <a:rPr lang="kk-KZ" sz="500" u="sng">
                          <a:effectLst/>
                          <a:hlinkClick r:id="rId9"/>
                        </a:rPr>
                        <a:t>https://m.facebook.com/story.php?story_fbid=726118825194562&amp;id=100033893531683</a:t>
                      </a:r>
                      <a:r>
                        <a:rPr lang="kk-KZ" sz="500">
                          <a:effectLst/>
                        </a:rPr>
                        <a:t> </a:t>
                      </a:r>
                      <a:endParaRPr lang="ru-RU" sz="500">
                        <a:effectLst/>
                        <a:latin typeface="Calibri"/>
                        <a:ea typeface="Calibri"/>
                        <a:cs typeface="Times New Roman"/>
                      </a:endParaRPr>
                    </a:p>
                  </a:txBody>
                  <a:tcPr marL="31851" marR="31851" marT="0" marB="0"/>
                </a:tc>
              </a:tr>
              <a:tr h="332348">
                <a:tc>
                  <a:txBody>
                    <a:bodyPr/>
                    <a:lstStyle/>
                    <a:p>
                      <a:pPr>
                        <a:lnSpc>
                          <a:spcPct val="115000"/>
                        </a:lnSpc>
                        <a:spcAft>
                          <a:spcPts val="0"/>
                        </a:spcAft>
                      </a:pPr>
                      <a:r>
                        <a:rPr lang="kk-KZ" sz="500">
                          <a:effectLst/>
                        </a:rPr>
                        <a:t>10.</a:t>
                      </a:r>
                      <a:endParaRPr lang="ru-RU" sz="500">
                        <a:effectLst/>
                        <a:latin typeface="Calibri"/>
                        <a:ea typeface="Calibri"/>
                        <a:cs typeface="Times New Roman"/>
                      </a:endParaRPr>
                    </a:p>
                  </a:txBody>
                  <a:tcPr marL="31851" marR="31851" marT="0" marB="0"/>
                </a:tc>
                <a:tc vMerge="1">
                  <a:txBody>
                    <a:bodyPr/>
                    <a:lstStyle/>
                    <a:p>
                      <a:endParaRPr lang="ru-RU"/>
                    </a:p>
                  </a:txBody>
                  <a:tcPr/>
                </a:tc>
                <a:tc>
                  <a:txBody>
                    <a:bodyPr/>
                    <a:lstStyle/>
                    <a:p>
                      <a:pPr>
                        <a:lnSpc>
                          <a:spcPct val="115000"/>
                        </a:lnSpc>
                        <a:spcAft>
                          <a:spcPts val="0"/>
                        </a:spcAft>
                      </a:pPr>
                      <a:r>
                        <a:rPr lang="kk-KZ" sz="500" u="sng">
                          <a:effectLst/>
                          <a:hlinkClick r:id="rId10"/>
                        </a:rPr>
                        <a:t>https://m.facebook.com/story.php?story_fbid=726118035194641&amp;id=100033893531683</a:t>
                      </a:r>
                      <a:r>
                        <a:rPr lang="kk-KZ" sz="500">
                          <a:effectLst/>
                        </a:rPr>
                        <a:t> </a:t>
                      </a:r>
                      <a:endParaRPr lang="ru-RU" sz="500">
                        <a:effectLst/>
                        <a:latin typeface="Calibri"/>
                        <a:ea typeface="Calibri"/>
                        <a:cs typeface="Times New Roman"/>
                      </a:endParaRPr>
                    </a:p>
                  </a:txBody>
                  <a:tcPr marL="31851" marR="31851" marT="0" marB="0"/>
                </a:tc>
              </a:tr>
              <a:tr h="332348">
                <a:tc>
                  <a:txBody>
                    <a:bodyPr/>
                    <a:lstStyle/>
                    <a:p>
                      <a:pPr>
                        <a:lnSpc>
                          <a:spcPct val="115000"/>
                        </a:lnSpc>
                        <a:spcAft>
                          <a:spcPts val="0"/>
                        </a:spcAft>
                      </a:pPr>
                      <a:r>
                        <a:rPr lang="kk-KZ" sz="500">
                          <a:effectLst/>
                        </a:rPr>
                        <a:t>11.</a:t>
                      </a:r>
                      <a:endParaRPr lang="ru-RU" sz="500">
                        <a:effectLst/>
                        <a:latin typeface="Calibri"/>
                        <a:ea typeface="Calibri"/>
                        <a:cs typeface="Times New Roman"/>
                      </a:endParaRPr>
                    </a:p>
                  </a:txBody>
                  <a:tcPr marL="31851" marR="31851" marT="0" marB="0"/>
                </a:tc>
                <a:tc vMerge="1">
                  <a:txBody>
                    <a:bodyPr/>
                    <a:lstStyle/>
                    <a:p>
                      <a:endParaRPr lang="ru-RU"/>
                    </a:p>
                  </a:txBody>
                  <a:tcPr/>
                </a:tc>
                <a:tc>
                  <a:txBody>
                    <a:bodyPr/>
                    <a:lstStyle/>
                    <a:p>
                      <a:pPr>
                        <a:lnSpc>
                          <a:spcPct val="115000"/>
                        </a:lnSpc>
                        <a:spcAft>
                          <a:spcPts val="0"/>
                        </a:spcAft>
                      </a:pPr>
                      <a:r>
                        <a:rPr lang="kk-KZ" sz="500" u="sng">
                          <a:effectLst/>
                          <a:hlinkClick r:id="rId11"/>
                        </a:rPr>
                        <a:t>https://m.facebook.com/story.php?story_fbid=726108348528943&amp;id=100033893531683</a:t>
                      </a:r>
                      <a:r>
                        <a:rPr lang="kk-KZ" sz="500">
                          <a:effectLst/>
                        </a:rPr>
                        <a:t> </a:t>
                      </a:r>
                      <a:endParaRPr lang="ru-RU" sz="500">
                        <a:effectLst/>
                        <a:latin typeface="Calibri"/>
                        <a:ea typeface="Calibri"/>
                        <a:cs typeface="Times New Roman"/>
                      </a:endParaRPr>
                    </a:p>
                  </a:txBody>
                  <a:tcPr marL="31851" marR="31851" marT="0" marB="0"/>
                </a:tc>
              </a:tr>
              <a:tr h="332348">
                <a:tc>
                  <a:txBody>
                    <a:bodyPr/>
                    <a:lstStyle/>
                    <a:p>
                      <a:pPr>
                        <a:lnSpc>
                          <a:spcPct val="115000"/>
                        </a:lnSpc>
                        <a:spcAft>
                          <a:spcPts val="0"/>
                        </a:spcAft>
                      </a:pPr>
                      <a:r>
                        <a:rPr lang="kk-KZ" sz="500">
                          <a:effectLst/>
                        </a:rPr>
                        <a:t>12.</a:t>
                      </a:r>
                      <a:endParaRPr lang="ru-RU" sz="500">
                        <a:effectLst/>
                        <a:latin typeface="Calibri"/>
                        <a:ea typeface="Calibri"/>
                        <a:cs typeface="Times New Roman"/>
                      </a:endParaRPr>
                    </a:p>
                  </a:txBody>
                  <a:tcPr marL="31851" marR="31851" marT="0" marB="0"/>
                </a:tc>
                <a:tc vMerge="1">
                  <a:txBody>
                    <a:bodyPr/>
                    <a:lstStyle/>
                    <a:p>
                      <a:endParaRPr lang="ru-RU"/>
                    </a:p>
                  </a:txBody>
                  <a:tcPr/>
                </a:tc>
                <a:tc>
                  <a:txBody>
                    <a:bodyPr/>
                    <a:lstStyle/>
                    <a:p>
                      <a:pPr>
                        <a:lnSpc>
                          <a:spcPct val="115000"/>
                        </a:lnSpc>
                        <a:spcAft>
                          <a:spcPts val="0"/>
                        </a:spcAft>
                      </a:pPr>
                      <a:r>
                        <a:rPr lang="kk-KZ" sz="500" u="sng" dirty="0">
                          <a:effectLst/>
                          <a:hlinkClick r:id="rId12"/>
                        </a:rPr>
                        <a:t>https://m.facebook.com/story.php?story_fbid=726100021863109&amp;id=100033893531683</a:t>
                      </a:r>
                      <a:r>
                        <a:rPr lang="kk-KZ" sz="500" dirty="0">
                          <a:effectLst/>
                        </a:rPr>
                        <a:t> </a:t>
                      </a:r>
                      <a:endParaRPr lang="ru-RU" sz="500" dirty="0">
                        <a:effectLst/>
                        <a:latin typeface="Calibri"/>
                        <a:ea typeface="Calibri"/>
                        <a:cs typeface="Times New Roman"/>
                      </a:endParaRPr>
                    </a:p>
                  </a:txBody>
                  <a:tcPr marL="31851" marR="31851" marT="0" marB="0"/>
                </a:tc>
              </a:tr>
            </a:tbl>
          </a:graphicData>
        </a:graphic>
      </p:graphicFrame>
      <p:sp>
        <p:nvSpPr>
          <p:cNvPr id="5" name="Rectangle 1"/>
          <p:cNvSpPr>
            <a:spLocks noGrp="1" noChangeArrowheads="1"/>
          </p:cNvSpPr>
          <p:nvPr>
            <p:ph type="title"/>
          </p:nvPr>
        </p:nvSpPr>
        <p:spPr bwMode="auto">
          <a:xfrm>
            <a:off x="179512" y="332656"/>
            <a:ext cx="8507288" cy="125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dirty="0"/>
          </a:p>
        </p:txBody>
      </p:sp>
      <p:graphicFrame>
        <p:nvGraphicFramePr>
          <p:cNvPr id="7" name="Таблица 6"/>
          <p:cNvGraphicFramePr>
            <a:graphicFrameLocks noGrp="1"/>
          </p:cNvGraphicFramePr>
          <p:nvPr>
            <p:extLst>
              <p:ext uri="{D42A27DB-BD31-4B8C-83A1-F6EECF244321}">
                <p14:modId xmlns:p14="http://schemas.microsoft.com/office/powerpoint/2010/main" val="2934508508"/>
              </p:ext>
            </p:extLst>
          </p:nvPr>
        </p:nvGraphicFramePr>
        <p:xfrm>
          <a:off x="395536" y="332656"/>
          <a:ext cx="8208912" cy="1226820"/>
        </p:xfrm>
        <a:graphic>
          <a:graphicData uri="http://schemas.openxmlformats.org/drawingml/2006/table">
            <a:tbl>
              <a:tblPr firstRow="1" firstCol="1" bandRow="1">
                <a:tableStyleId>{5C22544A-7EE6-4342-B048-85BDC9FD1C3A}</a:tableStyleId>
              </a:tblPr>
              <a:tblGrid>
                <a:gridCol w="8208912"/>
              </a:tblGrid>
              <a:tr h="980370">
                <a:tc>
                  <a:txBody>
                    <a:bodyPr/>
                    <a:lstStyle/>
                    <a:p>
                      <a:pPr algn="ctr">
                        <a:lnSpc>
                          <a:spcPct val="115000"/>
                        </a:lnSpc>
                        <a:spcAft>
                          <a:spcPts val="0"/>
                        </a:spcAft>
                      </a:pPr>
                      <a:r>
                        <a:rPr lang="ru-RU" sz="2800" dirty="0">
                          <a:solidFill>
                            <a:schemeClr val="tx1"/>
                          </a:solidFill>
                          <a:effectLst/>
                          <a:latin typeface="Times New Roman" pitchFamily="18" charset="0"/>
                          <a:cs typeface="Times New Roman" pitchFamily="18" charset="0"/>
                        </a:rPr>
                        <a:t> </a:t>
                      </a:r>
                      <a:r>
                        <a:rPr lang="kk-KZ" sz="2800" dirty="0">
                          <a:solidFill>
                            <a:schemeClr val="tx1"/>
                          </a:solidFill>
                          <a:effectLst/>
                          <a:latin typeface="Times New Roman" pitchFamily="18" charset="0"/>
                          <a:cs typeface="Times New Roman" pitchFamily="18" charset="0"/>
                        </a:rPr>
                        <a:t>«Мәдениетті ана-мәдениетті ұлт»  жобасы аясында атқарылған іс- шара</a:t>
                      </a:r>
                      <a:endParaRPr lang="ru-RU" sz="2000" dirty="0">
                        <a:solidFill>
                          <a:schemeClr val="tx1"/>
                        </a:solidFill>
                        <a:effectLst/>
                        <a:latin typeface="Times New Roman" pitchFamily="18" charset="0"/>
                        <a:cs typeface="Times New Roman" pitchFamily="18" charset="0"/>
                      </a:endParaRPr>
                    </a:p>
                    <a:p>
                      <a:pPr algn="ctr">
                        <a:lnSpc>
                          <a:spcPct val="115000"/>
                        </a:lnSpc>
                        <a:spcAft>
                          <a:spcPts val="0"/>
                        </a:spcAft>
                      </a:pPr>
                      <a:r>
                        <a:rPr lang="kk-KZ" sz="1400" dirty="0">
                          <a:effectLst/>
                        </a:rPr>
                        <a:t> </a:t>
                      </a:r>
                      <a:endParaRPr lang="ru-RU" sz="11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3197205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lnSpcReduction="10000"/>
          </a:bodyPr>
          <a:lstStyle/>
          <a:p>
            <a:r>
              <a:rPr lang="kk-KZ"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Үйірменің мақсаты</a:t>
            </a:r>
            <a:r>
              <a:rPr lang="kk-KZ"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 бала тәрбиесін халқымыздың ежелгі озық дәстүрлері негізінде жүргізу және оны бүгінгі заманның жетістіктерімен ұштастыру.   Ұрпақ тәрбиесі қазіргі таңда ең маңызды мәселенің бірі болып отыр. Осыған байланысты ұстаздар қауымы тың ізденістер жасауда.  </a:t>
            </a:r>
            <a:r>
              <a:rPr lang="kk-KZ"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kk-KZ"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Жылы алақан</a:t>
            </a:r>
            <a:r>
              <a:rPr lang="kk-KZ"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kk-KZ"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аналар мектебінде әр салада қызмет істеп, адал еңбегімен елге танылған адамдардың ақыл-кеңестері, іс-тәжірбиелері жастарға үлгі етіледі.</a:t>
            </a:r>
          </a:p>
          <a:p>
            <a:endParaRPr lang="ru-RU" dirty="0"/>
          </a:p>
        </p:txBody>
      </p:sp>
      <p:sp>
        <p:nvSpPr>
          <p:cNvPr id="2" name="Заголовок 1"/>
          <p:cNvSpPr>
            <a:spLocks noGrp="1"/>
          </p:cNvSpPr>
          <p:nvPr>
            <p:ph type="title"/>
          </p:nvPr>
        </p:nvSpPr>
        <p:spPr>
          <a:xfrm>
            <a:off x="611560" y="260648"/>
            <a:ext cx="8229600" cy="1143000"/>
          </a:xfrm>
        </p:spPr>
        <p:txBody>
          <a:bodyPr>
            <a:normAutofit fontScale="90000"/>
          </a:bodyPr>
          <a:lstStyle/>
          <a:p>
            <a:r>
              <a:rPr lang="kk-KZ"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r>
            <a:br>
              <a:rPr lang="kk-KZ"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br>
            <a:r>
              <a:rPr lang="kk-KZ" sz="31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«Жылы алақан» </a:t>
            </a:r>
            <a:r>
              <a:rPr lang="kk-KZ" sz="31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аналар  мектебінің  жылдық  жұмыстарының есебі.</a:t>
            </a:r>
            <a:r>
              <a:rPr lang="ru-RU" sz="3100"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
            </a:r>
            <a:br>
              <a:rPr lang="ru-RU" sz="3100"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br>
            <a:endParaRPr lang="ru-RU" sz="3100" dirty="0"/>
          </a:p>
        </p:txBody>
      </p:sp>
    </p:spTree>
    <p:extLst>
      <p:ext uri="{BB962C8B-B14F-4D97-AF65-F5344CB8AC3E}">
        <p14:creationId xmlns:p14="http://schemas.microsoft.com/office/powerpoint/2010/main" val="2760332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9592" y="729381"/>
            <a:ext cx="7772400" cy="1470025"/>
          </a:xfrm>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8194" name="Picture 2" descr="⬇ Скачать картинки Шаблон презентации природа, стоковые фото Шаблон  презентации природа в хорошем качестве | Depositpho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827584" y="260648"/>
            <a:ext cx="3168352" cy="3816429"/>
          </a:xfrm>
          <a:prstGeom prst="rect">
            <a:avLst/>
          </a:prstGeom>
        </p:spPr>
        <p:txBody>
          <a:bodyPr wrap="square">
            <a:spAutoFit/>
          </a:bodyPr>
          <a:lstStyle/>
          <a:p>
            <a:r>
              <a:rPr lang="kk-KZ" sz="1100" dirty="0">
                <a:latin typeface="Times New Roman" pitchFamily="18" charset="0"/>
                <a:cs typeface="Times New Roman" pitchFamily="18" charset="0"/>
              </a:rPr>
              <a:t>"Мен-анамын,ұрпағын әлдилеген тақырыбында аналар сайысы өткізілді.</a:t>
            </a:r>
            <a:endParaRPr lang="ru-RU" sz="1100" dirty="0">
              <a:latin typeface="Times New Roman" pitchFamily="18" charset="0"/>
              <a:cs typeface="Times New Roman" pitchFamily="18" charset="0"/>
            </a:endParaRPr>
          </a:p>
          <a:p>
            <a:r>
              <a:rPr lang="kk-KZ" sz="1100" dirty="0">
                <a:latin typeface="Times New Roman" pitchFamily="18" charset="0"/>
                <a:cs typeface="Times New Roman" pitchFamily="18" charset="0"/>
              </a:rPr>
              <a:t>Мақсаты: Ұлттық дәстүрді дәріптеу және бала бойында әлемдегі асыл ананы сыйлауға, адамгершілік сезімін ұялатуға, әсемдікті сүюге баулу</a:t>
            </a:r>
            <a:endParaRPr lang="ru-RU" sz="1100" dirty="0">
              <a:latin typeface="Times New Roman" pitchFamily="18" charset="0"/>
              <a:cs typeface="Times New Roman" pitchFamily="18" charset="0"/>
            </a:endParaRPr>
          </a:p>
          <a:p>
            <a:r>
              <a:rPr lang="kk-KZ" sz="1100" dirty="0">
                <a:latin typeface="Times New Roman" pitchFamily="18" charset="0"/>
                <a:cs typeface="Times New Roman" pitchFamily="18" charset="0"/>
              </a:rPr>
              <a:t>Бағдарламасы</a:t>
            </a:r>
            <a:endParaRPr lang="ru-RU" sz="1100" dirty="0">
              <a:latin typeface="Times New Roman" pitchFamily="18" charset="0"/>
              <a:cs typeface="Times New Roman" pitchFamily="18" charset="0"/>
            </a:endParaRPr>
          </a:p>
          <a:p>
            <a:r>
              <a:rPr lang="kk-KZ" sz="1100" dirty="0">
                <a:latin typeface="Times New Roman" pitchFamily="18" charset="0"/>
                <a:cs typeface="Times New Roman" pitchFamily="18" charset="0"/>
              </a:rPr>
              <a:t>1. Таныстыру </a:t>
            </a:r>
            <a:endParaRPr lang="ru-RU" sz="1100" dirty="0">
              <a:latin typeface="Times New Roman" pitchFamily="18" charset="0"/>
              <a:cs typeface="Times New Roman" pitchFamily="18" charset="0"/>
            </a:endParaRPr>
          </a:p>
          <a:p>
            <a:r>
              <a:rPr lang="kk-KZ" sz="1100" dirty="0">
                <a:latin typeface="Times New Roman" pitchFamily="18" charset="0"/>
                <a:cs typeface="Times New Roman" pitchFamily="18" charset="0"/>
              </a:rPr>
              <a:t>2. Сегіз қырлы-бір сырлы</a:t>
            </a:r>
            <a:endParaRPr lang="ru-RU" sz="1100" dirty="0">
              <a:latin typeface="Times New Roman" pitchFamily="18" charset="0"/>
              <a:cs typeface="Times New Roman" pitchFamily="18" charset="0"/>
            </a:endParaRPr>
          </a:p>
          <a:p>
            <a:r>
              <a:rPr lang="kk-KZ" sz="1100" dirty="0">
                <a:latin typeface="Times New Roman" pitchFamily="18" charset="0"/>
                <a:cs typeface="Times New Roman" pitchFamily="18" charset="0"/>
              </a:rPr>
              <a:t>3. Өнер сайысы</a:t>
            </a:r>
            <a:endParaRPr lang="ru-RU" sz="1100" dirty="0">
              <a:latin typeface="Times New Roman" pitchFamily="18" charset="0"/>
              <a:cs typeface="Times New Roman" pitchFamily="18" charset="0"/>
            </a:endParaRPr>
          </a:p>
          <a:p>
            <a:r>
              <a:rPr lang="kk-KZ" sz="1100" dirty="0">
                <a:latin typeface="Times New Roman" pitchFamily="18" charset="0"/>
                <a:cs typeface="Times New Roman" pitchFamily="18" charset="0"/>
              </a:rPr>
              <a:t>4. Дәм думан </a:t>
            </a:r>
            <a:endParaRPr lang="ru-RU" sz="1100" dirty="0">
              <a:latin typeface="Times New Roman" pitchFamily="18" charset="0"/>
              <a:cs typeface="Times New Roman" pitchFamily="18" charset="0"/>
            </a:endParaRPr>
          </a:p>
          <a:p>
            <a:r>
              <a:rPr lang="kk-KZ" sz="1100" dirty="0">
                <a:latin typeface="Times New Roman" pitchFamily="18" charset="0"/>
                <a:cs typeface="Times New Roman" pitchFamily="18" charset="0"/>
              </a:rPr>
              <a:t>5. Қазақтың салт-дәстүрі</a:t>
            </a:r>
            <a:endParaRPr lang="ru-RU" sz="1100" dirty="0">
              <a:latin typeface="Times New Roman" pitchFamily="18" charset="0"/>
              <a:cs typeface="Times New Roman" pitchFamily="18" charset="0"/>
            </a:endParaRPr>
          </a:p>
          <a:p>
            <a:r>
              <a:rPr lang="kk-KZ" sz="1100" dirty="0">
                <a:latin typeface="Times New Roman" pitchFamily="18" charset="0"/>
                <a:cs typeface="Times New Roman" pitchFamily="18" charset="0"/>
              </a:rPr>
              <a:t>Әділ-қазылар алқасы сайланып бағаларын беріп отырды. </a:t>
            </a:r>
            <a:endParaRPr lang="ru-RU" sz="1100" dirty="0">
              <a:latin typeface="Times New Roman" pitchFamily="18" charset="0"/>
              <a:cs typeface="Times New Roman" pitchFamily="18" charset="0"/>
            </a:endParaRPr>
          </a:p>
          <a:p>
            <a:r>
              <a:rPr lang="ru-RU" sz="1100" dirty="0">
                <a:latin typeface="Times New Roman" pitchFamily="18" charset="0"/>
                <a:cs typeface="Times New Roman" pitchFamily="18" charset="0"/>
              </a:rPr>
              <a:t>1. 1"А" </a:t>
            </a:r>
            <a:r>
              <a:rPr lang="ru-RU" sz="1100" dirty="0" err="1">
                <a:latin typeface="Times New Roman" pitchFamily="18" charset="0"/>
                <a:cs typeface="Times New Roman" pitchFamily="18" charset="0"/>
              </a:rPr>
              <a:t>сынып</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Өнерлі</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ана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Мусенова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Нұргүл</a:t>
            </a:r>
            <a:endParaRPr lang="ru-RU" sz="1100" dirty="0">
              <a:latin typeface="Times New Roman" pitchFamily="18" charset="0"/>
              <a:cs typeface="Times New Roman" pitchFamily="18" charset="0"/>
            </a:endParaRPr>
          </a:p>
          <a:p>
            <a:r>
              <a:rPr lang="ru-RU" sz="1100" dirty="0">
                <a:latin typeface="Times New Roman" pitchFamily="18" charset="0"/>
                <a:cs typeface="Times New Roman" pitchFamily="18" charset="0"/>
              </a:rPr>
              <a:t>2. 2"Ә" </a:t>
            </a:r>
            <a:r>
              <a:rPr lang="ru-RU" sz="1100" dirty="0" err="1">
                <a:latin typeface="Times New Roman" pitchFamily="18" charset="0"/>
                <a:cs typeface="Times New Roman" pitchFamily="18" charset="0"/>
              </a:rPr>
              <a:t>сынып</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Шебер</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ана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Имантусупова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Назым</a:t>
            </a:r>
            <a:endParaRPr lang="ru-RU" sz="1100" dirty="0">
              <a:latin typeface="Times New Roman" pitchFamily="18" charset="0"/>
              <a:cs typeface="Times New Roman" pitchFamily="18" charset="0"/>
            </a:endParaRPr>
          </a:p>
          <a:p>
            <a:r>
              <a:rPr lang="ru-RU" sz="1100" dirty="0">
                <a:latin typeface="Times New Roman" pitchFamily="18" charset="0"/>
                <a:cs typeface="Times New Roman" pitchFamily="18" charset="0"/>
              </a:rPr>
              <a:t>3. 1"Ә" </a:t>
            </a:r>
            <a:r>
              <a:rPr lang="ru-RU" sz="1100" dirty="0" err="1">
                <a:latin typeface="Times New Roman" pitchFamily="18" charset="0"/>
                <a:cs typeface="Times New Roman" pitchFamily="18" charset="0"/>
              </a:rPr>
              <a:t>сынып</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Мейірімді</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ана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Қонысбаева</a:t>
            </a:r>
            <a:r>
              <a:rPr lang="ru-RU" sz="1100" dirty="0">
                <a:latin typeface="Times New Roman" pitchFamily="18" charset="0"/>
                <a:cs typeface="Times New Roman" pitchFamily="18" charset="0"/>
              </a:rPr>
              <a:t> Жанна</a:t>
            </a:r>
          </a:p>
          <a:p>
            <a:r>
              <a:rPr lang="ru-RU" sz="1100" dirty="0">
                <a:latin typeface="Times New Roman" pitchFamily="18" charset="0"/>
                <a:cs typeface="Times New Roman" pitchFamily="18" charset="0"/>
              </a:rPr>
              <a:t>4. 2"А" </a:t>
            </a:r>
            <a:r>
              <a:rPr lang="ru-RU" sz="1100" dirty="0" err="1">
                <a:latin typeface="Times New Roman" pitchFamily="18" charset="0"/>
                <a:cs typeface="Times New Roman" pitchFamily="18" charset="0"/>
              </a:rPr>
              <a:t>сынып</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Инабатты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ана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Зионор</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Маншук</a:t>
            </a:r>
            <a:endParaRPr lang="ru-RU" sz="1100" dirty="0">
              <a:latin typeface="Times New Roman" pitchFamily="18" charset="0"/>
              <a:cs typeface="Times New Roman" pitchFamily="18" charset="0"/>
            </a:endParaRPr>
          </a:p>
          <a:p>
            <a:r>
              <a:rPr lang="ru-RU" sz="1100" dirty="0">
                <a:latin typeface="Times New Roman" pitchFamily="18" charset="0"/>
                <a:cs typeface="Times New Roman" pitchFamily="18" charset="0"/>
              </a:rPr>
              <a:t>5. 4"А" </a:t>
            </a:r>
            <a:r>
              <a:rPr lang="ru-RU" sz="1100" dirty="0" err="1">
                <a:latin typeface="Times New Roman" pitchFamily="18" charset="0"/>
                <a:cs typeface="Times New Roman" pitchFamily="18" charset="0"/>
              </a:rPr>
              <a:t>сынып</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Парасатты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ана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Шамхай</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Назира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осындай</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номинациялар</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бойынша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марапатталды</a:t>
            </a:r>
            <a:r>
              <a:rPr lang="ru-RU" sz="1100" dirty="0">
                <a:latin typeface="Times New Roman" pitchFamily="18" charset="0"/>
                <a:cs typeface="Times New Roman" pitchFamily="18" charset="0"/>
              </a:rPr>
              <a:t>.</a:t>
            </a:r>
          </a:p>
          <a:p>
            <a:r>
              <a:rPr lang="kk-KZ" sz="1100" dirty="0">
                <a:latin typeface="Times New Roman" pitchFamily="18" charset="0"/>
                <a:cs typeface="Times New Roman" pitchFamily="18" charset="0"/>
              </a:rPr>
              <a:t> </a:t>
            </a:r>
            <a:endParaRPr lang="ru-RU" sz="1100" dirty="0">
              <a:latin typeface="Times New Roman" pitchFamily="18" charset="0"/>
              <a:cs typeface="Times New Roman" pitchFamily="18" charset="0"/>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8348" y="457725"/>
            <a:ext cx="1800200" cy="1770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2064" y="397902"/>
            <a:ext cx="2160240" cy="1890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60004" y="2314137"/>
            <a:ext cx="2344360" cy="185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descr="C:\Users\мадина\Downloads\WhatsApp Image 2022-05-30 at 15.43.18.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70324" y="2314600"/>
            <a:ext cx="1838223" cy="18570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4398624"/>
            <a:ext cx="1512168" cy="1621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7" descr="C:\Users\мадина\Downloads\WhatsApp Image 2022-05-27 at 15.53.11.jpe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6092" r="11017"/>
          <a:stretch/>
        </p:blipFill>
        <p:spPr bwMode="auto">
          <a:xfrm>
            <a:off x="2162902" y="4406618"/>
            <a:ext cx="1328978" cy="14706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мадина\Downloads\WhatsApp Image 2022-05-27 at 15.37.58 (1).jpe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35896" y="4398624"/>
            <a:ext cx="1355100" cy="15187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мадина\Downloads\WhatsApp Image 2022-05-27 at 15.37.58.jpe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68116" y="4453923"/>
            <a:ext cx="1336248" cy="14333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мадина\Downloads\WhatsApp Image 2022-05-30 at 17.05.16.jpe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0102"/>
          <a:stretch/>
        </p:blipFill>
        <p:spPr bwMode="auto">
          <a:xfrm>
            <a:off x="6808348" y="4398624"/>
            <a:ext cx="1640692" cy="1514267"/>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809885" y="6206983"/>
            <a:ext cx="7275366" cy="369332"/>
          </a:xfrm>
          <a:prstGeom prst="rect">
            <a:avLst/>
          </a:prstGeom>
        </p:spPr>
        <p:txBody>
          <a:bodyPr wrap="square">
            <a:spAutoFit/>
          </a:bodyPr>
          <a:lstStyle/>
          <a:p>
            <a:r>
              <a:rPr lang="en-US" dirty="0"/>
              <a:t>https://www.instagram.com/tv/Ccm-DscAelP/?igshid=MDJmNzVkMjY=</a:t>
            </a:r>
            <a:endParaRPr lang="ru-RU" dirty="0"/>
          </a:p>
        </p:txBody>
      </p:sp>
    </p:spTree>
    <p:extLst>
      <p:ext uri="{BB962C8B-B14F-4D97-AF65-F5344CB8AC3E}">
        <p14:creationId xmlns:p14="http://schemas.microsoft.com/office/powerpoint/2010/main" val="2846227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67544" y="260648"/>
            <a:ext cx="8208912" cy="1231106"/>
          </a:xfrm>
          <a:prstGeom prst="rect">
            <a:avLst/>
          </a:prstGeom>
        </p:spPr>
        <p:txBody>
          <a:bodyPr wrap="square">
            <a:spAutoFit/>
          </a:bodyPr>
          <a:lstStyle/>
          <a:p>
            <a:pPr algn="ctr"/>
            <a:endParaRPr lang="ru-RU" sz="1400" dirty="0" smtClean="0">
              <a:latin typeface="Times New Roman" pitchFamily="18" charset="0"/>
              <a:cs typeface="Times New Roman" pitchFamily="18" charset="0"/>
            </a:endParaRPr>
          </a:p>
          <a:p>
            <a:pPr algn="ctr"/>
            <a:r>
              <a:rPr lang="ru-RU" sz="1400" dirty="0" smtClean="0">
                <a:latin typeface="Times New Roman" pitchFamily="18" charset="0"/>
                <a:cs typeface="Times New Roman" pitchFamily="18" charset="0"/>
              </a:rPr>
              <a:t>7- </a:t>
            </a:r>
            <a:r>
              <a:rPr lang="ru-RU" sz="1400" dirty="0" err="1">
                <a:latin typeface="Times New Roman" pitchFamily="18" charset="0"/>
                <a:cs typeface="Times New Roman" pitchFamily="18" charset="0"/>
              </a:rPr>
              <a:t>мамыр</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Отан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қорғаушылар</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мерекесі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қарсаңында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барлық</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сыныптар</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сынып</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сағатын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өткізді</a:t>
            </a:r>
            <a:r>
              <a:rPr lang="ru-RU" sz="1400" dirty="0">
                <a:latin typeface="Times New Roman" pitchFamily="18" charset="0"/>
                <a:cs typeface="Times New Roman" pitchFamily="18" charset="0"/>
              </a:rPr>
              <a:t>. </a:t>
            </a:r>
            <a:br>
              <a:rPr lang="ru-RU" sz="1400" dirty="0">
                <a:latin typeface="Times New Roman" pitchFamily="18" charset="0"/>
                <a:cs typeface="Times New Roman" pitchFamily="18" charset="0"/>
              </a:rPr>
            </a:br>
            <a:r>
              <a:rPr lang="ru-RU" sz="1400" dirty="0" err="1">
                <a:latin typeface="Times New Roman" pitchFamily="18" charset="0"/>
                <a:cs typeface="Times New Roman" pitchFamily="18" charset="0"/>
              </a:rPr>
              <a:t>Мақсаты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Оқушыларға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Ұлы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Отанды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сүюге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ерлік</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көрсеткен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батырлардың</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бойындағы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ержүректілік</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отан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сүйгіштік</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ұлтжандылық</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қасиеттерін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дәріптеу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Отанын</a:t>
            </a:r>
            <a:r>
              <a:rPr lang="ru-RU" sz="1400" dirty="0">
                <a:latin typeface="Times New Roman" pitchFamily="18" charset="0"/>
                <a:cs typeface="Times New Roman" pitchFamily="18" charset="0"/>
              </a:rPr>
              <a:t> , </a:t>
            </a:r>
            <a:r>
              <a:rPr lang="ru-RU" sz="1400" dirty="0" err="1">
                <a:latin typeface="Times New Roman" pitchFamily="18" charset="0"/>
                <a:cs typeface="Times New Roman" pitchFamily="18" charset="0"/>
              </a:rPr>
              <a:t>елін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қорғай</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білуге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тәрбиелеу</a:t>
            </a:r>
            <a:r>
              <a:rPr lang="ru-RU" sz="1400" dirty="0">
                <a:latin typeface="Times New Roman" pitchFamily="18" charset="0"/>
                <a:cs typeface="Times New Roman" pitchFamily="18" charset="0"/>
              </a:rPr>
              <a:t>.</a:t>
            </a:r>
            <a:br>
              <a:rPr lang="ru-RU" sz="1400" dirty="0">
                <a:latin typeface="Times New Roman" pitchFamily="18" charset="0"/>
                <a:cs typeface="Times New Roman" pitchFamily="18" charset="0"/>
              </a:rPr>
            </a:br>
            <a:endParaRPr lang="ru-RU"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390" y="1364036"/>
            <a:ext cx="1806102"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1491754"/>
            <a:ext cx="1800200" cy="1999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168" y="1442954"/>
            <a:ext cx="1994186" cy="1999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1821" y="1442954"/>
            <a:ext cx="1944216" cy="1982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3128" y="4022781"/>
            <a:ext cx="1830517"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47764" y="3984364"/>
            <a:ext cx="1872208"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3861048"/>
            <a:ext cx="1932855" cy="1848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52615" y="3858642"/>
            <a:ext cx="1944216" cy="1848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39390" y="5915778"/>
            <a:ext cx="6912930" cy="369332"/>
          </a:xfrm>
          <a:prstGeom prst="rect">
            <a:avLst/>
          </a:prstGeom>
        </p:spPr>
        <p:txBody>
          <a:bodyPr wrap="square">
            <a:spAutoFit/>
          </a:bodyPr>
          <a:lstStyle/>
          <a:p>
            <a:r>
              <a:rPr lang="en-US" dirty="0">
                <a:hlinkClick r:id="rId10"/>
              </a:rPr>
              <a:t>https://www.instagram.com/p/CberljrNnwI/?igshid=YmMyMTA2M2Y</a:t>
            </a:r>
            <a:r>
              <a:rPr lang="kk-KZ" dirty="0"/>
              <a:t> </a:t>
            </a:r>
            <a:r>
              <a:rPr lang="en-US" dirty="0"/>
              <a:t>=</a:t>
            </a:r>
            <a:endParaRPr lang="ru-RU" dirty="0"/>
          </a:p>
        </p:txBody>
      </p:sp>
    </p:spTree>
    <p:extLst>
      <p:ext uri="{BB962C8B-B14F-4D97-AF65-F5344CB8AC3E}">
        <p14:creationId xmlns:p14="http://schemas.microsoft.com/office/powerpoint/2010/main" val="2709886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74638"/>
            <a:ext cx="8291264" cy="634082"/>
          </a:xfrm>
        </p:spPr>
        <p:txBody>
          <a:bodyPr>
            <a:noAutofit/>
          </a:bodyPr>
          <a:lstStyle/>
          <a:p>
            <a:r>
              <a:rPr lang="kk-KZ" sz="1800" dirty="0">
                <a:solidFill>
                  <a:schemeClr val="tx1"/>
                </a:solidFill>
                <a:latin typeface="Times New Roman"/>
                <a:ea typeface="Calibri"/>
                <a:cs typeface="Times New Roman"/>
              </a:rPr>
              <a:t>«Жол қауіпсіздік ережелері</a:t>
            </a:r>
            <a:endParaRPr lang="ru-RU" sz="1800" dirty="0">
              <a:solidFill>
                <a:schemeClr val="tx1"/>
              </a:solidFill>
              <a:latin typeface="Times New Roman" pitchFamily="18" charset="0"/>
              <a:cs typeface="Times New Roman" pitchFamily="18" charset="0"/>
            </a:endParaRPr>
          </a:p>
        </p:txBody>
      </p:sp>
      <p:sp>
        <p:nvSpPr>
          <p:cNvPr id="10" name="Содержимое 2"/>
          <p:cNvSpPr txBox="1">
            <a:spLocks/>
          </p:cNvSpPr>
          <p:nvPr/>
        </p:nvSpPr>
        <p:spPr>
          <a:xfrm>
            <a:off x="5868144" y="6021288"/>
            <a:ext cx="2952328" cy="504056"/>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ru-RU" sz="2000" b="1" i="1" u="none" strike="noStrike" kern="1200" cap="none" spc="0" normalizeH="0" baseline="0" noProof="0" dirty="0">
              <a:ln>
                <a:noFill/>
              </a:ln>
              <a:solidFill>
                <a:srgbClr val="FF0000"/>
              </a:solidFill>
              <a:effectLst/>
              <a:uLnTx/>
              <a:uFillTx/>
              <a:latin typeface="+mn-lt"/>
              <a:ea typeface="+mn-ea"/>
              <a:cs typeface="+mn-cs"/>
            </a:endParaRPr>
          </a:p>
        </p:txBody>
      </p:sp>
      <p:pic>
        <p:nvPicPr>
          <p:cNvPr id="11" name="Рисунок 10" descr="C:\Users\линг-1\Desktop\фото\20171109_14161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245" y="1916832"/>
            <a:ext cx="1474224" cy="1489350"/>
          </a:xfrm>
          <a:prstGeom prst="rect">
            <a:avLst/>
          </a:prstGeom>
          <a:noFill/>
          <a:ln>
            <a:noFill/>
          </a:ln>
        </p:spPr>
      </p:pic>
      <p:pic>
        <p:nvPicPr>
          <p:cNvPr id="13" name="Рисунок 12" descr="C:\Users\линг-1\Desktop\фото\20171109_13564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3717032"/>
            <a:ext cx="1800200" cy="1942366"/>
          </a:xfrm>
          <a:prstGeom prst="rect">
            <a:avLst/>
          </a:prstGeom>
          <a:noFill/>
          <a:ln>
            <a:noFill/>
          </a:ln>
        </p:spPr>
      </p:pic>
      <p:pic>
        <p:nvPicPr>
          <p:cNvPr id="14" name="Рисунок 13" descr="C:\Users\линг-1\Desktop\фото\20171113_11033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4826" y="3789040"/>
            <a:ext cx="1797326" cy="1994229"/>
          </a:xfrm>
          <a:prstGeom prst="rect">
            <a:avLst/>
          </a:prstGeom>
          <a:noFill/>
          <a:ln>
            <a:noFill/>
          </a:ln>
        </p:spPr>
      </p:pic>
      <p:sp>
        <p:nvSpPr>
          <p:cNvPr id="4" name="Прямоугольник 3"/>
          <p:cNvSpPr/>
          <p:nvPr/>
        </p:nvSpPr>
        <p:spPr>
          <a:xfrm>
            <a:off x="326826" y="933161"/>
            <a:ext cx="5613326" cy="819904"/>
          </a:xfrm>
          <a:prstGeom prst="rect">
            <a:avLst/>
          </a:prstGeom>
        </p:spPr>
        <p:txBody>
          <a:bodyPr wrap="square">
            <a:spAutoFit/>
          </a:bodyPr>
          <a:lstStyle/>
          <a:p>
            <a:pPr>
              <a:lnSpc>
                <a:spcPct val="115000"/>
              </a:lnSpc>
              <a:spcAft>
                <a:spcPts val="1000"/>
              </a:spcAft>
            </a:pPr>
            <a:r>
              <a:rPr lang="kk-KZ" sz="1400" dirty="0">
                <a:latin typeface="Times New Roman"/>
                <a:ea typeface="Calibri"/>
                <a:cs typeface="Times New Roman"/>
              </a:rPr>
              <a:t>Қыркүйек айының алғашқы онкүндігінде» </a:t>
            </a:r>
            <a:r>
              <a:rPr lang="kk-KZ" sz="1400" dirty="0"/>
              <a:t>«</a:t>
            </a:r>
            <a:r>
              <a:rPr lang="kk-KZ" sz="1400" b="1" dirty="0">
                <a:latin typeface="Times New Roman" panose="02020603050405020304" pitchFamily="18" charset="0"/>
                <a:cs typeface="Times New Roman" panose="02020603050405020304" pitchFamily="18" charset="0"/>
              </a:rPr>
              <a:t>Жол қауіпсіздік ережелері</a:t>
            </a:r>
            <a:r>
              <a:rPr lang="kk-KZ" sz="1400" dirty="0">
                <a:latin typeface="Times New Roman" panose="02020603050405020304" pitchFamily="18" charset="0"/>
                <a:cs typeface="Times New Roman" panose="02020603050405020304" pitchFamily="18" charset="0"/>
              </a:rPr>
              <a:t>» </a:t>
            </a:r>
            <a:r>
              <a:rPr lang="kk-KZ" sz="1400" dirty="0">
                <a:latin typeface="Times New Roman" panose="02020603050405020304" pitchFamily="18" charset="0"/>
                <a:ea typeface="Calibri"/>
                <a:cs typeface="Times New Roman" panose="02020603050405020304" pitchFamily="18" charset="0"/>
              </a:rPr>
              <a:t>тақырыбында МАД </a:t>
            </a:r>
            <a:r>
              <a:rPr lang="kk-KZ" sz="1400" dirty="0">
                <a:latin typeface="Times New Roman"/>
                <a:ea typeface="Calibri"/>
                <a:cs typeface="Times New Roman"/>
              </a:rPr>
              <a:t>оқушылары, 1-7 сынып  оқушылары арасында  сынып сағаттары өткізілді.</a:t>
            </a:r>
            <a:endParaRPr lang="ru-RU" sz="1400" dirty="0">
              <a:ea typeface="Calibri"/>
              <a:cs typeface="Times New Roman"/>
            </a:endParaRPr>
          </a:p>
        </p:txBody>
      </p:sp>
      <p:pic>
        <p:nvPicPr>
          <p:cNvPr id="15" name="Picture 2" descr="C:\Users\-10622~1\AppData\Local\Temp\Rar$DIa0.088\IMG-20210910-WA006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3728" y="1844823"/>
            <a:ext cx="1653296" cy="16333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Users\-10622~1\AppData\Local\Temp\Rar$DIa2.605\IMG-20210910-WA006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02151" y="1744218"/>
            <a:ext cx="1738001" cy="17243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C:\Users\-10622~1\AppData\Local\Temp\Rar$DIa0.572\IMG-20210910-WA006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88088" y="3757544"/>
            <a:ext cx="1774835" cy="19942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Users\-10622~1\AppData\Local\Temp\Rar$DIa1.341\IMG-20210910-WA005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63994" y="4555945"/>
            <a:ext cx="1985764" cy="19693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линг-1\Documents\жол т2рт.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0487" t="4343" r="10487" b="4343"/>
          <a:stretch/>
        </p:blipFill>
        <p:spPr bwMode="auto">
          <a:xfrm rot="16200000">
            <a:off x="5646981" y="1201891"/>
            <a:ext cx="3978879" cy="252843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97272" y="5980928"/>
            <a:ext cx="6462960" cy="276999"/>
          </a:xfrm>
          <a:prstGeom prst="rect">
            <a:avLst/>
          </a:prstGeom>
        </p:spPr>
        <p:txBody>
          <a:bodyPr wrap="square">
            <a:spAutoFit/>
          </a:bodyPr>
          <a:lstStyle/>
          <a:p>
            <a:r>
              <a:rPr lang="en-US" sz="1200" dirty="0"/>
              <a:t>https://m.facebook.com/story.php?story_fbid=582765376196575&amp;id=100033893531683</a:t>
            </a:r>
            <a:endParaRPr lang="ru-RU" sz="1200" dirty="0"/>
          </a:p>
        </p:txBody>
      </p:sp>
      <p:sp>
        <p:nvSpPr>
          <p:cNvPr id="5" name="Прямоугольник 4"/>
          <p:cNvSpPr/>
          <p:nvPr/>
        </p:nvSpPr>
        <p:spPr>
          <a:xfrm>
            <a:off x="197272" y="6304737"/>
            <a:ext cx="6318944" cy="276999"/>
          </a:xfrm>
          <a:prstGeom prst="rect">
            <a:avLst/>
          </a:prstGeom>
        </p:spPr>
        <p:txBody>
          <a:bodyPr wrap="square">
            <a:spAutoFit/>
          </a:bodyPr>
          <a:lstStyle/>
          <a:p>
            <a:r>
              <a:rPr lang="en-US" sz="1200" dirty="0"/>
              <a:t>https://m.facebook.com/story.php?story_fbid=581685356304577&amp;id=100033893531683</a:t>
            </a:r>
            <a:endParaRPr lang="ru-RU" sz="12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2060848"/>
            <a:ext cx="8435280" cy="4065315"/>
          </a:xfrm>
        </p:spPr>
        <p:txBody>
          <a:bodyPr/>
          <a:lstStyle/>
          <a:p>
            <a:endParaRPr lang="kk-KZ" dirty="0" smtClean="0"/>
          </a:p>
          <a:p>
            <a:endParaRPr lang="ru-RU" dirty="0"/>
          </a:p>
        </p:txBody>
      </p:sp>
      <p:sp>
        <p:nvSpPr>
          <p:cNvPr id="2" name="Заголовок 1"/>
          <p:cNvSpPr>
            <a:spLocks noGrp="1"/>
          </p:cNvSpPr>
          <p:nvPr>
            <p:ph type="title"/>
          </p:nvPr>
        </p:nvSpPr>
        <p:spPr/>
        <p:txBody>
          <a:bodyPr>
            <a:noAutofit/>
          </a:bodyPr>
          <a:lstStyle/>
          <a:p>
            <a:r>
              <a:rPr lang="ru-RU" sz="1000" b="1" dirty="0" smtClean="0">
                <a:solidFill>
                  <a:schemeClr val="tx1"/>
                </a:solidFill>
                <a:latin typeface="Times New Roman" pitchFamily="18" charset="0"/>
                <a:cs typeface="Times New Roman" pitchFamily="18" charset="0"/>
              </a:rPr>
              <a:t/>
            </a:r>
            <a:br>
              <a:rPr lang="ru-RU" sz="1000" b="1" dirty="0" smtClean="0">
                <a:solidFill>
                  <a:schemeClr val="tx1"/>
                </a:solidFill>
                <a:latin typeface="Times New Roman" pitchFamily="18" charset="0"/>
                <a:cs typeface="Times New Roman" pitchFamily="18" charset="0"/>
              </a:rPr>
            </a:br>
            <a:r>
              <a:rPr lang="ru-RU" sz="1000" b="1" dirty="0">
                <a:solidFill>
                  <a:schemeClr val="tx1"/>
                </a:solidFill>
                <a:latin typeface="Times New Roman" pitchFamily="18" charset="0"/>
                <a:cs typeface="Times New Roman" pitchFamily="18" charset="0"/>
              </a:rPr>
              <a:t/>
            </a:r>
            <a:br>
              <a:rPr lang="ru-RU" sz="1000" b="1" dirty="0">
                <a:solidFill>
                  <a:schemeClr val="tx1"/>
                </a:solidFill>
                <a:latin typeface="Times New Roman" pitchFamily="18" charset="0"/>
                <a:cs typeface="Times New Roman" pitchFamily="18" charset="0"/>
              </a:rPr>
            </a:br>
            <a:r>
              <a:rPr lang="ru-RU" sz="1000" b="1" dirty="0" smtClean="0">
                <a:solidFill>
                  <a:schemeClr val="tx1"/>
                </a:solidFill>
                <a:latin typeface="Times New Roman" pitchFamily="18" charset="0"/>
                <a:cs typeface="Times New Roman" pitchFamily="18" charset="0"/>
              </a:rPr>
              <a:t/>
            </a:r>
            <a:br>
              <a:rPr lang="ru-RU" sz="1000" b="1" dirty="0" smtClean="0">
                <a:solidFill>
                  <a:schemeClr val="tx1"/>
                </a:solidFill>
                <a:latin typeface="Times New Roman" pitchFamily="18" charset="0"/>
                <a:cs typeface="Times New Roman" pitchFamily="18" charset="0"/>
              </a:rPr>
            </a:br>
            <a:r>
              <a:rPr lang="ru-RU" sz="1000" b="1" dirty="0">
                <a:solidFill>
                  <a:schemeClr val="tx1"/>
                </a:solidFill>
                <a:latin typeface="Times New Roman" pitchFamily="18" charset="0"/>
                <a:cs typeface="Times New Roman" pitchFamily="18" charset="0"/>
              </a:rPr>
              <a:t/>
            </a:r>
            <a:br>
              <a:rPr lang="ru-RU" sz="1000" b="1" dirty="0">
                <a:solidFill>
                  <a:schemeClr val="tx1"/>
                </a:solidFill>
                <a:latin typeface="Times New Roman" pitchFamily="18" charset="0"/>
                <a:cs typeface="Times New Roman" pitchFamily="18" charset="0"/>
              </a:rPr>
            </a:br>
            <a:r>
              <a:rPr lang="ru-RU" sz="1000" b="1" dirty="0" smtClean="0">
                <a:solidFill>
                  <a:schemeClr val="tx1"/>
                </a:solidFill>
                <a:latin typeface="Times New Roman" pitchFamily="18" charset="0"/>
                <a:cs typeface="Times New Roman" pitchFamily="18" charset="0"/>
              </a:rPr>
              <a:t/>
            </a:r>
            <a:br>
              <a:rPr lang="ru-RU" sz="1000" b="1" dirty="0" smtClean="0">
                <a:solidFill>
                  <a:schemeClr val="tx1"/>
                </a:solidFill>
                <a:latin typeface="Times New Roman" pitchFamily="18" charset="0"/>
                <a:cs typeface="Times New Roman" pitchFamily="18" charset="0"/>
              </a:rPr>
            </a:br>
            <a:r>
              <a:rPr lang="ru-RU" sz="1000" b="1" dirty="0" smtClean="0">
                <a:solidFill>
                  <a:schemeClr val="tx1"/>
                </a:solidFill>
                <a:latin typeface="Times New Roman" pitchFamily="18" charset="0"/>
                <a:cs typeface="Times New Roman" pitchFamily="18" charset="0"/>
              </a:rPr>
              <a:t/>
            </a:r>
            <a:br>
              <a:rPr lang="ru-RU" sz="1000" b="1" dirty="0" smtClean="0">
                <a:solidFill>
                  <a:schemeClr val="tx1"/>
                </a:solidFill>
                <a:latin typeface="Times New Roman" pitchFamily="18" charset="0"/>
                <a:cs typeface="Times New Roman" pitchFamily="18" charset="0"/>
              </a:rPr>
            </a:br>
            <a:r>
              <a:rPr lang="ru-RU" sz="1000" b="1" dirty="0">
                <a:solidFill>
                  <a:schemeClr val="tx1"/>
                </a:solidFill>
                <a:latin typeface="Times New Roman" pitchFamily="18" charset="0"/>
                <a:cs typeface="Times New Roman" pitchFamily="18" charset="0"/>
              </a:rPr>
              <a:t/>
            </a:r>
            <a:br>
              <a:rPr lang="ru-RU" sz="1000" b="1" dirty="0">
                <a:solidFill>
                  <a:schemeClr val="tx1"/>
                </a:solidFill>
                <a:latin typeface="Times New Roman" pitchFamily="18" charset="0"/>
                <a:cs typeface="Times New Roman" pitchFamily="18" charset="0"/>
              </a:rPr>
            </a:br>
            <a:r>
              <a:rPr lang="ru-RU" sz="1000" b="1" dirty="0" smtClean="0">
                <a:solidFill>
                  <a:schemeClr val="tx1"/>
                </a:solidFill>
                <a:latin typeface="Times New Roman" pitchFamily="18" charset="0"/>
                <a:cs typeface="Times New Roman" pitchFamily="18" charset="0"/>
              </a:rPr>
              <a:t/>
            </a:r>
            <a:br>
              <a:rPr lang="ru-RU" sz="1000" b="1" dirty="0" smtClean="0">
                <a:solidFill>
                  <a:schemeClr val="tx1"/>
                </a:solidFill>
                <a:latin typeface="Times New Roman" pitchFamily="18" charset="0"/>
                <a:cs typeface="Times New Roman" pitchFamily="18" charset="0"/>
              </a:rPr>
            </a:br>
            <a:r>
              <a:rPr lang="ru-RU" sz="1000" b="1" dirty="0">
                <a:solidFill>
                  <a:schemeClr val="tx1"/>
                </a:solidFill>
                <a:latin typeface="Times New Roman" pitchFamily="18" charset="0"/>
                <a:cs typeface="Times New Roman" pitchFamily="18" charset="0"/>
              </a:rPr>
              <a:t/>
            </a:r>
            <a:br>
              <a:rPr lang="ru-RU" sz="1000" b="1" dirty="0">
                <a:solidFill>
                  <a:schemeClr val="tx1"/>
                </a:solidFill>
                <a:latin typeface="Times New Roman" pitchFamily="18" charset="0"/>
                <a:cs typeface="Times New Roman" pitchFamily="18" charset="0"/>
              </a:rPr>
            </a:br>
            <a:r>
              <a:rPr lang="ru-RU" sz="1000" b="1" dirty="0" smtClean="0">
                <a:solidFill>
                  <a:schemeClr val="tx1"/>
                </a:solidFill>
                <a:latin typeface="Times New Roman" pitchFamily="18" charset="0"/>
                <a:cs typeface="Times New Roman" pitchFamily="18" charset="0"/>
              </a:rPr>
              <a:t/>
            </a:r>
            <a:br>
              <a:rPr lang="ru-RU" sz="1000" b="1" dirty="0" smtClean="0">
                <a:solidFill>
                  <a:schemeClr val="tx1"/>
                </a:solidFill>
                <a:latin typeface="Times New Roman" pitchFamily="18" charset="0"/>
                <a:cs typeface="Times New Roman" pitchFamily="18" charset="0"/>
              </a:rPr>
            </a:br>
            <a:r>
              <a:rPr lang="ru-RU" sz="1000" b="1" dirty="0">
                <a:solidFill>
                  <a:schemeClr val="tx1"/>
                </a:solidFill>
                <a:latin typeface="Times New Roman" pitchFamily="18" charset="0"/>
                <a:cs typeface="Times New Roman" pitchFamily="18" charset="0"/>
              </a:rPr>
              <a:t/>
            </a:r>
            <a:br>
              <a:rPr lang="ru-RU" sz="1000" b="1" dirty="0">
                <a:solidFill>
                  <a:schemeClr val="tx1"/>
                </a:solidFill>
                <a:latin typeface="Times New Roman" pitchFamily="18" charset="0"/>
                <a:cs typeface="Times New Roman" pitchFamily="18" charset="0"/>
              </a:rPr>
            </a:br>
            <a:r>
              <a:rPr lang="ru-RU" sz="1000" b="1" dirty="0" smtClean="0">
                <a:solidFill>
                  <a:schemeClr val="tx1"/>
                </a:solidFill>
                <a:latin typeface="Times New Roman" pitchFamily="18" charset="0"/>
                <a:cs typeface="Times New Roman" pitchFamily="18" charset="0"/>
              </a:rPr>
              <a:t/>
            </a:r>
            <a:br>
              <a:rPr lang="ru-RU" sz="1000" b="1" dirty="0" smtClean="0">
                <a:solidFill>
                  <a:schemeClr val="tx1"/>
                </a:solidFill>
                <a:latin typeface="Times New Roman" pitchFamily="18" charset="0"/>
                <a:cs typeface="Times New Roman" pitchFamily="18" charset="0"/>
              </a:rPr>
            </a:br>
            <a:r>
              <a:rPr lang="ru-RU" sz="1000" b="1" dirty="0">
                <a:solidFill>
                  <a:schemeClr val="tx1"/>
                </a:solidFill>
                <a:latin typeface="Times New Roman" pitchFamily="18" charset="0"/>
                <a:cs typeface="Times New Roman" pitchFamily="18" charset="0"/>
              </a:rPr>
              <a:t/>
            </a:r>
            <a:br>
              <a:rPr lang="ru-RU" sz="1000" b="1" dirty="0">
                <a:solidFill>
                  <a:schemeClr val="tx1"/>
                </a:solidFill>
                <a:latin typeface="Times New Roman" pitchFamily="18" charset="0"/>
                <a:cs typeface="Times New Roman" pitchFamily="18" charset="0"/>
              </a:rPr>
            </a:br>
            <a:r>
              <a:rPr lang="ru-RU" sz="1000" b="1" dirty="0" smtClean="0">
                <a:solidFill>
                  <a:schemeClr val="tx1"/>
                </a:solidFill>
                <a:latin typeface="Times New Roman" pitchFamily="18" charset="0"/>
                <a:cs typeface="Times New Roman" pitchFamily="18" charset="0"/>
              </a:rPr>
              <a:t/>
            </a:r>
            <a:br>
              <a:rPr lang="ru-RU" sz="1000" b="1" dirty="0" smtClean="0">
                <a:solidFill>
                  <a:schemeClr val="tx1"/>
                </a:solidFill>
                <a:latin typeface="Times New Roman" pitchFamily="18" charset="0"/>
                <a:cs typeface="Times New Roman" pitchFamily="18" charset="0"/>
              </a:rPr>
            </a:br>
            <a:r>
              <a:rPr lang="ru-RU" sz="1000" b="1" dirty="0">
                <a:solidFill>
                  <a:schemeClr val="tx1"/>
                </a:solidFill>
                <a:latin typeface="Times New Roman" pitchFamily="18" charset="0"/>
                <a:cs typeface="Times New Roman" pitchFamily="18" charset="0"/>
              </a:rPr>
              <a:t/>
            </a:r>
            <a:br>
              <a:rPr lang="ru-RU" sz="1000" b="1" dirty="0">
                <a:solidFill>
                  <a:schemeClr val="tx1"/>
                </a:solidFill>
                <a:latin typeface="Times New Roman" pitchFamily="18" charset="0"/>
                <a:cs typeface="Times New Roman" pitchFamily="18" charset="0"/>
              </a:rPr>
            </a:br>
            <a:r>
              <a:rPr lang="ru-RU" sz="1000" b="1" dirty="0" smtClean="0">
                <a:solidFill>
                  <a:schemeClr val="tx1"/>
                </a:solidFill>
                <a:latin typeface="Times New Roman" pitchFamily="18" charset="0"/>
                <a:cs typeface="Times New Roman" pitchFamily="18" charset="0"/>
              </a:rPr>
              <a:t/>
            </a:r>
            <a:br>
              <a:rPr lang="ru-RU" sz="1000" b="1" dirty="0" smtClean="0">
                <a:solidFill>
                  <a:schemeClr val="tx1"/>
                </a:solidFill>
                <a:latin typeface="Times New Roman" pitchFamily="18" charset="0"/>
                <a:cs typeface="Times New Roman" pitchFamily="18" charset="0"/>
              </a:rPr>
            </a:br>
            <a:r>
              <a:rPr lang="ru-RU" sz="1000" b="1" dirty="0">
                <a:solidFill>
                  <a:schemeClr val="tx1"/>
                </a:solidFill>
                <a:latin typeface="Times New Roman" pitchFamily="18" charset="0"/>
                <a:cs typeface="Times New Roman" pitchFamily="18" charset="0"/>
              </a:rPr>
              <a:t/>
            </a:r>
            <a:br>
              <a:rPr lang="ru-RU" sz="1000" b="1" dirty="0">
                <a:solidFill>
                  <a:schemeClr val="tx1"/>
                </a:solidFill>
                <a:latin typeface="Times New Roman" pitchFamily="18" charset="0"/>
                <a:cs typeface="Times New Roman" pitchFamily="18" charset="0"/>
              </a:rPr>
            </a:br>
            <a:r>
              <a:rPr lang="ru-RU" sz="1000" b="1" dirty="0" smtClean="0">
                <a:solidFill>
                  <a:schemeClr val="tx1"/>
                </a:solidFill>
                <a:latin typeface="Times New Roman" pitchFamily="18" charset="0"/>
                <a:cs typeface="Times New Roman" pitchFamily="18" charset="0"/>
              </a:rPr>
              <a:t/>
            </a:r>
            <a:br>
              <a:rPr lang="ru-RU" sz="1000" b="1" dirty="0" smtClean="0">
                <a:solidFill>
                  <a:schemeClr val="tx1"/>
                </a:solidFill>
                <a:latin typeface="Times New Roman" pitchFamily="18" charset="0"/>
                <a:cs typeface="Times New Roman" pitchFamily="18" charset="0"/>
              </a:rPr>
            </a:br>
            <a:r>
              <a:rPr lang="ru-RU" sz="1000" b="1" dirty="0">
                <a:solidFill>
                  <a:schemeClr val="tx1"/>
                </a:solidFill>
                <a:latin typeface="Times New Roman" pitchFamily="18" charset="0"/>
                <a:cs typeface="Times New Roman" pitchFamily="18" charset="0"/>
              </a:rPr>
              <a:t/>
            </a:r>
            <a:br>
              <a:rPr lang="ru-RU" sz="1000" b="1" dirty="0">
                <a:solidFill>
                  <a:schemeClr val="tx1"/>
                </a:solidFill>
                <a:latin typeface="Times New Roman" pitchFamily="18" charset="0"/>
                <a:cs typeface="Times New Roman" pitchFamily="18" charset="0"/>
              </a:rPr>
            </a:br>
            <a:r>
              <a:rPr lang="ru-RU" sz="1000" b="1" dirty="0" smtClean="0">
                <a:solidFill>
                  <a:schemeClr val="tx1"/>
                </a:solidFill>
                <a:latin typeface="Times New Roman" pitchFamily="18" charset="0"/>
                <a:cs typeface="Times New Roman" pitchFamily="18" charset="0"/>
              </a:rPr>
              <a:t/>
            </a:r>
            <a:br>
              <a:rPr lang="ru-RU" sz="1000" b="1" dirty="0" smtClean="0">
                <a:solidFill>
                  <a:schemeClr val="tx1"/>
                </a:solidFill>
                <a:latin typeface="Times New Roman" pitchFamily="18" charset="0"/>
                <a:cs typeface="Times New Roman" pitchFamily="18" charset="0"/>
              </a:rPr>
            </a:br>
            <a:r>
              <a:rPr lang="ru-RU" sz="1000" b="1" dirty="0">
                <a:solidFill>
                  <a:schemeClr val="tx1"/>
                </a:solidFill>
                <a:latin typeface="Times New Roman" pitchFamily="18" charset="0"/>
                <a:cs typeface="Times New Roman" pitchFamily="18" charset="0"/>
              </a:rPr>
              <a:t/>
            </a:r>
            <a:br>
              <a:rPr lang="ru-RU" sz="1000" b="1" dirty="0">
                <a:solidFill>
                  <a:schemeClr val="tx1"/>
                </a:solidFill>
                <a:latin typeface="Times New Roman" pitchFamily="18" charset="0"/>
                <a:cs typeface="Times New Roman" pitchFamily="18" charset="0"/>
              </a:rPr>
            </a:br>
            <a:r>
              <a:rPr lang="ru-RU" sz="1000" b="1" dirty="0" smtClean="0">
                <a:solidFill>
                  <a:schemeClr val="tx1"/>
                </a:solidFill>
                <a:latin typeface="Times New Roman" pitchFamily="18" charset="0"/>
                <a:cs typeface="Times New Roman" pitchFamily="18" charset="0"/>
              </a:rPr>
              <a:t/>
            </a:r>
            <a:br>
              <a:rPr lang="ru-RU" sz="1000" b="1" dirty="0" smtClean="0">
                <a:solidFill>
                  <a:schemeClr val="tx1"/>
                </a:solidFill>
                <a:latin typeface="Times New Roman" pitchFamily="18" charset="0"/>
                <a:cs typeface="Times New Roman" pitchFamily="18" charset="0"/>
              </a:rPr>
            </a:br>
            <a:r>
              <a:rPr lang="ru-RU" sz="1000" b="1" dirty="0">
                <a:solidFill>
                  <a:schemeClr val="tx1"/>
                </a:solidFill>
                <a:latin typeface="Times New Roman" pitchFamily="18" charset="0"/>
                <a:cs typeface="Times New Roman" pitchFamily="18" charset="0"/>
              </a:rPr>
              <a:t/>
            </a:r>
            <a:br>
              <a:rPr lang="ru-RU" sz="1000" b="1" dirty="0">
                <a:solidFill>
                  <a:schemeClr val="tx1"/>
                </a:solidFill>
                <a:latin typeface="Times New Roman" pitchFamily="18" charset="0"/>
                <a:cs typeface="Times New Roman" pitchFamily="18" charset="0"/>
              </a:rPr>
            </a:br>
            <a:r>
              <a:rPr lang="ru-RU" sz="1000" b="1" dirty="0" smtClean="0">
                <a:solidFill>
                  <a:schemeClr val="tx1"/>
                </a:solidFill>
                <a:latin typeface="Times New Roman" pitchFamily="18" charset="0"/>
                <a:cs typeface="Times New Roman" pitchFamily="18" charset="0"/>
              </a:rPr>
              <a:t/>
            </a:r>
            <a:br>
              <a:rPr lang="ru-RU" sz="1000" b="1" dirty="0" smtClean="0">
                <a:solidFill>
                  <a:schemeClr val="tx1"/>
                </a:solidFill>
                <a:latin typeface="Times New Roman" pitchFamily="18" charset="0"/>
                <a:cs typeface="Times New Roman" pitchFamily="18" charset="0"/>
              </a:rPr>
            </a:br>
            <a:r>
              <a:rPr lang="ru-RU" sz="1000" b="1" dirty="0">
                <a:solidFill>
                  <a:schemeClr val="tx1"/>
                </a:solidFill>
                <a:latin typeface="Times New Roman" pitchFamily="18" charset="0"/>
                <a:cs typeface="Times New Roman" pitchFamily="18" charset="0"/>
              </a:rPr>
              <a:t/>
            </a:r>
            <a:br>
              <a:rPr lang="ru-RU" sz="1000" b="1" dirty="0">
                <a:solidFill>
                  <a:schemeClr val="tx1"/>
                </a:solidFill>
                <a:latin typeface="Times New Roman" pitchFamily="18" charset="0"/>
                <a:cs typeface="Times New Roman" pitchFamily="18" charset="0"/>
              </a:rPr>
            </a:br>
            <a:r>
              <a:rPr lang="ru-RU" sz="1000" b="1" dirty="0" smtClean="0">
                <a:solidFill>
                  <a:schemeClr val="tx1"/>
                </a:solidFill>
                <a:latin typeface="Times New Roman" pitchFamily="18" charset="0"/>
                <a:cs typeface="Times New Roman" pitchFamily="18" charset="0"/>
              </a:rPr>
              <a:t/>
            </a:r>
            <a:br>
              <a:rPr lang="ru-RU" sz="1000" b="1" dirty="0" smtClean="0">
                <a:solidFill>
                  <a:schemeClr val="tx1"/>
                </a:solidFill>
                <a:latin typeface="Times New Roman" pitchFamily="18" charset="0"/>
                <a:cs typeface="Times New Roman" pitchFamily="18" charset="0"/>
              </a:rPr>
            </a:br>
            <a:r>
              <a:rPr lang="ru-RU" sz="1000" b="1" dirty="0">
                <a:solidFill>
                  <a:schemeClr val="tx1"/>
                </a:solidFill>
                <a:latin typeface="Times New Roman" pitchFamily="18" charset="0"/>
                <a:cs typeface="Times New Roman" pitchFamily="18" charset="0"/>
              </a:rPr>
              <a:t/>
            </a:r>
            <a:br>
              <a:rPr lang="ru-RU" sz="1000" b="1" dirty="0">
                <a:solidFill>
                  <a:schemeClr val="tx1"/>
                </a:solidFill>
                <a:latin typeface="Times New Roman" pitchFamily="18" charset="0"/>
                <a:cs typeface="Times New Roman" pitchFamily="18" charset="0"/>
              </a:rPr>
            </a:br>
            <a:r>
              <a:rPr lang="ru-RU" sz="1000" b="1" dirty="0" smtClean="0">
                <a:solidFill>
                  <a:schemeClr val="tx1"/>
                </a:solidFill>
                <a:latin typeface="Times New Roman" pitchFamily="18" charset="0"/>
                <a:cs typeface="Times New Roman" pitchFamily="18" charset="0"/>
              </a:rPr>
              <a:t/>
            </a:r>
            <a:br>
              <a:rPr lang="ru-RU" sz="1000" b="1" dirty="0" smtClean="0">
                <a:solidFill>
                  <a:schemeClr val="tx1"/>
                </a:solidFill>
                <a:latin typeface="Times New Roman" pitchFamily="18" charset="0"/>
                <a:cs typeface="Times New Roman" pitchFamily="18" charset="0"/>
              </a:rPr>
            </a:br>
            <a:r>
              <a:rPr lang="ru-RU" sz="1000" b="1" dirty="0">
                <a:solidFill>
                  <a:schemeClr val="tx1"/>
                </a:solidFill>
                <a:latin typeface="Times New Roman" pitchFamily="18" charset="0"/>
                <a:cs typeface="Times New Roman" pitchFamily="18" charset="0"/>
              </a:rPr>
              <a:t/>
            </a:r>
            <a:br>
              <a:rPr lang="ru-RU" sz="1000" b="1" dirty="0">
                <a:solidFill>
                  <a:schemeClr val="tx1"/>
                </a:solidFill>
                <a:latin typeface="Times New Roman" pitchFamily="18" charset="0"/>
                <a:cs typeface="Times New Roman" pitchFamily="18" charset="0"/>
              </a:rPr>
            </a:br>
            <a:r>
              <a:rPr lang="ru-RU" sz="1000" b="1" dirty="0" smtClean="0">
                <a:solidFill>
                  <a:schemeClr val="tx1"/>
                </a:solidFill>
                <a:latin typeface="Times New Roman" pitchFamily="18" charset="0"/>
                <a:cs typeface="Times New Roman" pitchFamily="18" charset="0"/>
              </a:rPr>
              <a:t/>
            </a:r>
            <a:br>
              <a:rPr lang="ru-RU" sz="1000" b="1" dirty="0" smtClean="0">
                <a:solidFill>
                  <a:schemeClr val="tx1"/>
                </a:solidFill>
                <a:latin typeface="Times New Roman" pitchFamily="18" charset="0"/>
                <a:cs typeface="Times New Roman" pitchFamily="18" charset="0"/>
              </a:rPr>
            </a:br>
            <a:r>
              <a:rPr lang="ru-RU" sz="1000" b="1" dirty="0">
                <a:solidFill>
                  <a:schemeClr val="tx1"/>
                </a:solidFill>
                <a:latin typeface="Times New Roman" pitchFamily="18" charset="0"/>
                <a:cs typeface="Times New Roman" pitchFamily="18" charset="0"/>
              </a:rPr>
              <a:t/>
            </a:r>
            <a:br>
              <a:rPr lang="ru-RU" sz="1000" b="1" dirty="0">
                <a:solidFill>
                  <a:schemeClr val="tx1"/>
                </a:solidFill>
                <a:latin typeface="Times New Roman" pitchFamily="18" charset="0"/>
                <a:cs typeface="Times New Roman" pitchFamily="18" charset="0"/>
              </a:rPr>
            </a:br>
            <a:r>
              <a:rPr lang="ru-RU" sz="1000" b="1" dirty="0" smtClean="0">
                <a:solidFill>
                  <a:schemeClr val="tx1"/>
                </a:solidFill>
                <a:latin typeface="Times New Roman" pitchFamily="18" charset="0"/>
                <a:cs typeface="Times New Roman" pitchFamily="18" charset="0"/>
              </a:rPr>
              <a:t/>
            </a:r>
            <a:br>
              <a:rPr lang="ru-RU" sz="1000" b="1" dirty="0" smtClean="0">
                <a:solidFill>
                  <a:schemeClr val="tx1"/>
                </a:solidFill>
                <a:latin typeface="Times New Roman" pitchFamily="18" charset="0"/>
                <a:cs typeface="Times New Roman" pitchFamily="18" charset="0"/>
              </a:rPr>
            </a:br>
            <a:r>
              <a:rPr lang="ru-RU" sz="1000" b="1" dirty="0">
                <a:solidFill>
                  <a:schemeClr val="tx1"/>
                </a:solidFill>
                <a:latin typeface="Times New Roman" pitchFamily="18" charset="0"/>
                <a:cs typeface="Times New Roman" pitchFamily="18" charset="0"/>
              </a:rPr>
              <a:t/>
            </a:r>
            <a:br>
              <a:rPr lang="ru-RU" sz="1000" b="1" dirty="0">
                <a:solidFill>
                  <a:schemeClr val="tx1"/>
                </a:solidFill>
                <a:latin typeface="Times New Roman" pitchFamily="18" charset="0"/>
                <a:cs typeface="Times New Roman" pitchFamily="18" charset="0"/>
              </a:rPr>
            </a:br>
            <a:r>
              <a:rPr lang="ru-RU" sz="1600" b="1" dirty="0" smtClean="0">
                <a:solidFill>
                  <a:schemeClr val="tx1"/>
                </a:solidFill>
                <a:latin typeface="Times New Roman" pitchFamily="18" charset="0"/>
                <a:cs typeface="Times New Roman" pitchFamily="18" charset="0"/>
              </a:rPr>
              <a:t>«</a:t>
            </a:r>
            <a:r>
              <a:rPr lang="ru-RU" sz="1600" b="1" dirty="0" err="1" smtClean="0">
                <a:solidFill>
                  <a:schemeClr val="tx1"/>
                </a:solidFill>
                <a:latin typeface="Times New Roman" pitchFamily="18" charset="0"/>
                <a:cs typeface="Times New Roman" pitchFamily="18" charset="0"/>
              </a:rPr>
              <a:t>Байқадам</a:t>
            </a:r>
            <a:r>
              <a:rPr lang="ru-RU" sz="1600" b="1" dirty="0" smtClean="0">
                <a:solidFill>
                  <a:schemeClr val="tx1"/>
                </a:solidFill>
                <a:latin typeface="Times New Roman" pitchFamily="18" charset="0"/>
                <a:cs typeface="Times New Roman" pitchFamily="18" charset="0"/>
              </a:rPr>
              <a:t>  </a:t>
            </a:r>
            <a:r>
              <a:rPr lang="ru-RU" sz="1600" b="1" dirty="0" err="1" smtClean="0">
                <a:solidFill>
                  <a:schemeClr val="tx1"/>
                </a:solidFill>
                <a:latin typeface="Times New Roman" pitchFamily="18" charset="0"/>
                <a:cs typeface="Times New Roman" pitchFamily="18" charset="0"/>
              </a:rPr>
              <a:t>жалпы</a:t>
            </a:r>
            <a:r>
              <a:rPr lang="ru-RU" sz="1600" b="1" dirty="0" smtClean="0">
                <a:solidFill>
                  <a:schemeClr val="tx1"/>
                </a:solidFill>
                <a:latin typeface="Times New Roman" pitchFamily="18" charset="0"/>
                <a:cs typeface="Times New Roman" pitchFamily="18" charset="0"/>
              </a:rPr>
              <a:t> </a:t>
            </a:r>
            <a:r>
              <a:rPr lang="ru-RU" sz="1600" b="1" dirty="0" err="1">
                <a:solidFill>
                  <a:schemeClr val="tx1"/>
                </a:solidFill>
                <a:latin typeface="Times New Roman" pitchFamily="18" charset="0"/>
                <a:cs typeface="Times New Roman" pitchFamily="18" charset="0"/>
              </a:rPr>
              <a:t>білім</a:t>
            </a:r>
            <a:r>
              <a:rPr lang="ru-RU" sz="1600" b="1" dirty="0">
                <a:solidFill>
                  <a:schemeClr val="tx1"/>
                </a:solidFill>
                <a:latin typeface="Times New Roman" pitchFamily="18" charset="0"/>
                <a:cs typeface="Times New Roman" pitchFamily="18" charset="0"/>
              </a:rPr>
              <a:t> </a:t>
            </a:r>
            <a:r>
              <a:rPr lang="ru-RU" sz="1600" b="1" dirty="0" err="1">
                <a:solidFill>
                  <a:schemeClr val="tx1"/>
                </a:solidFill>
                <a:latin typeface="Times New Roman" pitchFamily="18" charset="0"/>
                <a:cs typeface="Times New Roman" pitchFamily="18" charset="0"/>
              </a:rPr>
              <a:t>беретін</a:t>
            </a:r>
            <a:r>
              <a:rPr lang="ru-RU" sz="1600" b="1" dirty="0">
                <a:solidFill>
                  <a:schemeClr val="tx1"/>
                </a:solidFill>
                <a:latin typeface="Times New Roman" pitchFamily="18" charset="0"/>
                <a:cs typeface="Times New Roman" pitchFamily="18" charset="0"/>
              </a:rPr>
              <a:t> </a:t>
            </a:r>
            <a:r>
              <a:rPr lang="ru-RU" sz="1600" b="1" dirty="0" err="1">
                <a:solidFill>
                  <a:schemeClr val="tx1"/>
                </a:solidFill>
                <a:latin typeface="Times New Roman" pitchFamily="18" charset="0"/>
                <a:cs typeface="Times New Roman" pitchFamily="18" charset="0"/>
              </a:rPr>
              <a:t>мектебі</a:t>
            </a:r>
            <a:r>
              <a:rPr lang="ru-RU" sz="1600" b="1" dirty="0">
                <a:solidFill>
                  <a:schemeClr val="tx1"/>
                </a:solidFill>
                <a:latin typeface="Times New Roman" pitchFamily="18" charset="0"/>
                <a:cs typeface="Times New Roman" pitchFamily="18" charset="0"/>
              </a:rPr>
              <a:t>» </a:t>
            </a:r>
            <a:r>
              <a:rPr lang="ru-RU" sz="1600" b="1" dirty="0" err="1">
                <a:solidFill>
                  <a:schemeClr val="tx1"/>
                </a:solidFill>
                <a:latin typeface="Times New Roman" pitchFamily="18" charset="0"/>
                <a:cs typeface="Times New Roman" pitchFamily="18" charset="0"/>
              </a:rPr>
              <a:t>коммуналдық</a:t>
            </a:r>
            <a:r>
              <a:rPr lang="ru-RU" sz="1600" b="1" dirty="0">
                <a:solidFill>
                  <a:schemeClr val="tx1"/>
                </a:solidFill>
                <a:latin typeface="Times New Roman" pitchFamily="18" charset="0"/>
                <a:cs typeface="Times New Roman" pitchFamily="18" charset="0"/>
              </a:rPr>
              <a:t> </a:t>
            </a:r>
            <a:r>
              <a:rPr lang="ru-RU" sz="1600" b="1" dirty="0" err="1">
                <a:solidFill>
                  <a:schemeClr val="tx1"/>
                </a:solidFill>
                <a:latin typeface="Times New Roman" pitchFamily="18" charset="0"/>
                <a:cs typeface="Times New Roman" pitchFamily="18" charset="0"/>
              </a:rPr>
              <a:t>мелекеттік</a:t>
            </a:r>
            <a:r>
              <a:rPr lang="ru-RU" sz="1600" b="1" dirty="0">
                <a:solidFill>
                  <a:schemeClr val="tx1"/>
                </a:solidFill>
                <a:latin typeface="Times New Roman" pitchFamily="18" charset="0"/>
                <a:cs typeface="Times New Roman" pitchFamily="18" charset="0"/>
              </a:rPr>
              <a:t> </a:t>
            </a:r>
            <a:r>
              <a:rPr lang="ru-RU" sz="1600" b="1" dirty="0" err="1">
                <a:solidFill>
                  <a:schemeClr val="tx1"/>
                </a:solidFill>
                <a:latin typeface="Times New Roman" pitchFamily="18" charset="0"/>
                <a:cs typeface="Times New Roman" pitchFamily="18" charset="0"/>
              </a:rPr>
              <a:t>мекемесі</a:t>
            </a:r>
            <a:r>
              <a:rPr lang="ru-RU" sz="1600" b="1" dirty="0">
                <a:solidFill>
                  <a:schemeClr val="tx1"/>
                </a:solidFill>
                <a:latin typeface="Times New Roman" pitchFamily="18" charset="0"/>
                <a:cs typeface="Times New Roman" pitchFamily="18" charset="0"/>
              </a:rPr>
              <a:t>  </a:t>
            </a:r>
            <a:r>
              <a:rPr lang="ru-RU" sz="1600" b="1" dirty="0" smtClean="0">
                <a:solidFill>
                  <a:schemeClr val="tx1"/>
                </a:solidFill>
                <a:latin typeface="Times New Roman" pitchFamily="18" charset="0"/>
                <a:cs typeface="Times New Roman" pitchFamily="18" charset="0"/>
              </a:rPr>
              <a:t/>
            </a:r>
            <a:br>
              <a:rPr lang="ru-RU" sz="1600" b="1" dirty="0" smtClean="0">
                <a:solidFill>
                  <a:schemeClr val="tx1"/>
                </a:solidFill>
                <a:latin typeface="Times New Roman" pitchFamily="18" charset="0"/>
                <a:cs typeface="Times New Roman" pitchFamily="18" charset="0"/>
              </a:rPr>
            </a:br>
            <a:r>
              <a:rPr lang="ru-RU" sz="1600" b="1" dirty="0" smtClean="0">
                <a:solidFill>
                  <a:schemeClr val="tx1"/>
                </a:solidFill>
                <a:latin typeface="Times New Roman" pitchFamily="18" charset="0"/>
                <a:cs typeface="Times New Roman" pitchFamily="18" charset="0"/>
              </a:rPr>
              <a:t>2021-2022 </a:t>
            </a:r>
            <a:r>
              <a:rPr lang="ru-RU" sz="1600" b="1" dirty="0" err="1">
                <a:solidFill>
                  <a:schemeClr val="tx1"/>
                </a:solidFill>
                <a:latin typeface="Times New Roman" pitchFamily="18" charset="0"/>
                <a:cs typeface="Times New Roman" pitchFamily="18" charset="0"/>
              </a:rPr>
              <a:t>оқу</a:t>
            </a:r>
            <a:r>
              <a:rPr lang="ru-RU" sz="1600" b="1" dirty="0">
                <a:solidFill>
                  <a:schemeClr val="tx1"/>
                </a:solidFill>
                <a:latin typeface="Times New Roman" pitchFamily="18" charset="0"/>
                <a:cs typeface="Times New Roman" pitchFamily="18" charset="0"/>
              </a:rPr>
              <a:t> </a:t>
            </a:r>
            <a:r>
              <a:rPr lang="ru-RU" sz="1600" b="1" dirty="0" err="1">
                <a:solidFill>
                  <a:schemeClr val="tx1"/>
                </a:solidFill>
                <a:latin typeface="Times New Roman" pitchFamily="18" charset="0"/>
                <a:cs typeface="Times New Roman" pitchFamily="18" charset="0"/>
              </a:rPr>
              <a:t>жылында</a:t>
            </a:r>
            <a:r>
              <a:rPr lang="ru-RU" sz="1600" b="1" dirty="0">
                <a:solidFill>
                  <a:schemeClr val="tx1"/>
                </a:solidFill>
                <a:latin typeface="Times New Roman" pitchFamily="18" charset="0"/>
                <a:cs typeface="Times New Roman" pitchFamily="18" charset="0"/>
              </a:rPr>
              <a:t> ҚР-да </a:t>
            </a:r>
            <a:r>
              <a:rPr lang="ru-RU" sz="1600" b="1" dirty="0" err="1">
                <a:solidFill>
                  <a:schemeClr val="tx1"/>
                </a:solidFill>
                <a:latin typeface="Times New Roman" pitchFamily="18" charset="0"/>
                <a:cs typeface="Times New Roman" pitchFamily="18" charset="0"/>
              </a:rPr>
              <a:t>білім</a:t>
            </a:r>
            <a:r>
              <a:rPr lang="ru-RU" sz="1600" b="1" dirty="0">
                <a:solidFill>
                  <a:schemeClr val="tx1"/>
                </a:solidFill>
                <a:latin typeface="Times New Roman" pitchFamily="18" charset="0"/>
                <a:cs typeface="Times New Roman" pitchFamily="18" charset="0"/>
              </a:rPr>
              <a:t> </a:t>
            </a:r>
            <a:r>
              <a:rPr lang="ru-RU" sz="1600" b="1" dirty="0" err="1">
                <a:solidFill>
                  <a:schemeClr val="tx1"/>
                </a:solidFill>
                <a:latin typeface="Times New Roman" pitchFamily="18" charset="0"/>
                <a:cs typeface="Times New Roman" pitchFamily="18" charset="0"/>
              </a:rPr>
              <a:t>беруді</a:t>
            </a:r>
            <a:r>
              <a:rPr lang="ru-RU" sz="1600" b="1" dirty="0">
                <a:solidFill>
                  <a:schemeClr val="tx1"/>
                </a:solidFill>
                <a:latin typeface="Times New Roman" pitchFamily="18" charset="0"/>
                <a:cs typeface="Times New Roman" pitchFamily="18" charset="0"/>
              </a:rPr>
              <a:t> </a:t>
            </a:r>
            <a:r>
              <a:rPr lang="ru-RU" sz="1600" b="1" dirty="0" err="1">
                <a:solidFill>
                  <a:schemeClr val="tx1"/>
                </a:solidFill>
                <a:latin typeface="Times New Roman" pitchFamily="18" charset="0"/>
                <a:cs typeface="Times New Roman" pitchFamily="18" charset="0"/>
              </a:rPr>
              <a:t>және</a:t>
            </a:r>
            <a:r>
              <a:rPr lang="ru-RU" sz="1600" b="1" dirty="0">
                <a:solidFill>
                  <a:schemeClr val="tx1"/>
                </a:solidFill>
                <a:latin typeface="Times New Roman" pitchFamily="18" charset="0"/>
                <a:cs typeface="Times New Roman" pitchFamily="18" charset="0"/>
              </a:rPr>
              <a:t> </a:t>
            </a:r>
            <a:r>
              <a:rPr lang="ru-RU" sz="1600" b="1" dirty="0" err="1">
                <a:solidFill>
                  <a:schemeClr val="tx1"/>
                </a:solidFill>
                <a:latin typeface="Times New Roman" pitchFamily="18" charset="0"/>
                <a:cs typeface="Times New Roman" pitchFamily="18" charset="0"/>
              </a:rPr>
              <a:t>ғылымды</a:t>
            </a:r>
            <a:r>
              <a:rPr lang="ru-RU" sz="1600" b="1" dirty="0">
                <a:solidFill>
                  <a:schemeClr val="tx1"/>
                </a:solidFill>
                <a:latin typeface="Times New Roman" pitchFamily="18" charset="0"/>
                <a:cs typeface="Times New Roman" pitchFamily="18" charset="0"/>
              </a:rPr>
              <a:t> </a:t>
            </a:r>
            <a:r>
              <a:rPr lang="ru-RU" sz="1600" b="1" dirty="0" err="1">
                <a:solidFill>
                  <a:schemeClr val="tx1"/>
                </a:solidFill>
                <a:latin typeface="Times New Roman" pitchFamily="18" charset="0"/>
                <a:cs typeface="Times New Roman" pitchFamily="18" charset="0"/>
              </a:rPr>
              <a:t>дамытудың</a:t>
            </a:r>
            <a:r>
              <a:rPr lang="ru-RU" sz="1600" b="1" dirty="0">
                <a:solidFill>
                  <a:schemeClr val="tx1"/>
                </a:solidFill>
                <a:latin typeface="Times New Roman" pitchFamily="18" charset="0"/>
                <a:cs typeface="Times New Roman" pitchFamily="18" charset="0"/>
              </a:rPr>
              <a:t> </a:t>
            </a:r>
            <a:r>
              <a:rPr lang="ru-RU" sz="1600" b="1" dirty="0" smtClean="0">
                <a:solidFill>
                  <a:schemeClr val="tx1"/>
                </a:solidFill>
                <a:latin typeface="Times New Roman" pitchFamily="18" charset="0"/>
                <a:cs typeface="Times New Roman" pitchFamily="18" charset="0"/>
              </a:rPr>
              <a:t/>
            </a:r>
            <a:br>
              <a:rPr lang="ru-RU" sz="1600" b="1" dirty="0" smtClean="0">
                <a:solidFill>
                  <a:schemeClr val="tx1"/>
                </a:solidFill>
                <a:latin typeface="Times New Roman" pitchFamily="18" charset="0"/>
                <a:cs typeface="Times New Roman" pitchFamily="18" charset="0"/>
              </a:rPr>
            </a:br>
            <a:r>
              <a:rPr lang="ru-RU" sz="1600" b="1" dirty="0" smtClean="0">
                <a:solidFill>
                  <a:schemeClr val="tx1"/>
                </a:solidFill>
                <a:latin typeface="Times New Roman" pitchFamily="18" charset="0"/>
                <a:cs typeface="Times New Roman" pitchFamily="18" charset="0"/>
              </a:rPr>
              <a:t>2020-2025 </a:t>
            </a:r>
            <a:r>
              <a:rPr lang="ru-RU" sz="1600" b="1" dirty="0" err="1">
                <a:solidFill>
                  <a:schemeClr val="tx1"/>
                </a:solidFill>
                <a:latin typeface="Times New Roman" pitchFamily="18" charset="0"/>
                <a:cs typeface="Times New Roman" pitchFamily="18" charset="0"/>
              </a:rPr>
              <a:t>жылдарға</a:t>
            </a:r>
            <a:r>
              <a:rPr lang="ru-RU" sz="1600" b="1" dirty="0">
                <a:solidFill>
                  <a:schemeClr val="tx1"/>
                </a:solidFill>
                <a:latin typeface="Times New Roman" pitchFamily="18" charset="0"/>
                <a:cs typeface="Times New Roman" pitchFamily="18" charset="0"/>
              </a:rPr>
              <a:t> </a:t>
            </a:r>
            <a:r>
              <a:rPr lang="ru-RU" sz="1600" b="1" dirty="0" err="1">
                <a:solidFill>
                  <a:schemeClr val="tx1"/>
                </a:solidFill>
                <a:latin typeface="Times New Roman" pitchFamily="18" charset="0"/>
                <a:cs typeface="Times New Roman" pitchFamily="18" charset="0"/>
              </a:rPr>
              <a:t>арналған</a:t>
            </a:r>
            <a:r>
              <a:rPr lang="ru-RU" sz="1600" b="1" dirty="0">
                <a:solidFill>
                  <a:schemeClr val="tx1"/>
                </a:solidFill>
                <a:latin typeface="Times New Roman" pitchFamily="18" charset="0"/>
                <a:cs typeface="Times New Roman" pitchFamily="18" charset="0"/>
              </a:rPr>
              <a:t> </a:t>
            </a:r>
            <a:r>
              <a:rPr lang="ru-RU" sz="1600" b="1" dirty="0" err="1">
                <a:solidFill>
                  <a:schemeClr val="tx1"/>
                </a:solidFill>
                <a:latin typeface="Times New Roman" pitchFamily="18" charset="0"/>
                <a:cs typeface="Times New Roman" pitchFamily="18" charset="0"/>
              </a:rPr>
              <a:t>мемлекеттік</a:t>
            </a:r>
            <a:r>
              <a:rPr lang="ru-RU" sz="1600" b="1" dirty="0">
                <a:solidFill>
                  <a:schemeClr val="tx1"/>
                </a:solidFill>
                <a:latin typeface="Times New Roman" pitchFamily="18" charset="0"/>
                <a:cs typeface="Times New Roman" pitchFamily="18" charset="0"/>
              </a:rPr>
              <a:t> </a:t>
            </a:r>
            <a:r>
              <a:rPr lang="ru-RU" sz="1600" b="1" dirty="0" err="1">
                <a:solidFill>
                  <a:schemeClr val="tx1"/>
                </a:solidFill>
                <a:latin typeface="Times New Roman" pitchFamily="18" charset="0"/>
                <a:cs typeface="Times New Roman" pitchFamily="18" charset="0"/>
              </a:rPr>
              <a:t>бағдарламасына</a:t>
            </a:r>
            <a:r>
              <a:rPr lang="ru-RU" sz="1600" b="1" dirty="0">
                <a:solidFill>
                  <a:schemeClr val="tx1"/>
                </a:solidFill>
                <a:latin typeface="Times New Roman" pitchFamily="18" charset="0"/>
                <a:cs typeface="Times New Roman" pitchFamily="18" charset="0"/>
              </a:rPr>
              <a:t> </a:t>
            </a:r>
            <a:r>
              <a:rPr lang="ru-RU" sz="1600" b="1" dirty="0" err="1">
                <a:solidFill>
                  <a:schemeClr val="tx1"/>
                </a:solidFill>
                <a:latin typeface="Times New Roman" pitchFamily="18" charset="0"/>
                <a:cs typeface="Times New Roman" pitchFamily="18" charset="0"/>
              </a:rPr>
              <a:t>сәйкес</a:t>
            </a:r>
            <a:r>
              <a:rPr lang="ru-RU" sz="1600" b="1" dirty="0">
                <a:solidFill>
                  <a:schemeClr val="tx1"/>
                </a:solidFill>
                <a:latin typeface="Times New Roman" pitchFamily="18" charset="0"/>
                <a:cs typeface="Times New Roman" pitchFamily="18" charset="0"/>
              </a:rPr>
              <a:t> </a:t>
            </a:r>
            <a:r>
              <a:rPr lang="ru-RU" sz="1600" b="1" dirty="0" err="1">
                <a:solidFill>
                  <a:schemeClr val="tx1"/>
                </a:solidFill>
                <a:latin typeface="Times New Roman" pitchFamily="18" charset="0"/>
                <a:cs typeface="Times New Roman" pitchFamily="18" charset="0"/>
              </a:rPr>
              <a:t>оқу</a:t>
            </a:r>
            <a:r>
              <a:rPr lang="ru-RU" sz="1600" b="1" dirty="0">
                <a:solidFill>
                  <a:schemeClr val="tx1"/>
                </a:solidFill>
                <a:latin typeface="Times New Roman" pitchFamily="18" charset="0"/>
                <a:cs typeface="Times New Roman" pitchFamily="18" charset="0"/>
              </a:rPr>
              <a:t>- </a:t>
            </a:r>
            <a:r>
              <a:rPr lang="ru-RU" sz="1600" b="1" dirty="0" err="1">
                <a:solidFill>
                  <a:schemeClr val="tx1"/>
                </a:solidFill>
                <a:latin typeface="Times New Roman" pitchFamily="18" charset="0"/>
                <a:cs typeface="Times New Roman" pitchFamily="18" charset="0"/>
              </a:rPr>
              <a:t>тәрбие</a:t>
            </a:r>
            <a:r>
              <a:rPr lang="ru-RU" sz="1600" b="1" dirty="0">
                <a:solidFill>
                  <a:schemeClr val="tx1"/>
                </a:solidFill>
                <a:latin typeface="Times New Roman" pitchFamily="18" charset="0"/>
                <a:cs typeface="Times New Roman" pitchFamily="18" charset="0"/>
              </a:rPr>
              <a:t> </a:t>
            </a:r>
            <a:r>
              <a:rPr lang="ru-RU" sz="1600" b="1" dirty="0" err="1">
                <a:solidFill>
                  <a:schemeClr val="tx1"/>
                </a:solidFill>
                <a:latin typeface="Times New Roman" pitchFamily="18" charset="0"/>
                <a:cs typeface="Times New Roman" pitchFamily="18" charset="0"/>
              </a:rPr>
              <a:t>жүйесі</a:t>
            </a:r>
            <a:r>
              <a:rPr lang="ru-RU" sz="1600" b="1" dirty="0">
                <a:solidFill>
                  <a:schemeClr val="tx1"/>
                </a:solidFill>
                <a:latin typeface="Times New Roman" pitchFamily="18" charset="0"/>
                <a:cs typeface="Times New Roman" pitchFamily="18" charset="0"/>
              </a:rPr>
              <a:t> </a:t>
            </a:r>
            <a:r>
              <a:rPr lang="ru-RU" sz="1600" b="1" dirty="0" err="1">
                <a:solidFill>
                  <a:schemeClr val="tx1"/>
                </a:solidFill>
                <a:latin typeface="Times New Roman" pitchFamily="18" charset="0"/>
                <a:cs typeface="Times New Roman" pitchFamily="18" charset="0"/>
              </a:rPr>
              <a:t>білім</a:t>
            </a:r>
            <a:r>
              <a:rPr lang="ru-RU" sz="1600" b="1" dirty="0">
                <a:solidFill>
                  <a:schemeClr val="tx1"/>
                </a:solidFill>
                <a:latin typeface="Times New Roman" pitchFamily="18" charset="0"/>
                <a:cs typeface="Times New Roman" pitchFamily="18" charset="0"/>
              </a:rPr>
              <a:t> </a:t>
            </a:r>
            <a:r>
              <a:rPr lang="ru-RU" sz="1600" b="1" dirty="0" err="1">
                <a:solidFill>
                  <a:schemeClr val="tx1"/>
                </a:solidFill>
                <a:latin typeface="Times New Roman" pitchFamily="18" charset="0"/>
                <a:cs typeface="Times New Roman" pitchFamily="18" charset="0"/>
              </a:rPr>
              <a:t>берудің</a:t>
            </a:r>
            <a:r>
              <a:rPr lang="ru-RU" sz="1600" b="1" dirty="0">
                <a:solidFill>
                  <a:schemeClr val="tx1"/>
                </a:solidFill>
                <a:latin typeface="Times New Roman" pitchFamily="18" charset="0"/>
                <a:cs typeface="Times New Roman" pitchFamily="18" charset="0"/>
              </a:rPr>
              <a:t> </a:t>
            </a:r>
            <a:r>
              <a:rPr lang="ru-RU" sz="1600" b="1" dirty="0" err="1">
                <a:solidFill>
                  <a:schemeClr val="tx1"/>
                </a:solidFill>
                <a:latin typeface="Times New Roman" pitchFamily="18" charset="0"/>
                <a:cs typeface="Times New Roman" pitchFamily="18" charset="0"/>
              </a:rPr>
              <a:t>барлық</a:t>
            </a:r>
            <a:r>
              <a:rPr lang="ru-RU" sz="1600" b="1" dirty="0">
                <a:solidFill>
                  <a:schemeClr val="tx1"/>
                </a:solidFill>
                <a:latin typeface="Times New Roman" pitchFamily="18" charset="0"/>
                <a:cs typeface="Times New Roman" pitchFamily="18" charset="0"/>
              </a:rPr>
              <a:t> </a:t>
            </a:r>
            <a:r>
              <a:rPr lang="ru-RU" sz="1600" b="1" dirty="0" err="1">
                <a:solidFill>
                  <a:schemeClr val="tx1"/>
                </a:solidFill>
                <a:latin typeface="Times New Roman" pitchFamily="18" charset="0"/>
                <a:cs typeface="Times New Roman" pitchFamily="18" charset="0"/>
              </a:rPr>
              <a:t>деңгейлеріне</a:t>
            </a:r>
            <a:r>
              <a:rPr lang="ru-RU" sz="1600" b="1" dirty="0">
                <a:solidFill>
                  <a:schemeClr val="tx1"/>
                </a:solidFill>
                <a:latin typeface="Times New Roman" pitchFamily="18" charset="0"/>
                <a:cs typeface="Times New Roman" pitchFamily="18" charset="0"/>
              </a:rPr>
              <a:t> </a:t>
            </a:r>
            <a:r>
              <a:rPr lang="ru-RU" sz="1600" b="1" dirty="0" err="1">
                <a:solidFill>
                  <a:schemeClr val="tx1"/>
                </a:solidFill>
                <a:latin typeface="Times New Roman" pitchFamily="18" charset="0"/>
                <a:cs typeface="Times New Roman" pitchFamily="18" charset="0"/>
              </a:rPr>
              <a:t>бірыңғай</a:t>
            </a:r>
            <a:r>
              <a:rPr lang="ru-RU" sz="1600" b="1" dirty="0">
                <a:solidFill>
                  <a:schemeClr val="tx1"/>
                </a:solidFill>
                <a:latin typeface="Times New Roman" pitchFamily="18" charset="0"/>
                <a:cs typeface="Times New Roman" pitchFamily="18" charset="0"/>
              </a:rPr>
              <a:t> </a:t>
            </a:r>
            <a:r>
              <a:rPr lang="ru-RU" sz="1600" b="1" dirty="0" err="1">
                <a:solidFill>
                  <a:schemeClr val="tx1"/>
                </a:solidFill>
                <a:latin typeface="Times New Roman" pitchFamily="18" charset="0"/>
                <a:cs typeface="Times New Roman" pitchFamily="18" charset="0"/>
              </a:rPr>
              <a:t>идеалогиялық</a:t>
            </a:r>
            <a:r>
              <a:rPr lang="ru-RU" sz="1600" b="1" dirty="0">
                <a:solidFill>
                  <a:schemeClr val="tx1"/>
                </a:solidFill>
                <a:latin typeface="Times New Roman" pitchFamily="18" charset="0"/>
                <a:cs typeface="Times New Roman" pitchFamily="18" charset="0"/>
              </a:rPr>
              <a:t> </a:t>
            </a:r>
            <a:r>
              <a:rPr lang="ru-RU" sz="1600" b="1" dirty="0" err="1">
                <a:solidFill>
                  <a:schemeClr val="tx1"/>
                </a:solidFill>
                <a:latin typeface="Times New Roman" pitchFamily="18" charset="0"/>
                <a:cs typeface="Times New Roman" pitchFamily="18" charset="0"/>
              </a:rPr>
              <a:t>және</a:t>
            </a:r>
            <a:r>
              <a:rPr lang="ru-RU" sz="1600" b="1" dirty="0">
                <a:solidFill>
                  <a:schemeClr val="tx1"/>
                </a:solidFill>
                <a:latin typeface="Times New Roman" pitchFamily="18" charset="0"/>
                <a:cs typeface="Times New Roman" pitchFamily="18" charset="0"/>
              </a:rPr>
              <a:t> </a:t>
            </a:r>
            <a:r>
              <a:rPr lang="ru-RU" sz="1600" b="1" dirty="0" err="1">
                <a:solidFill>
                  <a:schemeClr val="tx1"/>
                </a:solidFill>
                <a:latin typeface="Times New Roman" pitchFamily="18" charset="0"/>
                <a:cs typeface="Times New Roman" pitchFamily="18" charset="0"/>
              </a:rPr>
              <a:t>құндылықтар</a:t>
            </a:r>
            <a:r>
              <a:rPr lang="ru-RU" sz="1600" b="1" dirty="0">
                <a:solidFill>
                  <a:schemeClr val="tx1"/>
                </a:solidFill>
                <a:latin typeface="Times New Roman" pitchFamily="18" charset="0"/>
                <a:cs typeface="Times New Roman" pitchFamily="18" charset="0"/>
              </a:rPr>
              <a:t> </a:t>
            </a:r>
            <a:r>
              <a:rPr lang="ru-RU" sz="1600" b="1" dirty="0" err="1">
                <a:solidFill>
                  <a:schemeClr val="tx1"/>
                </a:solidFill>
                <a:latin typeface="Times New Roman" pitchFamily="18" charset="0"/>
                <a:cs typeface="Times New Roman" pitchFamily="18" charset="0"/>
              </a:rPr>
              <a:t>тәсілдерін</a:t>
            </a:r>
            <a:r>
              <a:rPr lang="ru-RU" sz="1600" b="1" dirty="0">
                <a:solidFill>
                  <a:schemeClr val="tx1"/>
                </a:solidFill>
                <a:latin typeface="Times New Roman" pitchFamily="18" charset="0"/>
                <a:cs typeface="Times New Roman" pitchFamily="18" charset="0"/>
              </a:rPr>
              <a:t> </a:t>
            </a:r>
            <a:r>
              <a:rPr lang="ru-RU" sz="1600" b="1" dirty="0" err="1">
                <a:solidFill>
                  <a:schemeClr val="tx1"/>
                </a:solidFill>
                <a:latin typeface="Times New Roman" pitchFamily="18" charset="0"/>
                <a:cs typeface="Times New Roman" pitchFamily="18" charset="0"/>
              </a:rPr>
              <a:t>құру</a:t>
            </a:r>
            <a:r>
              <a:rPr lang="ru-RU" sz="1600" b="1" dirty="0">
                <a:solidFill>
                  <a:schemeClr val="tx1"/>
                </a:solidFill>
                <a:latin typeface="Times New Roman" pitchFamily="18" charset="0"/>
                <a:cs typeface="Times New Roman" pitchFamily="18" charset="0"/>
              </a:rPr>
              <a:t> </a:t>
            </a:r>
            <a:r>
              <a:rPr lang="ru-RU" sz="1600" b="1" dirty="0" err="1">
                <a:solidFill>
                  <a:schemeClr val="tx1"/>
                </a:solidFill>
                <a:latin typeface="Times New Roman" pitchFamily="18" charset="0"/>
                <a:cs typeface="Times New Roman" pitchFamily="18" charset="0"/>
              </a:rPr>
              <a:t>аясында</a:t>
            </a:r>
            <a:r>
              <a:rPr lang="ru-RU" sz="1600" b="1" dirty="0">
                <a:solidFill>
                  <a:schemeClr val="tx1"/>
                </a:solidFill>
                <a:latin typeface="Times New Roman" pitchFamily="18" charset="0"/>
                <a:cs typeface="Times New Roman" pitchFamily="18" charset="0"/>
              </a:rPr>
              <a:t> </a:t>
            </a:r>
            <a:r>
              <a:rPr lang="ru-RU" sz="1600" b="1" dirty="0" err="1">
                <a:solidFill>
                  <a:schemeClr val="tx1"/>
                </a:solidFill>
                <a:latin typeface="Times New Roman" pitchFamily="18" charset="0"/>
                <a:cs typeface="Times New Roman" pitchFamily="18" charset="0"/>
              </a:rPr>
              <a:t>тәрбиенің</a:t>
            </a:r>
            <a:r>
              <a:rPr lang="ru-RU" sz="1600" b="1" dirty="0">
                <a:solidFill>
                  <a:schemeClr val="tx1"/>
                </a:solidFill>
                <a:latin typeface="Times New Roman" pitchFamily="18" charset="0"/>
                <a:cs typeface="Times New Roman" pitchFamily="18" charset="0"/>
              </a:rPr>
              <a:t> </a:t>
            </a:r>
            <a:r>
              <a:rPr lang="ru-RU" sz="1600" b="1" dirty="0" err="1">
                <a:solidFill>
                  <a:schemeClr val="tx1"/>
                </a:solidFill>
                <a:latin typeface="Times New Roman" pitchFamily="18" charset="0"/>
                <a:cs typeface="Times New Roman" pitchFamily="18" charset="0"/>
              </a:rPr>
              <a:t>тұжырымдамалық</a:t>
            </a:r>
            <a:r>
              <a:rPr lang="ru-RU" sz="1600" b="1" dirty="0">
                <a:solidFill>
                  <a:schemeClr val="tx1"/>
                </a:solidFill>
                <a:latin typeface="Times New Roman" pitchFamily="18" charset="0"/>
                <a:cs typeface="Times New Roman" pitchFamily="18" charset="0"/>
              </a:rPr>
              <a:t> </a:t>
            </a:r>
            <a:r>
              <a:rPr lang="ru-RU" sz="1600" b="1" dirty="0" err="1">
                <a:solidFill>
                  <a:schemeClr val="tx1"/>
                </a:solidFill>
                <a:latin typeface="Times New Roman" pitchFamily="18" charset="0"/>
                <a:cs typeface="Times New Roman" pitchFamily="18" charset="0"/>
              </a:rPr>
              <a:t>негіздерін</a:t>
            </a:r>
            <a:r>
              <a:rPr lang="ru-RU" sz="1600" b="1" dirty="0">
                <a:solidFill>
                  <a:schemeClr val="tx1"/>
                </a:solidFill>
                <a:latin typeface="Times New Roman" pitchFamily="18" charset="0"/>
                <a:cs typeface="Times New Roman" pitchFamily="18" charset="0"/>
              </a:rPr>
              <a:t> </a:t>
            </a:r>
            <a:r>
              <a:rPr lang="ru-RU" sz="1600" b="1" dirty="0" err="1">
                <a:solidFill>
                  <a:schemeClr val="tx1"/>
                </a:solidFill>
                <a:latin typeface="Times New Roman" pitchFamily="18" charset="0"/>
                <a:cs typeface="Times New Roman" pitchFamily="18" charset="0"/>
              </a:rPr>
              <a:t>іске</a:t>
            </a:r>
            <a:r>
              <a:rPr lang="ru-RU" sz="1600" b="1" dirty="0">
                <a:solidFill>
                  <a:schemeClr val="tx1"/>
                </a:solidFill>
                <a:latin typeface="Times New Roman" pitchFamily="18" charset="0"/>
                <a:cs typeface="Times New Roman" pitchFamily="18" charset="0"/>
              </a:rPr>
              <a:t> </a:t>
            </a:r>
            <a:r>
              <a:rPr lang="ru-RU" sz="1600" b="1" dirty="0" err="1">
                <a:solidFill>
                  <a:schemeClr val="tx1"/>
                </a:solidFill>
                <a:latin typeface="Times New Roman" pitchFamily="18" charset="0"/>
                <a:cs typeface="Times New Roman" pitchFamily="18" charset="0"/>
              </a:rPr>
              <a:t>асырудың</a:t>
            </a:r>
            <a:r>
              <a:rPr lang="ru-RU" sz="1600" b="1" dirty="0">
                <a:solidFill>
                  <a:schemeClr val="tx1"/>
                </a:solidFill>
                <a:latin typeface="Times New Roman" pitchFamily="18" charset="0"/>
                <a:cs typeface="Times New Roman" pitchFamily="18" charset="0"/>
              </a:rPr>
              <a:t>  </a:t>
            </a:r>
            <a:r>
              <a:rPr lang="ru-RU" sz="1600" b="1" dirty="0" err="1">
                <a:solidFill>
                  <a:schemeClr val="tx1"/>
                </a:solidFill>
                <a:latin typeface="Times New Roman" pitchFamily="18" charset="0"/>
                <a:cs typeface="Times New Roman" pitchFamily="18" charset="0"/>
              </a:rPr>
              <a:t>іс</a:t>
            </a:r>
            <a:r>
              <a:rPr lang="ru-RU" sz="1600" b="1" dirty="0">
                <a:solidFill>
                  <a:schemeClr val="tx1"/>
                </a:solidFill>
                <a:latin typeface="Times New Roman" pitchFamily="18" charset="0"/>
                <a:cs typeface="Times New Roman" pitchFamily="18" charset="0"/>
              </a:rPr>
              <a:t>- </a:t>
            </a:r>
            <a:r>
              <a:rPr lang="ru-RU" sz="1600" b="1" dirty="0" err="1">
                <a:solidFill>
                  <a:schemeClr val="tx1"/>
                </a:solidFill>
                <a:latin typeface="Times New Roman" pitchFamily="18" charset="0"/>
                <a:cs typeface="Times New Roman" pitchFamily="18" charset="0"/>
              </a:rPr>
              <a:t>шараларын</a:t>
            </a:r>
            <a:r>
              <a:rPr lang="ru-RU" sz="1600" b="1" dirty="0">
                <a:solidFill>
                  <a:schemeClr val="tx1"/>
                </a:solidFill>
                <a:latin typeface="Times New Roman" pitchFamily="18" charset="0"/>
                <a:cs typeface="Times New Roman" pitchFamily="18" charset="0"/>
              </a:rPr>
              <a:t> </a:t>
            </a:r>
            <a:r>
              <a:rPr lang="ru-RU" sz="1600" b="1" dirty="0" err="1" smtClean="0">
                <a:solidFill>
                  <a:schemeClr val="tx1"/>
                </a:solidFill>
                <a:latin typeface="Times New Roman" pitchFamily="18" charset="0"/>
                <a:cs typeface="Times New Roman" pitchFamily="18" charset="0"/>
              </a:rPr>
              <a:t>жоспарладық</a:t>
            </a:r>
            <a:r>
              <a:rPr lang="ru-RU" sz="1600" b="1" dirty="0" smtClean="0">
                <a:solidFill>
                  <a:schemeClr val="tx1"/>
                </a:solidFill>
                <a:latin typeface="Times New Roman" pitchFamily="18" charset="0"/>
                <a:cs typeface="Times New Roman" pitchFamily="18" charset="0"/>
              </a:rPr>
              <a:t>. </a:t>
            </a:r>
            <a:r>
              <a:rPr lang="ru-RU" sz="1600" b="1" dirty="0">
                <a:solidFill>
                  <a:schemeClr val="tx1"/>
                </a:solidFill>
                <a:latin typeface="Times New Roman" pitchFamily="18" charset="0"/>
                <a:cs typeface="Times New Roman" pitchFamily="18" charset="0"/>
              </a:rPr>
              <a:t/>
            </a:r>
            <a:br>
              <a:rPr lang="ru-RU" sz="1600" b="1" dirty="0">
                <a:solidFill>
                  <a:schemeClr val="tx1"/>
                </a:solidFill>
                <a:latin typeface="Times New Roman" pitchFamily="18" charset="0"/>
                <a:cs typeface="Times New Roman" pitchFamily="18" charset="0"/>
              </a:rPr>
            </a:br>
            <a:r>
              <a:rPr lang="ru-RU" sz="1600" b="1" dirty="0" smtClean="0">
                <a:solidFill>
                  <a:schemeClr val="tx1"/>
                </a:solidFill>
                <a:latin typeface="Times New Roman" pitchFamily="18" charset="0"/>
                <a:cs typeface="Times New Roman" pitchFamily="18" charset="0"/>
              </a:rPr>
              <a:t/>
            </a:r>
            <a:br>
              <a:rPr lang="ru-RU" sz="1600" b="1" dirty="0" smtClean="0">
                <a:solidFill>
                  <a:schemeClr val="tx1"/>
                </a:solidFill>
                <a:latin typeface="Times New Roman" pitchFamily="18" charset="0"/>
                <a:cs typeface="Times New Roman" pitchFamily="18" charset="0"/>
              </a:rPr>
            </a:br>
            <a:r>
              <a:rPr lang="kk-KZ" sz="1800" b="1" dirty="0">
                <a:solidFill>
                  <a:schemeClr val="tx1"/>
                </a:solidFill>
                <a:latin typeface="Times New Roman" pitchFamily="18" charset="0"/>
                <a:cs typeface="Times New Roman" pitchFamily="18" charset="0"/>
              </a:rPr>
              <a:t>Тәрбие жұмысының  мақсаты:</a:t>
            </a:r>
            <a:r>
              <a:rPr lang="ru-RU" sz="1800" dirty="0">
                <a:solidFill>
                  <a:schemeClr val="tx1"/>
                </a:solidFill>
                <a:latin typeface="Times New Roman" pitchFamily="18" charset="0"/>
                <a:cs typeface="Times New Roman" pitchFamily="18" charset="0"/>
              </a:rPr>
              <a:t/>
            </a:r>
            <a:br>
              <a:rPr lang="ru-RU" sz="1800" dirty="0">
                <a:solidFill>
                  <a:schemeClr val="tx1"/>
                </a:solidFill>
                <a:latin typeface="Times New Roman" pitchFamily="18" charset="0"/>
                <a:cs typeface="Times New Roman" pitchFamily="18" charset="0"/>
              </a:rPr>
            </a:br>
            <a:r>
              <a:rPr lang="ru-RU" sz="1800" dirty="0">
                <a:solidFill>
                  <a:schemeClr val="tx1"/>
                </a:solidFill>
                <a:latin typeface="Times New Roman" pitchFamily="18" charset="0"/>
                <a:cs typeface="Times New Roman" pitchFamily="18" charset="0"/>
              </a:rPr>
              <a:t>* </a:t>
            </a:r>
            <a:r>
              <a:rPr lang="kk-KZ" sz="1800" dirty="0">
                <a:solidFill>
                  <a:schemeClr val="tx1"/>
                </a:solidFill>
                <a:latin typeface="Times New Roman" pitchFamily="18" charset="0"/>
                <a:cs typeface="Times New Roman" pitchFamily="18" charset="0"/>
              </a:rPr>
              <a:t> Қазақстан Республикасы Білім және ғылым министрінің 2019 жылғы 15 сәуірдегі №145  бұйрығы негізінде 2019-2024 жылдарға арналған «Рухани жаңғыру» бағдарламасын жүзеге асыру аясында тәрбиенің Тұжырымдамалық негіздерін іске асыруды ұйымдастыру;</a:t>
            </a:r>
            <a:r>
              <a:rPr lang="ru-RU" sz="1800" dirty="0">
                <a:solidFill>
                  <a:schemeClr val="tx1"/>
                </a:solidFill>
                <a:latin typeface="Times New Roman" pitchFamily="18" charset="0"/>
                <a:cs typeface="Times New Roman" pitchFamily="18" charset="0"/>
              </a:rPr>
              <a:t/>
            </a:r>
            <a:br>
              <a:rPr lang="ru-RU" sz="1800" dirty="0">
                <a:solidFill>
                  <a:schemeClr val="tx1"/>
                </a:solidFill>
                <a:latin typeface="Times New Roman" pitchFamily="18" charset="0"/>
                <a:cs typeface="Times New Roman" pitchFamily="18" charset="0"/>
              </a:rPr>
            </a:br>
            <a:r>
              <a:rPr lang="ru-RU" sz="1800" dirty="0">
                <a:solidFill>
                  <a:schemeClr val="tx1"/>
                </a:solidFill>
                <a:latin typeface="Times New Roman" pitchFamily="18" charset="0"/>
                <a:cs typeface="Times New Roman" pitchFamily="18" charset="0"/>
              </a:rPr>
              <a:t>* </a:t>
            </a:r>
            <a:r>
              <a:rPr lang="kk-KZ" sz="1800" dirty="0">
                <a:solidFill>
                  <a:schemeClr val="tx1"/>
                </a:solidFill>
                <a:latin typeface="Times New Roman" pitchFamily="18" charset="0"/>
                <a:cs typeface="Times New Roman" pitchFamily="18" charset="0"/>
              </a:rPr>
              <a:t>Қазақстан Республикасында білім беруді және ғылымды дамытудың 2020-2025 жылдарға арналған мемлекеттік бағдарламасына сәйкес оқу-тәрбие жүйесі білім берудің барлық деңгейлерінде бірыңғай идеологиялық және құндылықтар тәсілдеріне құрылады. Тәрбие жұмыстары барлық ынталы тараптар: отбасы, білім беру ұйымдары, қоғамның кең ауқымда қатысуымен кешенді түрде жұмыс жүргізу;  </a:t>
            </a:r>
            <a:br>
              <a:rPr lang="kk-KZ" sz="1800" dirty="0">
                <a:solidFill>
                  <a:schemeClr val="tx1"/>
                </a:solidFill>
                <a:latin typeface="Times New Roman" pitchFamily="18" charset="0"/>
                <a:cs typeface="Times New Roman" pitchFamily="18" charset="0"/>
              </a:rPr>
            </a:br>
            <a:r>
              <a:rPr lang="kk-KZ" sz="1800" dirty="0">
                <a:solidFill>
                  <a:schemeClr val="tx1"/>
                </a:solidFill>
                <a:latin typeface="Times New Roman" pitchFamily="18" charset="0"/>
                <a:cs typeface="Times New Roman" pitchFamily="18" charset="0"/>
              </a:rPr>
              <a:t>* Қазақстан Республикасының азаматтары және патриоттары ретінде қалыптасуы мен өзін-өздері танытуларына, әлеуметтенуіне, болашақ мамандық иесі болып, кәсіби, интеллектуалды және әлеуметтік шығармашылыққа жетуіне оңтайлы жағдай жасау.</a:t>
            </a:r>
            <a:r>
              <a:rPr lang="ru-RU" sz="1800" dirty="0">
                <a:solidFill>
                  <a:schemeClr val="tx1"/>
                </a:solidFill>
                <a:latin typeface="Times New Roman" pitchFamily="18" charset="0"/>
                <a:cs typeface="Times New Roman" pitchFamily="18" charset="0"/>
              </a:rPr>
              <a:t/>
            </a:r>
            <a:br>
              <a:rPr lang="ru-RU" sz="1800" dirty="0">
                <a:solidFill>
                  <a:schemeClr val="tx1"/>
                </a:solidFill>
                <a:latin typeface="Times New Roman" pitchFamily="18" charset="0"/>
                <a:cs typeface="Times New Roman" pitchFamily="18" charset="0"/>
              </a:rPr>
            </a:br>
            <a:endParaRPr lang="ru-RU" sz="1800" dirty="0">
              <a:solidFill>
                <a:schemeClr val="tx1"/>
              </a:solidFill>
            </a:endParaRPr>
          </a:p>
        </p:txBody>
      </p:sp>
    </p:spTree>
    <p:extLst>
      <p:ext uri="{BB962C8B-B14F-4D97-AF65-F5344CB8AC3E}">
        <p14:creationId xmlns:p14="http://schemas.microsoft.com/office/powerpoint/2010/main" val="9268590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 Скачать картинки Шаблон презентации природа, стоковые фото Шаблон  презентации природа в хорошем качестве | Depositpho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899592" y="819904"/>
            <a:ext cx="7344816" cy="3108543"/>
          </a:xfrm>
          <a:prstGeom prst="rect">
            <a:avLst/>
          </a:prstGeom>
        </p:spPr>
        <p:txBody>
          <a:bodyPr wrap="square">
            <a:spAutoFit/>
          </a:bodyPr>
          <a:lstStyle/>
          <a:p>
            <a:r>
              <a:rPr lang="kk-KZ" sz="2800" b="1" dirty="0">
                <a:latin typeface="Times New Roman" pitchFamily="18" charset="0"/>
                <a:cs typeface="Times New Roman" pitchFamily="18" charset="0"/>
              </a:rPr>
              <a:t>Бесінші бағыт – Еңбек, экономикалық және экологиялық </a:t>
            </a:r>
            <a:r>
              <a:rPr lang="kk-KZ" sz="2800" b="1" dirty="0" smtClean="0">
                <a:latin typeface="Times New Roman" pitchFamily="18" charset="0"/>
                <a:cs typeface="Times New Roman" pitchFamily="18" charset="0"/>
              </a:rPr>
              <a:t>тәрбие</a:t>
            </a:r>
          </a:p>
          <a:p>
            <a:endParaRPr lang="ru-RU" sz="2800" dirty="0">
              <a:latin typeface="Times New Roman" pitchFamily="18" charset="0"/>
              <a:cs typeface="Times New Roman" pitchFamily="18" charset="0"/>
            </a:endParaRPr>
          </a:p>
          <a:p>
            <a:r>
              <a:rPr lang="kk-KZ" sz="2800" b="1" dirty="0">
                <a:latin typeface="Times New Roman" pitchFamily="18" charset="0"/>
                <a:cs typeface="Times New Roman" pitchFamily="18" charset="0"/>
              </a:rPr>
              <a:t>Мақсаты: </a:t>
            </a:r>
            <a:r>
              <a:rPr lang="kk-KZ" sz="2800" dirty="0">
                <a:latin typeface="Times New Roman" pitchFamily="18" charset="0"/>
                <a:cs typeface="Times New Roman" pitchFamily="18" charset="0"/>
              </a:rPr>
              <a:t>Тұлғаның өзін кәсіби анықтауына саналы қарым-қатынасын қалыптастыру, экономикалық ойлауын және экологиялық мәдениетін дамыту. </a:t>
            </a:r>
            <a:endParaRPr lang="ru-RU" sz="2800" dirty="0">
              <a:latin typeface="Times New Roman" pitchFamily="18" charset="0"/>
              <a:cs typeface="Times New Roman" pitchFamily="18" charset="0"/>
            </a:endParaRPr>
          </a:p>
        </p:txBody>
      </p:sp>
    </p:spTree>
    <p:extLst>
      <p:ext uri="{BB962C8B-B14F-4D97-AF65-F5344CB8AC3E}">
        <p14:creationId xmlns:p14="http://schemas.microsoft.com/office/powerpoint/2010/main" val="5222220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71600" y="332656"/>
            <a:ext cx="7416824" cy="1384995"/>
          </a:xfrm>
          <a:prstGeom prst="rect">
            <a:avLst/>
          </a:prstGeom>
        </p:spPr>
        <p:txBody>
          <a:bodyPr wrap="square">
            <a:spAutoFit/>
          </a:bodyPr>
          <a:lstStyle/>
          <a:p>
            <a:pPr algn="ctr"/>
            <a:r>
              <a:rPr lang="kk-KZ" sz="1600" b="1" dirty="0" smtClean="0">
                <a:latin typeface="Times New Roman" panose="02020603050405020304" pitchFamily="18" charset="0"/>
                <a:cs typeface="Times New Roman" panose="02020603050405020304" pitchFamily="18" charset="0"/>
              </a:rPr>
              <a:t>16 </a:t>
            </a:r>
            <a:r>
              <a:rPr lang="kk-KZ" sz="1600" b="1" dirty="0">
                <a:latin typeface="Times New Roman" panose="02020603050405020304" pitchFamily="18" charset="0"/>
                <a:cs typeface="Times New Roman" panose="02020603050405020304" pitchFamily="18" charset="0"/>
              </a:rPr>
              <a:t>сәуір күнгі сенбілікке мектеп  ұжымы мен 'Шаттық" шағын орталығының тәрбиешілері және ішкі қызметкерлері мектеп ауласын тазалап, ағаш отырғызды</a:t>
            </a:r>
            <a:r>
              <a:rPr lang="kk-KZ" sz="1600" b="1" dirty="0" smtClean="0">
                <a:latin typeface="Times New Roman" panose="02020603050405020304" pitchFamily="18" charset="0"/>
                <a:cs typeface="Times New Roman" panose="02020603050405020304" pitchFamily="18" charset="0"/>
              </a:rPr>
              <a:t>.</a:t>
            </a:r>
          </a:p>
          <a:p>
            <a:pPr algn="ctr"/>
            <a:r>
              <a:rPr lang="ru-RU" b="1" dirty="0"/>
              <a:t/>
            </a:r>
            <a:br>
              <a:rPr lang="ru-RU" b="1" dirty="0"/>
            </a:br>
            <a:endParaRPr lang="ru-RU" dirty="0"/>
          </a:p>
        </p:txBody>
      </p:sp>
      <p:pic>
        <p:nvPicPr>
          <p:cNvPr id="5" name="Объект 3"/>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3224524"/>
            <a:ext cx="2903720" cy="1763032"/>
          </a:xfrm>
          <a:prstGeom prst="rect">
            <a:avLst/>
          </a:prstGeom>
          <a:noFill/>
        </p:spPr>
      </p:pic>
      <p:pic>
        <p:nvPicPr>
          <p:cNvPr id="1026" name="Picture 2" descr="C:\Users\мадина\Downloads\WhatsApp Image 2022-06-10 at 23.03.53 (1).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280" y="5094968"/>
            <a:ext cx="1759174" cy="157439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03548" y="5094968"/>
            <a:ext cx="4176464" cy="646331"/>
          </a:xfrm>
          <a:prstGeom prst="rect">
            <a:avLst/>
          </a:prstGeom>
        </p:spPr>
        <p:txBody>
          <a:bodyPr wrap="square">
            <a:spAutoFit/>
          </a:bodyPr>
          <a:lstStyle/>
          <a:p>
            <a:r>
              <a:rPr lang="en-US" dirty="0"/>
              <a:t>https://www.instagram.com/tv/Ccm7JYhlTf5/?igshid=MDJmNzVkMjY=</a:t>
            </a:r>
            <a:endParaRPr lang="ru-RU" dirty="0"/>
          </a:p>
        </p:txBody>
      </p:sp>
      <p:sp>
        <p:nvSpPr>
          <p:cNvPr id="3" name="Прямоугольник 2"/>
          <p:cNvSpPr/>
          <p:nvPr/>
        </p:nvSpPr>
        <p:spPr>
          <a:xfrm>
            <a:off x="611560" y="1340768"/>
            <a:ext cx="4248472" cy="2800767"/>
          </a:xfrm>
          <a:prstGeom prst="rect">
            <a:avLst/>
          </a:prstGeom>
        </p:spPr>
        <p:txBody>
          <a:bodyPr wrap="square">
            <a:spAutoFit/>
          </a:bodyPr>
          <a:lstStyle/>
          <a:p>
            <a:r>
              <a:rPr lang="ru-RU" sz="1600" b="1" dirty="0" err="1">
                <a:latin typeface="Times New Roman" pitchFamily="18" charset="0"/>
                <a:cs typeface="Times New Roman" pitchFamily="18" charset="0"/>
              </a:rPr>
              <a:t>Еңбек</a:t>
            </a:r>
            <a:r>
              <a:rPr lang="ru-RU" sz="1600" b="1" dirty="0">
                <a:latin typeface="Times New Roman" pitchFamily="18" charset="0"/>
                <a:cs typeface="Times New Roman" pitchFamily="18" charset="0"/>
              </a:rPr>
              <a:t>, </a:t>
            </a:r>
            <a:r>
              <a:rPr lang="ru-RU" sz="1600" b="1" dirty="0" err="1">
                <a:latin typeface="Times New Roman" pitchFamily="18" charset="0"/>
                <a:cs typeface="Times New Roman" pitchFamily="18" charset="0"/>
              </a:rPr>
              <a:t>экономикалық</a:t>
            </a:r>
            <a:r>
              <a:rPr lang="ru-RU" sz="1600" b="1" dirty="0">
                <a:latin typeface="Times New Roman" pitchFamily="18" charset="0"/>
                <a:cs typeface="Times New Roman" pitchFamily="18" charset="0"/>
              </a:rPr>
              <a:t> </a:t>
            </a:r>
            <a:r>
              <a:rPr lang="ru-RU" sz="1600" b="1" dirty="0" err="1">
                <a:latin typeface="Times New Roman" pitchFamily="18" charset="0"/>
                <a:cs typeface="Times New Roman" pitchFamily="18" charset="0"/>
              </a:rPr>
              <a:t>және</a:t>
            </a:r>
            <a:r>
              <a:rPr lang="ru-RU" sz="1600" b="1" dirty="0">
                <a:latin typeface="Times New Roman" pitchFamily="18" charset="0"/>
                <a:cs typeface="Times New Roman" pitchFamily="18" charset="0"/>
              </a:rPr>
              <a:t> </a:t>
            </a:r>
            <a:r>
              <a:rPr lang="ru-RU" sz="1600" b="1" dirty="0" err="1">
                <a:latin typeface="Times New Roman" pitchFamily="18" charset="0"/>
                <a:cs typeface="Times New Roman" pitchFamily="18" charset="0"/>
              </a:rPr>
              <a:t>экологиялық</a:t>
            </a:r>
            <a:r>
              <a:rPr lang="ru-RU" sz="1600" b="1" dirty="0">
                <a:latin typeface="Times New Roman" pitchFamily="18" charset="0"/>
                <a:cs typeface="Times New Roman" pitchFamily="18" charset="0"/>
              </a:rPr>
              <a:t> </a:t>
            </a:r>
            <a:r>
              <a:rPr lang="ru-RU" sz="1600" b="1" dirty="0" err="1">
                <a:latin typeface="Times New Roman" pitchFamily="18" charset="0"/>
                <a:cs typeface="Times New Roman" pitchFamily="18" charset="0"/>
              </a:rPr>
              <a:t>тәрбие</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берудін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міндеті</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табиғат</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тағдыры</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үшін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тұлғаның</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жауапкершілік</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сезімін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қалыптастыру</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жанашырлық</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сезімін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ояту,адам</a:t>
            </a:r>
            <a:r>
              <a:rPr lang="ru-RU" sz="1600" dirty="0">
                <a:latin typeface="Times New Roman" pitchFamily="18" charset="0"/>
                <a:cs typeface="Times New Roman" pitchFamily="18" charset="0"/>
              </a:rPr>
              <a:t> мен </a:t>
            </a:r>
            <a:r>
              <a:rPr lang="ru-RU" sz="1600" dirty="0" err="1">
                <a:latin typeface="Times New Roman" pitchFamily="18" charset="0"/>
                <a:cs typeface="Times New Roman" pitchFamily="18" charset="0"/>
              </a:rPr>
              <a:t>қоршаған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ортаның</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біртұтастығын</a:t>
            </a:r>
            <a:r>
              <a:rPr lang="ru-RU" sz="1600" dirty="0">
                <a:latin typeface="Times New Roman" pitchFamily="18" charset="0"/>
                <a:cs typeface="Times New Roman" pitchFamily="18" charset="0"/>
              </a:rPr>
              <a:t> сана </a:t>
            </a:r>
            <a:r>
              <a:rPr lang="ru-RU" sz="1600" dirty="0" err="1">
                <a:latin typeface="Times New Roman" pitchFamily="18" charset="0"/>
                <a:cs typeface="Times New Roman" pitchFamily="18" charset="0"/>
              </a:rPr>
              <a:t>сезімдеріне</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дағдыландыру</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Көгалдандыру</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айында</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мектебімізде</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ата</a:t>
            </a:r>
            <a:r>
              <a:rPr lang="ru-RU" sz="1600" dirty="0">
                <a:latin typeface="Times New Roman" pitchFamily="18" charset="0"/>
                <a:cs typeface="Times New Roman" pitchFamily="18" charset="0"/>
              </a:rPr>
              <a:t> – </a:t>
            </a:r>
            <a:r>
              <a:rPr lang="ru-RU" sz="1600" dirty="0" err="1">
                <a:latin typeface="Times New Roman" pitchFamily="18" charset="0"/>
                <a:cs typeface="Times New Roman" pitchFamily="18" charset="0"/>
              </a:rPr>
              <a:t>аналардың</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оқушылардың</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ұстаздардың</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көмегімен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бірнеше</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жұмыстар</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атқарылды</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мектептің</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алдына</a:t>
            </a:r>
            <a:r>
              <a:rPr lang="ru-RU" sz="1600" dirty="0">
                <a:latin typeface="Times New Roman" pitchFamily="18" charset="0"/>
                <a:cs typeface="Times New Roman" pitchFamily="18" charset="0"/>
              </a:rPr>
              <a:t> </a:t>
            </a:r>
            <a:r>
              <a:rPr lang="ru-RU" sz="1600" dirty="0" smtClean="0">
                <a:latin typeface="Times New Roman" pitchFamily="18" charset="0"/>
                <a:cs typeface="Times New Roman" pitchFamily="18" charset="0"/>
              </a:rPr>
              <a:t>15 </a:t>
            </a:r>
            <a:r>
              <a:rPr lang="ru-RU" sz="1600" dirty="0" err="1" smtClean="0">
                <a:latin typeface="Times New Roman" pitchFamily="18" charset="0"/>
                <a:cs typeface="Times New Roman" pitchFamily="18" charset="0"/>
              </a:rPr>
              <a:t>өскін</a:t>
            </a:r>
            <a:r>
              <a:rPr lang="ru-RU" sz="1600" dirty="0" smtClean="0">
                <a:latin typeface="Times New Roman" pitchFamily="18" charset="0"/>
                <a:cs typeface="Times New Roman" pitchFamily="18" charset="0"/>
              </a:rPr>
              <a:t> </a:t>
            </a:r>
            <a:r>
              <a:rPr lang="ru-RU" sz="1600" dirty="0" err="1">
                <a:latin typeface="Times New Roman" pitchFamily="18" charset="0"/>
                <a:cs typeface="Times New Roman" pitchFamily="18" charset="0"/>
              </a:rPr>
              <a:t>ағаштары</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питунья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және</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көпжылдық</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гүлдер</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отырғызылды</a:t>
            </a:r>
            <a:r>
              <a:rPr lang="ru-RU" sz="1600" dirty="0">
                <a:latin typeface="Times New Roman" pitchFamily="18" charset="0"/>
                <a:cs typeface="Times New Roman" pitchFamily="18" charset="0"/>
              </a:rPr>
              <a:t>.</a:t>
            </a:r>
          </a:p>
        </p:txBody>
      </p:sp>
      <p:pic>
        <p:nvPicPr>
          <p:cNvPr id="2050" name="Picture 2" descr="C:\Users\мадина\Desktop\Новая папка (9)\WhatsApp Image 2022-05-30 at 17.04.26 (1).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0908" r="-6908" b="23827"/>
          <a:stretch/>
        </p:blipFill>
        <p:spPr bwMode="auto">
          <a:xfrm>
            <a:off x="4860032" y="5229200"/>
            <a:ext cx="2160240" cy="1440160"/>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63363" y="1344178"/>
            <a:ext cx="2903721" cy="1799590"/>
          </a:xfrm>
          <a:prstGeom prst="rect">
            <a:avLst/>
          </a:prstGeom>
          <a:noFill/>
        </p:spPr>
      </p:pic>
    </p:spTree>
    <p:extLst>
      <p:ext uri="{BB962C8B-B14F-4D97-AF65-F5344CB8AC3E}">
        <p14:creationId xmlns:p14="http://schemas.microsoft.com/office/powerpoint/2010/main" val="17217660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67544" y="1556792"/>
            <a:ext cx="8424936" cy="4752528"/>
          </a:xfrm>
        </p:spPr>
        <p:txBody>
          <a:bodyPr>
            <a:normAutofit/>
          </a:bodyPr>
          <a:lstStyle/>
          <a:p>
            <a:pPr marL="0" indent="0">
              <a:buNone/>
            </a:pPr>
            <a:endParaRPr lang="kk-KZ" sz="1800" dirty="0" smtClean="0">
              <a:hlinkClick r:id="rId2"/>
            </a:endParaRPr>
          </a:p>
          <a:p>
            <a:pPr marL="0" indent="0">
              <a:buNone/>
            </a:pPr>
            <a:endParaRPr lang="kk-KZ" sz="1800" dirty="0">
              <a:hlinkClick r:id="rId2"/>
            </a:endParaRPr>
          </a:p>
          <a:p>
            <a:pPr marL="0" indent="0">
              <a:buNone/>
            </a:pPr>
            <a:endParaRPr lang="kk-KZ" sz="1800" dirty="0" smtClean="0">
              <a:hlinkClick r:id="rId2"/>
            </a:endParaRPr>
          </a:p>
          <a:p>
            <a:pPr marL="0" indent="0">
              <a:buNone/>
            </a:pPr>
            <a:r>
              <a:rPr lang="en-US" sz="1800" dirty="0" smtClean="0">
                <a:hlinkClick r:id="rId2"/>
              </a:rPr>
              <a:t>https</a:t>
            </a:r>
            <a:r>
              <a:rPr lang="en-US" sz="1800" dirty="0">
                <a:hlinkClick r:id="rId2"/>
              </a:rPr>
              <a:t>://m.facebook.com/story.php?story</a:t>
            </a:r>
            <a:r>
              <a:rPr lang="en-US" sz="1800" dirty="0" smtClean="0">
                <a:hlinkClick r:id="rId2"/>
              </a:rPr>
              <a:t>_</a:t>
            </a:r>
            <a:endParaRPr lang="kk-KZ" sz="1800" dirty="0" smtClean="0"/>
          </a:p>
          <a:p>
            <a:pPr marL="0" indent="0">
              <a:buNone/>
            </a:pPr>
            <a:r>
              <a:rPr lang="en-US" sz="1800" dirty="0" err="1" smtClean="0"/>
              <a:t>fbid</a:t>
            </a:r>
            <a:r>
              <a:rPr lang="en-US" sz="1800" dirty="0" smtClean="0"/>
              <a:t>=728080398331738&amp;id=100033893531683</a:t>
            </a:r>
            <a:endParaRPr lang="ru-RU" sz="1800" dirty="0"/>
          </a:p>
        </p:txBody>
      </p:sp>
      <p:sp>
        <p:nvSpPr>
          <p:cNvPr id="3" name="Заголовок 2"/>
          <p:cNvSpPr>
            <a:spLocks noGrp="1"/>
          </p:cNvSpPr>
          <p:nvPr>
            <p:ph type="title"/>
          </p:nvPr>
        </p:nvSpPr>
        <p:spPr/>
        <p:txBody>
          <a:bodyPr>
            <a:noAutofit/>
          </a:bodyPr>
          <a:lstStyle/>
          <a:p>
            <a:r>
              <a:rPr lang="ru-RU" sz="1600" dirty="0" smtClean="0">
                <a:solidFill>
                  <a:schemeClr val="tx1"/>
                </a:solidFill>
                <a:latin typeface="Times New Roman" pitchFamily="18" charset="0"/>
                <a:cs typeface="Times New Roman" pitchFamily="18" charset="0"/>
              </a:rPr>
              <a:t>9 </a:t>
            </a:r>
            <a:r>
              <a:rPr lang="ru-RU" sz="1600" dirty="0" err="1">
                <a:solidFill>
                  <a:schemeClr val="tx1"/>
                </a:solidFill>
                <a:latin typeface="Times New Roman" pitchFamily="18" charset="0"/>
                <a:cs typeface="Times New Roman" pitchFamily="18" charset="0"/>
              </a:rPr>
              <a:t>мамыр</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Ұлы</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Жеңістің</a:t>
            </a:r>
            <a:r>
              <a:rPr lang="ru-RU" sz="1600" dirty="0">
                <a:solidFill>
                  <a:schemeClr val="tx1"/>
                </a:solidFill>
                <a:latin typeface="Times New Roman" pitchFamily="18" charset="0"/>
                <a:cs typeface="Times New Roman" pitchFamily="18" charset="0"/>
              </a:rPr>
              <a:t> 77 </a:t>
            </a:r>
            <a:r>
              <a:rPr lang="ru-RU" sz="1600" dirty="0" err="1">
                <a:solidFill>
                  <a:schemeClr val="tx1"/>
                </a:solidFill>
                <a:latin typeface="Times New Roman" pitchFamily="18" charset="0"/>
                <a:cs typeface="Times New Roman" pitchFamily="18" charset="0"/>
              </a:rPr>
              <a:t>жыл</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толуына</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орай</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мектеп</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ауласын</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абаттандыру</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жұмыстарын</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жүзеге</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асыру</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барысында</a:t>
            </a:r>
            <a:r>
              <a:rPr lang="ru-RU" sz="1600" dirty="0">
                <a:solidFill>
                  <a:schemeClr val="tx1"/>
                </a:solidFill>
                <a:latin typeface="Times New Roman" pitchFamily="18" charset="0"/>
                <a:cs typeface="Times New Roman" pitchFamily="18" charset="0"/>
              </a:rPr>
              <a:t> 15 </a:t>
            </a:r>
            <a:r>
              <a:rPr lang="ru-RU" sz="1600" dirty="0" err="1">
                <a:solidFill>
                  <a:schemeClr val="tx1"/>
                </a:solidFill>
                <a:latin typeface="Times New Roman" pitchFamily="18" charset="0"/>
                <a:cs typeface="Times New Roman" pitchFamily="18" charset="0"/>
              </a:rPr>
              <a:t>түп</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әртүрлі</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өскін</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егілді</a:t>
            </a:r>
            <a:r>
              <a:rPr lang="ru-RU" sz="1600" dirty="0">
                <a:solidFill>
                  <a:schemeClr val="tx1"/>
                </a:solidFill>
                <a:latin typeface="Times New Roman" pitchFamily="18" charset="0"/>
                <a:cs typeface="Times New Roman" pitchFamily="18" charset="0"/>
              </a:rPr>
              <a:t>.</a:t>
            </a:r>
          </a:p>
        </p:txBody>
      </p:sp>
      <p:pic>
        <p:nvPicPr>
          <p:cNvPr id="4098" name="Picture 2" descr="C:\Users\мадина\Downloads\WhatsApp Image 2022-06-11 at 09.43.06.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9399" y="4010190"/>
            <a:ext cx="2525456" cy="208823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мадина\Downloads\WhatsApp Image 2022-06-11 at 09.43.07 (1).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4025606"/>
            <a:ext cx="2269638"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мадина\Downloads\WhatsApp Image 2022-06-11 at 09.43.07.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60" y="1628800"/>
            <a:ext cx="2736304" cy="2088231"/>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мадина\Downloads\WhatsApp Image 2022-06-11 at 09.43.08 (1).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544" y="4005064"/>
            <a:ext cx="2525456"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2922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67544" y="116633"/>
            <a:ext cx="7990656" cy="1368151"/>
          </a:xfrm>
        </p:spPr>
        <p:txBody>
          <a:bodyPr>
            <a:noAutofit/>
          </a:bodyPr>
          <a:lstStyle/>
          <a:p>
            <a:r>
              <a:rPr lang="kk-KZ" sz="2000" b="1" dirty="0">
                <a:latin typeface="Times New Roman" panose="02020603050405020304" pitchFamily="18" charset="0"/>
                <a:cs typeface="Times New Roman" panose="02020603050405020304" pitchFamily="18" charset="0"/>
              </a:rPr>
              <a:t>Тәуелсіздіктің 30 жылдығына орай мектебімізде  Өзін –өзі басқару  ұйымының  ұйымдастыруымен  </a:t>
            </a:r>
            <a:br>
              <a:rPr lang="kk-KZ" sz="2000" b="1" dirty="0">
                <a:latin typeface="Times New Roman" panose="02020603050405020304" pitchFamily="18" charset="0"/>
                <a:cs typeface="Times New Roman" panose="02020603050405020304" pitchFamily="18" charset="0"/>
              </a:rPr>
            </a:br>
            <a:r>
              <a:rPr lang="kk-KZ" sz="2000" b="1" dirty="0">
                <a:latin typeface="Times New Roman" panose="02020603050405020304" pitchFamily="18" charset="0"/>
                <a:cs typeface="Times New Roman" panose="02020603050405020304" pitchFamily="18" charset="0"/>
              </a:rPr>
              <a:t>«Көңілді тапқырлар»  клубы өтті </a:t>
            </a:r>
            <a:r>
              <a:rPr lang="ru-RU" sz="2000" b="1" dirty="0">
                <a:latin typeface="Times New Roman" panose="02020603050405020304" pitchFamily="18" charset="0"/>
                <a:cs typeface="Times New Roman" panose="02020603050405020304" pitchFamily="18" charset="0"/>
              </a:rPr>
              <a:t/>
            </a:r>
            <a:br>
              <a:rPr lang="ru-RU" sz="2000" b="1" dirty="0">
                <a:latin typeface="Times New Roman" panose="02020603050405020304" pitchFamily="18" charset="0"/>
                <a:cs typeface="Times New Roman" panose="02020603050405020304" pitchFamily="18" charset="0"/>
              </a:rPr>
            </a:br>
            <a:endParaRPr lang="ru-RU" sz="2000" dirty="0"/>
          </a:p>
        </p:txBody>
      </p:sp>
      <p:sp>
        <p:nvSpPr>
          <p:cNvPr id="3" name="Подзаголовок 2"/>
          <p:cNvSpPr>
            <a:spLocks noGrp="1"/>
          </p:cNvSpPr>
          <p:nvPr>
            <p:ph type="subTitle" idx="1"/>
          </p:nvPr>
        </p:nvSpPr>
        <p:spPr>
          <a:xfrm>
            <a:off x="395536" y="1124744"/>
            <a:ext cx="8280920" cy="5256584"/>
          </a:xfrm>
        </p:spPr>
        <p:txBody>
          <a:bodyPr>
            <a:normAutofit/>
          </a:bodyPr>
          <a:lstStyle/>
          <a:p>
            <a:r>
              <a:rPr lang="kk-KZ" sz="1400" b="1" dirty="0">
                <a:solidFill>
                  <a:schemeClr val="tx1"/>
                </a:solidFill>
                <a:latin typeface="Times New Roman" panose="02020603050405020304" pitchFamily="18" charset="0"/>
                <a:cs typeface="Times New Roman" panose="02020603050405020304" pitchFamily="18" charset="0"/>
              </a:rPr>
              <a:t>Мақсаты</a:t>
            </a:r>
            <a:r>
              <a:rPr lang="kk-KZ" sz="1400" dirty="0">
                <a:solidFill>
                  <a:schemeClr val="tx1"/>
                </a:solidFill>
                <a:latin typeface="Times New Roman" panose="02020603050405020304" pitchFamily="18" charset="0"/>
                <a:cs typeface="Times New Roman" panose="02020603050405020304" pitchFamily="18" charset="0"/>
              </a:rPr>
              <a:t>: Оқушыларды өз беттерімен жұмыс жасауға, ізденуге, топпен жұмыс жасауға, бос уақытын тиімді пайдалануға үйрету. </a:t>
            </a:r>
            <a:r>
              <a:rPr lang="ru-RU" sz="1400" dirty="0">
                <a:solidFill>
                  <a:schemeClr val="tx1"/>
                </a:solidFill>
                <a:latin typeface="Times New Roman" panose="02020603050405020304" pitchFamily="18" charset="0"/>
                <a:cs typeface="Times New Roman" panose="02020603050405020304" pitchFamily="18" charset="0"/>
              </a:rPr>
              <a:t/>
            </a:r>
            <a:br>
              <a:rPr lang="ru-RU" sz="1400" dirty="0">
                <a:solidFill>
                  <a:schemeClr val="tx1"/>
                </a:solidFill>
                <a:latin typeface="Times New Roman" panose="02020603050405020304" pitchFamily="18" charset="0"/>
                <a:cs typeface="Times New Roman" panose="02020603050405020304" pitchFamily="18" charset="0"/>
              </a:rPr>
            </a:br>
            <a:r>
              <a:rPr lang="kk-KZ" sz="1400" dirty="0">
                <a:solidFill>
                  <a:schemeClr val="tx1"/>
                </a:solidFill>
                <a:latin typeface="Times New Roman" panose="02020603050405020304" pitchFamily="18" charset="0"/>
                <a:cs typeface="Times New Roman" panose="02020603050405020304" pitchFamily="18" charset="0"/>
              </a:rPr>
              <a:t>Қазіргі таңда Тәуелсіздік – барлығымыз үшін ерекше қасиетті, бірліктің, ынтымақтастық пен татулықтың күні. Мемлекетіміздің тәуелсіздігі – ең алдымен халқымыздың бақыты!</a:t>
            </a:r>
            <a:r>
              <a:rPr lang="ru-RU" sz="1400" dirty="0">
                <a:solidFill>
                  <a:schemeClr val="tx1"/>
                </a:solidFill>
                <a:latin typeface="Times New Roman" panose="02020603050405020304" pitchFamily="18" charset="0"/>
                <a:cs typeface="Times New Roman" panose="02020603050405020304" pitchFamily="18" charset="0"/>
              </a:rPr>
              <a:t/>
            </a:r>
            <a:br>
              <a:rPr lang="ru-RU" sz="1400" dirty="0">
                <a:solidFill>
                  <a:schemeClr val="tx1"/>
                </a:solidFill>
                <a:latin typeface="Times New Roman" panose="02020603050405020304" pitchFamily="18" charset="0"/>
                <a:cs typeface="Times New Roman" panose="02020603050405020304" pitchFamily="18" charset="0"/>
              </a:rPr>
            </a:br>
            <a:r>
              <a:rPr lang="kk-KZ" sz="1400" dirty="0">
                <a:solidFill>
                  <a:schemeClr val="tx1"/>
                </a:solidFill>
                <a:latin typeface="Times New Roman" panose="02020603050405020304" pitchFamily="18" charset="0"/>
                <a:cs typeface="Times New Roman" panose="02020603050405020304" pitchFamily="18" charset="0"/>
              </a:rPr>
              <a:t>Мереке қарсаңында елімізге тыныштық, жұртымызға амандық, жұмыстарыңызға сәттілік тілейміз. </a:t>
            </a:r>
            <a:r>
              <a:rPr lang="ru-RU" sz="1400" dirty="0">
                <a:solidFill>
                  <a:schemeClr val="tx1"/>
                </a:solidFill>
                <a:latin typeface="Times New Roman" panose="02020603050405020304" pitchFamily="18" charset="0"/>
                <a:cs typeface="Times New Roman" panose="02020603050405020304" pitchFamily="18" charset="0"/>
              </a:rPr>
              <a:t/>
            </a:r>
            <a:br>
              <a:rPr lang="ru-RU" sz="1400" dirty="0">
                <a:solidFill>
                  <a:schemeClr val="tx1"/>
                </a:solidFill>
                <a:latin typeface="Times New Roman" panose="02020603050405020304" pitchFamily="18" charset="0"/>
                <a:cs typeface="Times New Roman" panose="02020603050405020304" pitchFamily="18" charset="0"/>
              </a:rPr>
            </a:br>
            <a:r>
              <a:rPr lang="kk-KZ" sz="1400" dirty="0">
                <a:solidFill>
                  <a:schemeClr val="tx1"/>
                </a:solidFill>
                <a:latin typeface="Times New Roman" panose="02020603050405020304" pitchFamily="18" charset="0"/>
                <a:cs typeface="Times New Roman" panose="02020603050405020304" pitchFamily="18" charset="0"/>
              </a:rPr>
              <a:t>Мектебімізде Тәуелсіздіктің 30-жылдығына орай 5-8 сыныптар арасында КТК сайысы өткізіліп, үздік ойыншыларға орындар беріліп, мақтау қағазымен марапатталды. Жауапты: Аға тәлімгер Саганаева К.К, Өзін-өзі басқару президенті Аристаева Л.А</a:t>
            </a:r>
            <a:r>
              <a:rPr lang="ru-RU" sz="1400" dirty="0">
                <a:latin typeface="Times New Roman" panose="02020603050405020304" pitchFamily="18" charset="0"/>
                <a:cs typeface="Times New Roman" panose="02020603050405020304" pitchFamily="18" charset="0"/>
              </a:rPr>
              <a:t/>
            </a:r>
            <a:br>
              <a:rPr lang="ru-RU" sz="1400" dirty="0">
                <a:latin typeface="Times New Roman" panose="02020603050405020304" pitchFamily="18" charset="0"/>
                <a:cs typeface="Times New Roman" panose="02020603050405020304" pitchFamily="18" charset="0"/>
              </a:rPr>
            </a:br>
            <a:r>
              <a:rPr lang="kk-KZ" sz="1400" dirty="0"/>
              <a:t> </a:t>
            </a:r>
            <a:r>
              <a:rPr lang="ru-RU" sz="1800" dirty="0"/>
              <a:t/>
            </a:r>
            <a:br>
              <a:rPr lang="ru-RU" sz="1800" dirty="0"/>
            </a:br>
            <a:endParaRPr lang="ru-RU" sz="1800" dirty="0"/>
          </a:p>
        </p:txBody>
      </p:sp>
      <p:pic>
        <p:nvPicPr>
          <p:cNvPr id="4" name="Picture 6" descr="Возможно, это изображение (6 человек, люди сидят и люди стоят)"/>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334" y="2996952"/>
            <a:ext cx="2088232" cy="15841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Возможно, это изображение (1 человек, стоит, воздушный шарик и в помещении)"/>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2996952"/>
            <a:ext cx="1800000" cy="15841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Возможно, это изображение (6 человек, люди стоят и в помещении)"/>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0593" y="3022505"/>
            <a:ext cx="1800000" cy="1584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Возможно, это изображение (7 человек, люди стоят, воздушный шарик и в помещении)"/>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232" y="2996952"/>
            <a:ext cx="2088232" cy="15841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Возможно, это изображение (5 человек, люди стоят и в помещении)"/>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6529" y="4797152"/>
            <a:ext cx="2113403" cy="135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Возможно, это изображение (16 человек, люди стоят и в помещении)"/>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63123" y="4803785"/>
            <a:ext cx="1800000" cy="135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descr="Возможно, это изображение (10 человек, люди стоят и в помещении)"/>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0593" y="4839534"/>
            <a:ext cx="1825797" cy="13076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Возможно, это изображение (13 человек, люди стоят и в помещении)"/>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60232" y="4803785"/>
            <a:ext cx="2088232" cy="1277992"/>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286530" y="6381328"/>
            <a:ext cx="8245910" cy="338554"/>
          </a:xfrm>
          <a:prstGeom prst="rect">
            <a:avLst/>
          </a:prstGeom>
        </p:spPr>
        <p:txBody>
          <a:bodyPr wrap="square">
            <a:spAutoFit/>
          </a:bodyPr>
          <a:lstStyle/>
          <a:p>
            <a:r>
              <a:rPr lang="en-US" sz="1600" dirty="0">
                <a:hlinkClick r:id="rId10"/>
              </a:rPr>
              <a:t>https://m.facebook.com/story.php?story_fbid=642241203582325&amp;id=100033893531683</a:t>
            </a:r>
            <a:r>
              <a:rPr lang="kk-KZ" sz="1600" dirty="0"/>
              <a:t> </a:t>
            </a:r>
            <a:endParaRPr lang="ru-RU" sz="1600" dirty="0"/>
          </a:p>
        </p:txBody>
      </p:sp>
    </p:spTree>
    <p:extLst>
      <p:ext uri="{BB962C8B-B14F-4D97-AF65-F5344CB8AC3E}">
        <p14:creationId xmlns:p14="http://schemas.microsoft.com/office/powerpoint/2010/main" val="28306155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1052736"/>
            <a:ext cx="8363272" cy="5073427"/>
          </a:xfrm>
        </p:spPr>
        <p:txBody>
          <a:bodyPr/>
          <a:lstStyle/>
          <a:p>
            <a:r>
              <a:rPr lang="kk-KZ" sz="2000" b="1" dirty="0">
                <a:latin typeface="Times New Roman" panose="02020603050405020304" pitchFamily="18" charset="0"/>
                <a:cs typeface="Times New Roman" panose="02020603050405020304" pitchFamily="18" charset="0"/>
              </a:rPr>
              <a:t>Мақсаты:</a:t>
            </a:r>
            <a:endParaRPr lang="ru-RU" sz="2000" b="1" dirty="0">
              <a:latin typeface="Times New Roman" panose="02020603050405020304" pitchFamily="18" charset="0"/>
              <a:cs typeface="Times New Roman" panose="02020603050405020304" pitchFamily="18" charset="0"/>
            </a:endParaRPr>
          </a:p>
          <a:p>
            <a:r>
              <a:rPr lang="kk-KZ" sz="2000" dirty="0">
                <a:latin typeface="Times New Roman" panose="02020603050405020304" pitchFamily="18" charset="0"/>
                <a:cs typeface="Times New Roman" panose="02020603050405020304" pitchFamily="18" charset="0"/>
              </a:rPr>
              <a:t>1.“Сыбайлас-жемқорлық” деген ұғымды түсіндіріп,пайда болу жағдайлары жайлы түсінік қалыптастыру.</a:t>
            </a:r>
            <a:endParaRPr lang="ru-RU" sz="2000" dirty="0">
              <a:latin typeface="Times New Roman" panose="02020603050405020304" pitchFamily="18" charset="0"/>
              <a:cs typeface="Times New Roman" panose="02020603050405020304" pitchFamily="18" charset="0"/>
            </a:endParaRPr>
          </a:p>
          <a:p>
            <a:r>
              <a:rPr lang="kk-KZ" sz="2000" dirty="0">
                <a:latin typeface="Times New Roman" panose="02020603050405020304" pitchFamily="18" charset="0"/>
                <a:cs typeface="Times New Roman" panose="02020603050405020304" pitchFamily="18" charset="0"/>
              </a:rPr>
              <a:t>2.Өз көзқарастарын білдіріп, дүниетанымдарын кеңейту.</a:t>
            </a:r>
            <a:endParaRPr lang="ru-RU" sz="2000" dirty="0">
              <a:latin typeface="Times New Roman" panose="02020603050405020304" pitchFamily="18" charset="0"/>
              <a:cs typeface="Times New Roman" panose="02020603050405020304" pitchFamily="18" charset="0"/>
            </a:endParaRPr>
          </a:p>
          <a:p>
            <a:r>
              <a:rPr lang="kk-KZ" sz="2000" dirty="0">
                <a:latin typeface="Times New Roman" panose="02020603050405020304" pitchFamily="18" charset="0"/>
                <a:cs typeface="Times New Roman" panose="02020603050405020304" pitchFamily="18" charset="0"/>
              </a:rPr>
              <a:t>3. Өз мемлекетіне жауапкершілікпен қарау және әділдікке тәрбиелеу.</a:t>
            </a:r>
            <a:endParaRPr lang="ru-RU" sz="2000" dirty="0">
              <a:latin typeface="Times New Roman" panose="02020603050405020304" pitchFamily="18" charset="0"/>
              <a:cs typeface="Times New Roman" panose="02020603050405020304" pitchFamily="18" charset="0"/>
            </a:endParaRPr>
          </a:p>
          <a:p>
            <a:endParaRPr lang="ru-RU" dirty="0"/>
          </a:p>
        </p:txBody>
      </p:sp>
      <p:sp>
        <p:nvSpPr>
          <p:cNvPr id="2" name="Заголовок 1"/>
          <p:cNvSpPr>
            <a:spLocks noGrp="1"/>
          </p:cNvSpPr>
          <p:nvPr>
            <p:ph type="title"/>
          </p:nvPr>
        </p:nvSpPr>
        <p:spPr>
          <a:xfrm>
            <a:off x="457200" y="274638"/>
            <a:ext cx="8229600" cy="706090"/>
          </a:xfrm>
        </p:spPr>
        <p:txBody>
          <a:bodyPr>
            <a:noAutofit/>
          </a:bodyPr>
          <a:lstStyle/>
          <a:p>
            <a:r>
              <a:rPr lang="kk-KZ" sz="1800" b="1" dirty="0" smtClean="0">
                <a:latin typeface="Times New Roman" panose="02020603050405020304" pitchFamily="18" charset="0"/>
                <a:cs typeface="Times New Roman" panose="02020603050405020304" pitchFamily="18" charset="0"/>
              </a:rPr>
              <a:t/>
            </a:r>
            <a:br>
              <a:rPr lang="kk-KZ" sz="1800" b="1" dirty="0" smtClean="0">
                <a:latin typeface="Times New Roman" panose="02020603050405020304" pitchFamily="18" charset="0"/>
                <a:cs typeface="Times New Roman" panose="02020603050405020304" pitchFamily="18" charset="0"/>
              </a:rPr>
            </a:br>
            <a:r>
              <a:rPr lang="kk-KZ" sz="1800" b="1" dirty="0">
                <a:latin typeface="Times New Roman" panose="02020603050405020304" pitchFamily="18" charset="0"/>
                <a:cs typeface="Times New Roman" panose="02020603050405020304" pitchFamily="18" charset="0"/>
              </a:rPr>
              <a:t/>
            </a:r>
            <a:br>
              <a:rPr lang="kk-KZ" sz="1800" b="1" dirty="0">
                <a:latin typeface="Times New Roman" panose="02020603050405020304" pitchFamily="18" charset="0"/>
                <a:cs typeface="Times New Roman" panose="02020603050405020304" pitchFamily="18" charset="0"/>
              </a:rPr>
            </a:br>
            <a:r>
              <a:rPr lang="kk-KZ" sz="1800" b="1" dirty="0" smtClean="0">
                <a:latin typeface="Times New Roman" panose="02020603050405020304" pitchFamily="18" charset="0"/>
                <a:cs typeface="Times New Roman" panose="02020603050405020304" pitchFamily="18" charset="0"/>
              </a:rPr>
              <a:t>Адал </a:t>
            </a:r>
            <a:r>
              <a:rPr lang="kk-KZ" sz="1800" b="1" dirty="0">
                <a:latin typeface="Times New Roman" panose="02020603050405020304" pitchFamily="18" charset="0"/>
                <a:cs typeface="Times New Roman" panose="02020603050405020304" pitchFamily="18" charset="0"/>
              </a:rPr>
              <a:t>ұрпақ клубы</a:t>
            </a:r>
            <a:br>
              <a:rPr lang="kk-KZ" sz="1800" b="1" dirty="0">
                <a:latin typeface="Times New Roman" panose="02020603050405020304" pitchFamily="18" charset="0"/>
                <a:cs typeface="Times New Roman" panose="02020603050405020304" pitchFamily="18" charset="0"/>
              </a:rPr>
            </a:br>
            <a:r>
              <a:rPr lang="kk-KZ" sz="1800" b="1" dirty="0">
                <a:latin typeface="Times New Roman" panose="02020603050405020304" pitchFamily="18" charset="0"/>
                <a:cs typeface="Times New Roman" panose="02020603050405020304" pitchFamily="18" charset="0"/>
              </a:rPr>
              <a:t>«Біз жемқорлыққа қарсымыз»</a:t>
            </a:r>
            <a:br>
              <a:rPr lang="kk-KZ" sz="1800" b="1" dirty="0">
                <a:latin typeface="Times New Roman" panose="02020603050405020304" pitchFamily="18" charset="0"/>
                <a:cs typeface="Times New Roman" panose="02020603050405020304" pitchFamily="18" charset="0"/>
              </a:rPr>
            </a:br>
            <a:r>
              <a:rPr lang="ru-RU" sz="1800" dirty="0"/>
              <a:t/>
            </a:r>
            <a:br>
              <a:rPr lang="ru-RU" sz="1800" dirty="0"/>
            </a:br>
            <a:endParaRPr lang="ru-RU" sz="1800" dirty="0"/>
          </a:p>
        </p:txBody>
      </p:sp>
      <p:pic>
        <p:nvPicPr>
          <p:cNvPr id="4" name="Picture 2" descr="Возможно, это изображение (11 человек, люди стоят и в помещении)"/>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3140968"/>
            <a:ext cx="3024336" cy="2304255"/>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descr="https://kargoo.kz/media/img/dopedu/adal-urpak.jpg"/>
          <p:cNvPicPr/>
          <p:nvPr/>
        </p:nvPicPr>
        <p:blipFill rotWithShape="1">
          <a:blip r:embed="rId3" cstate="print">
            <a:extLst>
              <a:ext uri="{28A0092B-C50C-407E-A947-70E740481C1C}">
                <a14:useLocalDpi xmlns:a14="http://schemas.microsoft.com/office/drawing/2010/main" val="0"/>
              </a:ext>
            </a:extLst>
          </a:blip>
          <a:srcRect l="12100" t="6680" r="14286" b="2371"/>
          <a:stretch/>
        </p:blipFill>
        <p:spPr bwMode="auto">
          <a:xfrm>
            <a:off x="3851920" y="3140969"/>
            <a:ext cx="2160240" cy="2304254"/>
          </a:xfrm>
          <a:prstGeom prst="rect">
            <a:avLst/>
          </a:prstGeom>
          <a:noFill/>
          <a:ln>
            <a:noFill/>
          </a:ln>
          <a:extLst>
            <a:ext uri="{53640926-AAD7-44D8-BBD7-CCE9431645EC}">
              <a14:shadowObscured xmlns:a14="http://schemas.microsoft.com/office/drawing/2010/main"/>
            </a:ext>
          </a:extLst>
        </p:spPr>
      </p:pic>
      <p:pic>
        <p:nvPicPr>
          <p:cNvPr id="6"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322" r="27700" b="10490"/>
          <a:stretch/>
        </p:blipFill>
        <p:spPr bwMode="auto">
          <a:xfrm>
            <a:off x="6228184" y="3215105"/>
            <a:ext cx="2520280" cy="2155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62043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 Скачать картинки Шаблон презентации природа, стоковые фото Шаблон  презентации природа в хорошем качестве | Depositpho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187624" y="796153"/>
            <a:ext cx="7344816" cy="2677656"/>
          </a:xfrm>
          <a:prstGeom prst="rect">
            <a:avLst/>
          </a:prstGeom>
        </p:spPr>
        <p:txBody>
          <a:bodyPr wrap="square">
            <a:spAutoFit/>
          </a:bodyPr>
          <a:lstStyle/>
          <a:p>
            <a:r>
              <a:rPr lang="kk-KZ" sz="2400" b="1" dirty="0">
                <a:latin typeface="Times New Roman" pitchFamily="18" charset="0"/>
                <a:cs typeface="Times New Roman" pitchFamily="18" charset="0"/>
              </a:rPr>
              <a:t>Алтыншы бағыт - Зияткерлік тәрбие, ақпараттық мәдениет </a:t>
            </a:r>
            <a:r>
              <a:rPr lang="kk-KZ" sz="2400" b="1" dirty="0" smtClean="0">
                <a:latin typeface="Times New Roman" pitchFamily="18" charset="0"/>
                <a:cs typeface="Times New Roman" pitchFamily="18" charset="0"/>
              </a:rPr>
              <a:t>тәрбиесі</a:t>
            </a:r>
          </a:p>
          <a:p>
            <a:endParaRPr lang="ru-RU" sz="2400" dirty="0">
              <a:latin typeface="Times New Roman" pitchFamily="18" charset="0"/>
              <a:cs typeface="Times New Roman" pitchFamily="18" charset="0"/>
            </a:endParaRPr>
          </a:p>
          <a:p>
            <a:r>
              <a:rPr lang="kk-KZ" sz="2400" b="1" dirty="0">
                <a:latin typeface="Times New Roman" pitchFamily="18" charset="0"/>
                <a:cs typeface="Times New Roman" pitchFamily="18" charset="0"/>
              </a:rPr>
              <a:t>Мақсаты: </a:t>
            </a:r>
            <a:r>
              <a:rPr lang="kk-KZ" sz="2400" dirty="0">
                <a:latin typeface="Times New Roman" pitchFamily="18" charset="0"/>
                <a:cs typeface="Times New Roman" pitchFamily="18" charset="0"/>
              </a:rPr>
              <a:t>Әрбір тұлғаның зияткерлік мүмкіндігін, көшбасшылық қасиеттерін және дарындылығын дамытуды қамтамасыз ететін уәждемелік кеңістік құру.  </a:t>
            </a:r>
            <a:endParaRPr lang="ru-RU" sz="2400" dirty="0">
              <a:latin typeface="Times New Roman" pitchFamily="18" charset="0"/>
              <a:cs typeface="Times New Roman" pitchFamily="18" charset="0"/>
            </a:endParaRPr>
          </a:p>
        </p:txBody>
      </p:sp>
    </p:spTree>
    <p:extLst>
      <p:ext uri="{BB962C8B-B14F-4D97-AF65-F5344CB8AC3E}">
        <p14:creationId xmlns:p14="http://schemas.microsoft.com/office/powerpoint/2010/main" val="1433099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1266" name="Picture 2" descr="⬇ Скачать картинки Шаблон презентации природа, стоковые фото Шаблон  презентации природа в хорошем качестве | Depositpho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40" y="-99392"/>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линг-1\Downloads\6c8a8299-ad77-41ff-806e-fc3f604ec8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4197804"/>
            <a:ext cx="2371202" cy="23402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Picture 2" descr="C:\Users\линг-1\Downloads\13149f23-72af-4658-9c09-d6177d851b5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4468322"/>
            <a:ext cx="1730372" cy="15937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линг-1\Downloads\3a0ea7e9-be2f-47b4-835c-9d81e232874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71212" y="4526558"/>
            <a:ext cx="1777252" cy="1477292"/>
          </a:xfrm>
          <a:prstGeom prst="rect">
            <a:avLst/>
          </a:prstGeom>
          <a:noFill/>
          <a:extLst>
            <a:ext uri="{909E8E84-426E-40DD-AFC4-6F175D3DCCD1}">
              <a14:hiddenFill xmlns:a14="http://schemas.microsoft.com/office/drawing/2010/main">
                <a:solidFill>
                  <a:srgbClr val="FFFFFF"/>
                </a:solidFill>
              </a14:hiddenFill>
            </a:ext>
          </a:extLst>
        </p:spPr>
      </p:pic>
      <p:pic>
        <p:nvPicPr>
          <p:cNvPr id="12" name="Объект 3"/>
          <p:cNvPicPr>
            <a:picLock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4365104"/>
            <a:ext cx="1825427" cy="1800200"/>
          </a:xfrm>
          <a:prstGeom prst="rect">
            <a:avLst/>
          </a:prstGeom>
          <a:noFill/>
        </p:spPr>
      </p:pic>
      <p:sp>
        <p:nvSpPr>
          <p:cNvPr id="5" name="Прямоугольник 4"/>
          <p:cNvSpPr/>
          <p:nvPr/>
        </p:nvSpPr>
        <p:spPr>
          <a:xfrm>
            <a:off x="251520" y="44624"/>
            <a:ext cx="7920880" cy="3785652"/>
          </a:xfrm>
          <a:prstGeom prst="rect">
            <a:avLst/>
          </a:prstGeom>
        </p:spPr>
        <p:txBody>
          <a:bodyPr wrap="square">
            <a:spAutoFit/>
          </a:bodyPr>
          <a:lstStyle/>
          <a:p>
            <a:r>
              <a:rPr lang="ru-RU" sz="1600" b="1" dirty="0" err="1">
                <a:latin typeface="Times New Roman" pitchFamily="18" charset="0"/>
                <a:cs typeface="Times New Roman" pitchFamily="18" charset="0"/>
              </a:rPr>
              <a:t>Зияткерлік</a:t>
            </a:r>
            <a:r>
              <a:rPr lang="ru-RU" sz="1600" b="1" dirty="0">
                <a:latin typeface="Times New Roman" pitchFamily="18" charset="0"/>
                <a:cs typeface="Times New Roman" pitchFamily="18" charset="0"/>
              </a:rPr>
              <a:t> </a:t>
            </a:r>
            <a:r>
              <a:rPr lang="ru-RU" sz="1600" b="1" dirty="0" err="1">
                <a:latin typeface="Times New Roman" pitchFamily="18" charset="0"/>
                <a:cs typeface="Times New Roman" pitchFamily="18" charset="0"/>
              </a:rPr>
              <a:t>тәрбие</a:t>
            </a:r>
            <a:r>
              <a:rPr lang="ru-RU" sz="1600" b="1" dirty="0">
                <a:latin typeface="Times New Roman" pitchFamily="18" charset="0"/>
                <a:cs typeface="Times New Roman" pitchFamily="18" charset="0"/>
              </a:rPr>
              <a:t>, </a:t>
            </a:r>
            <a:r>
              <a:rPr lang="ru-RU" sz="1600" b="1" dirty="0" err="1">
                <a:latin typeface="Times New Roman" pitchFamily="18" charset="0"/>
                <a:cs typeface="Times New Roman" pitchFamily="18" charset="0"/>
              </a:rPr>
              <a:t>ақпараттық</a:t>
            </a:r>
            <a:r>
              <a:rPr lang="ru-RU" sz="1600" b="1" dirty="0">
                <a:latin typeface="Times New Roman" pitchFamily="18" charset="0"/>
                <a:cs typeface="Times New Roman" pitchFamily="18" charset="0"/>
              </a:rPr>
              <a:t> </a:t>
            </a:r>
            <a:r>
              <a:rPr lang="ru-RU" sz="1600" b="1" dirty="0" err="1">
                <a:latin typeface="Times New Roman" pitchFamily="18" charset="0"/>
                <a:cs typeface="Times New Roman" pitchFamily="18" charset="0"/>
              </a:rPr>
              <a:t>мәдениет</a:t>
            </a:r>
            <a:r>
              <a:rPr lang="ru-RU" sz="1600" b="1" dirty="0">
                <a:latin typeface="Times New Roman" pitchFamily="18" charset="0"/>
                <a:cs typeface="Times New Roman" pitchFamily="18" charset="0"/>
              </a:rPr>
              <a:t> </a:t>
            </a:r>
            <a:r>
              <a:rPr lang="ru-RU" sz="1600" b="1" dirty="0" err="1">
                <a:latin typeface="Times New Roman" pitchFamily="18" charset="0"/>
                <a:cs typeface="Times New Roman" pitchFamily="18" charset="0"/>
              </a:rPr>
              <a:t>тәрбиесі</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әрбір</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тұлғаның</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зияткерлік</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мүмкіндігін,көшбасшылық</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қасиеттерін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және</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дарындылығын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сондай-ақ</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ақпараттық</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мәдениетін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дамытуды</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қамтамасыз</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ететін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уәждемелік</a:t>
            </a:r>
            <a:r>
              <a:rPr lang="ru-RU" sz="1600" dirty="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кеңестік</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қалыптастыру</a:t>
            </a:r>
            <a:r>
              <a:rPr lang="ru-RU" sz="1600" dirty="0" smtClean="0">
                <a:latin typeface="Times New Roman" pitchFamily="18" charset="0"/>
                <a:cs typeface="Times New Roman" pitchFamily="18" charset="0"/>
              </a:rPr>
              <a:t> </a:t>
            </a:r>
            <a:r>
              <a:rPr lang="ru-RU" sz="1600" dirty="0" err="1">
                <a:latin typeface="Times New Roman" pitchFamily="18" charset="0"/>
                <a:cs typeface="Times New Roman" pitchFamily="18" charset="0"/>
              </a:rPr>
              <a:t>мақсатында</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Өзін-өзі</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басқару</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күнін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өткізіп</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мектеп</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президентін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етіп</a:t>
            </a:r>
            <a:r>
              <a:rPr lang="ru-RU" sz="1600" dirty="0">
                <a:latin typeface="Times New Roman" pitchFamily="18" charset="0"/>
                <a:cs typeface="Times New Roman" pitchFamily="18" charset="0"/>
              </a:rPr>
              <a:t> </a:t>
            </a:r>
            <a:r>
              <a:rPr lang="ru-RU" sz="1600" dirty="0" smtClean="0">
                <a:latin typeface="Times New Roman" pitchFamily="18" charset="0"/>
                <a:cs typeface="Times New Roman" pitchFamily="18" charset="0"/>
              </a:rPr>
              <a:t>9 </a:t>
            </a:r>
            <a:r>
              <a:rPr lang="ru-RU" sz="1600" dirty="0">
                <a:latin typeface="Times New Roman" pitchFamily="18" charset="0"/>
                <a:cs typeface="Times New Roman" pitchFamily="18" charset="0"/>
              </a:rPr>
              <a:t>«А» </a:t>
            </a:r>
            <a:r>
              <a:rPr lang="ru-RU" sz="1600" dirty="0" err="1">
                <a:latin typeface="Times New Roman" pitchFamily="18" charset="0"/>
                <a:cs typeface="Times New Roman" pitchFamily="18" charset="0"/>
              </a:rPr>
              <a:t>сынып</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оқушысы</a:t>
            </a:r>
            <a:r>
              <a:rPr lang="ru-RU" sz="1600" dirty="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Аристаева</a:t>
            </a:r>
            <a:r>
              <a:rPr lang="ru-RU" sz="1600" dirty="0" smtClean="0">
                <a:latin typeface="Times New Roman" pitchFamily="18" charset="0"/>
                <a:cs typeface="Times New Roman" pitchFamily="18" charset="0"/>
              </a:rPr>
              <a:t> Лаура </a:t>
            </a:r>
            <a:r>
              <a:rPr lang="ru-RU" sz="1600" dirty="0" err="1">
                <a:latin typeface="Times New Roman" pitchFamily="18" charset="0"/>
                <a:cs typeface="Times New Roman" pitchFamily="18" charset="0"/>
              </a:rPr>
              <a:t>сайланды</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Оқушылардың</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өзін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өзі</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тану</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қабілетін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зерттеу</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мақсатында</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мектеп</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психологтары</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үнемі</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жұмыстар</a:t>
            </a:r>
            <a:r>
              <a:rPr lang="ru-RU" sz="1600" dirty="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жүргізіп</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отырады</a:t>
            </a:r>
            <a:r>
              <a:rPr lang="ru-RU" sz="1600" dirty="0" smtClean="0">
                <a:latin typeface="Times New Roman" pitchFamily="18" charset="0"/>
                <a:cs typeface="Times New Roman" pitchFamily="18" charset="0"/>
              </a:rPr>
              <a:t>. </a:t>
            </a:r>
          </a:p>
          <a:p>
            <a:endParaRPr lang="kk-KZ" sz="1600" dirty="0">
              <a:latin typeface="Times New Roman" pitchFamily="18" charset="0"/>
              <a:cs typeface="Times New Roman" pitchFamily="18" charset="0"/>
            </a:endParaRPr>
          </a:p>
          <a:p>
            <a:endParaRPr lang="kk-KZ" sz="1600" dirty="0" smtClean="0">
              <a:latin typeface="Times New Roman" pitchFamily="18" charset="0"/>
              <a:cs typeface="Times New Roman" pitchFamily="18" charset="0"/>
            </a:endParaRPr>
          </a:p>
          <a:p>
            <a:endParaRPr lang="kk-KZ" sz="1600" dirty="0">
              <a:latin typeface="Times New Roman" pitchFamily="18" charset="0"/>
              <a:cs typeface="Times New Roman" pitchFamily="18" charset="0"/>
            </a:endParaRPr>
          </a:p>
          <a:p>
            <a:endParaRPr lang="kk-KZ" sz="1600" dirty="0" smtClean="0">
              <a:latin typeface="Times New Roman" pitchFamily="18" charset="0"/>
              <a:cs typeface="Times New Roman" pitchFamily="18" charset="0"/>
            </a:endParaRPr>
          </a:p>
          <a:p>
            <a:endParaRPr lang="kk-KZ" sz="1600" dirty="0">
              <a:latin typeface="Times New Roman" pitchFamily="18" charset="0"/>
              <a:cs typeface="Times New Roman" pitchFamily="18" charset="0"/>
            </a:endParaRPr>
          </a:p>
          <a:p>
            <a:endParaRPr lang="kk-KZ" sz="1600" dirty="0" smtClean="0">
              <a:latin typeface="Times New Roman" pitchFamily="18" charset="0"/>
              <a:cs typeface="Times New Roman" pitchFamily="18" charset="0"/>
            </a:endParaRPr>
          </a:p>
          <a:p>
            <a:endParaRPr lang="kk-KZ" sz="1600" dirty="0">
              <a:latin typeface="Times New Roman" pitchFamily="18" charset="0"/>
              <a:cs typeface="Times New Roman" pitchFamily="18" charset="0"/>
            </a:endParaRPr>
          </a:p>
          <a:p>
            <a:endParaRPr lang="kk-KZ" sz="1600" dirty="0" smtClean="0">
              <a:latin typeface="Times New Roman" pitchFamily="18" charset="0"/>
              <a:cs typeface="Times New Roman" pitchFamily="18" charset="0"/>
            </a:endParaRPr>
          </a:p>
          <a:p>
            <a:r>
              <a:rPr lang="kk-KZ" sz="1600" dirty="0" smtClean="0">
                <a:latin typeface="Times New Roman" pitchFamily="18" charset="0"/>
                <a:cs typeface="Times New Roman" pitchFamily="18" charset="0"/>
              </a:rPr>
              <a:t>«Үздік оқушы» байқауы өткізілді.</a:t>
            </a:r>
            <a:endParaRPr lang="ru-RU" sz="1600" dirty="0">
              <a:latin typeface="Times New Roman" pitchFamily="18" charset="0"/>
              <a:cs typeface="Times New Roman" pitchFamily="18" charset="0"/>
            </a:endParaRPr>
          </a:p>
        </p:txBody>
      </p:sp>
      <p:pic>
        <p:nvPicPr>
          <p:cNvPr id="13" name="Рисунок 12"/>
          <p:cNvPicPr/>
          <p:nvPr/>
        </p:nvPicPr>
        <p:blipFill>
          <a:blip r:embed="rId7">
            <a:extLst>
              <a:ext uri="{28A0092B-C50C-407E-A947-70E740481C1C}">
                <a14:useLocalDpi xmlns:a14="http://schemas.microsoft.com/office/drawing/2010/main" val="0"/>
              </a:ext>
            </a:extLst>
          </a:blip>
          <a:srcRect/>
          <a:stretch>
            <a:fillRect/>
          </a:stretch>
        </p:blipFill>
        <p:spPr bwMode="auto">
          <a:xfrm>
            <a:off x="251521" y="1628800"/>
            <a:ext cx="1512168" cy="1330325"/>
          </a:xfrm>
          <a:prstGeom prst="rect">
            <a:avLst/>
          </a:prstGeom>
          <a:noFill/>
        </p:spPr>
      </p:pic>
      <p:pic>
        <p:nvPicPr>
          <p:cNvPr id="14" name="Рисунок 13"/>
          <p:cNvPicPr/>
          <p:nvPr/>
        </p:nvPicPr>
        <p:blipFill>
          <a:blip r:embed="rId8">
            <a:extLst>
              <a:ext uri="{28A0092B-C50C-407E-A947-70E740481C1C}">
                <a14:useLocalDpi xmlns:a14="http://schemas.microsoft.com/office/drawing/2010/main" val="0"/>
              </a:ext>
            </a:extLst>
          </a:blip>
          <a:srcRect/>
          <a:stretch>
            <a:fillRect/>
          </a:stretch>
        </p:blipFill>
        <p:spPr bwMode="auto">
          <a:xfrm>
            <a:off x="1907704" y="1628800"/>
            <a:ext cx="1410607" cy="1339850"/>
          </a:xfrm>
          <a:prstGeom prst="rect">
            <a:avLst/>
          </a:prstGeom>
          <a:noFill/>
        </p:spPr>
      </p:pic>
      <p:pic>
        <p:nvPicPr>
          <p:cNvPr id="15" name="Рисунок 14"/>
          <p:cNvPicPr/>
          <p:nvPr/>
        </p:nvPicPr>
        <p:blipFill>
          <a:blip r:embed="rId9">
            <a:extLst>
              <a:ext uri="{28A0092B-C50C-407E-A947-70E740481C1C}">
                <a14:useLocalDpi xmlns:a14="http://schemas.microsoft.com/office/drawing/2010/main" val="0"/>
              </a:ext>
            </a:extLst>
          </a:blip>
          <a:srcRect/>
          <a:stretch>
            <a:fillRect/>
          </a:stretch>
        </p:blipFill>
        <p:spPr bwMode="auto">
          <a:xfrm>
            <a:off x="3572176" y="1669316"/>
            <a:ext cx="1368152" cy="1311910"/>
          </a:xfrm>
          <a:prstGeom prst="rect">
            <a:avLst/>
          </a:prstGeom>
          <a:noFill/>
        </p:spPr>
      </p:pic>
      <p:pic>
        <p:nvPicPr>
          <p:cNvPr id="16" name="Рисунок 15"/>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94449" y="1708987"/>
            <a:ext cx="1440160" cy="1299334"/>
          </a:xfrm>
          <a:prstGeom prst="rect">
            <a:avLst/>
          </a:prstGeom>
          <a:noFill/>
        </p:spPr>
      </p:pic>
      <p:pic>
        <p:nvPicPr>
          <p:cNvPr id="17" name="Picture 4" descr="C:\Users\-10622~1\AppData\Local\Temp\Rar$DIa0.607\IMG-20210927-WA0074.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84959" y="1709025"/>
            <a:ext cx="1819489" cy="1329318"/>
          </a:xfrm>
          <a:prstGeom prst="rect">
            <a:avLst/>
          </a:prstGeom>
          <a:noFill/>
          <a:extLst/>
        </p:spPr>
      </p:pic>
    </p:spTree>
    <p:extLst>
      <p:ext uri="{BB962C8B-B14F-4D97-AF65-F5344CB8AC3E}">
        <p14:creationId xmlns:p14="http://schemas.microsoft.com/office/powerpoint/2010/main" val="18878640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51520" y="260648"/>
            <a:ext cx="8640960" cy="1440160"/>
          </a:xfrm>
        </p:spPr>
        <p:txBody>
          <a:bodyPr>
            <a:noAutofit/>
          </a:bodyPr>
          <a:lstStyle/>
          <a:p>
            <a:r>
              <a:rPr lang="ru-RU" sz="1400" dirty="0" err="1">
                <a:solidFill>
                  <a:schemeClr val="tx1"/>
                </a:solidFill>
                <a:latin typeface="Times New Roman" pitchFamily="18" charset="0"/>
                <a:cs typeface="Times New Roman" pitchFamily="18" charset="0"/>
              </a:rPr>
              <a:t>Балалар</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жылына</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арналған</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жоспар</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бойынша</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мектебімізде</a:t>
            </a:r>
            <a:r>
              <a:rPr lang="ru-RU" sz="1400" dirty="0">
                <a:solidFill>
                  <a:schemeClr val="tx1"/>
                </a:solidFill>
                <a:latin typeface="Times New Roman" pitchFamily="18" charset="0"/>
                <a:cs typeface="Times New Roman" pitchFamily="18" charset="0"/>
              </a:rPr>
              <a:t> "Бала </a:t>
            </a:r>
            <a:r>
              <a:rPr lang="ru-RU" sz="1400" dirty="0" err="1">
                <a:solidFill>
                  <a:schemeClr val="tx1"/>
                </a:solidFill>
                <a:latin typeface="Times New Roman" pitchFamily="18" charset="0"/>
                <a:cs typeface="Times New Roman" pitchFamily="18" charset="0"/>
              </a:rPr>
              <a:t>жұлдыз</a:t>
            </a:r>
            <a:r>
              <a:rPr lang="ru-RU" sz="1400" dirty="0">
                <a:solidFill>
                  <a:schemeClr val="tx1"/>
                </a:solidFill>
                <a:latin typeface="Times New Roman" pitchFamily="18" charset="0"/>
                <a:cs typeface="Times New Roman" pitchFamily="18" charset="0"/>
              </a:rPr>
              <a:t> -2022" </a:t>
            </a:r>
            <a:r>
              <a:rPr lang="ru-RU" sz="1400" dirty="0" err="1">
                <a:solidFill>
                  <a:schemeClr val="tx1"/>
                </a:solidFill>
                <a:latin typeface="Times New Roman" pitchFamily="18" charset="0"/>
                <a:cs typeface="Times New Roman" pitchFamily="18" charset="0"/>
              </a:rPr>
              <a:t>байқауы</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өтті</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Бұл</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байқаудың</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өткізілу</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мақсаты</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оқушылардың</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өнерге</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деген</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қызығушылығын</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арттыру</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Байқауға</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Шаттық</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шағын</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орталығынан</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бастап</a:t>
            </a:r>
            <a:r>
              <a:rPr lang="ru-RU" sz="1400" dirty="0">
                <a:solidFill>
                  <a:schemeClr val="tx1"/>
                </a:solidFill>
                <a:latin typeface="Times New Roman" pitchFamily="18" charset="0"/>
                <a:cs typeface="Times New Roman" pitchFamily="18" charset="0"/>
              </a:rPr>
              <a:t> 1-6 </a:t>
            </a:r>
            <a:r>
              <a:rPr lang="ru-RU" sz="1400" dirty="0" err="1">
                <a:solidFill>
                  <a:schemeClr val="tx1"/>
                </a:solidFill>
                <a:latin typeface="Times New Roman" pitchFamily="18" charset="0"/>
                <a:cs typeface="Times New Roman" pitchFamily="18" charset="0"/>
              </a:rPr>
              <a:t>сынып</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аралығында</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қатысты</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Жеңімпаздар</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марапатталды</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Жауапты</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тәлімгер</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Сағанаева</a:t>
            </a:r>
            <a:r>
              <a:rPr lang="ru-RU" sz="1400" dirty="0">
                <a:solidFill>
                  <a:schemeClr val="tx1"/>
                </a:solidFill>
                <a:latin typeface="Times New Roman" pitchFamily="18" charset="0"/>
                <a:cs typeface="Times New Roman" pitchFamily="18" charset="0"/>
              </a:rPr>
              <a:t> К.К</a:t>
            </a:r>
          </a:p>
        </p:txBody>
      </p:sp>
      <p:pic>
        <p:nvPicPr>
          <p:cNvPr id="3074" name="Picture 2" descr="C:\Users\мадина\Desktop\Новая папка (9)\WhatsApp Image 2022-05-30 at 17.04.29.jp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16912" y="4102629"/>
            <a:ext cx="1242920" cy="143413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мадина\Desktop\Новая папка (9)\WhatsApp Image 2022-05-30 at 17.05.04.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346" y="4045612"/>
            <a:ext cx="1218891" cy="1548172"/>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p:nvPr/>
        </p:nvPicPr>
        <p:blipFill rotWithShape="1">
          <a:blip r:embed="rId4"/>
          <a:srcRect l="12960" t="10903" r="39578" b="7477"/>
          <a:stretch/>
        </p:blipFill>
        <p:spPr bwMode="auto">
          <a:xfrm>
            <a:off x="4139952" y="1505476"/>
            <a:ext cx="4392488" cy="2592288"/>
          </a:xfrm>
          <a:prstGeom prst="rect">
            <a:avLst/>
          </a:prstGeom>
          <a:ln>
            <a:noFill/>
          </a:ln>
          <a:extLst>
            <a:ext uri="{53640926-AAD7-44D8-BBD7-CCE9431645EC}">
              <a14:shadowObscured xmlns:a14="http://schemas.microsoft.com/office/drawing/2010/main"/>
            </a:ext>
          </a:extLst>
        </p:spPr>
      </p:pic>
      <p:pic>
        <p:nvPicPr>
          <p:cNvPr id="7" name="Рисунок 6"/>
          <p:cNvPicPr/>
          <p:nvPr/>
        </p:nvPicPr>
        <p:blipFill rotWithShape="1">
          <a:blip r:embed="rId5"/>
          <a:srcRect l="13135" t="10904" r="39753" b="6230"/>
          <a:stretch/>
        </p:blipFill>
        <p:spPr bwMode="auto">
          <a:xfrm>
            <a:off x="395536" y="1505476"/>
            <a:ext cx="3521571" cy="2431943"/>
          </a:xfrm>
          <a:prstGeom prst="rect">
            <a:avLst/>
          </a:prstGeom>
          <a:ln>
            <a:noFill/>
          </a:ln>
          <a:extLst>
            <a:ext uri="{53640926-AAD7-44D8-BBD7-CCE9431645EC}">
              <a14:shadowObscured xmlns:a14="http://schemas.microsoft.com/office/drawing/2010/main"/>
            </a:ext>
          </a:extLst>
        </p:spPr>
      </p:pic>
      <p:pic>
        <p:nvPicPr>
          <p:cNvPr id="8" name="Рисунок 7"/>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3848" y="4211294"/>
            <a:ext cx="1296144" cy="1404156"/>
          </a:xfrm>
          <a:prstGeom prst="rect">
            <a:avLst/>
          </a:prstGeom>
          <a:noFill/>
        </p:spPr>
      </p:pic>
      <p:pic>
        <p:nvPicPr>
          <p:cNvPr id="9" name="Рисунок 8"/>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0" y="4211294"/>
            <a:ext cx="1206759" cy="1309602"/>
          </a:xfrm>
          <a:prstGeom prst="rect">
            <a:avLst/>
          </a:prstGeom>
          <a:noFill/>
        </p:spPr>
      </p:pic>
      <p:pic>
        <p:nvPicPr>
          <p:cNvPr id="10" name="Рисунок 9"/>
          <p:cNvPicPr/>
          <p:nvPr/>
        </p:nvPicPr>
        <p:blipFill rotWithShape="1">
          <a:blip r:embed="rId8" cstate="print">
            <a:extLst>
              <a:ext uri="{28A0092B-C50C-407E-A947-70E740481C1C}">
                <a14:useLocalDpi xmlns:a14="http://schemas.microsoft.com/office/drawing/2010/main" val="0"/>
              </a:ext>
            </a:extLst>
          </a:blip>
          <a:srcRect t="2649" b="23841"/>
          <a:stretch/>
        </p:blipFill>
        <p:spPr bwMode="auto">
          <a:xfrm>
            <a:off x="5940152" y="4225701"/>
            <a:ext cx="2808312" cy="145691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201784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r>
              <a:rPr lang="kk-KZ" sz="1800" dirty="0" smtClean="0">
                <a:solidFill>
                  <a:schemeClr val="tx1"/>
                </a:solidFill>
                <a:latin typeface="Times New Roman" pitchFamily="18" charset="0"/>
                <a:cs typeface="Times New Roman" pitchFamily="18" charset="0"/>
              </a:rPr>
              <a:t>1 </a:t>
            </a:r>
            <a:r>
              <a:rPr lang="kk-KZ" sz="1800" dirty="0">
                <a:solidFill>
                  <a:schemeClr val="tx1"/>
                </a:solidFill>
                <a:latin typeface="Times New Roman" pitchFamily="18" charset="0"/>
                <a:cs typeface="Times New Roman" pitchFamily="18" charset="0"/>
              </a:rPr>
              <a:t>«А» , 1 «Ә» сынып оқушыларға  «Қош бол </a:t>
            </a:r>
            <a:r>
              <a:rPr lang="kk-KZ" sz="1800" dirty="0" smtClean="0">
                <a:solidFill>
                  <a:schemeClr val="tx1"/>
                </a:solidFill>
                <a:latin typeface="Times New Roman" pitchFamily="18" charset="0"/>
                <a:cs typeface="Times New Roman" pitchFamily="18" charset="0"/>
              </a:rPr>
              <a:t>Әліппе</a:t>
            </a:r>
            <a:r>
              <a:rPr lang="kk-KZ" sz="1800" dirty="0">
                <a:solidFill>
                  <a:schemeClr val="tx1"/>
                </a:solidFill>
                <a:latin typeface="Times New Roman" pitchFamily="18" charset="0"/>
                <a:cs typeface="Times New Roman" pitchFamily="18" charset="0"/>
              </a:rPr>
              <a:t>!» атты әліппемен қоштасу өтті. Оқушылардың барлығы ерекше өнерлерін көрсетті, ән билерін тақпақтарын тарту етті. </a:t>
            </a:r>
            <a:r>
              <a:rPr lang="ru-RU" sz="1800" dirty="0">
                <a:latin typeface="Times New Roman" pitchFamily="18" charset="0"/>
                <a:cs typeface="Times New Roman" pitchFamily="18" charset="0"/>
              </a:rPr>
              <a:t/>
            </a:r>
            <a:br>
              <a:rPr lang="ru-RU" sz="1800" dirty="0">
                <a:latin typeface="Times New Roman" pitchFamily="18" charset="0"/>
                <a:cs typeface="Times New Roman" pitchFamily="18" charset="0"/>
              </a:rPr>
            </a:br>
            <a:endParaRPr lang="ru-RU" sz="1800" dirty="0">
              <a:latin typeface="Times New Roman" pitchFamily="18" charset="0"/>
              <a:cs typeface="Times New Roman" pitchFamily="18" charset="0"/>
            </a:endParaRPr>
          </a:p>
        </p:txBody>
      </p:sp>
      <p:pic>
        <p:nvPicPr>
          <p:cNvPr id="4" name="Объект 3" descr="C:\Users\Home\Desktop\20211224_130949.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628800"/>
            <a:ext cx="2664296" cy="1872208"/>
          </a:xfrm>
          <a:prstGeom prst="rect">
            <a:avLst/>
          </a:prstGeom>
          <a:noFill/>
          <a:ln>
            <a:noFill/>
          </a:ln>
        </p:spPr>
      </p:pic>
      <p:pic>
        <p:nvPicPr>
          <p:cNvPr id="5" name="Рисунок 4" descr="C:\Users\Home\AppData\Local\Microsoft\Windows\Temporary Internet Files\Content.Word\20211224_12573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8" y="1556792"/>
            <a:ext cx="2592288" cy="1800200"/>
          </a:xfrm>
          <a:prstGeom prst="rect">
            <a:avLst/>
          </a:prstGeom>
          <a:noFill/>
          <a:ln>
            <a:noFill/>
          </a:ln>
        </p:spPr>
      </p:pic>
      <p:pic>
        <p:nvPicPr>
          <p:cNvPr id="6" name="Рисунок 5" descr="C:\Users\Home\AppData\Local\Microsoft\Windows\Temporary Internet Files\Content.Word\IMG-20211228-WA028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864751" y="3319824"/>
            <a:ext cx="1653860" cy="2592290"/>
          </a:xfrm>
          <a:prstGeom prst="rect">
            <a:avLst/>
          </a:prstGeom>
          <a:noFill/>
          <a:ln>
            <a:noFill/>
          </a:ln>
        </p:spPr>
      </p:pic>
      <p:pic>
        <p:nvPicPr>
          <p:cNvPr id="7" name="Рисунок 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5858" y="3789039"/>
            <a:ext cx="2556530" cy="1741730"/>
          </a:xfrm>
          <a:prstGeom prst="rect">
            <a:avLst/>
          </a:prstGeom>
          <a:noFill/>
        </p:spPr>
      </p:pic>
      <p:pic>
        <p:nvPicPr>
          <p:cNvPr id="8" name="Рисунок 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176" y="3663216"/>
            <a:ext cx="2376264" cy="1867553"/>
          </a:xfrm>
          <a:prstGeom prst="rect">
            <a:avLst/>
          </a:prstGeom>
          <a:noFill/>
        </p:spPr>
      </p:pic>
      <p:pic>
        <p:nvPicPr>
          <p:cNvPr id="9" name="Рисунок 8" descr="C:\Users\Home\AppData\Local\Microsoft\Windows\Temporary Internet Files\Content.Word\20211224_124523.jpg"/>
          <p:cNvPicPr/>
          <p:nvPr/>
        </p:nvPicPr>
        <p:blipFill rotWithShape="1">
          <a:blip r:embed="rId6" cstate="print">
            <a:extLst>
              <a:ext uri="{28A0092B-C50C-407E-A947-70E740481C1C}">
                <a14:useLocalDpi xmlns:a14="http://schemas.microsoft.com/office/drawing/2010/main" val="0"/>
              </a:ext>
            </a:extLst>
          </a:blip>
          <a:srcRect l="25478" t="23255" r="36624" b="11163"/>
          <a:stretch/>
        </p:blipFill>
        <p:spPr bwMode="auto">
          <a:xfrm rot="10800000">
            <a:off x="6156176" y="1566148"/>
            <a:ext cx="2376264" cy="194421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879972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67545" y="5630698"/>
            <a:ext cx="2736303" cy="1038662"/>
          </a:xfrm>
        </p:spPr>
        <p:txBody>
          <a:bodyPr>
            <a:noAutofit/>
          </a:bodyPr>
          <a:lstStyle/>
          <a:p>
            <a:r>
              <a:rPr lang="kk-KZ" sz="1600" i="1" u="sng" dirty="0">
                <a:hlinkClick r:id="rId2"/>
              </a:rPr>
              <a:t>https://m.facebook.com/story.php?story_fbid=642229123583533&amp;id=100033893531683</a:t>
            </a:r>
            <a:r>
              <a:rPr lang="kk-KZ" sz="1600" i="1" u="sng" dirty="0"/>
              <a:t> </a:t>
            </a:r>
            <a:endParaRPr lang="ru-RU" sz="1600" dirty="0"/>
          </a:p>
        </p:txBody>
      </p:sp>
      <p:sp>
        <p:nvSpPr>
          <p:cNvPr id="3" name="Заголовок 2"/>
          <p:cNvSpPr>
            <a:spLocks noGrp="1"/>
          </p:cNvSpPr>
          <p:nvPr>
            <p:ph type="title"/>
          </p:nvPr>
        </p:nvSpPr>
        <p:spPr/>
        <p:txBody>
          <a:bodyPr>
            <a:normAutofit/>
          </a:bodyPr>
          <a:lstStyle/>
          <a:p>
            <a:r>
              <a:rPr lang="kk-KZ" sz="2800" b="1" dirty="0">
                <a:solidFill>
                  <a:schemeClr val="tx1"/>
                </a:solidFill>
                <a:latin typeface="Times New Roman" panose="02020603050405020304" pitchFamily="18" charset="0"/>
                <a:cs typeface="Times New Roman" panose="02020603050405020304" pitchFamily="18" charset="0"/>
              </a:rPr>
              <a:t>Біз зорлық – зомбылыққа қарсымыз!</a:t>
            </a:r>
            <a:br>
              <a:rPr lang="kk-KZ" sz="2800" b="1" dirty="0">
                <a:solidFill>
                  <a:schemeClr val="tx1"/>
                </a:solidFill>
                <a:latin typeface="Times New Roman" panose="02020603050405020304" pitchFamily="18" charset="0"/>
                <a:cs typeface="Times New Roman" panose="02020603050405020304" pitchFamily="18" charset="0"/>
              </a:rPr>
            </a:br>
            <a:r>
              <a:rPr lang="kk-KZ" sz="2800" b="1" dirty="0">
                <a:solidFill>
                  <a:schemeClr val="tx1"/>
                </a:solidFill>
                <a:latin typeface="Times New Roman" panose="02020603050405020304" pitchFamily="18" charset="0"/>
                <a:cs typeface="Times New Roman" panose="02020603050405020304" pitchFamily="18" charset="0"/>
              </a:rPr>
              <a:t>акциясы</a:t>
            </a:r>
            <a:endParaRPr lang="ru-RU" sz="3600" dirty="0">
              <a:solidFill>
                <a:schemeClr val="tx1"/>
              </a:solidFill>
            </a:endParaRPr>
          </a:p>
        </p:txBody>
      </p:sp>
      <p:sp>
        <p:nvSpPr>
          <p:cNvPr id="4" name="Прямоугольник 3"/>
          <p:cNvSpPr/>
          <p:nvPr/>
        </p:nvSpPr>
        <p:spPr>
          <a:xfrm>
            <a:off x="467544" y="1660381"/>
            <a:ext cx="2736304" cy="3970318"/>
          </a:xfrm>
          <a:prstGeom prst="rect">
            <a:avLst/>
          </a:prstGeom>
        </p:spPr>
        <p:txBody>
          <a:bodyPr wrap="square">
            <a:spAutoFit/>
          </a:bodyPr>
          <a:lstStyle/>
          <a:p>
            <a:r>
              <a:rPr lang="ru-RU" sz="1400" b="1" dirty="0" err="1">
                <a:latin typeface="Times New Roman" panose="02020603050405020304" pitchFamily="18" charset="0"/>
                <a:cs typeface="Times New Roman" panose="02020603050405020304" pitchFamily="18" charset="0"/>
              </a:rPr>
              <a:t>Мақсаты</a:t>
            </a:r>
            <a:r>
              <a:rPr lang="ru-RU" sz="1400" b="1"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Оқушыларға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зорлық</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зомбылық</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туралы</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мағлұмат</a:t>
            </a:r>
            <a:r>
              <a:rPr lang="ru-RU" sz="1400" dirty="0">
                <a:latin typeface="Times New Roman" panose="02020603050405020304" pitchFamily="18" charset="0"/>
                <a:cs typeface="Times New Roman" panose="02020603050405020304" pitchFamily="18" charset="0"/>
              </a:rPr>
              <a:t> беру, </a:t>
            </a:r>
            <a:r>
              <a:rPr lang="ru-RU" sz="1400" dirty="0" err="1">
                <a:latin typeface="Times New Roman" panose="02020603050405020304" pitchFamily="18" charset="0"/>
                <a:cs typeface="Times New Roman" panose="02020603050405020304" pitchFamily="18" charset="0"/>
              </a:rPr>
              <a:t>адамның</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ең</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жаман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қасиеті</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екенін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айту</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Адамның</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ең</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басты</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құндылығы</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оның</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бостандығы</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олай</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болса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оқушыларға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адамзаттық</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құқықтарымен</a:t>
            </a:r>
            <a:r>
              <a:rPr lang="ru-RU" sz="1400" dirty="0">
                <a:latin typeface="Times New Roman" panose="02020603050405020304" pitchFamily="18" charset="0"/>
                <a:cs typeface="Times New Roman" panose="02020603050405020304" pitchFamily="18" charset="0"/>
              </a:rPr>
              <a:t> бас </a:t>
            </a:r>
            <a:r>
              <a:rPr lang="ru-RU" sz="1400" dirty="0" err="1">
                <a:latin typeface="Times New Roman" panose="02020603050405020304" pitchFamily="18" charset="0"/>
                <a:cs typeface="Times New Roman" panose="02020603050405020304" pitchFamily="18" charset="0"/>
              </a:rPr>
              <a:t>бостандықтарын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қорғауы</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туралы</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үйрету</a:t>
            </a:r>
            <a:r>
              <a:rPr lang="ru-RU" sz="1400" dirty="0">
                <a:latin typeface="Times New Roman" panose="02020603050405020304" pitchFamily="18" charset="0"/>
                <a:cs typeface="Times New Roman" panose="02020603050405020304" pitchFamily="18" charset="0"/>
              </a:rPr>
              <a:t/>
            </a:r>
            <a:br>
              <a:rPr lang="ru-RU" sz="1400" dirty="0">
                <a:latin typeface="Times New Roman" panose="02020603050405020304" pitchFamily="18" charset="0"/>
                <a:cs typeface="Times New Roman" panose="02020603050405020304" pitchFamily="18" charset="0"/>
              </a:rPr>
            </a:br>
            <a:r>
              <a:rPr lang="ru-RU" sz="1400" dirty="0" err="1">
                <a:latin typeface="Times New Roman" panose="02020603050405020304" pitchFamily="18" charset="0"/>
                <a:cs typeface="Times New Roman" panose="02020603050405020304" pitchFamily="18" charset="0"/>
              </a:rPr>
              <a:t>Зорлық</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зомбылық</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адам</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ағзасына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тікелей</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әсер</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ететінін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түсіндіру</a:t>
            </a:r>
            <a:r>
              <a:rPr lang="ru-RU" sz="1400" dirty="0">
                <a:latin typeface="Times New Roman" panose="02020603050405020304" pitchFamily="18" charset="0"/>
                <a:cs typeface="Times New Roman" panose="02020603050405020304" pitchFamily="18" charset="0"/>
              </a:rPr>
              <a:t>.</a:t>
            </a:r>
            <a:br>
              <a:rPr lang="ru-RU" sz="1400" dirty="0">
                <a:latin typeface="Times New Roman" panose="02020603050405020304" pitchFamily="18" charset="0"/>
                <a:cs typeface="Times New Roman" panose="02020603050405020304" pitchFamily="18" charset="0"/>
              </a:rPr>
            </a:br>
            <a:r>
              <a:rPr lang="ru-RU" sz="1400" dirty="0" err="1">
                <a:latin typeface="Times New Roman" panose="02020603050405020304" pitchFamily="18" charset="0"/>
                <a:cs typeface="Times New Roman" panose="02020603050405020304" pitchFamily="18" charset="0"/>
              </a:rPr>
              <a:t>Жаман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әдеттерден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бойларын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аулақ</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ұстап</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ондай</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әрекеттерге</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бамауға</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тәрбиелеу</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адамгершілігі</a:t>
            </a:r>
            <a:r>
              <a:rPr lang="ru-RU" sz="1400" dirty="0">
                <a:latin typeface="Times New Roman" panose="02020603050405020304" pitchFamily="18" charset="0"/>
                <a:cs typeface="Times New Roman" panose="02020603050405020304" pitchFamily="18" charset="0"/>
              </a:rPr>
              <a:t> мол </a:t>
            </a:r>
            <a:r>
              <a:rPr lang="ru-RU" sz="1400" dirty="0" err="1">
                <a:latin typeface="Times New Roman" panose="02020603050405020304" pitchFamily="18" charset="0"/>
                <a:cs typeface="Times New Roman" panose="02020603050405020304" pitchFamily="18" charset="0"/>
              </a:rPr>
              <a:t>саналы</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азамат</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болып</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өсуіне</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ықпал</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жасау</a:t>
            </a:r>
            <a:r>
              <a:rPr lang="ru-RU" sz="1400" dirty="0" smtClean="0">
                <a:latin typeface="Times New Roman" panose="02020603050405020304" pitchFamily="18" charset="0"/>
                <a:cs typeface="Times New Roman" panose="02020603050405020304" pitchFamily="18" charset="0"/>
              </a:rPr>
              <a:t>.</a:t>
            </a:r>
          </a:p>
          <a:p>
            <a:endParaRPr lang="ru-RU" sz="1400" dirty="0">
              <a:latin typeface="Times New Roman" panose="02020603050405020304" pitchFamily="18" charset="0"/>
              <a:cs typeface="Times New Roman" panose="02020603050405020304" pitchFamily="18" charset="0"/>
            </a:endParaRPr>
          </a:p>
        </p:txBody>
      </p:sp>
      <p:pic>
        <p:nvPicPr>
          <p:cNvPr id="5" name="Picture 5" descr="C:\Users\технология\Desktop\фото 2021\20211119_11055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5516"/>
          <a:stretch/>
        </p:blipFill>
        <p:spPr bwMode="auto">
          <a:xfrm>
            <a:off x="3620521" y="3470459"/>
            <a:ext cx="2475213" cy="21602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технология\Desktop\фото 2021\20211119_111115(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5143"/>
          <a:stretch/>
        </p:blipFill>
        <p:spPr bwMode="auto">
          <a:xfrm>
            <a:off x="3620521" y="1484784"/>
            <a:ext cx="2475213" cy="1904010"/>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descr="C:\Users\технология\Desktop\163a5f9dbc164e8797fcc1db3ce45207g8dZgzytpkU17enF-9.jpg"/>
          <p:cNvPicPr/>
          <p:nvPr/>
        </p:nvPicPr>
        <p:blipFill>
          <a:blip r:embed="rId5">
            <a:extLst>
              <a:ext uri="{28A0092B-C50C-407E-A947-70E740481C1C}">
                <a14:useLocalDpi xmlns:a14="http://schemas.microsoft.com/office/drawing/2010/main" val="0"/>
              </a:ext>
            </a:extLst>
          </a:blip>
          <a:srcRect/>
          <a:stretch>
            <a:fillRect/>
          </a:stretch>
        </p:blipFill>
        <p:spPr bwMode="auto">
          <a:xfrm>
            <a:off x="6300192" y="1151682"/>
            <a:ext cx="2520280" cy="5706318"/>
          </a:xfrm>
          <a:prstGeom prst="rect">
            <a:avLst/>
          </a:prstGeom>
          <a:noFill/>
          <a:ln>
            <a:noFill/>
          </a:ln>
        </p:spPr>
      </p:pic>
      <p:sp>
        <p:nvSpPr>
          <p:cNvPr id="8" name="Прямоугольник 7"/>
          <p:cNvSpPr/>
          <p:nvPr/>
        </p:nvSpPr>
        <p:spPr>
          <a:xfrm>
            <a:off x="3203848" y="5841415"/>
            <a:ext cx="2891886" cy="830997"/>
          </a:xfrm>
          <a:prstGeom prst="rect">
            <a:avLst/>
          </a:prstGeom>
        </p:spPr>
        <p:txBody>
          <a:bodyPr wrap="square">
            <a:spAutoFit/>
          </a:bodyPr>
          <a:lstStyle/>
          <a:p>
            <a:r>
              <a:rPr lang="kk-KZ" sz="1600" i="1" u="sng" dirty="0">
                <a:hlinkClick r:id="rId6"/>
              </a:rPr>
              <a:t>https://m.facebook.com/story.php?story_fbid=671306020675843&amp;id=100033893531683</a:t>
            </a:r>
            <a:endParaRPr lang="ru-RU" sz="1600" dirty="0"/>
          </a:p>
        </p:txBody>
      </p:sp>
    </p:spTree>
    <p:extLst>
      <p:ext uri="{BB962C8B-B14F-4D97-AF65-F5344CB8AC3E}">
        <p14:creationId xmlns:p14="http://schemas.microsoft.com/office/powerpoint/2010/main" val="1467534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332656"/>
            <a:ext cx="8291264" cy="5793507"/>
          </a:xfrm>
        </p:spPr>
        <p:txBody>
          <a:bodyPr>
            <a:normAutofit fontScale="70000" lnSpcReduction="20000"/>
          </a:bodyPr>
          <a:lstStyle/>
          <a:p>
            <a:pPr marL="0" indent="0" algn="ctr">
              <a:spcAft>
                <a:spcPts val="1000"/>
              </a:spcAft>
              <a:buNone/>
            </a:pPr>
            <a:r>
              <a:rPr lang="kk-KZ" sz="2800" b="1" dirty="0" smtClean="0">
                <a:latin typeface="Times New Roman" pitchFamily="18" charset="0"/>
                <a:cs typeface="Times New Roman" pitchFamily="18" charset="0"/>
              </a:rPr>
              <a:t>Тәрбие </a:t>
            </a:r>
            <a:r>
              <a:rPr lang="kk-KZ" sz="2800" b="1" dirty="0">
                <a:latin typeface="Times New Roman" pitchFamily="18" charset="0"/>
                <a:cs typeface="Times New Roman" pitchFamily="18" charset="0"/>
              </a:rPr>
              <a:t>жұмысының  міндеттері:</a:t>
            </a:r>
          </a:p>
          <a:p>
            <a:pPr>
              <a:spcAft>
                <a:spcPts val="1000"/>
              </a:spcAft>
            </a:pPr>
            <a:r>
              <a:rPr lang="kk-KZ" dirty="0">
                <a:latin typeface="Times New Roman" pitchFamily="18" charset="0"/>
                <a:cs typeface="Times New Roman" pitchFamily="18" charset="0"/>
              </a:rPr>
              <a:t>*Жаңа демократиялық қоғамда өмір сүруге қабілетті азамат пен патриоттың қалыптасуына; тұлғаның саяси, құқықтық және сыбайлас жемқорлыққа қарсы мәдениетін қалыптастыруға; балалар мен жастардың құқықтық санасының өсуіне, оның балалар мен жастар ортасындағы қатыгездік пен зорлық-зомбылық көріністеріне қарсы тұруға дайын болуына ықпал ету. </a:t>
            </a:r>
          </a:p>
          <a:p>
            <a:pPr>
              <a:spcAft>
                <a:spcPts val="1000"/>
              </a:spcAft>
            </a:pPr>
            <a:r>
              <a:rPr lang="kk-KZ" dirty="0">
                <a:latin typeface="Times New Roman" pitchFamily="18" charset="0"/>
                <a:cs typeface="Times New Roman" pitchFamily="18" charset="0"/>
              </a:rPr>
              <a:t>*Бала тұлғасын қалыптастыруда ата-аналардың ағарту жұмысын, психологиялық-педагогикалық құзыреттіліктерін күшейтуге, бала тәрбиесі үшін олардың жауапкершілігін арттыруға ықпал ету. </a:t>
            </a:r>
          </a:p>
          <a:p>
            <a:pPr lvl="0"/>
            <a:r>
              <a:rPr lang="kk-KZ" dirty="0">
                <a:latin typeface="Times New Roman" pitchFamily="18" charset="0"/>
                <a:cs typeface="Times New Roman" pitchFamily="18" charset="0"/>
              </a:rPr>
              <a:t> * Әрбір тұлғаның зияткерлік мүмкіндіктерін, көшбасшылық қасиеттерін және дарындылығын дамытуды қамтамасыз ететін уәждемелік кеңістік қалыптастыру, оның ақпараттық мәдениетін қалыптастыруға ықпал ету. </a:t>
            </a:r>
          </a:p>
          <a:p>
            <a:pPr lvl="0"/>
            <a:r>
              <a:rPr lang="kk-KZ" dirty="0">
                <a:latin typeface="Times New Roman" pitchFamily="18" charset="0"/>
                <a:cs typeface="Times New Roman" pitchFamily="18" charset="0"/>
              </a:rPr>
              <a:t>* Білім беру ұйымдарында көпмәдениетті орта құруға ықпал ету, жалпымәдени мінез-құлық дағдыларын қалыптастыру, тұлғаның өнерде және болмыста эстетикалық нысандарды қабылдау, меңгеру және бағалау әзірлігін дамыту.</a:t>
            </a:r>
            <a:endParaRPr lang="ru-RU" dirty="0">
              <a:latin typeface="Times New Roman" pitchFamily="18" charset="0"/>
              <a:cs typeface="Times New Roman" pitchFamily="18" charset="0"/>
            </a:endParaRPr>
          </a:p>
          <a:p>
            <a:r>
              <a:rPr lang="kk-KZ" dirty="0">
                <a:latin typeface="Times New Roman" pitchFamily="18" charset="0"/>
                <a:cs typeface="Times New Roman" pitchFamily="18" charset="0"/>
              </a:rPr>
              <a:t>*Салауатты өмір салты дағдыларын тиімді меңгеру, дене дамуы мен психологиялық денсаулықты сақтау, денсаулыққа зиян келтіретін факторларды анықтау біліктілігін ойдағыдай қалыптастыру үшін кеңістік орнату.</a:t>
            </a:r>
          </a:p>
          <a:p>
            <a:r>
              <a:rPr lang="kk-KZ" dirty="0">
                <a:latin typeface="Times New Roman" pitchFamily="18" charset="0"/>
                <a:cs typeface="Times New Roman" pitchFamily="18" charset="0"/>
              </a:rPr>
              <a:t>*</a:t>
            </a:r>
            <a:r>
              <a:rPr lang="kk-KZ" dirty="0"/>
              <a:t> </a:t>
            </a:r>
            <a:r>
              <a:rPr lang="kk-KZ" dirty="0">
                <a:latin typeface="Times New Roman" pitchFamily="18" charset="0"/>
                <a:cs typeface="Times New Roman" pitchFamily="18" charset="0"/>
              </a:rPr>
              <a:t>Патриотизм кіндік қаның тамған жеріңе, өскен аулыңа, қала мен өңіріңе, яғни туған  жерге деген сүйіспеншілікті қалыптастыру.</a:t>
            </a:r>
            <a:endParaRPr lang="ru-RU" dirty="0">
              <a:latin typeface="Times New Roman" pitchFamily="18" charset="0"/>
              <a:cs typeface="Times New Roman" pitchFamily="18" charset="0"/>
            </a:endParaRPr>
          </a:p>
          <a:p>
            <a:pPr marL="0" indent="0">
              <a:buNone/>
            </a:pPr>
            <a:endParaRPr lang="ru-RU" dirty="0"/>
          </a:p>
        </p:txBody>
      </p:sp>
    </p:spTree>
    <p:extLst>
      <p:ext uri="{BB962C8B-B14F-4D97-AF65-F5344CB8AC3E}">
        <p14:creationId xmlns:p14="http://schemas.microsoft.com/office/powerpoint/2010/main" val="38955114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2290" name="Picture 2" descr="⬇ Скачать картинки Шаблон презентации природа, стоковые фото Шаблон  презентации природа в хорошем качестве | Depositpho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611560" y="332656"/>
            <a:ext cx="8064896" cy="1846659"/>
          </a:xfrm>
          <a:prstGeom prst="rect">
            <a:avLst/>
          </a:prstGeom>
        </p:spPr>
        <p:txBody>
          <a:bodyPr wrap="square">
            <a:spAutoFit/>
          </a:bodyPr>
          <a:lstStyle/>
          <a:p>
            <a:pPr algn="ctr"/>
            <a:r>
              <a:rPr lang="ru-RU" sz="1600" b="1" dirty="0">
                <a:latin typeface="Times New Roman" pitchFamily="18" charset="0"/>
                <a:cs typeface="Times New Roman" pitchFamily="18" charset="0"/>
              </a:rPr>
              <a:t>"</a:t>
            </a:r>
            <a:r>
              <a:rPr lang="ru-RU" sz="1600" b="1" dirty="0" err="1">
                <a:latin typeface="Times New Roman" pitchFamily="18" charset="0"/>
                <a:cs typeface="Times New Roman" pitchFamily="18" charset="0"/>
              </a:rPr>
              <a:t>Қош</a:t>
            </a:r>
            <a:r>
              <a:rPr lang="ru-RU" sz="1600" b="1" dirty="0">
                <a:latin typeface="Times New Roman" pitchFamily="18" charset="0"/>
                <a:cs typeface="Times New Roman" pitchFamily="18" charset="0"/>
              </a:rPr>
              <a:t> бол, </a:t>
            </a:r>
            <a:r>
              <a:rPr lang="ru-RU" sz="1600" b="1" dirty="0" err="1">
                <a:latin typeface="Times New Roman" pitchFamily="18" charset="0"/>
                <a:cs typeface="Times New Roman" pitchFamily="18" charset="0"/>
              </a:rPr>
              <a:t>бастауыш</a:t>
            </a:r>
            <a:r>
              <a:rPr lang="ru-RU" sz="1600" b="1" dirty="0">
                <a:latin typeface="Times New Roman" pitchFamily="18" charset="0"/>
                <a:cs typeface="Times New Roman" pitchFamily="18" charset="0"/>
              </a:rPr>
              <a:t>!" </a:t>
            </a:r>
            <a:r>
              <a:rPr lang="ru-RU" sz="4400" b="1" dirty="0">
                <a:latin typeface="Times New Roman" pitchFamily="18" charset="0"/>
                <a:cs typeface="Times New Roman" pitchFamily="18" charset="0"/>
              </a:rPr>
              <a:t/>
            </a:r>
            <a:br>
              <a:rPr lang="ru-RU" sz="4400" b="1" dirty="0">
                <a:latin typeface="Times New Roman" pitchFamily="18" charset="0"/>
                <a:cs typeface="Times New Roman" pitchFamily="18" charset="0"/>
              </a:rPr>
            </a:br>
            <a:r>
              <a:rPr lang="ru-RU" sz="1400" b="1" dirty="0" err="1">
                <a:latin typeface="Times New Roman" pitchFamily="18" charset="0"/>
                <a:cs typeface="Times New Roman" pitchFamily="18" charset="0"/>
              </a:rPr>
              <a:t>Мақсаты</a:t>
            </a:r>
            <a:r>
              <a:rPr lang="ru-RU" sz="1400" b="1" dirty="0">
                <a:latin typeface="Times New Roman" pitchFamily="18" charset="0"/>
                <a:cs typeface="Times New Roman" pitchFamily="18" charset="0"/>
              </a:rPr>
              <a:t>:</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Білімнің</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сара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жолы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бастауышта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басталатынын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бастауышта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алған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білімнің</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негіз</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болып</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қалатынына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көз</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жеткізу</a:t>
            </a:r>
            <a:r>
              <a:rPr lang="ru-RU" sz="1400" dirty="0">
                <a:latin typeface="Times New Roman" pitchFamily="18" charset="0"/>
                <a:cs typeface="Times New Roman" pitchFamily="18" charset="0"/>
              </a:rPr>
              <a:t>. </a:t>
            </a:r>
            <a:br>
              <a:rPr lang="ru-RU" sz="1400" dirty="0">
                <a:latin typeface="Times New Roman" pitchFamily="18" charset="0"/>
                <a:cs typeface="Times New Roman" pitchFamily="18" charset="0"/>
              </a:rPr>
            </a:br>
            <a:r>
              <a:rPr lang="ru-RU" sz="1400" dirty="0" err="1">
                <a:latin typeface="Times New Roman" pitchFamily="18" charset="0"/>
                <a:cs typeface="Times New Roman" pitchFamily="18" charset="0"/>
              </a:rPr>
              <a:t>Бастауыш</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сыныбымен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алғаш</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қолына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қалам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ұстатқан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алғашқы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ұстазымен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қоштаса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отырып</a:t>
            </a:r>
            <a:r>
              <a:rPr lang="ru-RU" sz="1400" dirty="0">
                <a:latin typeface="Times New Roman" pitchFamily="18" charset="0"/>
                <a:cs typeface="Times New Roman" pitchFamily="18" charset="0"/>
              </a:rPr>
              <a:t>, орта </a:t>
            </a:r>
            <a:r>
              <a:rPr lang="ru-RU" sz="1400" dirty="0" err="1">
                <a:latin typeface="Times New Roman" pitchFamily="18" charset="0"/>
                <a:cs typeface="Times New Roman" pitchFamily="18" charset="0"/>
              </a:rPr>
              <a:t>буында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дәріс</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беретін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ұстаздармен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таныстыру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әр</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баланың</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ерекшелігін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таныта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отырып</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сәт-сапар</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тілеу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Білім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берер</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ордасы</a:t>
            </a:r>
            <a:r>
              <a:rPr lang="ru-RU" sz="1400" dirty="0">
                <a:latin typeface="Times New Roman" pitchFamily="18" charset="0"/>
                <a:cs typeface="Times New Roman" pitchFamily="18" charset="0"/>
              </a:rPr>
              <a:t> – </a:t>
            </a:r>
            <a:r>
              <a:rPr lang="ru-RU" sz="1400" dirty="0" err="1">
                <a:latin typeface="Times New Roman" pitchFamily="18" charset="0"/>
                <a:cs typeface="Times New Roman" pitchFamily="18" charset="0"/>
              </a:rPr>
              <a:t>мектепті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ұстаздарын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құрметтеп</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білімге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деген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құштарлығын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арттыру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Тәрбие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сағатында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оқушылар</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мектеп</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ұстаз</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ата-анасына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арналған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өлеңдерді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нақышына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келтіре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орындай</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отырып</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билеп</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ән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айтып</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өз</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өнерлерін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ортаға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салды</a:t>
            </a:r>
            <a:r>
              <a:rPr lang="ru-RU" sz="1400" dirty="0">
                <a:latin typeface="Times New Roman" pitchFamily="18" charset="0"/>
                <a:cs typeface="Times New Roman" pitchFamily="18" charset="0"/>
              </a:rPr>
              <a:t>. </a:t>
            </a:r>
            <a:endParaRPr lang="ru-RU" sz="140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177415"/>
            <a:ext cx="2423851" cy="156657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5816" y="2231818"/>
            <a:ext cx="2736304" cy="15121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8144" y="2279636"/>
            <a:ext cx="2592288" cy="139006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8371" y="4005064"/>
            <a:ext cx="3199573" cy="18775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 name="Picture 7" descr="Возможно, это изображение 10 человек, люди стоят, люди сидят и воздушный шарик"/>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4008" y="4081885"/>
            <a:ext cx="3168352" cy="176615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Прямоугольник 4"/>
          <p:cNvSpPr/>
          <p:nvPr/>
        </p:nvSpPr>
        <p:spPr>
          <a:xfrm>
            <a:off x="868371" y="6093296"/>
            <a:ext cx="5485573" cy="646331"/>
          </a:xfrm>
          <a:prstGeom prst="rect">
            <a:avLst/>
          </a:prstGeom>
        </p:spPr>
        <p:txBody>
          <a:bodyPr wrap="square">
            <a:spAutoFit/>
          </a:bodyPr>
          <a:lstStyle/>
          <a:p>
            <a:r>
              <a:rPr lang="en-US" dirty="0"/>
              <a:t>https://www.instagram.com/p/Cd5cLZVMQ14/?igshid=YmMyMTA2M2Y=</a:t>
            </a:r>
            <a:endParaRPr lang="ru-RU" dirty="0"/>
          </a:p>
        </p:txBody>
      </p:sp>
    </p:spTree>
    <p:extLst>
      <p:ext uri="{BB962C8B-B14F-4D97-AF65-F5344CB8AC3E}">
        <p14:creationId xmlns:p14="http://schemas.microsoft.com/office/powerpoint/2010/main" val="13084576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2290" name="Picture 2" descr="⬇ Скачать картинки Шаблон презентации природа, стоковые фото Шаблон  презентации природа в хорошем качестве | Depositpho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95536" y="188640"/>
            <a:ext cx="8496944" cy="738664"/>
          </a:xfrm>
          <a:prstGeom prst="rect">
            <a:avLst/>
          </a:prstGeom>
        </p:spPr>
        <p:txBody>
          <a:bodyPr wrap="square">
            <a:spAutoFit/>
          </a:bodyPr>
          <a:lstStyle/>
          <a:p>
            <a:pPr algn="ctr"/>
            <a:r>
              <a:rPr lang="kk-KZ" sz="1400" b="1" dirty="0" smtClean="0">
                <a:latin typeface="Times New Roman" pitchFamily="18" charset="0"/>
                <a:cs typeface="Times New Roman" pitchFamily="18" charset="0"/>
              </a:rPr>
              <a:t>2021-2022 </a:t>
            </a:r>
            <a:r>
              <a:rPr lang="kk-KZ" sz="1400" b="1" dirty="0">
                <a:latin typeface="Times New Roman" pitchFamily="18" charset="0"/>
                <a:cs typeface="Times New Roman" pitchFamily="18" charset="0"/>
              </a:rPr>
              <a:t>оқу жылында МАД тобынан 21 бала аяқтады </a:t>
            </a:r>
            <a:r>
              <a:rPr lang="kk-KZ" sz="1400" b="1" dirty="0" smtClean="0">
                <a:latin typeface="Times New Roman" pitchFamily="18" charset="0"/>
                <a:cs typeface="Times New Roman" pitchFamily="18" charset="0"/>
              </a:rPr>
              <a:t>«Қош</a:t>
            </a:r>
            <a:r>
              <a:rPr lang="kk-KZ" sz="1400" b="1" dirty="0">
                <a:latin typeface="Times New Roman" pitchFamily="18" charset="0"/>
                <a:cs typeface="Times New Roman" pitchFamily="18" charset="0"/>
              </a:rPr>
              <a:t>, даярлық </a:t>
            </a:r>
            <a:r>
              <a:rPr lang="kk-KZ" sz="1400" b="1" dirty="0" smtClean="0">
                <a:latin typeface="Times New Roman" pitchFamily="18" charset="0"/>
                <a:cs typeface="Times New Roman" pitchFamily="18" charset="0"/>
              </a:rPr>
              <a:t>сыныбым!» тақырыбында  </a:t>
            </a:r>
            <a:r>
              <a:rPr lang="kk-KZ" sz="1400" b="1" dirty="0">
                <a:latin typeface="Times New Roman" pitchFamily="18" charset="0"/>
                <a:cs typeface="Times New Roman" pitchFamily="18" charset="0"/>
              </a:rPr>
              <a:t>мерекелік іс-шарасы өтті. Оқушылар өнерлерін ортаға салып, ата- аналарына қуаныш сыйлады. МАД сынып жетекшісі Жумабекова М.К</a:t>
            </a:r>
            <a:endParaRPr lang="kk-KZ" sz="1400" b="1" dirty="0" smtClean="0">
              <a:latin typeface="Times New Roman" pitchFamily="18" charset="0"/>
              <a:cs typeface="Times New Roman" pitchFamily="18" charset="0"/>
            </a:endParaRPr>
          </a:p>
        </p:txBody>
      </p:sp>
      <p:pic>
        <p:nvPicPr>
          <p:cNvPr id="6" name="Picture 2" descr="C:\Users\мадина\Downloads\WhatsApp Image 2022-05-27 at 15.19.46 (1).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124744"/>
            <a:ext cx="3339619" cy="22086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3" descr="C:\Users\мадина\Downloads\WhatsApp Image 2022-05-27 at 15.19.16 (1).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927304"/>
            <a:ext cx="3125982" cy="21602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4" descr="C:\Users\мадина\Downloads\WhatsApp Image 2022-05-27 at 15.18.46 (1).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3364767"/>
            <a:ext cx="3782389" cy="21602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5" descr="C:\Users\мадина\Downloads\WhatsApp Image 2022-05-27 at 15.18.13.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9992" y="3133030"/>
            <a:ext cx="3588793" cy="19722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899592" y="5589240"/>
            <a:ext cx="7272808" cy="646331"/>
          </a:xfrm>
          <a:prstGeom prst="rect">
            <a:avLst/>
          </a:prstGeom>
        </p:spPr>
        <p:txBody>
          <a:bodyPr wrap="square">
            <a:spAutoFit/>
          </a:bodyPr>
          <a:lstStyle/>
          <a:p>
            <a:r>
              <a:rPr lang="en-US" dirty="0">
                <a:hlinkClick r:id="rId7"/>
              </a:rPr>
              <a:t>https://m.facebook.com/story.php?story_fbid=741057277034050&amp;id=100033893531683</a:t>
            </a:r>
            <a:r>
              <a:rPr lang="kk-KZ" dirty="0"/>
              <a:t> </a:t>
            </a:r>
            <a:endParaRPr lang="ru-RU" dirty="0"/>
          </a:p>
        </p:txBody>
      </p:sp>
    </p:spTree>
    <p:extLst>
      <p:ext uri="{BB962C8B-B14F-4D97-AF65-F5344CB8AC3E}">
        <p14:creationId xmlns:p14="http://schemas.microsoft.com/office/powerpoint/2010/main" val="19356628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2290" name="Picture 2" descr="⬇ Скачать картинки Шаблон презентации природа, стоковые фото Шаблон  презентации природа в хорошем качестве | Depositpho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73" y="-23735"/>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479766" y="156500"/>
            <a:ext cx="4081374" cy="369332"/>
          </a:xfrm>
          <a:prstGeom prst="rect">
            <a:avLst/>
          </a:prstGeom>
        </p:spPr>
        <p:txBody>
          <a:bodyPr wrap="none">
            <a:spAutoFit/>
          </a:bodyPr>
          <a:lstStyle/>
          <a:p>
            <a:r>
              <a:rPr lang="ru-RU" b="1" dirty="0">
                <a:latin typeface="Times New Roman" pitchFamily="18" charset="0"/>
                <a:cs typeface="Times New Roman" pitchFamily="18" charset="0"/>
              </a:rPr>
              <a:t>"</a:t>
            </a:r>
            <a:r>
              <a:rPr lang="ru-RU" b="1" dirty="0" err="1">
                <a:latin typeface="Times New Roman" pitchFamily="18" charset="0"/>
                <a:cs typeface="Times New Roman" pitchFamily="18" charset="0"/>
              </a:rPr>
              <a:t>Түлек</a:t>
            </a:r>
            <a:r>
              <a:rPr lang="ru-RU" b="1" dirty="0">
                <a:latin typeface="Times New Roman" pitchFamily="18" charset="0"/>
                <a:cs typeface="Times New Roman" pitchFamily="18" charset="0"/>
              </a:rPr>
              <a:t> 2022 - </a:t>
            </a:r>
            <a:r>
              <a:rPr lang="ru-RU" b="1" dirty="0" err="1">
                <a:latin typeface="Times New Roman" pitchFamily="18" charset="0"/>
                <a:cs typeface="Times New Roman" pitchFamily="18" charset="0"/>
              </a:rPr>
              <a:t>Қазақстанның</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ертеңі</a:t>
            </a:r>
            <a:r>
              <a:rPr lang="ru-RU" b="1" dirty="0">
                <a:latin typeface="Times New Roman" pitchFamily="18" charset="0"/>
                <a:cs typeface="Times New Roman" pitchFamily="18" charset="0"/>
              </a:rPr>
              <a:t>" </a:t>
            </a:r>
            <a:endParaRPr lang="ru-RU" b="1" dirty="0"/>
          </a:p>
        </p:txBody>
      </p:sp>
      <p:sp>
        <p:nvSpPr>
          <p:cNvPr id="5" name="Прямоугольник 4"/>
          <p:cNvSpPr/>
          <p:nvPr/>
        </p:nvSpPr>
        <p:spPr>
          <a:xfrm>
            <a:off x="202285" y="593627"/>
            <a:ext cx="8784976" cy="2862322"/>
          </a:xfrm>
          <a:prstGeom prst="rect">
            <a:avLst/>
          </a:prstGeom>
        </p:spPr>
        <p:txBody>
          <a:bodyPr wrap="square">
            <a:spAutoFit/>
          </a:bodyPr>
          <a:lstStyle/>
          <a:p>
            <a:r>
              <a:rPr lang="ru-RU" dirty="0">
                <a:latin typeface="Times New Roman" pitchFamily="18" charset="0"/>
                <a:cs typeface="Times New Roman" pitchFamily="18" charset="0"/>
              </a:rPr>
              <a:t>"</a:t>
            </a:r>
            <a:r>
              <a:rPr lang="ru-RU" dirty="0" err="1">
                <a:latin typeface="Times New Roman" pitchFamily="18" charset="0"/>
                <a:cs typeface="Times New Roman" pitchFamily="18" charset="0"/>
              </a:rPr>
              <a:t>Түлек</a:t>
            </a:r>
            <a:r>
              <a:rPr lang="ru-RU" dirty="0">
                <a:latin typeface="Times New Roman" pitchFamily="18" charset="0"/>
                <a:cs typeface="Times New Roman" pitchFamily="18" charset="0"/>
              </a:rPr>
              <a:t> 2022 - </a:t>
            </a:r>
            <a:r>
              <a:rPr lang="ru-RU" dirty="0" err="1">
                <a:latin typeface="Times New Roman" pitchFamily="18" charset="0"/>
                <a:cs typeface="Times New Roman" pitchFamily="18" charset="0"/>
              </a:rPr>
              <a:t>Қазақстанның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ертеңі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атты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салтанатты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жиын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өткізілді</a:t>
            </a:r>
            <a:r>
              <a:rPr lang="ru-RU" dirty="0">
                <a:latin typeface="Times New Roman" pitchFamily="18" charset="0"/>
                <a:cs typeface="Times New Roman" pitchFamily="18" charset="0"/>
              </a:rPr>
              <a:t>. 2021-2022 </a:t>
            </a:r>
            <a:r>
              <a:rPr lang="ru-RU" dirty="0" err="1">
                <a:latin typeface="Times New Roman" pitchFamily="18" charset="0"/>
                <a:cs typeface="Times New Roman" pitchFamily="18" charset="0"/>
              </a:rPr>
              <a:t>оқу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жылында</a:t>
            </a:r>
            <a:r>
              <a:rPr lang="ru-RU" dirty="0">
                <a:latin typeface="Times New Roman" pitchFamily="18" charset="0"/>
                <a:cs typeface="Times New Roman" pitchFamily="18" charset="0"/>
              </a:rPr>
              <a:t> 9 </a:t>
            </a:r>
            <a:r>
              <a:rPr lang="ru-RU" dirty="0" err="1">
                <a:latin typeface="Times New Roman" pitchFamily="18" charset="0"/>
                <a:cs typeface="Times New Roman" pitchFamily="18" charset="0"/>
              </a:rPr>
              <a:t>және</a:t>
            </a:r>
            <a:r>
              <a:rPr lang="ru-RU" dirty="0">
                <a:latin typeface="Times New Roman" pitchFamily="18" charset="0"/>
                <a:cs typeface="Times New Roman" pitchFamily="18" charset="0"/>
              </a:rPr>
              <a:t> 11 </a:t>
            </a:r>
            <a:r>
              <a:rPr lang="ru-RU" dirty="0" err="1">
                <a:latin typeface="Times New Roman" pitchFamily="18" charset="0"/>
                <a:cs typeface="Times New Roman" pitchFamily="18" charset="0"/>
              </a:rPr>
              <a:t>сыныптарда</a:t>
            </a:r>
            <a:r>
              <a:rPr lang="ru-RU" dirty="0">
                <a:latin typeface="Times New Roman" pitchFamily="18" charset="0"/>
                <a:cs typeface="Times New Roman" pitchFamily="18" charset="0"/>
              </a:rPr>
              <a:t>  25 </a:t>
            </a:r>
            <a:r>
              <a:rPr lang="ru-RU" dirty="0" err="1">
                <a:latin typeface="Times New Roman" pitchFamily="18" charset="0"/>
                <a:cs typeface="Times New Roman" pitchFamily="18" charset="0"/>
              </a:rPr>
              <a:t>оқушы</a:t>
            </a:r>
            <a:r>
              <a:rPr lang="ru-RU" dirty="0">
                <a:latin typeface="Times New Roman" pitchFamily="18" charset="0"/>
                <a:cs typeface="Times New Roman" pitchFamily="18" charset="0"/>
              </a:rPr>
              <a:t> аяқтады.11 </a:t>
            </a:r>
            <a:r>
              <a:rPr lang="ru-RU" dirty="0" err="1">
                <a:latin typeface="Times New Roman" pitchFamily="18" charset="0"/>
                <a:cs typeface="Times New Roman" pitchFamily="18" charset="0"/>
              </a:rPr>
              <a:t>сыныптан</a:t>
            </a:r>
            <a:r>
              <a:rPr lang="ru-RU" dirty="0">
                <a:latin typeface="Times New Roman" pitchFamily="18" charset="0"/>
                <a:cs typeface="Times New Roman" pitchFamily="18" charset="0"/>
              </a:rPr>
              <a:t> 10  </a:t>
            </a:r>
            <a:r>
              <a:rPr lang="ru-RU" dirty="0" err="1">
                <a:latin typeface="Times New Roman" pitchFamily="18" charset="0"/>
                <a:cs typeface="Times New Roman" pitchFamily="18" charset="0"/>
              </a:rPr>
              <a:t>түлек</a:t>
            </a:r>
            <a:r>
              <a:rPr lang="ru-RU" dirty="0">
                <a:latin typeface="Times New Roman" pitchFamily="18" charset="0"/>
                <a:cs typeface="Times New Roman" pitchFamily="18" charset="0"/>
              </a:rPr>
              <a:t> алтын </a:t>
            </a:r>
            <a:r>
              <a:rPr lang="ru-RU" dirty="0" err="1">
                <a:latin typeface="Times New Roman" pitchFamily="18" charset="0"/>
                <a:cs typeface="Times New Roman" pitchFamily="18" charset="0"/>
              </a:rPr>
              <a:t>ұя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мектебімен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қоштасты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Жиынды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мектебіміздің</a:t>
            </a:r>
            <a:r>
              <a:rPr lang="ru-RU" dirty="0">
                <a:latin typeface="Times New Roman" pitchFamily="18" charset="0"/>
                <a:cs typeface="Times New Roman" pitchFamily="18" charset="0"/>
              </a:rPr>
              <a:t>  директоры </a:t>
            </a:r>
            <a:r>
              <a:rPr lang="ru-RU" dirty="0" err="1">
                <a:latin typeface="Times New Roman" pitchFamily="18" charset="0"/>
                <a:cs typeface="Times New Roman" pitchFamily="18" charset="0"/>
              </a:rPr>
              <a:t>Жумагулова</a:t>
            </a:r>
            <a:r>
              <a:rPr lang="ru-RU" dirty="0">
                <a:latin typeface="Times New Roman" pitchFamily="18" charset="0"/>
                <a:cs typeface="Times New Roman" pitchFamily="18" charset="0"/>
              </a:rPr>
              <a:t> Р.Т  мен </a:t>
            </a:r>
            <a:r>
              <a:rPr lang="ru-RU" dirty="0" err="1">
                <a:latin typeface="Times New Roman" pitchFamily="18" charset="0"/>
                <a:cs typeface="Times New Roman" pitchFamily="18" charset="0"/>
              </a:rPr>
              <a:t>Көкпекті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селолық</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округінің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әкімі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Досмаков</a:t>
            </a:r>
            <a:r>
              <a:rPr lang="ru-RU" dirty="0">
                <a:latin typeface="Times New Roman" pitchFamily="18" charset="0"/>
                <a:cs typeface="Times New Roman" pitchFamily="18" charset="0"/>
              </a:rPr>
              <a:t> А.Т </a:t>
            </a:r>
            <a:r>
              <a:rPr lang="ru-RU" dirty="0" err="1">
                <a:latin typeface="Times New Roman" pitchFamily="18" charset="0"/>
                <a:cs typeface="Times New Roman" pitchFamily="18" charset="0"/>
              </a:rPr>
              <a:t>түлектерге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жүрек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жарды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тілектерін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білдіріп</a:t>
            </a:r>
            <a:r>
              <a:rPr lang="ru-RU" dirty="0">
                <a:latin typeface="Times New Roman" pitchFamily="18" charset="0"/>
                <a:cs typeface="Times New Roman" pitchFamily="18" charset="0"/>
              </a:rPr>
              <a:t> 2021-2022 </a:t>
            </a:r>
            <a:r>
              <a:rPr lang="ru-RU" dirty="0" err="1">
                <a:latin typeface="Times New Roman" pitchFamily="18" charset="0"/>
                <a:cs typeface="Times New Roman" pitchFamily="18" charset="0"/>
              </a:rPr>
              <a:t>оқу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жылының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аяқталуымен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құттықтады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Сонымен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қатар</a:t>
            </a:r>
            <a:r>
              <a:rPr lang="ru-RU" dirty="0">
                <a:latin typeface="Times New Roman" pitchFamily="18" charset="0"/>
                <a:cs typeface="Times New Roman" pitchFamily="18" charset="0"/>
              </a:rPr>
              <a:t> 1 </a:t>
            </a:r>
            <a:r>
              <a:rPr lang="ru-RU" dirty="0" err="1">
                <a:latin typeface="Times New Roman" pitchFamily="18" charset="0"/>
                <a:cs typeface="Times New Roman" pitchFamily="18" charset="0"/>
              </a:rPr>
              <a:t>сынып</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оқушылары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түлектерге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тақпақтарын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айтып</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Сайрат</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Айзаданың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орындауында</a:t>
            </a:r>
            <a:r>
              <a:rPr lang="ru-RU" dirty="0">
                <a:latin typeface="Times New Roman" pitchFamily="18" charset="0"/>
                <a:cs typeface="Times New Roman" pitchFamily="18" charset="0"/>
              </a:rPr>
              <a:t>  "Алтын </a:t>
            </a:r>
            <a:r>
              <a:rPr lang="ru-RU" dirty="0" err="1">
                <a:latin typeface="Times New Roman" pitchFamily="18" charset="0"/>
                <a:cs typeface="Times New Roman" pitchFamily="18" charset="0"/>
              </a:rPr>
              <a:t>ұя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әнін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орындады.Мектебіміздің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түлегі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Дүйсекеев</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Балнур</a:t>
            </a:r>
            <a:r>
              <a:rPr lang="ru-RU" dirty="0">
                <a:latin typeface="Times New Roman" pitchFamily="18" charset="0"/>
                <a:cs typeface="Times New Roman" pitchFamily="18" charset="0"/>
              </a:rPr>
              <a:t>  10 </a:t>
            </a:r>
            <a:r>
              <a:rPr lang="ru-RU" dirty="0" err="1">
                <a:latin typeface="Times New Roman" pitchFamily="18" charset="0"/>
                <a:cs typeface="Times New Roman" pitchFamily="18" charset="0"/>
              </a:rPr>
              <a:t>сынып</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оқушысы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Жуманбаева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Дильназға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білім</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кілтін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тапсырды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Әр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ұстазға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өлең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жолдарын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арнап</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гүл</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шоқтарын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ұсынды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Қош</a:t>
            </a:r>
            <a:r>
              <a:rPr lang="ru-RU" dirty="0">
                <a:latin typeface="Times New Roman" pitchFamily="18" charset="0"/>
                <a:cs typeface="Times New Roman" pitchFamily="18" charset="0"/>
              </a:rPr>
              <a:t> бол алтын </a:t>
            </a:r>
            <a:r>
              <a:rPr lang="ru-RU" dirty="0" err="1">
                <a:latin typeface="Times New Roman" pitchFamily="18" charset="0"/>
                <a:cs typeface="Times New Roman" pitchFamily="18" charset="0"/>
              </a:rPr>
              <a:t>ұя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әнімен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қоштасу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вальсін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биледі</a:t>
            </a:r>
            <a:r>
              <a:rPr lang="ru-RU" dirty="0">
                <a:latin typeface="Times New Roman" pitchFamily="18" charset="0"/>
                <a:cs typeface="Times New Roman" pitchFamily="18" charset="0"/>
              </a:rPr>
              <a:t>.</a:t>
            </a:r>
            <a:br>
              <a:rPr lang="ru-RU" dirty="0">
                <a:latin typeface="Times New Roman" pitchFamily="18" charset="0"/>
                <a:cs typeface="Times New Roman" pitchFamily="18" charset="0"/>
              </a:rPr>
            </a:br>
            <a:endParaRPr lang="ru-RU" dirty="0"/>
          </a:p>
        </p:txBody>
      </p:sp>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466" y="3212976"/>
            <a:ext cx="4011987" cy="21145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361" r="28667"/>
          <a:stretch/>
        </p:blipFill>
        <p:spPr bwMode="auto">
          <a:xfrm>
            <a:off x="5058071" y="3136930"/>
            <a:ext cx="3312368" cy="19703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82" t="28966" r="873" b="32754"/>
          <a:stretch/>
        </p:blipFill>
        <p:spPr bwMode="auto">
          <a:xfrm>
            <a:off x="5729020" y="5107327"/>
            <a:ext cx="2022416" cy="156570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56628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 Скачать картинки Шаблон презентации природа, стоковые фото Шаблон  презентации природа в хорошем качестве | Depositpho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539552" y="548680"/>
            <a:ext cx="7920880" cy="3416320"/>
          </a:xfrm>
          <a:prstGeom prst="rect">
            <a:avLst/>
          </a:prstGeom>
        </p:spPr>
        <p:txBody>
          <a:bodyPr wrap="square">
            <a:spAutoFit/>
          </a:bodyPr>
          <a:lstStyle/>
          <a:p>
            <a:r>
              <a:rPr lang="kk-KZ" sz="2400" b="1" dirty="0">
                <a:latin typeface="Times New Roman" pitchFamily="18" charset="0"/>
                <a:cs typeface="Times New Roman" pitchFamily="18" charset="0"/>
              </a:rPr>
              <a:t>Жетінші бағыт - Көпмәдениетті және көркем-эстетикалық </a:t>
            </a:r>
            <a:r>
              <a:rPr lang="kk-KZ" sz="2400" b="1" dirty="0" smtClean="0">
                <a:latin typeface="Times New Roman" pitchFamily="18" charset="0"/>
                <a:cs typeface="Times New Roman" pitchFamily="18" charset="0"/>
              </a:rPr>
              <a:t>тәрбие</a:t>
            </a:r>
          </a:p>
          <a:p>
            <a:endParaRPr lang="ru-RU" sz="2400" dirty="0">
              <a:latin typeface="Times New Roman" pitchFamily="18" charset="0"/>
              <a:cs typeface="Times New Roman" pitchFamily="18" charset="0"/>
            </a:endParaRPr>
          </a:p>
          <a:p>
            <a:r>
              <a:rPr lang="kk-KZ" sz="2400" b="1" dirty="0">
                <a:latin typeface="Times New Roman" pitchFamily="18" charset="0"/>
                <a:cs typeface="Times New Roman" pitchFamily="18" charset="0"/>
              </a:rPr>
              <a:t>Мақсаты:</a:t>
            </a:r>
            <a:r>
              <a:rPr lang="kk-KZ" sz="2400" dirty="0">
                <a:latin typeface="Times New Roman" pitchFamily="18" charset="0"/>
                <a:cs typeface="Times New Roman" pitchFamily="18" charset="0"/>
              </a:rPr>
              <a:t> Білім беру ұйымдарының білім беру кеңістігін тұлғаның өзін-өзі сәйкестендіруінің көпмәдениетті ортасы ретінде құру, тұлғаның қоғамдағы жалпымәдени мінез-құлық дағдыларын қалыптастыру, оның өнердегі және болмыстағы эстетикалық нысандарды қабылдау, меңгеру және бағалау әзірлігін  дамыту.</a:t>
            </a:r>
            <a:endParaRPr lang="ru-RU" sz="2400" dirty="0">
              <a:latin typeface="Times New Roman" pitchFamily="18" charset="0"/>
              <a:cs typeface="Times New Roman" pitchFamily="18" charset="0"/>
            </a:endParaRPr>
          </a:p>
        </p:txBody>
      </p:sp>
    </p:spTree>
    <p:extLst>
      <p:ext uri="{BB962C8B-B14F-4D97-AF65-F5344CB8AC3E}">
        <p14:creationId xmlns:p14="http://schemas.microsoft.com/office/powerpoint/2010/main" val="5508443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 Скачать картинки Шаблон презентации природа, стоковые фото Шаблон  презентации природа в хорошем качестве | Depositpho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82757" y="620688"/>
            <a:ext cx="7977675" cy="307777"/>
          </a:xfrm>
          <a:prstGeom prst="rect">
            <a:avLst/>
          </a:prstGeom>
        </p:spPr>
        <p:txBody>
          <a:bodyPr wrap="square">
            <a:spAutoFit/>
          </a:bodyPr>
          <a:lstStyle/>
          <a:p>
            <a:r>
              <a:rPr lang="kk-KZ" sz="1400" dirty="0" smtClean="0">
                <a:latin typeface="Times New Roman" pitchFamily="18" charset="0"/>
                <a:cs typeface="Times New Roman" pitchFamily="18" charset="0"/>
              </a:rPr>
              <a:t>14- </a:t>
            </a:r>
            <a:r>
              <a:rPr lang="kk-KZ" sz="1400" dirty="0">
                <a:latin typeface="Times New Roman" pitchFamily="18" charset="0"/>
                <a:cs typeface="Times New Roman" pitchFamily="18" charset="0"/>
              </a:rPr>
              <a:t>Наурыз көрісу күні</a:t>
            </a:r>
            <a:endParaRPr lang="ru-RU" sz="1400" dirty="0">
              <a:latin typeface="Times New Roman" pitchFamily="18" charset="0"/>
              <a:cs typeface="Times New Roman" pitchFamily="18" charset="0"/>
            </a:endParaRPr>
          </a:p>
        </p:txBody>
      </p:sp>
      <p:pic>
        <p:nvPicPr>
          <p:cNvPr id="6" name="Объект 3" descr="C:\Users\мадина\Desktop\Новая папка (5)\WhatsApp Image 2022-04-08 at 15.15.13.jpeg"/>
          <p:cNvPicPr>
            <a:picLocks/>
          </p:cNvPicPr>
          <p:nvPr/>
        </p:nvPicPr>
        <p:blipFill rotWithShape="1">
          <a:blip r:embed="rId3">
            <a:extLst>
              <a:ext uri="{28A0092B-C50C-407E-A947-70E740481C1C}">
                <a14:useLocalDpi xmlns:a14="http://schemas.microsoft.com/office/drawing/2010/main" val="0"/>
              </a:ext>
            </a:extLst>
          </a:blip>
          <a:srcRect t="36093" b="19442"/>
          <a:stretch/>
        </p:blipFill>
        <p:spPr bwMode="auto">
          <a:xfrm>
            <a:off x="482757" y="1664804"/>
            <a:ext cx="3528391" cy="3924436"/>
          </a:xfrm>
          <a:prstGeom prst="rect">
            <a:avLst/>
          </a:prstGeom>
          <a:noFill/>
          <a:ln>
            <a:noFill/>
          </a:ln>
          <a:extLst>
            <a:ext uri="{53640926-AAD7-44D8-BBD7-CCE9431645EC}">
              <a14:shadowObscured xmlns:a14="http://schemas.microsoft.com/office/drawing/2010/main"/>
            </a:ext>
          </a:extLst>
        </p:spPr>
      </p:pic>
      <p:pic>
        <p:nvPicPr>
          <p:cNvPr id="7" name="Рисунок 6" descr="C:\Users\мадина\Desktop\Новая папка (5)\WhatsApp Image 2022-04-08 at 15.15.14.jpeg"/>
          <p:cNvPicPr/>
          <p:nvPr/>
        </p:nvPicPr>
        <p:blipFill rotWithShape="1">
          <a:blip r:embed="rId4">
            <a:extLst>
              <a:ext uri="{28A0092B-C50C-407E-A947-70E740481C1C}">
                <a14:useLocalDpi xmlns:a14="http://schemas.microsoft.com/office/drawing/2010/main" val="0"/>
              </a:ext>
            </a:extLst>
          </a:blip>
          <a:srcRect t="61768" b="15628"/>
          <a:stretch/>
        </p:blipFill>
        <p:spPr bwMode="auto">
          <a:xfrm>
            <a:off x="4358669" y="1556792"/>
            <a:ext cx="4320480" cy="4032448"/>
          </a:xfrm>
          <a:prstGeom prst="rect">
            <a:avLst/>
          </a:prstGeom>
          <a:noFill/>
          <a:ln>
            <a:noFill/>
          </a:ln>
          <a:extLst>
            <a:ext uri="{53640926-AAD7-44D8-BBD7-CCE9431645EC}">
              <a14:shadowObscured xmlns:a14="http://schemas.microsoft.com/office/drawing/2010/main"/>
            </a:ext>
          </a:extLst>
        </p:spPr>
      </p:pic>
      <p:sp>
        <p:nvSpPr>
          <p:cNvPr id="2" name="Прямоугольник 1"/>
          <p:cNvSpPr/>
          <p:nvPr/>
        </p:nvSpPr>
        <p:spPr>
          <a:xfrm>
            <a:off x="899591" y="5805264"/>
            <a:ext cx="7779557" cy="338554"/>
          </a:xfrm>
          <a:prstGeom prst="rect">
            <a:avLst/>
          </a:prstGeom>
        </p:spPr>
        <p:txBody>
          <a:bodyPr wrap="square">
            <a:spAutoFit/>
          </a:bodyPr>
          <a:lstStyle/>
          <a:p>
            <a:r>
              <a:rPr lang="en-US" sz="1600" dirty="0">
                <a:hlinkClick r:id="rId5"/>
              </a:rPr>
              <a:t>https://www.instagram.com/p/CbHnl3-lcB-/?igshid=YmMyMTA2M2Y</a:t>
            </a:r>
            <a:r>
              <a:rPr lang="en-US" sz="1600" dirty="0"/>
              <a:t>=</a:t>
            </a:r>
            <a:r>
              <a:rPr lang="kk-KZ" sz="1600" dirty="0"/>
              <a:t> </a:t>
            </a:r>
            <a:endParaRPr lang="ru-RU" sz="1600" dirty="0"/>
          </a:p>
        </p:txBody>
      </p:sp>
      <p:sp>
        <p:nvSpPr>
          <p:cNvPr id="3" name="Прямоугольник 2"/>
          <p:cNvSpPr/>
          <p:nvPr/>
        </p:nvSpPr>
        <p:spPr>
          <a:xfrm>
            <a:off x="899591" y="6240670"/>
            <a:ext cx="6408713" cy="338554"/>
          </a:xfrm>
          <a:prstGeom prst="rect">
            <a:avLst/>
          </a:prstGeom>
        </p:spPr>
        <p:txBody>
          <a:bodyPr wrap="square">
            <a:spAutoFit/>
          </a:bodyPr>
          <a:lstStyle/>
          <a:p>
            <a:r>
              <a:rPr lang="en-US" sz="1600" dirty="0">
                <a:hlinkClick r:id="rId5"/>
              </a:rPr>
              <a:t>https://www.instagram.com/p/CbHnl3-lcB-/?igshid=YmMyMTA2M2Y</a:t>
            </a:r>
            <a:r>
              <a:rPr lang="en-US" sz="1600" dirty="0"/>
              <a:t>=</a:t>
            </a:r>
            <a:r>
              <a:rPr lang="kk-KZ" sz="1600" dirty="0"/>
              <a:t> </a:t>
            </a:r>
            <a:endParaRPr lang="ru-RU" sz="1600" dirty="0"/>
          </a:p>
        </p:txBody>
      </p:sp>
    </p:spTree>
    <p:extLst>
      <p:ext uri="{BB962C8B-B14F-4D97-AF65-F5344CB8AC3E}">
        <p14:creationId xmlns:p14="http://schemas.microsoft.com/office/powerpoint/2010/main" val="40357860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 Скачать картинки Шаблон презентации природа, стоковые фото Шаблон  презентации природа в хорошем качестве | Depositpho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04" y="-8674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755576" y="476672"/>
            <a:ext cx="8044456" cy="523220"/>
          </a:xfrm>
          <a:prstGeom prst="rect">
            <a:avLst/>
          </a:prstGeom>
        </p:spPr>
        <p:txBody>
          <a:bodyPr wrap="square">
            <a:spAutoFit/>
          </a:bodyPr>
          <a:lstStyle/>
          <a:p>
            <a:pPr algn="ctr"/>
            <a:r>
              <a:rPr lang="kk-KZ" sz="1400" dirty="0">
                <a:latin typeface="Times New Roman" pitchFamily="18" charset="0"/>
                <a:cs typeface="Times New Roman" pitchFamily="18" charset="0"/>
              </a:rPr>
              <a:t>22 наурыз  мерекесіне орай </a:t>
            </a:r>
            <a:r>
              <a:rPr lang="kk-KZ" sz="1400" dirty="0" smtClean="0">
                <a:latin typeface="Times New Roman" pitchFamily="18" charset="0"/>
                <a:cs typeface="Times New Roman" pitchFamily="18" charset="0"/>
              </a:rPr>
              <a:t>ұйымдастырылған 1-11 </a:t>
            </a:r>
            <a:r>
              <a:rPr lang="kk-KZ" sz="1400" dirty="0">
                <a:latin typeface="Times New Roman" pitchFamily="18" charset="0"/>
                <a:cs typeface="Times New Roman" pitchFamily="18" charset="0"/>
              </a:rPr>
              <a:t>сыныптар  аралығында </a:t>
            </a:r>
            <a:r>
              <a:rPr lang="kk-KZ" sz="1400" dirty="0" smtClean="0">
                <a:latin typeface="Times New Roman" pitchFamily="18" charset="0"/>
                <a:cs typeface="Times New Roman" pitchFamily="18" charset="0"/>
              </a:rPr>
              <a:t>сынып сағаттары өткізіліп, мектепшілік жәрмеңке ұйымдастырылды.</a:t>
            </a:r>
            <a:endParaRPr lang="ru-RU" sz="1400" dirty="0">
              <a:latin typeface="Times New Roman" pitchFamily="18" charset="0"/>
              <a:cs typeface="Times New Roman" pitchFamily="18" charset="0"/>
            </a:endParaRPr>
          </a:p>
        </p:txBody>
      </p:sp>
      <p:pic>
        <p:nvPicPr>
          <p:cNvPr id="6" name="Объект 3" descr="C:\Users\мадина\Desktop\Новая папка (5)\WhatsApp Image 2022-04-08 at 15.14.47.jpeg"/>
          <p:cNvPicPr>
            <a:picLocks/>
          </p:cNvPicPr>
          <p:nvPr/>
        </p:nvPicPr>
        <p:blipFill rotWithShape="1">
          <a:blip r:embed="rId3" cstate="print">
            <a:extLst>
              <a:ext uri="{28A0092B-C50C-407E-A947-70E740481C1C}">
                <a14:useLocalDpi xmlns:a14="http://schemas.microsoft.com/office/drawing/2010/main" val="0"/>
              </a:ext>
            </a:extLst>
          </a:blip>
          <a:srcRect t="56186" b="9954"/>
          <a:stretch/>
        </p:blipFill>
        <p:spPr bwMode="auto">
          <a:xfrm>
            <a:off x="208962" y="1092664"/>
            <a:ext cx="1770750" cy="1472240"/>
          </a:xfrm>
          <a:prstGeom prst="rect">
            <a:avLst/>
          </a:prstGeom>
          <a:noFill/>
          <a:ln>
            <a:noFill/>
          </a:ln>
          <a:extLst>
            <a:ext uri="{53640926-AAD7-44D8-BBD7-CCE9431645EC}">
              <a14:shadowObscured xmlns:a14="http://schemas.microsoft.com/office/drawing/2010/main"/>
            </a:ext>
          </a:extLst>
        </p:spPr>
      </p:pic>
      <p:pic>
        <p:nvPicPr>
          <p:cNvPr id="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38" t="27286" r="-1" b="43857"/>
          <a:stretch/>
        </p:blipFill>
        <p:spPr bwMode="auto">
          <a:xfrm>
            <a:off x="2246883" y="1092664"/>
            <a:ext cx="1605037"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1495" t="33448" r="53805" b="22069"/>
          <a:stretch/>
        </p:blipFill>
        <p:spPr bwMode="auto">
          <a:xfrm>
            <a:off x="6346416" y="999892"/>
            <a:ext cx="1923776" cy="3339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6552" b="42500"/>
          <a:stretch/>
        </p:blipFill>
        <p:spPr bwMode="auto">
          <a:xfrm>
            <a:off x="2123728" y="4651141"/>
            <a:ext cx="1462171" cy="1457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12" t="26510" r="1712" b="43163"/>
          <a:stretch/>
        </p:blipFill>
        <p:spPr bwMode="auto">
          <a:xfrm>
            <a:off x="4262339" y="2919144"/>
            <a:ext cx="1938744" cy="1513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t="32414" b="36953"/>
          <a:stretch/>
        </p:blipFill>
        <p:spPr bwMode="auto">
          <a:xfrm flipH="1">
            <a:off x="4299152" y="1059204"/>
            <a:ext cx="1573232" cy="169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descr="C:\Users\мадина\Desktop\Новая папка (9)\WhatsApp Image 2022-05-30 at 17.04.30.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37217" y="2818298"/>
            <a:ext cx="1614703" cy="161683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мадина\Desktop\Новая папка (9)\WhatsApp Image 2022-05-30 at 17.04.38.jpe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1592" r="24162" b="9359"/>
          <a:stretch/>
        </p:blipFill>
        <p:spPr bwMode="auto">
          <a:xfrm>
            <a:off x="290647" y="2751267"/>
            <a:ext cx="1665530" cy="16810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мадина\Desktop\Новая папка (9)\WhatsApp Image 2022-05-30 at 17.04.34.jpe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26541"/>
          <a:stretch/>
        </p:blipFill>
        <p:spPr bwMode="auto">
          <a:xfrm>
            <a:off x="208962" y="4581129"/>
            <a:ext cx="1747215" cy="1440160"/>
          </a:xfrm>
          <a:prstGeom prst="rect">
            <a:avLst/>
          </a:prstGeom>
          <a:noFill/>
          <a:extLst>
            <a:ext uri="{909E8E84-426E-40DD-AFC4-6F175D3DCCD1}">
              <a14:hiddenFill xmlns:a14="http://schemas.microsoft.com/office/drawing/2010/main">
                <a:solidFill>
                  <a:srgbClr val="FFFFFF"/>
                </a:solidFill>
              </a14:hiddenFill>
            </a:ext>
          </a:extLst>
        </p:spPr>
      </p:pic>
      <p:pic>
        <p:nvPicPr>
          <p:cNvPr id="14" name="Рисунок 13"/>
          <p:cNvPicPr/>
          <p:nvPr/>
        </p:nvPicPr>
        <p:blipFill rotWithShape="1">
          <a:blip r:embed="rId11"/>
          <a:srcRect l="2565" t="16533" r="27563" b="12486"/>
          <a:stretch/>
        </p:blipFill>
        <p:spPr bwMode="auto">
          <a:xfrm>
            <a:off x="5868144" y="4667335"/>
            <a:ext cx="1440160" cy="1405015"/>
          </a:xfrm>
          <a:prstGeom prst="rect">
            <a:avLst/>
          </a:prstGeom>
          <a:ln>
            <a:noFill/>
          </a:ln>
          <a:extLst>
            <a:ext uri="{53640926-AAD7-44D8-BBD7-CCE9431645EC}">
              <a14:shadowObscured xmlns:a14="http://schemas.microsoft.com/office/drawing/2010/main"/>
            </a:ext>
          </a:extLst>
        </p:spPr>
      </p:pic>
      <p:pic>
        <p:nvPicPr>
          <p:cNvPr id="15" name="Рисунок 14"/>
          <p:cNvPicPr/>
          <p:nvPr/>
        </p:nvPicPr>
        <p:blipFill rotWithShape="1">
          <a:blip r:embed="rId12"/>
          <a:srcRect l="2404" t="10547" r="27564" b="5646"/>
          <a:stretch/>
        </p:blipFill>
        <p:spPr bwMode="auto">
          <a:xfrm>
            <a:off x="7452320" y="4667335"/>
            <a:ext cx="1512168" cy="1516354"/>
          </a:xfrm>
          <a:prstGeom prst="rect">
            <a:avLst/>
          </a:prstGeom>
          <a:ln>
            <a:noFill/>
          </a:ln>
          <a:extLst>
            <a:ext uri="{53640926-AAD7-44D8-BBD7-CCE9431645EC}">
              <a14:shadowObscured xmlns:a14="http://schemas.microsoft.com/office/drawing/2010/main"/>
            </a:ext>
          </a:extLst>
        </p:spPr>
      </p:pic>
      <p:pic>
        <p:nvPicPr>
          <p:cNvPr id="16" name="Рисунок 15"/>
          <p:cNvPicPr/>
          <p:nvPr/>
        </p:nvPicPr>
        <p:blipFill rotWithShape="1">
          <a:blip r:embed="rId13"/>
          <a:srcRect l="5449" t="9692" r="31569" b="5360"/>
          <a:stretch/>
        </p:blipFill>
        <p:spPr bwMode="auto">
          <a:xfrm>
            <a:off x="3933640" y="4667336"/>
            <a:ext cx="1755988" cy="1439402"/>
          </a:xfrm>
          <a:prstGeom prst="rect">
            <a:avLst/>
          </a:prstGeom>
          <a:ln>
            <a:noFill/>
          </a:ln>
          <a:extLst>
            <a:ext uri="{53640926-AAD7-44D8-BBD7-CCE9431645EC}">
              <a14:shadowObscured xmlns:a14="http://schemas.microsoft.com/office/drawing/2010/main"/>
            </a:ext>
          </a:extLst>
        </p:spPr>
      </p:pic>
      <p:sp>
        <p:nvSpPr>
          <p:cNvPr id="2" name="Прямоугольник 1"/>
          <p:cNvSpPr/>
          <p:nvPr/>
        </p:nvSpPr>
        <p:spPr>
          <a:xfrm>
            <a:off x="659710" y="6225931"/>
            <a:ext cx="6504577" cy="338554"/>
          </a:xfrm>
          <a:prstGeom prst="rect">
            <a:avLst/>
          </a:prstGeom>
        </p:spPr>
        <p:txBody>
          <a:bodyPr wrap="square">
            <a:spAutoFit/>
          </a:bodyPr>
          <a:lstStyle/>
          <a:p>
            <a:r>
              <a:rPr lang="en-US" sz="1600" dirty="0">
                <a:hlinkClick r:id="rId14"/>
              </a:rPr>
              <a:t>https://www.instagram.com/tv/CbSgA2ql1qe/?igshid=YmMyMTA2M2Y</a:t>
            </a:r>
            <a:r>
              <a:rPr lang="kk-KZ" sz="1600" dirty="0"/>
              <a:t> </a:t>
            </a:r>
            <a:r>
              <a:rPr lang="en-US" sz="1600" dirty="0"/>
              <a:t>=</a:t>
            </a:r>
            <a:endParaRPr lang="ru-RU" sz="1600" dirty="0"/>
          </a:p>
        </p:txBody>
      </p:sp>
    </p:spTree>
    <p:extLst>
      <p:ext uri="{BB962C8B-B14F-4D97-AF65-F5344CB8AC3E}">
        <p14:creationId xmlns:p14="http://schemas.microsoft.com/office/powerpoint/2010/main" val="34016517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2290" name="Picture 2" descr="⬇ Скачать картинки Шаблон презентации природа, стоковые фото Шаблон  презентации природа в хорошем качестве | Depositpho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40" y="-22845"/>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259632" y="404664"/>
            <a:ext cx="7416824" cy="738664"/>
          </a:xfrm>
          <a:prstGeom prst="rect">
            <a:avLst/>
          </a:prstGeom>
        </p:spPr>
        <p:txBody>
          <a:bodyPr wrap="square">
            <a:spAutoFit/>
          </a:bodyPr>
          <a:lstStyle/>
          <a:p>
            <a:pPr algn="ctr"/>
            <a:r>
              <a:rPr lang="ru-RU" sz="1400" b="1" dirty="0" smtClean="0">
                <a:latin typeface="Times New Roman" panose="02020603050405020304" pitchFamily="18" charset="0"/>
                <a:cs typeface="Times New Roman" panose="02020603050405020304" pitchFamily="18" charset="0"/>
              </a:rPr>
              <a:t>1- </a:t>
            </a:r>
            <a:r>
              <a:rPr lang="ru-RU" sz="1400" b="1" dirty="0" err="1">
                <a:latin typeface="Times New Roman" panose="02020603050405020304" pitchFamily="18" charset="0"/>
                <a:cs typeface="Times New Roman" panose="02020603050405020304" pitchFamily="18" charset="0"/>
              </a:rPr>
              <a:t>мамыр</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Қазақстан</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Х</a:t>
            </a:r>
            <a:r>
              <a:rPr lang="ru-RU" sz="1400" b="1" dirty="0" err="1" smtClean="0">
                <a:latin typeface="Times New Roman" panose="02020603050405020304" pitchFamily="18" charset="0"/>
                <a:cs typeface="Times New Roman" panose="02020603050405020304" pitchFamily="18" charset="0"/>
              </a:rPr>
              <a:t>алықтарының</a:t>
            </a:r>
            <a:r>
              <a:rPr lang="ru-RU" sz="1400" b="1" dirty="0" smtClean="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бірлігі</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күні</a:t>
            </a:r>
            <a:r>
              <a:rPr lang="ru-RU" sz="1400" b="1" dirty="0" smtClean="0">
                <a:latin typeface="Times New Roman" panose="02020603050405020304" pitchFamily="18" charset="0"/>
                <a:cs typeface="Times New Roman" panose="02020603050405020304" pitchFamily="18" charset="0"/>
              </a:rPr>
              <a:t>» </a:t>
            </a:r>
            <a:r>
              <a:rPr lang="ru-RU" sz="1400" b="1" dirty="0" err="1" smtClean="0">
                <a:latin typeface="Times New Roman" panose="02020603050405020304" pitchFamily="18" charset="0"/>
                <a:cs typeface="Times New Roman" panose="02020603050405020304" pitchFamily="18" charset="0"/>
              </a:rPr>
              <a:t>мектепшілік</a:t>
            </a:r>
            <a:r>
              <a:rPr lang="ru-RU" sz="1400" b="1" dirty="0" smtClean="0">
                <a:latin typeface="Times New Roman" panose="02020603050405020304" pitchFamily="18" charset="0"/>
                <a:cs typeface="Times New Roman" panose="02020603050405020304" pitchFamily="18" charset="0"/>
              </a:rPr>
              <a:t> </a:t>
            </a:r>
            <a:r>
              <a:rPr lang="ru-RU" sz="1400" b="1" dirty="0" err="1" smtClean="0">
                <a:latin typeface="Times New Roman" panose="02020603050405020304" pitchFamily="18" charset="0"/>
                <a:cs typeface="Times New Roman" panose="02020603050405020304" pitchFamily="18" charset="0"/>
              </a:rPr>
              <a:t>шаралар</a:t>
            </a:r>
            <a:r>
              <a:rPr lang="ru-RU" sz="1400" b="1" dirty="0" smtClean="0">
                <a:latin typeface="Times New Roman" panose="02020603050405020304" pitchFamily="18" charset="0"/>
                <a:cs typeface="Times New Roman" panose="02020603050405020304" pitchFamily="18" charset="0"/>
              </a:rPr>
              <a:t> </a:t>
            </a:r>
            <a:r>
              <a:rPr lang="ru-RU" sz="1400" b="1" dirty="0" err="1" smtClean="0">
                <a:latin typeface="Times New Roman" panose="02020603050405020304" pitchFamily="18" charset="0"/>
                <a:cs typeface="Times New Roman" panose="02020603050405020304" pitchFamily="18" charset="0"/>
              </a:rPr>
              <a:t>өткізілд</a:t>
            </a:r>
            <a:r>
              <a:rPr lang="ru-RU" sz="1400" b="1" dirty="0" err="1">
                <a:latin typeface="Times New Roman" panose="02020603050405020304" pitchFamily="18" charset="0"/>
                <a:cs typeface="Times New Roman" panose="02020603050405020304" pitchFamily="18" charset="0"/>
              </a:rPr>
              <a:t>і</a:t>
            </a:r>
            <a:r>
              <a:rPr lang="ru-RU" sz="1400" b="1" dirty="0" smtClean="0">
                <a:latin typeface="Times New Roman" panose="02020603050405020304" pitchFamily="18" charset="0"/>
                <a:cs typeface="Times New Roman" panose="02020603050405020304" pitchFamily="18" charset="0"/>
              </a:rPr>
              <a:t>.</a:t>
            </a:r>
            <a:r>
              <a:rPr lang="ru-RU" sz="1400" b="1" dirty="0">
                <a:latin typeface="Times New Roman" panose="02020603050405020304" pitchFamily="18" charset="0"/>
                <a:cs typeface="Times New Roman" panose="02020603050405020304" pitchFamily="18" charset="0"/>
              </a:rPr>
              <a:t/>
            </a:r>
            <a:br>
              <a:rPr lang="ru-RU" sz="1400" b="1" dirty="0">
                <a:latin typeface="Times New Roman" panose="02020603050405020304" pitchFamily="18" charset="0"/>
                <a:cs typeface="Times New Roman" panose="02020603050405020304" pitchFamily="18" charset="0"/>
              </a:rPr>
            </a:br>
            <a:r>
              <a:rPr lang="kk-KZ" sz="1400" b="1" dirty="0">
                <a:latin typeface="Times New Roman" panose="02020603050405020304" pitchFamily="18" charset="0"/>
                <a:cs typeface="Times New Roman" panose="02020603050405020304" pitchFamily="18" charset="0"/>
              </a:rPr>
              <a:t>Мақсаты: Көп ұлтты  халқымыздың тыныштығы мен бірлігін нығайтуға ат салысатын азамат болуға тәрбиелеу. </a:t>
            </a:r>
            <a:endParaRPr lang="ru-RU" sz="1400" b="1" dirty="0">
              <a:latin typeface="Times New Roman" panose="02020603050405020304" pitchFamily="18" charset="0"/>
              <a:cs typeface="Times New Roman" panose="02020603050405020304" pitchFamily="18" charset="0"/>
            </a:endParaRPr>
          </a:p>
        </p:txBody>
      </p:sp>
      <p:pic>
        <p:nvPicPr>
          <p:cNvPr id="6" name="Объект 3"/>
          <p:cNvPicPr>
            <a:picLocks/>
          </p:cNvPicPr>
          <p:nvPr/>
        </p:nvPicPr>
        <p:blipFill rotWithShape="1">
          <a:blip r:embed="rId3"/>
          <a:srcRect l="44975" t="27619" r="18885" b="17857"/>
          <a:stretch/>
        </p:blipFill>
        <p:spPr bwMode="auto">
          <a:xfrm>
            <a:off x="323528" y="1346375"/>
            <a:ext cx="1944216" cy="1722585"/>
          </a:xfrm>
          <a:prstGeom prst="rect">
            <a:avLst/>
          </a:prstGeom>
          <a:ln>
            <a:noFill/>
          </a:ln>
          <a:extLst>
            <a:ext uri="{53640926-AAD7-44D8-BBD7-CCE9431645EC}">
              <a14:shadowObscured xmlns:a14="http://schemas.microsoft.com/office/drawing/2010/main"/>
            </a:ext>
          </a:extLst>
        </p:spPr>
      </p:pic>
      <p:pic>
        <p:nvPicPr>
          <p:cNvPr id="7" name="Рисунок 6"/>
          <p:cNvPicPr/>
          <p:nvPr/>
        </p:nvPicPr>
        <p:blipFill rotWithShape="1">
          <a:blip r:embed="rId4"/>
          <a:srcRect l="44975" t="35476" r="18617" b="17143"/>
          <a:stretch/>
        </p:blipFill>
        <p:spPr bwMode="auto">
          <a:xfrm>
            <a:off x="5148064" y="1386821"/>
            <a:ext cx="2016224" cy="1682140"/>
          </a:xfrm>
          <a:prstGeom prst="rect">
            <a:avLst/>
          </a:prstGeom>
          <a:ln>
            <a:noFill/>
          </a:ln>
          <a:extLst>
            <a:ext uri="{53640926-AAD7-44D8-BBD7-CCE9431645EC}">
              <a14:shadowObscured xmlns:a14="http://schemas.microsoft.com/office/drawing/2010/main"/>
            </a:ext>
          </a:extLst>
        </p:spPr>
      </p:pic>
      <p:pic>
        <p:nvPicPr>
          <p:cNvPr id="8" name="Рисунок 7"/>
          <p:cNvPicPr/>
          <p:nvPr/>
        </p:nvPicPr>
        <p:blipFill rotWithShape="1">
          <a:blip r:embed="rId5"/>
          <a:srcRect l="45049" t="35476" r="19103" b="26040"/>
          <a:stretch/>
        </p:blipFill>
        <p:spPr bwMode="auto">
          <a:xfrm>
            <a:off x="2656800" y="1382379"/>
            <a:ext cx="2311244" cy="1686582"/>
          </a:xfrm>
          <a:prstGeom prst="rect">
            <a:avLst/>
          </a:prstGeom>
          <a:ln>
            <a:noFill/>
          </a:ln>
          <a:extLst>
            <a:ext uri="{53640926-AAD7-44D8-BBD7-CCE9431645EC}">
              <a14:shadowObscured xmlns:a14="http://schemas.microsoft.com/office/drawing/2010/main"/>
            </a:ext>
          </a:extLst>
        </p:spPr>
      </p:pic>
      <p:sp>
        <p:nvSpPr>
          <p:cNvPr id="5" name="Прямоугольник 4"/>
          <p:cNvSpPr/>
          <p:nvPr/>
        </p:nvSpPr>
        <p:spPr>
          <a:xfrm>
            <a:off x="179512" y="3717032"/>
            <a:ext cx="4608512" cy="646331"/>
          </a:xfrm>
          <a:prstGeom prst="rect">
            <a:avLst/>
          </a:prstGeom>
        </p:spPr>
        <p:txBody>
          <a:bodyPr wrap="square">
            <a:spAutoFit/>
          </a:bodyPr>
          <a:lstStyle/>
          <a:p>
            <a:r>
              <a:rPr lang="kk-KZ" i="1" u="sng" dirty="0">
                <a:hlinkClick r:id="rId6"/>
              </a:rPr>
              <a:t>https://m.facebook.com/story.php?story_fbid=724878875318557&amp;id=100033893531683</a:t>
            </a:r>
            <a:endParaRPr lang="ru-RU" dirty="0"/>
          </a:p>
        </p:txBody>
      </p:sp>
      <p:sp>
        <p:nvSpPr>
          <p:cNvPr id="9" name="Прямоугольник 8"/>
          <p:cNvSpPr/>
          <p:nvPr/>
        </p:nvSpPr>
        <p:spPr>
          <a:xfrm>
            <a:off x="827584" y="5160097"/>
            <a:ext cx="3600400" cy="646331"/>
          </a:xfrm>
          <a:prstGeom prst="rect">
            <a:avLst/>
          </a:prstGeom>
        </p:spPr>
        <p:txBody>
          <a:bodyPr wrap="square">
            <a:spAutoFit/>
          </a:bodyPr>
          <a:lstStyle/>
          <a:p>
            <a:r>
              <a:rPr lang="kk-KZ" i="1" u="sng" dirty="0">
                <a:hlinkClick r:id="rId7"/>
              </a:rPr>
              <a:t>https://www.instagram.com/tv/CcxqOUCjFfU/?igshid=MDJmNzVkMjY</a:t>
            </a:r>
            <a:r>
              <a:rPr lang="kk-KZ" i="1" u="sng" dirty="0"/>
              <a:t>= </a:t>
            </a:r>
            <a:endParaRPr lang="ru-RU" dirty="0"/>
          </a:p>
        </p:txBody>
      </p:sp>
      <p:pic>
        <p:nvPicPr>
          <p:cNvPr id="6146" name="Picture 2" descr="C:\Users\мадина\Desktop\Новая папка (9)\WhatsApp Image 2022-05-30 at 17.05.08.jpe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613" t="19848" r="24459"/>
          <a:stretch/>
        </p:blipFill>
        <p:spPr bwMode="auto">
          <a:xfrm>
            <a:off x="7452320" y="1386821"/>
            <a:ext cx="1569118" cy="173144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мадина\Downloads\WhatsApp Image 2022-06-13 at 10.22.27.jpe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4222" r="9939" b="29130"/>
          <a:stretch/>
        </p:blipFill>
        <p:spPr bwMode="auto">
          <a:xfrm>
            <a:off x="5076759" y="3685714"/>
            <a:ext cx="3944679" cy="2288279"/>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5" descr="blob:https://web.whatsapp.com/8ec40d56-c47d-4606-8ded-9018b2ebe09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42563628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 Скачать картинки Шаблон презентации природа, стоковые фото Шаблон  презентации природа в хорошем качестве | Depositpho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971600" y="836712"/>
            <a:ext cx="7560840" cy="3539430"/>
          </a:xfrm>
          <a:prstGeom prst="rect">
            <a:avLst/>
          </a:prstGeom>
        </p:spPr>
        <p:txBody>
          <a:bodyPr wrap="square">
            <a:spAutoFit/>
          </a:bodyPr>
          <a:lstStyle/>
          <a:p>
            <a:r>
              <a:rPr lang="kk-KZ" sz="2800" b="1" dirty="0">
                <a:latin typeface="Times New Roman" pitchFamily="18" charset="0"/>
                <a:cs typeface="Times New Roman" pitchFamily="18" charset="0"/>
              </a:rPr>
              <a:t>Сегізінші бағыт - Дене тәрбиесі, салауатты өмір </a:t>
            </a:r>
            <a:r>
              <a:rPr lang="kk-KZ" sz="2800" b="1" dirty="0" smtClean="0">
                <a:latin typeface="Times New Roman" pitchFamily="18" charset="0"/>
                <a:cs typeface="Times New Roman" pitchFamily="18" charset="0"/>
              </a:rPr>
              <a:t>салты</a:t>
            </a:r>
          </a:p>
          <a:p>
            <a:endParaRPr lang="ru-RU" sz="2800" dirty="0">
              <a:latin typeface="Times New Roman" pitchFamily="18" charset="0"/>
              <a:cs typeface="Times New Roman" pitchFamily="18" charset="0"/>
            </a:endParaRPr>
          </a:p>
          <a:p>
            <a:r>
              <a:rPr lang="kk-KZ" sz="2800" b="1" dirty="0">
                <a:latin typeface="Times New Roman" pitchFamily="18" charset="0"/>
                <a:cs typeface="Times New Roman" pitchFamily="18" charset="0"/>
              </a:rPr>
              <a:t>Мақсаты:</a:t>
            </a:r>
            <a:r>
              <a:rPr lang="kk-KZ" sz="2800" dirty="0">
                <a:latin typeface="Times New Roman" pitchFamily="18" charset="0"/>
                <a:cs typeface="Times New Roman" pitchFamily="18" charset="0"/>
              </a:rPr>
              <a:t> Салауатты өмір салты, дене дамуы және психологиялық денсаулық сақтау дағдыларын, денсаулыққа зиян келтіретін факторларды анықтау біліктілігін ойдағыдай қалыптастыру үшін кеңістік орнату. </a:t>
            </a:r>
            <a:endParaRPr lang="ru-RU" sz="2800" dirty="0">
              <a:latin typeface="Times New Roman" pitchFamily="18" charset="0"/>
              <a:cs typeface="Times New Roman" pitchFamily="18" charset="0"/>
            </a:endParaRPr>
          </a:p>
        </p:txBody>
      </p:sp>
    </p:spTree>
    <p:extLst>
      <p:ext uri="{BB962C8B-B14F-4D97-AF65-F5344CB8AC3E}">
        <p14:creationId xmlns:p14="http://schemas.microsoft.com/office/powerpoint/2010/main" val="4317174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 Скачать картинки Шаблон презентации природа, стоковые фото Шаблон  презентации природа в хорошем качестве | Depositpho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654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28051" y="404664"/>
            <a:ext cx="8420414" cy="1077218"/>
          </a:xfrm>
          <a:prstGeom prst="rect">
            <a:avLst/>
          </a:prstGeom>
        </p:spPr>
        <p:txBody>
          <a:bodyPr wrap="square">
            <a:spAutoFit/>
          </a:bodyPr>
          <a:lstStyle/>
          <a:p>
            <a:r>
              <a:rPr lang="kk-KZ" sz="1600" dirty="0" smtClean="0">
                <a:solidFill>
                  <a:srgbClr val="FF0000"/>
                </a:solidFill>
                <a:latin typeface="Times New Roman" pitchFamily="18" charset="0"/>
                <a:cs typeface="Times New Roman" pitchFamily="18" charset="0"/>
              </a:rPr>
              <a:t>                                                           Спорт </a:t>
            </a:r>
            <a:r>
              <a:rPr lang="kk-KZ" sz="1600" dirty="0">
                <a:solidFill>
                  <a:srgbClr val="FF0000"/>
                </a:solidFill>
                <a:latin typeface="Times New Roman" pitchFamily="18" charset="0"/>
                <a:cs typeface="Times New Roman" pitchFamily="18" charset="0"/>
              </a:rPr>
              <a:t>– сенің  серігің</a:t>
            </a:r>
            <a:endParaRPr lang="ru-RU" sz="1600" dirty="0">
              <a:solidFill>
                <a:srgbClr val="FF0000"/>
              </a:solidFill>
              <a:latin typeface="Times New Roman" pitchFamily="18" charset="0"/>
              <a:cs typeface="Times New Roman" pitchFamily="18" charset="0"/>
            </a:endParaRPr>
          </a:p>
          <a:p>
            <a:r>
              <a:rPr lang="ru-RU" sz="1600" dirty="0" err="1" smtClean="0">
                <a:latin typeface="Times New Roman" pitchFamily="18" charset="0"/>
                <a:cs typeface="Times New Roman" pitchFamily="18" charset="0"/>
              </a:rPr>
              <a:t>Мектебіміздің</a:t>
            </a:r>
            <a:r>
              <a:rPr lang="ru-RU" sz="1600" b="1" dirty="0">
                <a:latin typeface="Times New Roman" pitchFamily="18" charset="0"/>
                <a:cs typeface="Times New Roman" pitchFamily="18" charset="0"/>
              </a:rPr>
              <a:t> </a:t>
            </a:r>
            <a:r>
              <a:rPr lang="ru-RU" sz="1600" dirty="0" err="1">
                <a:latin typeface="Times New Roman" pitchFamily="18" charset="0"/>
                <a:cs typeface="Times New Roman" pitchFamily="18" charset="0"/>
              </a:rPr>
              <a:t>спортшы</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оқушылары</a:t>
            </a:r>
            <a:r>
              <a:rPr lang="ru-RU" sz="1600" dirty="0">
                <a:latin typeface="Times New Roman" pitchFamily="18" charset="0"/>
                <a:cs typeface="Times New Roman" pitchFamily="18" charset="0"/>
              </a:rPr>
              <a:t> да </a:t>
            </a:r>
            <a:r>
              <a:rPr lang="ru-RU" sz="1600" dirty="0" err="1">
                <a:latin typeface="Times New Roman" pitchFamily="18" charset="0"/>
                <a:cs typeface="Times New Roman" pitchFamily="18" charset="0"/>
              </a:rPr>
              <a:t>әр</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түрлі</a:t>
            </a:r>
            <a:r>
              <a:rPr lang="ru-RU" sz="1600" dirty="0">
                <a:latin typeface="Times New Roman" pitchFamily="18" charset="0"/>
                <a:cs typeface="Times New Roman" pitchFamily="18" charset="0"/>
              </a:rPr>
              <a:t> спорт </a:t>
            </a:r>
            <a:r>
              <a:rPr lang="ru-RU" sz="1600" dirty="0" err="1">
                <a:latin typeface="Times New Roman" pitchFamily="18" charset="0"/>
                <a:cs typeface="Times New Roman" pitchFamily="18" charset="0"/>
              </a:rPr>
              <a:t>түрлерінен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жарыстарға</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қатысып</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жүлделі</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орындар</a:t>
            </a:r>
            <a:r>
              <a:rPr lang="ru-RU" sz="1600" dirty="0">
                <a:latin typeface="Times New Roman" pitchFamily="18" charset="0"/>
                <a:cs typeface="Times New Roman" pitchFamily="18" charset="0"/>
              </a:rPr>
              <a:t> мен </a:t>
            </a:r>
            <a:r>
              <a:rPr lang="ru-RU" sz="1600" dirty="0" err="1">
                <a:latin typeface="Times New Roman" pitchFamily="18" charset="0"/>
                <a:cs typeface="Times New Roman" pitchFamily="18" charset="0"/>
              </a:rPr>
              <a:t>оралуда</a:t>
            </a:r>
            <a:r>
              <a:rPr lang="ru-RU" sz="1600" dirty="0">
                <a:latin typeface="Times New Roman" pitchFamily="18" charset="0"/>
                <a:cs typeface="Times New Roman" pitchFamily="18" charset="0"/>
              </a:rPr>
              <a:t>.</a:t>
            </a:r>
          </a:p>
          <a:p>
            <a:r>
              <a:rPr lang="ru-RU" sz="1600" dirty="0">
                <a:latin typeface="Times New Roman" pitchFamily="18" charset="0"/>
                <a:cs typeface="Times New Roman" pitchFamily="18" charset="0"/>
              </a:rPr>
              <a:t> </a:t>
            </a:r>
          </a:p>
        </p:txBody>
      </p:sp>
      <p:pic>
        <p:nvPicPr>
          <p:cNvPr id="6" name="Объект 4" descr="C:\Users\мадина\Desktop\Новая папка (5)\WhatsApp Image 2022-04-08 at 15.15.15 (1).jpeg"/>
          <p:cNvPicPr>
            <a:picLocks/>
          </p:cNvPicPr>
          <p:nvPr/>
        </p:nvPicPr>
        <p:blipFill rotWithShape="1">
          <a:blip r:embed="rId3">
            <a:extLst>
              <a:ext uri="{28A0092B-C50C-407E-A947-70E740481C1C}">
                <a14:useLocalDpi xmlns:a14="http://schemas.microsoft.com/office/drawing/2010/main" val="0"/>
              </a:ext>
            </a:extLst>
          </a:blip>
          <a:srcRect t="38689" b="35827"/>
          <a:stretch/>
        </p:blipFill>
        <p:spPr bwMode="auto">
          <a:xfrm>
            <a:off x="328050" y="1700626"/>
            <a:ext cx="2808312" cy="1656184"/>
          </a:xfrm>
          <a:prstGeom prst="rect">
            <a:avLst/>
          </a:prstGeom>
          <a:noFill/>
          <a:ln>
            <a:noFill/>
          </a:ln>
          <a:extLst>
            <a:ext uri="{53640926-AAD7-44D8-BBD7-CCE9431645EC}">
              <a14:shadowObscured xmlns:a14="http://schemas.microsoft.com/office/drawing/2010/main"/>
            </a:ext>
          </a:extLst>
        </p:spPr>
      </p:pic>
      <p:pic>
        <p:nvPicPr>
          <p:cNvPr id="7" name="Рисунок 6" descr="F:\_\мадина фото\IMG-20171130-WA0007.jpg"/>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556609"/>
            <a:ext cx="2855007" cy="1944217"/>
          </a:xfrm>
          <a:prstGeom prst="rect">
            <a:avLst/>
          </a:prstGeom>
          <a:noFill/>
          <a:ln>
            <a:noFill/>
          </a:ln>
        </p:spPr>
      </p:pic>
      <p:pic>
        <p:nvPicPr>
          <p:cNvPr id="8" name="Рисунок 7" descr="F:\_\мадина фото\20171128_15353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306" y="3532154"/>
            <a:ext cx="1404156" cy="1606525"/>
          </a:xfrm>
          <a:prstGeom prst="rect">
            <a:avLst/>
          </a:prstGeom>
          <a:noFill/>
          <a:ln>
            <a:noFill/>
          </a:ln>
        </p:spPr>
      </p:pic>
      <p:pic>
        <p:nvPicPr>
          <p:cNvPr id="9" name="Рисунок 8" descr="F:\_\мадина фото\IMG-20171130-WA0006.jpg"/>
          <p:cNvPicPr/>
          <p:nvPr/>
        </p:nvPicPr>
        <p:blipFill>
          <a:blip r:embed="rId6">
            <a:extLst>
              <a:ext uri="{28A0092B-C50C-407E-A947-70E740481C1C}">
                <a14:useLocalDpi xmlns:a14="http://schemas.microsoft.com/office/drawing/2010/main" val="0"/>
              </a:ext>
            </a:extLst>
          </a:blip>
          <a:srcRect/>
          <a:stretch>
            <a:fillRect/>
          </a:stretch>
        </p:blipFill>
        <p:spPr bwMode="auto">
          <a:xfrm>
            <a:off x="6260074" y="1458261"/>
            <a:ext cx="2637249" cy="2140912"/>
          </a:xfrm>
          <a:prstGeom prst="rect">
            <a:avLst/>
          </a:prstGeom>
          <a:noFill/>
          <a:ln>
            <a:noFill/>
          </a:ln>
        </p:spPr>
      </p:pic>
      <p:sp>
        <p:nvSpPr>
          <p:cNvPr id="2" name="Прямоугольник 1"/>
          <p:cNvSpPr/>
          <p:nvPr/>
        </p:nvSpPr>
        <p:spPr>
          <a:xfrm>
            <a:off x="354306" y="5661248"/>
            <a:ext cx="4752528" cy="646331"/>
          </a:xfrm>
          <a:prstGeom prst="rect">
            <a:avLst/>
          </a:prstGeom>
        </p:spPr>
        <p:txBody>
          <a:bodyPr wrap="square">
            <a:spAutoFit/>
          </a:bodyPr>
          <a:lstStyle/>
          <a:p>
            <a:r>
              <a:rPr lang="en-US" dirty="0"/>
              <a:t>https://www.instagram.com/p/Ca9WKm2tEu1/?igshid=YmMyMTA2M2Y=</a:t>
            </a:r>
            <a:endParaRPr lang="ru-RU" dirty="0"/>
          </a:p>
        </p:txBody>
      </p:sp>
      <p:pic>
        <p:nvPicPr>
          <p:cNvPr id="5122" name="Picture 2" descr="C:\Users\мадина\Desktop\Новая папка (9)\WhatsApp Image 2022-05-30 at 17.04.56.jpe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 t="15353" r="907"/>
          <a:stretch/>
        </p:blipFill>
        <p:spPr bwMode="auto">
          <a:xfrm>
            <a:off x="1835696" y="3532154"/>
            <a:ext cx="1440160" cy="173268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мадина\Desktop\Новая папка (9)\WhatsApp Image 2022-05-31 at 12.51.35 (2).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57994" y="3593302"/>
            <a:ext cx="2482158" cy="1671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2522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 Скачать картинки Шаблон презентации природа, стоковые фото Шаблон  презентации природа в хорошем качестве | Depositpho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одзаголовок 2"/>
          <p:cNvSpPr>
            <a:spLocks noGrp="1"/>
          </p:cNvSpPr>
          <p:nvPr>
            <p:ph type="subTitle" idx="1"/>
          </p:nvPr>
        </p:nvSpPr>
        <p:spPr/>
        <p:txBody>
          <a:bodyPr/>
          <a:lstStyle/>
          <a:p>
            <a:endParaRPr lang="ru-RU"/>
          </a:p>
        </p:txBody>
      </p:sp>
      <p:sp>
        <p:nvSpPr>
          <p:cNvPr id="4" name="Прямоугольник 3"/>
          <p:cNvSpPr/>
          <p:nvPr/>
        </p:nvSpPr>
        <p:spPr>
          <a:xfrm>
            <a:off x="899592" y="404664"/>
            <a:ext cx="7416824" cy="646331"/>
          </a:xfrm>
          <a:prstGeom prst="rect">
            <a:avLst/>
          </a:prstGeom>
        </p:spPr>
        <p:txBody>
          <a:bodyPr wrap="square">
            <a:spAutoFit/>
          </a:bodyPr>
          <a:lstStyle/>
          <a:p>
            <a:pPr algn="ctr"/>
            <a:r>
              <a:rPr lang="kk-KZ" dirty="0">
                <a:latin typeface="Times New Roman" pitchFamily="18" charset="0"/>
                <a:cs typeface="Times New Roman" pitchFamily="18" charset="0"/>
              </a:rPr>
              <a:t>Дене шынықтыру апталығында  көршілес мектеп мұғалімдер  арасында </a:t>
            </a:r>
            <a:br>
              <a:rPr lang="kk-KZ" dirty="0">
                <a:latin typeface="Times New Roman" pitchFamily="18" charset="0"/>
                <a:cs typeface="Times New Roman" pitchFamily="18" charset="0"/>
              </a:rPr>
            </a:br>
            <a:r>
              <a:rPr lang="kk-KZ" dirty="0">
                <a:latin typeface="Times New Roman" pitchFamily="18" charset="0"/>
                <a:cs typeface="Times New Roman" pitchFamily="18" charset="0"/>
              </a:rPr>
              <a:t>«Дені саудың - жаны сау» атты жолдастық кездесу ұйымдастырылды.</a:t>
            </a:r>
            <a:endParaRPr lang="ru-RU" dirty="0">
              <a:latin typeface="Times New Roman" pitchFamily="18" charset="0"/>
              <a:cs typeface="Times New Roman" pitchFamily="18" charset="0"/>
            </a:endParaRPr>
          </a:p>
        </p:txBody>
      </p:sp>
      <p:pic>
        <p:nvPicPr>
          <p:cNvPr id="6" name="Объект 4" descr="C:\Users\мадина\Desktop\Новая папка (5)\WhatsApp Image 2022-04-08 at 15.15.15 (1).jpeg"/>
          <p:cNvPicPr>
            <a:picLocks/>
          </p:cNvPicPr>
          <p:nvPr/>
        </p:nvPicPr>
        <p:blipFill rotWithShape="1">
          <a:blip r:embed="rId3">
            <a:extLst>
              <a:ext uri="{28A0092B-C50C-407E-A947-70E740481C1C}">
                <a14:useLocalDpi xmlns:a14="http://schemas.microsoft.com/office/drawing/2010/main" val="0"/>
              </a:ext>
            </a:extLst>
          </a:blip>
          <a:srcRect t="38689" b="35827"/>
          <a:stretch/>
        </p:blipFill>
        <p:spPr bwMode="auto">
          <a:xfrm>
            <a:off x="1259632" y="1340769"/>
            <a:ext cx="6912768" cy="4176464"/>
          </a:xfrm>
          <a:prstGeom prst="rect">
            <a:avLst/>
          </a:prstGeom>
          <a:noFill/>
          <a:ln>
            <a:noFill/>
          </a:ln>
          <a:extLst>
            <a:ext uri="{53640926-AAD7-44D8-BBD7-CCE9431645EC}">
              <a14:shadowObscured xmlns:a14="http://schemas.microsoft.com/office/drawing/2010/main"/>
            </a:ext>
          </a:extLst>
        </p:spPr>
      </p:pic>
      <p:sp>
        <p:nvSpPr>
          <p:cNvPr id="2" name="Прямоугольник 1"/>
          <p:cNvSpPr/>
          <p:nvPr/>
        </p:nvSpPr>
        <p:spPr>
          <a:xfrm>
            <a:off x="1115616" y="5733256"/>
            <a:ext cx="7056784" cy="338554"/>
          </a:xfrm>
          <a:prstGeom prst="rect">
            <a:avLst/>
          </a:prstGeom>
        </p:spPr>
        <p:txBody>
          <a:bodyPr wrap="square">
            <a:spAutoFit/>
          </a:bodyPr>
          <a:lstStyle/>
          <a:p>
            <a:r>
              <a:rPr lang="en-US" sz="1600" dirty="0"/>
              <a:t>https://www.instagram.com/p/Ca9WKm2tEu1/?igshid=YmMyMTA2M2Y=</a:t>
            </a:r>
            <a:endParaRPr lang="ru-RU" sz="1600" dirty="0"/>
          </a:p>
        </p:txBody>
      </p:sp>
    </p:spTree>
    <p:extLst>
      <p:ext uri="{BB962C8B-B14F-4D97-AF65-F5344CB8AC3E}">
        <p14:creationId xmlns:p14="http://schemas.microsoft.com/office/powerpoint/2010/main" val="1635924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620688"/>
            <a:ext cx="8568952" cy="5505475"/>
          </a:xfrm>
        </p:spPr>
        <p:txBody>
          <a:bodyPr>
            <a:noAutofit/>
          </a:bodyPr>
          <a:lstStyle/>
          <a:p>
            <a:pPr marL="0" indent="0">
              <a:buNone/>
            </a:pPr>
            <a:r>
              <a:rPr lang="kk-KZ" sz="1400" b="1" dirty="0" smtClean="0">
                <a:latin typeface="Times New Roman" pitchFamily="18" charset="0"/>
                <a:cs typeface="Times New Roman" pitchFamily="18" charset="0"/>
              </a:rPr>
              <a:t>     Тәрбие </a:t>
            </a:r>
            <a:r>
              <a:rPr lang="kk-KZ" sz="1400" b="1" dirty="0">
                <a:latin typeface="Times New Roman" pitchFamily="18" charset="0"/>
                <a:cs typeface="Times New Roman" pitchFamily="18" charset="0"/>
              </a:rPr>
              <a:t>жұмысының негізін жалпыадамзаттық құндылықтар </a:t>
            </a:r>
            <a:r>
              <a:rPr lang="kk-KZ" sz="1400" b="1" i="1" dirty="0">
                <a:latin typeface="Times New Roman" pitchFamily="18" charset="0"/>
                <a:cs typeface="Times New Roman" pitchFamily="18" charset="0"/>
              </a:rPr>
              <a:t>(сенім, ақиқат, әсемдік, бостандық, қайырымдылық, жақсылық, махаббат, және т. б.) ,</a:t>
            </a:r>
            <a:br>
              <a:rPr lang="kk-KZ" sz="1400" b="1" i="1" dirty="0">
                <a:latin typeface="Times New Roman" pitchFamily="18" charset="0"/>
                <a:cs typeface="Times New Roman" pitchFamily="18" charset="0"/>
              </a:rPr>
            </a:br>
            <a:r>
              <a:rPr lang="kk-KZ" sz="1400" b="1" i="1" dirty="0">
                <a:latin typeface="Times New Roman" pitchFamily="18" charset="0"/>
                <a:cs typeface="Times New Roman" pitchFamily="18" charset="0"/>
              </a:rPr>
              <a:t> ұлттық құндылықтар – (тәуелсіздік, патриотизм, толеранттылық, ана тілі, заңға бағынушылық, этникалық мәдениет, салт-дәстүр) </a:t>
            </a:r>
            <a:r>
              <a:rPr lang="kk-KZ" sz="1400" b="1" dirty="0">
                <a:latin typeface="Times New Roman" pitchFamily="18" charset="0"/>
                <a:cs typeface="Times New Roman" pitchFamily="18" charset="0"/>
              </a:rPr>
              <a:t>құралды.</a:t>
            </a:r>
            <a:r>
              <a:rPr lang="ru-RU" sz="1400" dirty="0">
                <a:latin typeface="Times New Roman" pitchFamily="18" charset="0"/>
                <a:cs typeface="Times New Roman" pitchFamily="18" charset="0"/>
              </a:rPr>
              <a:t/>
            </a:r>
            <a:br>
              <a:rPr lang="ru-RU" sz="1400" dirty="0">
                <a:latin typeface="Times New Roman" pitchFamily="18" charset="0"/>
                <a:cs typeface="Times New Roman" pitchFamily="18" charset="0"/>
              </a:rPr>
            </a:br>
            <a:r>
              <a:rPr lang="kk-KZ" sz="1400" b="1" dirty="0"/>
              <a:t> 1.</a:t>
            </a:r>
            <a:r>
              <a:rPr lang="kk-KZ" sz="1400" b="1" dirty="0">
                <a:latin typeface="Times New Roman" pitchFamily="18" charset="0"/>
                <a:cs typeface="Times New Roman" pitchFamily="18" charset="0"/>
              </a:rPr>
              <a:t>Жаңа Қазақстандық патриотизм және азаматтық тәрбие, құқықтық тәрбие</a:t>
            </a:r>
            <a:r>
              <a:rPr lang="kk-KZ" sz="1400" dirty="0">
                <a:latin typeface="Times New Roman" pitchFamily="18" charset="0"/>
                <a:cs typeface="Times New Roman" pitchFamily="18" charset="0"/>
              </a:rPr>
              <a:t> .   Жаңа демократиялық қоғамда өмір сүруге қабілетті азаматты және патриотты; тұлғаның саяси, құқықтық және сыбайлас жемқорлыққа қарсы мәдениетін; балалар мен жастардың құқықтық санасын, оларда балалар мен жастар ортасындағы қатыгездік пен зорлық-зомбылыққа қарсы тұру даярлығын қалыптастыру. </a:t>
            </a:r>
            <a:r>
              <a:rPr lang="ru-RU" sz="1400" dirty="0">
                <a:latin typeface="Times New Roman" pitchFamily="18" charset="0"/>
                <a:cs typeface="Times New Roman" pitchFamily="18" charset="0"/>
              </a:rPr>
              <a:t/>
            </a:r>
            <a:br>
              <a:rPr lang="ru-RU" sz="1400" dirty="0">
                <a:latin typeface="Times New Roman" pitchFamily="18" charset="0"/>
                <a:cs typeface="Times New Roman" pitchFamily="18" charset="0"/>
              </a:rPr>
            </a:br>
            <a:r>
              <a:rPr lang="ru-RU" sz="1400" b="1" dirty="0">
                <a:latin typeface="Times New Roman" pitchFamily="18" charset="0"/>
                <a:cs typeface="Times New Roman" pitchFamily="18" charset="0"/>
              </a:rPr>
              <a:t>2.</a:t>
            </a:r>
            <a:r>
              <a:rPr lang="kk-KZ" sz="1400" b="1" dirty="0">
                <a:latin typeface="Times New Roman" pitchFamily="18" charset="0"/>
                <a:cs typeface="Times New Roman" pitchFamily="18" charset="0"/>
              </a:rPr>
              <a:t> Рухани-адамгершілік тәрбие</a:t>
            </a:r>
            <a:r>
              <a:rPr lang="kk-KZ" sz="1400" dirty="0">
                <a:latin typeface="Times New Roman" pitchFamily="18" charset="0"/>
                <a:cs typeface="Times New Roman" pitchFamily="18" charset="0"/>
              </a:rPr>
              <a:t> . Тұлғаның қазақстандық қоғам өмірінің жалпыадамзаттық құндылықтарымен, нормаларымен және дәстүрлерімен келісілген  рухани-адамгершілік және этикалық ұстанымдарын, моральдық қасиеттерін және көзқарастарын қалыптастыру. </a:t>
            </a:r>
            <a:r>
              <a:rPr lang="ru-RU" sz="1400" dirty="0">
                <a:latin typeface="Times New Roman" pitchFamily="18" charset="0"/>
                <a:cs typeface="Times New Roman" pitchFamily="18" charset="0"/>
              </a:rPr>
              <a:t/>
            </a:r>
            <a:br>
              <a:rPr lang="ru-RU" sz="1400" dirty="0">
                <a:latin typeface="Times New Roman" pitchFamily="18" charset="0"/>
                <a:cs typeface="Times New Roman" pitchFamily="18" charset="0"/>
              </a:rPr>
            </a:br>
            <a:r>
              <a:rPr lang="ru-RU" sz="1400" b="1" dirty="0">
                <a:latin typeface="Times New Roman" pitchFamily="18" charset="0"/>
                <a:cs typeface="Times New Roman" pitchFamily="18" charset="0"/>
              </a:rPr>
              <a:t>3.</a:t>
            </a:r>
            <a:r>
              <a:rPr lang="kk-KZ" sz="1400" b="1" dirty="0">
                <a:latin typeface="Times New Roman" pitchFamily="18" charset="0"/>
                <a:cs typeface="Times New Roman" pitchFamily="18" charset="0"/>
              </a:rPr>
              <a:t>Ұлттық тәрбие</a:t>
            </a:r>
            <a:r>
              <a:rPr lang="kk-KZ" sz="1400" dirty="0">
                <a:latin typeface="Times New Roman" pitchFamily="18" charset="0"/>
                <a:cs typeface="Times New Roman" pitchFamily="18" charset="0"/>
              </a:rPr>
              <a:t> .</a:t>
            </a:r>
            <a:r>
              <a:rPr lang="kk-KZ" sz="1400" b="1" dirty="0">
                <a:latin typeface="Times New Roman" pitchFamily="18" charset="0"/>
                <a:cs typeface="Times New Roman" pitchFamily="18" charset="0"/>
              </a:rPr>
              <a:t>: </a:t>
            </a:r>
            <a:r>
              <a:rPr lang="kk-KZ" sz="1400" dirty="0">
                <a:latin typeface="Times New Roman" pitchFamily="18" charset="0"/>
                <a:cs typeface="Times New Roman" pitchFamily="18" charset="0"/>
              </a:rPr>
              <a:t>Тұлғаны ұлттық және жалпыадамзаттық құндылықтарға, ана тілін және мемлекеттік тілді, қазақ  халқының, Қазақстан Республикасындағы этностар мен этникалық топтардың мәдениетін құрметтеуге бағдарлау.</a:t>
            </a:r>
            <a:r>
              <a:rPr lang="ru-RU" sz="1400" dirty="0">
                <a:latin typeface="Times New Roman" pitchFamily="18" charset="0"/>
                <a:cs typeface="Times New Roman" pitchFamily="18" charset="0"/>
              </a:rPr>
              <a:t/>
            </a:r>
            <a:br>
              <a:rPr lang="ru-RU" sz="1400" dirty="0">
                <a:latin typeface="Times New Roman" pitchFamily="18" charset="0"/>
                <a:cs typeface="Times New Roman" pitchFamily="18" charset="0"/>
              </a:rPr>
            </a:br>
            <a:r>
              <a:rPr lang="ru-RU" sz="1400" b="1" dirty="0">
                <a:latin typeface="Times New Roman" pitchFamily="18" charset="0"/>
                <a:cs typeface="Times New Roman" pitchFamily="18" charset="0"/>
              </a:rPr>
              <a:t>4.</a:t>
            </a:r>
            <a:r>
              <a:rPr lang="kk-KZ" sz="1400" b="1" dirty="0">
                <a:latin typeface="Times New Roman" pitchFamily="18" charset="0"/>
                <a:cs typeface="Times New Roman" pitchFamily="18" charset="0"/>
              </a:rPr>
              <a:t>Отбасы тәрбиесі</a:t>
            </a:r>
            <a:r>
              <a:rPr lang="kk-KZ" sz="1400" dirty="0">
                <a:latin typeface="Times New Roman" pitchFamily="18" charset="0"/>
                <a:cs typeface="Times New Roman" pitchFamily="18" charset="0"/>
              </a:rPr>
              <a:t> . Ата-аналарды оқыту, бала тәрбиесінде олардың психологиялық-педагогикалық құзыреттіліктерін және жауапкершіліктерін арттыру.  </a:t>
            </a:r>
            <a:r>
              <a:rPr lang="ru-RU" sz="1400" dirty="0">
                <a:latin typeface="Times New Roman" pitchFamily="18" charset="0"/>
                <a:cs typeface="Times New Roman" pitchFamily="18" charset="0"/>
              </a:rPr>
              <a:t/>
            </a:r>
            <a:br>
              <a:rPr lang="ru-RU" sz="1400" dirty="0">
                <a:latin typeface="Times New Roman" pitchFamily="18" charset="0"/>
                <a:cs typeface="Times New Roman" pitchFamily="18" charset="0"/>
              </a:rPr>
            </a:br>
            <a:r>
              <a:rPr lang="kk-KZ" sz="1400" b="1" dirty="0">
                <a:latin typeface="Times New Roman" pitchFamily="18" charset="0"/>
                <a:cs typeface="Times New Roman" pitchFamily="18" charset="0"/>
              </a:rPr>
              <a:t> 5.Еңбек, экономикалық және  экологиялық тәрбие</a:t>
            </a:r>
            <a:r>
              <a:rPr lang="kk-KZ" sz="1400" dirty="0">
                <a:latin typeface="Times New Roman" pitchFamily="18" charset="0"/>
                <a:cs typeface="Times New Roman" pitchFamily="18" charset="0"/>
              </a:rPr>
              <a:t>  .  Тұлғаның өзін кәсіби анықтауына саналы қарым-қатынасын қалыптастыру, экономикалық ойлауын және экологиялық мәдениетін дамыту.  </a:t>
            </a:r>
            <a:r>
              <a:rPr lang="ru-RU" sz="1400" dirty="0">
                <a:latin typeface="Times New Roman" pitchFamily="18" charset="0"/>
                <a:cs typeface="Times New Roman" pitchFamily="18" charset="0"/>
              </a:rPr>
              <a:t/>
            </a:r>
            <a:br>
              <a:rPr lang="ru-RU" sz="1400" dirty="0">
                <a:latin typeface="Times New Roman" pitchFamily="18" charset="0"/>
                <a:cs typeface="Times New Roman" pitchFamily="18" charset="0"/>
              </a:rPr>
            </a:br>
            <a:r>
              <a:rPr lang="ru-RU" sz="1400" b="1" dirty="0">
                <a:latin typeface="Times New Roman" pitchFamily="18" charset="0"/>
                <a:cs typeface="Times New Roman" pitchFamily="18" charset="0"/>
              </a:rPr>
              <a:t>6</a:t>
            </a:r>
            <a:r>
              <a:rPr lang="ru-RU" sz="1400" dirty="0">
                <a:latin typeface="Times New Roman" pitchFamily="18" charset="0"/>
                <a:cs typeface="Times New Roman" pitchFamily="18" charset="0"/>
              </a:rPr>
              <a:t>.</a:t>
            </a:r>
            <a:r>
              <a:rPr lang="kk-KZ" sz="1400" b="1" dirty="0">
                <a:latin typeface="Times New Roman" pitchFamily="18" charset="0"/>
                <a:cs typeface="Times New Roman" pitchFamily="18" charset="0"/>
              </a:rPr>
              <a:t> Зияткерлік тәрбие, ақпараттық мәдениет тәрбиесі</a:t>
            </a:r>
            <a:r>
              <a:rPr lang="kk-KZ" sz="1400" dirty="0">
                <a:latin typeface="Times New Roman" pitchFamily="18" charset="0"/>
                <a:cs typeface="Times New Roman" pitchFamily="18" charset="0"/>
              </a:rPr>
              <a:t> . Әрбір тұлғаның зияткерлік мүмкіндігін, көшбасшылық қасиеттерін және</a:t>
            </a:r>
            <a:r>
              <a:rPr lang="ru-RU" sz="1400" dirty="0">
                <a:latin typeface="Times New Roman" pitchFamily="18" charset="0"/>
                <a:cs typeface="Times New Roman" pitchFamily="18" charset="0"/>
              </a:rPr>
              <a:t/>
            </a:r>
            <a:br>
              <a:rPr lang="ru-RU" sz="1400" dirty="0">
                <a:latin typeface="Times New Roman" pitchFamily="18" charset="0"/>
                <a:cs typeface="Times New Roman" pitchFamily="18" charset="0"/>
              </a:rPr>
            </a:br>
            <a:r>
              <a:rPr lang="kk-KZ" sz="1400" dirty="0">
                <a:latin typeface="Times New Roman" pitchFamily="18" charset="0"/>
                <a:cs typeface="Times New Roman" pitchFamily="18" charset="0"/>
              </a:rPr>
              <a:t>дарындылығын, сондай-ақ ақпараттық мәдениетін дамытуды қамтамасыз ететін  уәждемелік кеңістік қалыптастыру. </a:t>
            </a:r>
            <a:r>
              <a:rPr lang="ru-RU" sz="1400" dirty="0">
                <a:latin typeface="Times New Roman" pitchFamily="18" charset="0"/>
                <a:cs typeface="Times New Roman" pitchFamily="18" charset="0"/>
              </a:rPr>
              <a:t/>
            </a:r>
            <a:br>
              <a:rPr lang="ru-RU" sz="1400" dirty="0">
                <a:latin typeface="Times New Roman" pitchFamily="18" charset="0"/>
                <a:cs typeface="Times New Roman" pitchFamily="18" charset="0"/>
              </a:rPr>
            </a:br>
            <a:r>
              <a:rPr lang="kk-KZ" sz="1400" b="1" dirty="0">
                <a:latin typeface="Times New Roman" pitchFamily="18" charset="0"/>
                <a:cs typeface="Times New Roman" pitchFamily="18" charset="0"/>
              </a:rPr>
              <a:t> 7. Көпмәдениетті және көркем-эстетикалық тәрбие</a:t>
            </a:r>
            <a:r>
              <a:rPr lang="kk-KZ" sz="1400" dirty="0">
                <a:latin typeface="Times New Roman" pitchFamily="18" charset="0"/>
                <a:cs typeface="Times New Roman" pitchFamily="18" charset="0"/>
              </a:rPr>
              <a:t> . Тұлғаның жалпымәдени мінез-құлық дағдыларын қалыптастыру, тұлғаның өнердегі және болмыстағы эстетикалық нысандарды қабылдау, меңгеру және бағалау әзірлігін дамыту, білім беру ұйымдарында көпмәдениетті орта құру.  </a:t>
            </a:r>
            <a:r>
              <a:rPr lang="ru-RU" sz="1400" dirty="0">
                <a:latin typeface="Times New Roman" pitchFamily="18" charset="0"/>
                <a:cs typeface="Times New Roman" pitchFamily="18" charset="0"/>
              </a:rPr>
              <a:t/>
            </a:r>
            <a:br>
              <a:rPr lang="ru-RU" sz="1400" dirty="0">
                <a:latin typeface="Times New Roman" pitchFamily="18" charset="0"/>
                <a:cs typeface="Times New Roman" pitchFamily="18" charset="0"/>
              </a:rPr>
            </a:br>
            <a:r>
              <a:rPr lang="kk-KZ" sz="1400" b="1" dirty="0">
                <a:latin typeface="Times New Roman" pitchFamily="18" charset="0"/>
                <a:cs typeface="Times New Roman" pitchFamily="18" charset="0"/>
              </a:rPr>
              <a:t> 8.Дене тәрбиесі, салауаттыөмір салты</a:t>
            </a:r>
            <a:r>
              <a:rPr lang="kk-KZ" sz="1400" dirty="0">
                <a:latin typeface="Times New Roman" pitchFamily="18" charset="0"/>
                <a:cs typeface="Times New Roman" pitchFamily="18" charset="0"/>
              </a:rPr>
              <a:t> . Салауатты өмір салты, дене дамуы және психологиялық денсаулық сақтау дағдыларын, денсаулыққа зиян келтіретін факторларды анықтау біліктілігін ойдағыдай қалыптастыру үшін кеңістік орнату. </a:t>
            </a:r>
            <a:r>
              <a:rPr lang="kk-KZ" sz="1400" b="1" dirty="0">
                <a:latin typeface="Times New Roman" pitchFamily="18" charset="0"/>
                <a:cs typeface="Times New Roman" pitchFamily="18" charset="0"/>
              </a:rPr>
              <a:t>                                                                              </a:t>
            </a:r>
            <a:r>
              <a:rPr lang="ru-RU" sz="1800" dirty="0">
                <a:latin typeface="Times New Roman" pitchFamily="18" charset="0"/>
                <a:cs typeface="Times New Roman" pitchFamily="18" charset="0"/>
              </a:rPr>
              <a:t/>
            </a:r>
            <a:br>
              <a:rPr lang="ru-RU" sz="1800" dirty="0">
                <a:latin typeface="Times New Roman" pitchFamily="18" charset="0"/>
                <a:cs typeface="Times New Roman" pitchFamily="18" charset="0"/>
              </a:rPr>
            </a:br>
            <a:endParaRPr lang="ru-RU" sz="1400" dirty="0"/>
          </a:p>
        </p:txBody>
      </p:sp>
      <p:sp>
        <p:nvSpPr>
          <p:cNvPr id="2" name="Заголовок 1"/>
          <p:cNvSpPr>
            <a:spLocks noGrp="1"/>
          </p:cNvSpPr>
          <p:nvPr>
            <p:ph type="title"/>
          </p:nvPr>
        </p:nvSpPr>
        <p:spPr>
          <a:xfrm>
            <a:off x="457200" y="274638"/>
            <a:ext cx="8229600" cy="418058"/>
          </a:xfrm>
        </p:spPr>
        <p:txBody>
          <a:bodyPr>
            <a:noAutofit/>
          </a:bodyPr>
          <a:lstStyle/>
          <a:p>
            <a:r>
              <a:rPr lang="kk-KZ" sz="1600" b="1" dirty="0">
                <a:solidFill>
                  <a:schemeClr val="tx1"/>
                </a:solidFill>
                <a:latin typeface="Times New Roman" pitchFamily="18" charset="0"/>
                <a:cs typeface="Times New Roman" pitchFamily="18" charset="0"/>
              </a:rPr>
              <a:t>ТӘРБИЕНІҢ  БАСЫМ  БАҒЫТТАРЫ:</a:t>
            </a:r>
            <a:endParaRPr lang="ru-RU" sz="16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510265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2484"/>
            <a:ext cx="8229600" cy="1156990"/>
          </a:xfrm>
        </p:spPr>
        <p:txBody>
          <a:bodyPr>
            <a:normAutofit fontScale="90000"/>
          </a:bodyPr>
          <a:lstStyle/>
          <a:p>
            <a:r>
              <a:rPr lang="kk-KZ" sz="3600" b="1" dirty="0">
                <a:latin typeface="Arial" pitchFamily="34" charset="0"/>
                <a:cs typeface="Arial" pitchFamily="34" charset="0"/>
              </a:rPr>
              <a:t/>
            </a:r>
            <a:br>
              <a:rPr lang="kk-KZ" sz="3600" b="1" dirty="0">
                <a:latin typeface="Arial" pitchFamily="34" charset="0"/>
                <a:cs typeface="Arial" pitchFamily="34" charset="0"/>
              </a:rPr>
            </a:br>
            <a:r>
              <a:rPr lang="kk-KZ" sz="3600" b="1" dirty="0" smtClean="0">
                <a:latin typeface="Arial" pitchFamily="34" charset="0"/>
                <a:cs typeface="Arial" pitchFamily="34" charset="0"/>
              </a:rPr>
              <a:t/>
            </a:r>
            <a:br>
              <a:rPr lang="kk-KZ" sz="3600" b="1" dirty="0" smtClean="0">
                <a:latin typeface="Arial" pitchFamily="34" charset="0"/>
                <a:cs typeface="Arial" pitchFamily="34" charset="0"/>
              </a:rPr>
            </a:br>
            <a:r>
              <a:rPr lang="kk-KZ" sz="3600" b="1" dirty="0">
                <a:latin typeface="Arial" pitchFamily="34" charset="0"/>
                <a:cs typeface="Arial" pitchFamily="34" charset="0"/>
              </a:rPr>
              <a:t/>
            </a:r>
            <a:br>
              <a:rPr lang="kk-KZ" sz="3600" b="1" dirty="0">
                <a:latin typeface="Arial" pitchFamily="34" charset="0"/>
                <a:cs typeface="Arial" pitchFamily="34" charset="0"/>
              </a:rPr>
            </a:br>
            <a:r>
              <a:rPr lang="kk-KZ" sz="3600" b="1" dirty="0" smtClean="0">
                <a:latin typeface="Arial" pitchFamily="34" charset="0"/>
                <a:cs typeface="Arial" pitchFamily="34" charset="0"/>
              </a:rPr>
              <a:t/>
            </a:r>
            <a:br>
              <a:rPr lang="kk-KZ" sz="3600" b="1" dirty="0" smtClean="0">
                <a:latin typeface="Arial" pitchFamily="34" charset="0"/>
                <a:cs typeface="Arial" pitchFamily="34" charset="0"/>
              </a:rPr>
            </a:br>
            <a:r>
              <a:rPr lang="kk-KZ" sz="3600" b="1" dirty="0">
                <a:latin typeface="Arial" pitchFamily="34" charset="0"/>
                <a:cs typeface="Arial" pitchFamily="34" charset="0"/>
              </a:rPr>
              <a:t/>
            </a:r>
            <a:br>
              <a:rPr lang="kk-KZ" sz="3600" b="1" dirty="0">
                <a:latin typeface="Arial" pitchFamily="34" charset="0"/>
                <a:cs typeface="Arial" pitchFamily="34" charset="0"/>
              </a:rPr>
            </a:br>
            <a:r>
              <a:rPr lang="kk-KZ" sz="3600" b="1" dirty="0" smtClean="0">
                <a:latin typeface="Arial" pitchFamily="34" charset="0"/>
                <a:cs typeface="Arial" pitchFamily="34" charset="0"/>
              </a:rPr>
              <a:t/>
            </a:r>
            <a:br>
              <a:rPr lang="kk-KZ" sz="3600" b="1" dirty="0" smtClean="0">
                <a:latin typeface="Arial" pitchFamily="34" charset="0"/>
                <a:cs typeface="Arial" pitchFamily="34" charset="0"/>
              </a:rPr>
            </a:br>
            <a:r>
              <a:rPr lang="kk-KZ" sz="3600" b="1" dirty="0">
                <a:latin typeface="Arial" pitchFamily="34" charset="0"/>
                <a:cs typeface="Arial" pitchFamily="34" charset="0"/>
              </a:rPr>
              <a:t/>
            </a:r>
            <a:br>
              <a:rPr lang="kk-KZ" sz="3600" b="1" dirty="0">
                <a:latin typeface="Arial" pitchFamily="34" charset="0"/>
                <a:cs typeface="Arial" pitchFamily="34" charset="0"/>
              </a:rPr>
            </a:br>
            <a:r>
              <a:rPr lang="kk-KZ" sz="3600" b="1" dirty="0" smtClean="0">
                <a:latin typeface="Arial" pitchFamily="34" charset="0"/>
                <a:cs typeface="Arial" pitchFamily="34" charset="0"/>
              </a:rPr>
              <a:t/>
            </a:r>
            <a:br>
              <a:rPr lang="kk-KZ" sz="3600" b="1" dirty="0" smtClean="0">
                <a:latin typeface="Arial" pitchFamily="34" charset="0"/>
                <a:cs typeface="Arial" pitchFamily="34" charset="0"/>
              </a:rPr>
            </a:br>
            <a:r>
              <a:rPr lang="kk-KZ" sz="3600" b="1" dirty="0">
                <a:latin typeface="Arial" pitchFamily="34" charset="0"/>
                <a:cs typeface="Arial" pitchFamily="34" charset="0"/>
              </a:rPr>
              <a:t/>
            </a:r>
            <a:br>
              <a:rPr lang="kk-KZ" sz="3600" b="1" dirty="0">
                <a:latin typeface="Arial" pitchFamily="34" charset="0"/>
                <a:cs typeface="Arial" pitchFamily="34" charset="0"/>
              </a:rPr>
            </a:br>
            <a:r>
              <a:rPr lang="kk-KZ" sz="3600" b="1" dirty="0" smtClean="0">
                <a:latin typeface="Arial" pitchFamily="34" charset="0"/>
                <a:cs typeface="Arial" pitchFamily="34" charset="0"/>
              </a:rPr>
              <a:t/>
            </a:r>
            <a:br>
              <a:rPr lang="kk-KZ" sz="3600" b="1" dirty="0" smtClean="0">
                <a:latin typeface="Arial" pitchFamily="34" charset="0"/>
                <a:cs typeface="Arial" pitchFamily="34" charset="0"/>
              </a:rPr>
            </a:br>
            <a:r>
              <a:rPr lang="kk-KZ" sz="3600" b="1" dirty="0">
                <a:latin typeface="Arial" pitchFamily="34" charset="0"/>
                <a:cs typeface="Arial" pitchFamily="34" charset="0"/>
              </a:rPr>
              <a:t/>
            </a:r>
            <a:br>
              <a:rPr lang="kk-KZ" sz="3600" b="1" dirty="0">
                <a:latin typeface="Arial" pitchFamily="34" charset="0"/>
                <a:cs typeface="Arial" pitchFamily="34" charset="0"/>
              </a:rPr>
            </a:br>
            <a:r>
              <a:rPr lang="kk-KZ" sz="3600" b="1" dirty="0">
                <a:latin typeface="Arial" pitchFamily="34" charset="0"/>
                <a:cs typeface="Arial" pitchFamily="34" charset="0"/>
              </a:rPr>
              <a:t/>
            </a:r>
            <a:br>
              <a:rPr lang="kk-KZ" sz="3600" b="1" dirty="0">
                <a:latin typeface="Arial" pitchFamily="34" charset="0"/>
                <a:cs typeface="Arial" pitchFamily="34" charset="0"/>
              </a:rPr>
            </a:br>
            <a:r>
              <a:rPr lang="kk-KZ" sz="1800" dirty="0" smtClean="0">
                <a:solidFill>
                  <a:schemeClr val="tx1"/>
                </a:solidFill>
                <a:latin typeface="Times New Roman" panose="02020603050405020304" pitchFamily="18" charset="0"/>
                <a:cs typeface="Times New Roman" panose="02020603050405020304" pitchFamily="18" charset="0"/>
              </a:rPr>
              <a:t>«</a:t>
            </a:r>
            <a:r>
              <a:rPr lang="kk-KZ" sz="1800" dirty="0">
                <a:solidFill>
                  <a:schemeClr val="tx1"/>
                </a:solidFill>
                <a:latin typeface="Times New Roman" panose="02020603050405020304" pitchFamily="18" charset="0"/>
                <a:cs typeface="Times New Roman" panose="02020603050405020304" pitchFamily="18" charset="0"/>
              </a:rPr>
              <a:t>Чемпион»дебат клубының жылдық есебі</a:t>
            </a:r>
            <a:r>
              <a:rPr lang="ru-RU" sz="1800" dirty="0">
                <a:solidFill>
                  <a:schemeClr val="tx1"/>
                </a:solidFill>
                <a:latin typeface="Times New Roman" panose="02020603050405020304" pitchFamily="18" charset="0"/>
                <a:cs typeface="Times New Roman" panose="02020603050405020304" pitchFamily="18" charset="0"/>
              </a:rPr>
              <a:t/>
            </a:r>
            <a:br>
              <a:rPr lang="ru-RU" sz="1800" dirty="0">
                <a:solidFill>
                  <a:schemeClr val="tx1"/>
                </a:solidFill>
                <a:latin typeface="Times New Roman" panose="02020603050405020304" pitchFamily="18" charset="0"/>
                <a:cs typeface="Times New Roman" panose="02020603050405020304" pitchFamily="18" charset="0"/>
              </a:rPr>
            </a:br>
            <a:r>
              <a:rPr lang="kk-KZ" sz="1800" dirty="0">
                <a:solidFill>
                  <a:schemeClr val="tx1"/>
                </a:solidFill>
                <a:latin typeface="Times New Roman" panose="02020603050405020304" pitchFamily="18" charset="0"/>
                <a:cs typeface="Times New Roman" panose="02020603050405020304" pitchFamily="18" charset="0"/>
              </a:rPr>
              <a:t> </a:t>
            </a:r>
            <a:r>
              <a:rPr lang="kk-KZ" sz="1800" dirty="0" smtClean="0">
                <a:solidFill>
                  <a:schemeClr val="tx1"/>
                </a:solidFill>
                <a:latin typeface="Times New Roman" panose="02020603050405020304" pitchFamily="18" charset="0"/>
                <a:cs typeface="Times New Roman" panose="02020603050405020304" pitchFamily="18" charset="0"/>
              </a:rPr>
              <a:t>                                                                                                                            Жауапты:Ахметбекова </a:t>
            </a:r>
            <a:r>
              <a:rPr lang="kk-KZ" sz="1800" dirty="0">
                <a:solidFill>
                  <a:schemeClr val="tx1"/>
                </a:solidFill>
                <a:latin typeface="Times New Roman" panose="02020603050405020304" pitchFamily="18" charset="0"/>
                <a:cs typeface="Times New Roman" panose="02020603050405020304" pitchFamily="18" charset="0"/>
              </a:rPr>
              <a:t>Ұ.Т</a:t>
            </a:r>
            <a:r>
              <a:rPr lang="ru-RU" sz="1800" dirty="0">
                <a:solidFill>
                  <a:schemeClr val="tx1"/>
                </a:solidFill>
                <a:latin typeface="Times New Roman" panose="02020603050405020304" pitchFamily="18" charset="0"/>
                <a:cs typeface="Times New Roman" panose="02020603050405020304" pitchFamily="18" charset="0"/>
              </a:rPr>
              <a:t/>
            </a:r>
            <a:br>
              <a:rPr lang="ru-RU" sz="1800" dirty="0">
                <a:solidFill>
                  <a:schemeClr val="tx1"/>
                </a:solidFill>
                <a:latin typeface="Times New Roman" panose="02020603050405020304" pitchFamily="18" charset="0"/>
                <a:cs typeface="Times New Roman" panose="02020603050405020304" pitchFamily="18" charset="0"/>
              </a:rPr>
            </a:br>
            <a:r>
              <a:rPr lang="kk-KZ" sz="1600" b="1" dirty="0" smtClean="0">
                <a:solidFill>
                  <a:schemeClr val="tx1"/>
                </a:solidFill>
                <a:latin typeface="Times New Roman" pitchFamily="18" charset="0"/>
                <a:cs typeface="Times New Roman" pitchFamily="18" charset="0"/>
              </a:rPr>
              <a:t>Мақсаттары</a:t>
            </a:r>
            <a:r>
              <a:rPr lang="kk-KZ" sz="1600" b="1" dirty="0">
                <a:solidFill>
                  <a:schemeClr val="tx1"/>
                </a:solidFill>
                <a:latin typeface="Times New Roman" pitchFamily="18" charset="0"/>
                <a:cs typeface="Times New Roman" pitchFamily="18" charset="0"/>
              </a:rPr>
              <a:t>:</a:t>
            </a:r>
            <a:r>
              <a:rPr lang="ru-RU" sz="1600" b="1" dirty="0">
                <a:solidFill>
                  <a:schemeClr val="tx1"/>
                </a:solidFill>
                <a:latin typeface="Times New Roman" pitchFamily="18" charset="0"/>
                <a:cs typeface="Times New Roman" pitchFamily="18" charset="0"/>
              </a:rPr>
              <a:t/>
            </a:r>
            <a:br>
              <a:rPr lang="ru-RU" sz="1600" b="1" dirty="0">
                <a:solidFill>
                  <a:schemeClr val="tx1"/>
                </a:solidFill>
                <a:latin typeface="Times New Roman" pitchFamily="18" charset="0"/>
                <a:cs typeface="Times New Roman" pitchFamily="18" charset="0"/>
              </a:rPr>
            </a:br>
            <a:r>
              <a:rPr lang="kk-KZ" sz="1200" dirty="0">
                <a:solidFill>
                  <a:schemeClr val="tx1"/>
                </a:solidFill>
                <a:latin typeface="Times New Roman" pitchFamily="18" charset="0"/>
                <a:cs typeface="Times New Roman" pitchFamily="18" charset="0"/>
              </a:rPr>
              <a:t>Халықтың әлеуметтік осал топтарының мәселелеріне қоғамның назарына ударту;</a:t>
            </a:r>
            <a:r>
              <a:rPr lang="ru-RU" sz="1200" dirty="0">
                <a:solidFill>
                  <a:schemeClr val="tx1"/>
                </a:solidFill>
                <a:latin typeface="Times New Roman" pitchFamily="18" charset="0"/>
                <a:cs typeface="Times New Roman" pitchFamily="18" charset="0"/>
              </a:rPr>
              <a:t/>
            </a:r>
            <a:br>
              <a:rPr lang="ru-RU" sz="1200" dirty="0">
                <a:solidFill>
                  <a:schemeClr val="tx1"/>
                </a:solidFill>
                <a:latin typeface="Times New Roman" pitchFamily="18" charset="0"/>
                <a:cs typeface="Times New Roman" pitchFamily="18" charset="0"/>
              </a:rPr>
            </a:br>
            <a:r>
              <a:rPr lang="ru-RU" sz="1300" dirty="0" err="1">
                <a:solidFill>
                  <a:schemeClr val="tx1"/>
                </a:solidFill>
                <a:latin typeface="Times New Roman" pitchFamily="18" charset="0"/>
                <a:cs typeface="Times New Roman" pitchFamily="18" charset="0"/>
              </a:rPr>
              <a:t>Қайырымдылық</a:t>
            </a:r>
            <a:r>
              <a:rPr lang="ru-RU" sz="1300" dirty="0">
                <a:solidFill>
                  <a:schemeClr val="tx1"/>
                </a:solidFill>
                <a:latin typeface="Times New Roman" pitchFamily="18" charset="0"/>
                <a:cs typeface="Times New Roman" pitchFamily="18" charset="0"/>
              </a:rPr>
              <a:t> </a:t>
            </a:r>
            <a:r>
              <a:rPr lang="ru-RU" sz="1300" dirty="0" err="1">
                <a:solidFill>
                  <a:schemeClr val="tx1"/>
                </a:solidFill>
                <a:latin typeface="Times New Roman" pitchFamily="18" charset="0"/>
                <a:cs typeface="Times New Roman" pitchFamily="18" charset="0"/>
              </a:rPr>
              <a:t>көмек</a:t>
            </a:r>
            <a:r>
              <a:rPr lang="ru-RU" sz="1300" dirty="0">
                <a:solidFill>
                  <a:schemeClr val="tx1"/>
                </a:solidFill>
                <a:latin typeface="Times New Roman" pitchFamily="18" charset="0"/>
                <a:cs typeface="Times New Roman" pitchFamily="18" charset="0"/>
              </a:rPr>
              <a:t> </a:t>
            </a:r>
            <a:r>
              <a:rPr lang="ru-RU" sz="1300" dirty="0" err="1">
                <a:solidFill>
                  <a:schemeClr val="tx1"/>
                </a:solidFill>
                <a:latin typeface="Times New Roman" pitchFamily="18" charset="0"/>
                <a:cs typeface="Times New Roman" pitchFamily="18" charset="0"/>
              </a:rPr>
              <a:t>көрсету</a:t>
            </a:r>
            <a:r>
              <a:rPr lang="ru-RU" sz="1300" dirty="0">
                <a:solidFill>
                  <a:schemeClr val="tx1"/>
                </a:solidFill>
                <a:latin typeface="Times New Roman" pitchFamily="18" charset="0"/>
                <a:cs typeface="Times New Roman" pitchFamily="18" charset="0"/>
              </a:rPr>
              <a:t>;</a:t>
            </a:r>
            <a:br>
              <a:rPr lang="ru-RU" sz="1300" dirty="0">
                <a:solidFill>
                  <a:schemeClr val="tx1"/>
                </a:solidFill>
                <a:latin typeface="Times New Roman" pitchFamily="18" charset="0"/>
                <a:cs typeface="Times New Roman" pitchFamily="18" charset="0"/>
              </a:rPr>
            </a:br>
            <a:r>
              <a:rPr lang="kk-KZ" sz="1300" dirty="0">
                <a:solidFill>
                  <a:schemeClr val="tx1"/>
                </a:solidFill>
                <a:latin typeface="Times New Roman" pitchFamily="18" charset="0"/>
                <a:cs typeface="Times New Roman" pitchFamily="18" charset="0"/>
              </a:rPr>
              <a:t>Оқушылардың </a:t>
            </a:r>
            <a:r>
              <a:rPr lang="ru-RU" sz="1300" dirty="0" err="1">
                <a:solidFill>
                  <a:schemeClr val="tx1"/>
                </a:solidFill>
                <a:latin typeface="Times New Roman" pitchFamily="18" charset="0"/>
                <a:cs typeface="Times New Roman" pitchFamily="18" charset="0"/>
              </a:rPr>
              <a:t>азаматтық</a:t>
            </a:r>
            <a:r>
              <a:rPr lang="ru-RU" sz="1300" dirty="0">
                <a:solidFill>
                  <a:schemeClr val="tx1"/>
                </a:solidFill>
                <a:latin typeface="Times New Roman" pitchFamily="18" charset="0"/>
                <a:cs typeface="Times New Roman" pitchFamily="18" charset="0"/>
              </a:rPr>
              <a:t> </a:t>
            </a:r>
            <a:r>
              <a:rPr lang="ru-RU" sz="1300" dirty="0" err="1">
                <a:solidFill>
                  <a:schemeClr val="tx1"/>
                </a:solidFill>
                <a:latin typeface="Times New Roman" pitchFamily="18" charset="0"/>
                <a:cs typeface="Times New Roman" pitchFamily="18" charset="0"/>
              </a:rPr>
              <a:t>тұрғыдан</a:t>
            </a:r>
            <a:r>
              <a:rPr lang="ru-RU" sz="1300" dirty="0">
                <a:solidFill>
                  <a:schemeClr val="tx1"/>
                </a:solidFill>
                <a:latin typeface="Times New Roman" pitchFamily="18" charset="0"/>
                <a:cs typeface="Times New Roman" pitchFamily="18" charset="0"/>
              </a:rPr>
              <a:t> </a:t>
            </a:r>
            <a:r>
              <a:rPr lang="ru-RU" sz="1300" dirty="0" err="1">
                <a:solidFill>
                  <a:schemeClr val="tx1"/>
                </a:solidFill>
                <a:latin typeface="Times New Roman" pitchFamily="18" charset="0"/>
                <a:cs typeface="Times New Roman" pitchFamily="18" charset="0"/>
              </a:rPr>
              <a:t>өзін-өзі</a:t>
            </a:r>
            <a:r>
              <a:rPr lang="ru-RU" sz="1300" dirty="0">
                <a:solidFill>
                  <a:schemeClr val="tx1"/>
                </a:solidFill>
                <a:latin typeface="Times New Roman" pitchFamily="18" charset="0"/>
                <a:cs typeface="Times New Roman" pitchFamily="18" charset="0"/>
              </a:rPr>
              <a:t> </a:t>
            </a:r>
            <a:r>
              <a:rPr lang="ru-RU" sz="1300" dirty="0" err="1">
                <a:solidFill>
                  <a:schemeClr val="tx1"/>
                </a:solidFill>
                <a:latin typeface="Times New Roman" pitchFamily="18" charset="0"/>
                <a:cs typeface="Times New Roman" pitchFamily="18" charset="0"/>
              </a:rPr>
              <a:t>тануын</a:t>
            </a:r>
            <a:r>
              <a:rPr lang="ru-RU" sz="1300" dirty="0">
                <a:solidFill>
                  <a:schemeClr val="tx1"/>
                </a:solidFill>
                <a:latin typeface="Times New Roman" pitchFamily="18" charset="0"/>
                <a:cs typeface="Times New Roman" pitchFamily="18" charset="0"/>
              </a:rPr>
              <a:t> </a:t>
            </a:r>
            <a:r>
              <a:rPr lang="ru-RU" sz="1300" dirty="0" err="1">
                <a:solidFill>
                  <a:schemeClr val="tx1"/>
                </a:solidFill>
                <a:latin typeface="Times New Roman" pitchFamily="18" charset="0"/>
                <a:cs typeface="Times New Roman" pitchFamily="18" charset="0"/>
              </a:rPr>
              <a:t>дамыту</a:t>
            </a:r>
            <a:r>
              <a:rPr lang="ru-RU" sz="1300" dirty="0">
                <a:solidFill>
                  <a:schemeClr val="tx1"/>
                </a:solidFill>
                <a:latin typeface="Times New Roman" pitchFamily="18" charset="0"/>
                <a:cs typeface="Times New Roman" pitchFamily="18" charset="0"/>
              </a:rPr>
              <a:t>;</a:t>
            </a:r>
            <a:br>
              <a:rPr lang="ru-RU" sz="1300" dirty="0">
                <a:solidFill>
                  <a:schemeClr val="tx1"/>
                </a:solidFill>
                <a:latin typeface="Times New Roman" pitchFamily="18" charset="0"/>
                <a:cs typeface="Times New Roman" pitchFamily="18" charset="0"/>
              </a:rPr>
            </a:br>
            <a:r>
              <a:rPr lang="ru-RU" sz="1300" dirty="0" err="1">
                <a:solidFill>
                  <a:schemeClr val="tx1"/>
                </a:solidFill>
                <a:latin typeface="Times New Roman" pitchFamily="18" charset="0"/>
                <a:cs typeface="Times New Roman" pitchFamily="18" charset="0"/>
              </a:rPr>
              <a:t>Қоғамның</a:t>
            </a:r>
            <a:r>
              <a:rPr lang="ru-RU" sz="1300" dirty="0">
                <a:solidFill>
                  <a:schemeClr val="tx1"/>
                </a:solidFill>
                <a:latin typeface="Times New Roman" pitchFamily="18" charset="0"/>
                <a:cs typeface="Times New Roman" pitchFamily="18" charset="0"/>
              </a:rPr>
              <a:t> </a:t>
            </a:r>
            <a:r>
              <a:rPr lang="ru-RU" sz="1300" dirty="0" err="1">
                <a:solidFill>
                  <a:schemeClr val="tx1"/>
                </a:solidFill>
                <a:latin typeface="Times New Roman" pitchFamily="18" charset="0"/>
                <a:cs typeface="Times New Roman" pitchFamily="18" charset="0"/>
              </a:rPr>
              <a:t>игілігі</a:t>
            </a:r>
            <a:r>
              <a:rPr lang="ru-RU" sz="1300" dirty="0">
                <a:solidFill>
                  <a:schemeClr val="tx1"/>
                </a:solidFill>
                <a:latin typeface="Times New Roman" pitchFamily="18" charset="0"/>
                <a:cs typeface="Times New Roman" pitchFamily="18" charset="0"/>
              </a:rPr>
              <a:t> </a:t>
            </a:r>
            <a:r>
              <a:rPr lang="ru-RU" sz="1300" dirty="0" err="1">
                <a:solidFill>
                  <a:schemeClr val="tx1"/>
                </a:solidFill>
                <a:latin typeface="Times New Roman" pitchFamily="18" charset="0"/>
                <a:cs typeface="Times New Roman" pitchFamily="18" charset="0"/>
              </a:rPr>
              <a:t>үшін</a:t>
            </a:r>
            <a:r>
              <a:rPr lang="ru-RU" sz="1300" dirty="0">
                <a:solidFill>
                  <a:schemeClr val="tx1"/>
                </a:solidFill>
                <a:latin typeface="Times New Roman" pitchFamily="18" charset="0"/>
                <a:cs typeface="Times New Roman" pitchFamily="18" charset="0"/>
              </a:rPr>
              <a:t> </a:t>
            </a:r>
            <a:r>
              <a:rPr lang="ru-RU" sz="1300" dirty="0" err="1">
                <a:solidFill>
                  <a:schemeClr val="tx1"/>
                </a:solidFill>
                <a:latin typeface="Times New Roman" pitchFamily="18" charset="0"/>
                <a:cs typeface="Times New Roman" pitchFamily="18" charset="0"/>
              </a:rPr>
              <a:t>ерікті</a:t>
            </a:r>
            <a:r>
              <a:rPr lang="ru-RU" sz="1300" dirty="0">
                <a:solidFill>
                  <a:schemeClr val="tx1"/>
                </a:solidFill>
                <a:latin typeface="Times New Roman" pitchFamily="18" charset="0"/>
                <a:cs typeface="Times New Roman" pitchFamily="18" charset="0"/>
              </a:rPr>
              <a:t> </a:t>
            </a:r>
            <a:r>
              <a:rPr lang="ru-RU" sz="1300" dirty="0" err="1">
                <a:solidFill>
                  <a:schemeClr val="tx1"/>
                </a:solidFill>
                <a:latin typeface="Times New Roman" pitchFamily="18" charset="0"/>
                <a:cs typeface="Times New Roman" pitchFamily="18" charset="0"/>
              </a:rPr>
              <a:t>жасалатын</a:t>
            </a:r>
            <a:r>
              <a:rPr lang="ru-RU" sz="1300" dirty="0">
                <a:solidFill>
                  <a:schemeClr val="tx1"/>
                </a:solidFill>
                <a:latin typeface="Times New Roman" pitchFamily="18" charset="0"/>
                <a:cs typeface="Times New Roman" pitchFamily="18" charset="0"/>
              </a:rPr>
              <a:t> </a:t>
            </a:r>
            <a:r>
              <a:rPr lang="ru-RU" sz="1300" dirty="0" err="1">
                <a:solidFill>
                  <a:schemeClr val="tx1"/>
                </a:solidFill>
                <a:latin typeface="Times New Roman" pitchFamily="18" charset="0"/>
                <a:cs typeface="Times New Roman" pitchFamily="18" charset="0"/>
              </a:rPr>
              <a:t>жұмыс</a:t>
            </a:r>
            <a:r>
              <a:rPr lang="ru-RU" sz="1300" dirty="0">
                <a:solidFill>
                  <a:schemeClr val="tx1"/>
                </a:solidFill>
                <a:latin typeface="Times New Roman" pitchFamily="18" charset="0"/>
                <a:cs typeface="Times New Roman" pitchFamily="18" charset="0"/>
              </a:rPr>
              <a:t> </a:t>
            </a:r>
            <a:r>
              <a:rPr lang="ru-RU" sz="1300" dirty="0" err="1">
                <a:solidFill>
                  <a:schemeClr val="tx1"/>
                </a:solidFill>
                <a:latin typeface="Times New Roman" pitchFamily="18" charset="0"/>
                <a:cs typeface="Times New Roman" pitchFamily="18" charset="0"/>
              </a:rPr>
              <a:t>идеяларын</a:t>
            </a:r>
            <a:r>
              <a:rPr lang="ru-RU" sz="1300" dirty="0">
                <a:solidFill>
                  <a:schemeClr val="tx1"/>
                </a:solidFill>
                <a:latin typeface="Times New Roman" pitchFamily="18" charset="0"/>
                <a:cs typeface="Times New Roman" pitchFamily="18" charset="0"/>
              </a:rPr>
              <a:t> </a:t>
            </a:r>
            <a:r>
              <a:rPr lang="ru-RU" sz="1300" dirty="0" err="1">
                <a:solidFill>
                  <a:schemeClr val="tx1"/>
                </a:solidFill>
                <a:latin typeface="Times New Roman" pitchFamily="18" charset="0"/>
                <a:cs typeface="Times New Roman" pitchFamily="18" charset="0"/>
              </a:rPr>
              <a:t>насихаттау</a:t>
            </a:r>
            <a:r>
              <a:rPr lang="ru-RU" sz="1300" dirty="0">
                <a:solidFill>
                  <a:schemeClr val="tx1"/>
                </a:solidFill>
                <a:latin typeface="Times New Roman" pitchFamily="18" charset="0"/>
                <a:cs typeface="Times New Roman" pitchFamily="18" charset="0"/>
              </a:rPr>
              <a:t>;</a:t>
            </a:r>
            <a:br>
              <a:rPr lang="ru-RU" sz="1300" dirty="0">
                <a:solidFill>
                  <a:schemeClr val="tx1"/>
                </a:solidFill>
                <a:latin typeface="Times New Roman" pitchFamily="18" charset="0"/>
                <a:cs typeface="Times New Roman" pitchFamily="18" charset="0"/>
              </a:rPr>
            </a:br>
            <a:r>
              <a:rPr lang="ru-RU" sz="1300" dirty="0" err="1">
                <a:solidFill>
                  <a:schemeClr val="tx1"/>
                </a:solidFill>
                <a:latin typeface="Times New Roman" pitchFamily="18" charset="0"/>
                <a:cs typeface="Times New Roman" pitchFamily="18" charset="0"/>
              </a:rPr>
              <a:t>Әлеуметтік</a:t>
            </a:r>
            <a:r>
              <a:rPr lang="ru-RU" sz="1300" dirty="0">
                <a:solidFill>
                  <a:schemeClr val="tx1"/>
                </a:solidFill>
                <a:latin typeface="Times New Roman" pitchFamily="18" charset="0"/>
                <a:cs typeface="Times New Roman" pitchFamily="18" charset="0"/>
              </a:rPr>
              <a:t> </a:t>
            </a:r>
            <a:r>
              <a:rPr lang="ru-RU" sz="1300" dirty="0" err="1">
                <a:solidFill>
                  <a:schemeClr val="tx1"/>
                </a:solidFill>
                <a:latin typeface="Times New Roman" pitchFamily="18" charset="0"/>
                <a:cs typeface="Times New Roman" pitchFamily="18" charset="0"/>
              </a:rPr>
              <a:t>маңызы</a:t>
            </a:r>
            <a:r>
              <a:rPr lang="ru-RU" sz="1300" dirty="0">
                <a:solidFill>
                  <a:schemeClr val="tx1"/>
                </a:solidFill>
                <a:latin typeface="Times New Roman" pitchFamily="18" charset="0"/>
                <a:cs typeface="Times New Roman" pitchFamily="18" charset="0"/>
              </a:rPr>
              <a:t> бар </a:t>
            </a:r>
            <a:r>
              <a:rPr lang="ru-RU" sz="1300" dirty="0" err="1">
                <a:solidFill>
                  <a:schemeClr val="tx1"/>
                </a:solidFill>
                <a:latin typeface="Times New Roman" pitchFamily="18" charset="0"/>
                <a:cs typeface="Times New Roman" pitchFamily="18" charset="0"/>
              </a:rPr>
              <a:t>мәселелерд</a:t>
            </a:r>
            <a:r>
              <a:rPr lang="ru-RU" sz="1300" dirty="0">
                <a:solidFill>
                  <a:schemeClr val="tx1"/>
                </a:solidFill>
                <a:latin typeface="Times New Roman" pitchFamily="18" charset="0"/>
                <a:cs typeface="Times New Roman" pitchFamily="18" charset="0"/>
              </a:rPr>
              <a:t> </a:t>
            </a:r>
            <a:r>
              <a:rPr lang="ru-RU" sz="1300" dirty="0" err="1">
                <a:solidFill>
                  <a:schemeClr val="tx1"/>
                </a:solidFill>
                <a:latin typeface="Times New Roman" pitchFamily="18" charset="0"/>
                <a:cs typeface="Times New Roman" pitchFamily="18" charset="0"/>
              </a:rPr>
              <a:t>ішешуге</a:t>
            </a:r>
            <a:r>
              <a:rPr lang="ru-RU" sz="1300" dirty="0">
                <a:solidFill>
                  <a:schemeClr val="tx1"/>
                </a:solidFill>
                <a:latin typeface="Times New Roman" pitchFamily="18" charset="0"/>
                <a:cs typeface="Times New Roman" pitchFamily="18" charset="0"/>
              </a:rPr>
              <a:t> </a:t>
            </a:r>
            <a:r>
              <a:rPr lang="kk-KZ" sz="1300" dirty="0">
                <a:solidFill>
                  <a:schemeClr val="tx1"/>
                </a:solidFill>
                <a:latin typeface="Times New Roman" pitchFamily="18" charset="0"/>
                <a:cs typeface="Times New Roman" pitchFamily="18" charset="0"/>
              </a:rPr>
              <a:t>оқушыларды </a:t>
            </a:r>
            <a:r>
              <a:rPr lang="ru-RU" sz="1300" dirty="0" err="1">
                <a:solidFill>
                  <a:schemeClr val="tx1"/>
                </a:solidFill>
                <a:latin typeface="Times New Roman" pitchFamily="18" charset="0"/>
                <a:cs typeface="Times New Roman" pitchFamily="18" charset="0"/>
              </a:rPr>
              <a:t>тарту</a:t>
            </a:r>
            <a:r>
              <a:rPr lang="ru-RU" sz="1300" dirty="0">
                <a:solidFill>
                  <a:schemeClr val="tx1"/>
                </a:solidFill>
                <a:latin typeface="Times New Roman" pitchFamily="18" charset="0"/>
                <a:cs typeface="Times New Roman" pitchFamily="18" charset="0"/>
              </a:rPr>
              <a:t>.</a:t>
            </a:r>
            <a:br>
              <a:rPr lang="ru-RU" sz="1300" dirty="0">
                <a:solidFill>
                  <a:schemeClr val="tx1"/>
                </a:solidFill>
                <a:latin typeface="Times New Roman" pitchFamily="18" charset="0"/>
                <a:cs typeface="Times New Roman" pitchFamily="18" charset="0"/>
              </a:rPr>
            </a:br>
            <a:r>
              <a:rPr lang="kk-KZ" sz="1300" b="1" dirty="0">
                <a:solidFill>
                  <a:schemeClr val="tx1"/>
                </a:solidFill>
                <a:latin typeface="Times New Roman" pitchFamily="18" charset="0"/>
                <a:cs typeface="Times New Roman" pitchFamily="18" charset="0"/>
              </a:rPr>
              <a:t>М</a:t>
            </a:r>
            <a:r>
              <a:rPr lang="ru-RU" sz="1300" b="1" dirty="0" err="1">
                <a:solidFill>
                  <a:schemeClr val="tx1"/>
                </a:solidFill>
                <a:latin typeface="Times New Roman" pitchFamily="18" charset="0"/>
                <a:cs typeface="Times New Roman" pitchFamily="18" charset="0"/>
              </a:rPr>
              <a:t>індеттері</a:t>
            </a:r>
            <a:r>
              <a:rPr lang="ru-RU" sz="1300" b="1" dirty="0">
                <a:solidFill>
                  <a:schemeClr val="tx1"/>
                </a:solidFill>
                <a:latin typeface="Times New Roman" pitchFamily="18" charset="0"/>
                <a:cs typeface="Times New Roman" pitchFamily="18" charset="0"/>
              </a:rPr>
              <a:t>:</a:t>
            </a:r>
            <a:r>
              <a:rPr lang="ru-RU" sz="1300" dirty="0">
                <a:solidFill>
                  <a:schemeClr val="tx1"/>
                </a:solidFill>
                <a:latin typeface="Times New Roman" pitchFamily="18" charset="0"/>
                <a:cs typeface="Times New Roman" pitchFamily="18" charset="0"/>
              </a:rPr>
              <a:t/>
            </a:r>
            <a:br>
              <a:rPr lang="ru-RU" sz="1300" dirty="0">
                <a:solidFill>
                  <a:schemeClr val="tx1"/>
                </a:solidFill>
                <a:latin typeface="Times New Roman" pitchFamily="18" charset="0"/>
                <a:cs typeface="Times New Roman" pitchFamily="18" charset="0"/>
              </a:rPr>
            </a:br>
            <a:r>
              <a:rPr lang="ru-RU" sz="1300" dirty="0">
                <a:solidFill>
                  <a:schemeClr val="tx1"/>
                </a:solidFill>
                <a:latin typeface="Times New Roman" pitchFamily="18" charset="0"/>
                <a:cs typeface="Times New Roman" pitchFamily="18" charset="0"/>
              </a:rPr>
              <a:t>1. </a:t>
            </a:r>
            <a:r>
              <a:rPr lang="kk-KZ" sz="1300" dirty="0">
                <a:solidFill>
                  <a:schemeClr val="tx1"/>
                </a:solidFill>
                <a:latin typeface="Times New Roman" pitchFamily="18" charset="0"/>
                <a:cs typeface="Times New Roman" pitchFamily="18" charset="0"/>
              </a:rPr>
              <a:t> оқушылар</a:t>
            </a:r>
            <a:r>
              <a:rPr lang="ru-RU" sz="1300" dirty="0" err="1">
                <a:solidFill>
                  <a:schemeClr val="tx1"/>
                </a:solidFill>
                <a:latin typeface="Times New Roman" pitchFamily="18" charset="0"/>
                <a:cs typeface="Times New Roman" pitchFamily="18" charset="0"/>
              </a:rPr>
              <a:t>ді</a:t>
            </a:r>
            <a:r>
              <a:rPr lang="ru-RU" sz="1300" dirty="0">
                <a:solidFill>
                  <a:schemeClr val="tx1"/>
                </a:solidFill>
                <a:latin typeface="Times New Roman" pitchFamily="18" charset="0"/>
                <a:cs typeface="Times New Roman" pitchFamily="18" charset="0"/>
              </a:rPr>
              <a:t> </a:t>
            </a:r>
            <a:r>
              <a:rPr lang="ru-RU" sz="1300" dirty="0" err="1">
                <a:solidFill>
                  <a:schemeClr val="tx1"/>
                </a:solidFill>
                <a:latin typeface="Times New Roman" pitchFamily="18" charset="0"/>
                <a:cs typeface="Times New Roman" pitchFamily="18" charset="0"/>
              </a:rPr>
              <a:t>белсенді</a:t>
            </a:r>
            <a:r>
              <a:rPr lang="ru-RU" sz="1300" dirty="0">
                <a:solidFill>
                  <a:schemeClr val="tx1"/>
                </a:solidFill>
                <a:latin typeface="Times New Roman" pitchFamily="18" charset="0"/>
                <a:cs typeface="Times New Roman" pitchFamily="18" charset="0"/>
              </a:rPr>
              <a:t> </a:t>
            </a:r>
            <a:r>
              <a:rPr lang="ru-RU" sz="1300" dirty="0" err="1">
                <a:solidFill>
                  <a:schemeClr val="tx1"/>
                </a:solidFill>
                <a:latin typeface="Times New Roman" pitchFamily="18" charset="0"/>
                <a:cs typeface="Times New Roman" pitchFamily="18" charset="0"/>
              </a:rPr>
              <a:t>азаматтық</a:t>
            </a:r>
            <a:r>
              <a:rPr lang="ru-RU" sz="1300" dirty="0">
                <a:solidFill>
                  <a:schemeClr val="tx1"/>
                </a:solidFill>
                <a:latin typeface="Times New Roman" pitchFamily="18" charset="0"/>
                <a:cs typeface="Times New Roman" pitchFamily="18" charset="0"/>
              </a:rPr>
              <a:t> </a:t>
            </a:r>
            <a:r>
              <a:rPr lang="ru-RU" sz="1300" dirty="0" err="1">
                <a:solidFill>
                  <a:schemeClr val="tx1"/>
                </a:solidFill>
                <a:latin typeface="Times New Roman" pitchFamily="18" charset="0"/>
                <a:cs typeface="Times New Roman" pitchFamily="18" charset="0"/>
              </a:rPr>
              <a:t>ұстанымда</a:t>
            </a:r>
            <a:r>
              <a:rPr lang="ru-RU" sz="1300" dirty="0">
                <a:solidFill>
                  <a:schemeClr val="tx1"/>
                </a:solidFill>
                <a:latin typeface="Times New Roman" pitchFamily="18" charset="0"/>
                <a:cs typeface="Times New Roman" pitchFamily="18" charset="0"/>
              </a:rPr>
              <a:t> </a:t>
            </a:r>
            <a:r>
              <a:rPr lang="ru-RU" sz="1300" dirty="0" err="1">
                <a:solidFill>
                  <a:schemeClr val="tx1"/>
                </a:solidFill>
                <a:latin typeface="Times New Roman" pitchFamily="18" charset="0"/>
                <a:cs typeface="Times New Roman" pitchFamily="18" charset="0"/>
              </a:rPr>
              <a:t>тәрбиелеу</a:t>
            </a:r>
            <a:r>
              <a:rPr lang="ru-RU" sz="1300" dirty="0">
                <a:solidFill>
                  <a:schemeClr val="tx1"/>
                </a:solidFill>
                <a:latin typeface="Times New Roman" pitchFamily="18" charset="0"/>
                <a:cs typeface="Times New Roman" pitchFamily="18" charset="0"/>
              </a:rPr>
              <a:t>;</a:t>
            </a:r>
            <a:br>
              <a:rPr lang="ru-RU" sz="1300" dirty="0">
                <a:solidFill>
                  <a:schemeClr val="tx1"/>
                </a:solidFill>
                <a:latin typeface="Times New Roman" pitchFamily="18" charset="0"/>
                <a:cs typeface="Times New Roman" pitchFamily="18" charset="0"/>
              </a:rPr>
            </a:br>
            <a:r>
              <a:rPr lang="ru-RU" sz="1300" dirty="0">
                <a:solidFill>
                  <a:schemeClr val="tx1"/>
                </a:solidFill>
                <a:latin typeface="Times New Roman" pitchFamily="18" charset="0"/>
                <a:cs typeface="Times New Roman" pitchFamily="18" charset="0"/>
              </a:rPr>
              <a:t>2. </a:t>
            </a:r>
            <a:r>
              <a:rPr lang="ru-RU" sz="1300" dirty="0" err="1">
                <a:solidFill>
                  <a:schemeClr val="tx1"/>
                </a:solidFill>
                <a:latin typeface="Times New Roman" pitchFamily="18" charset="0"/>
                <a:cs typeface="Times New Roman" pitchFamily="18" charset="0"/>
              </a:rPr>
              <a:t>көшбасшылық</a:t>
            </a:r>
            <a:r>
              <a:rPr lang="ru-RU" sz="1300" dirty="0">
                <a:solidFill>
                  <a:schemeClr val="tx1"/>
                </a:solidFill>
                <a:latin typeface="Times New Roman" pitchFamily="18" charset="0"/>
                <a:cs typeface="Times New Roman" pitchFamily="18" charset="0"/>
              </a:rPr>
              <a:t> пен </a:t>
            </a:r>
            <a:r>
              <a:rPr lang="ru-RU" sz="1300" dirty="0" err="1">
                <a:solidFill>
                  <a:schemeClr val="tx1"/>
                </a:solidFill>
                <a:latin typeface="Times New Roman" pitchFamily="18" charset="0"/>
                <a:cs typeface="Times New Roman" pitchFamily="18" charset="0"/>
              </a:rPr>
              <a:t>адамгершілік</a:t>
            </a:r>
            <a:r>
              <a:rPr lang="ru-RU" sz="1300" dirty="0">
                <a:solidFill>
                  <a:schemeClr val="tx1"/>
                </a:solidFill>
                <a:latin typeface="Times New Roman" pitchFamily="18" charset="0"/>
                <a:cs typeface="Times New Roman" pitchFamily="18" charset="0"/>
              </a:rPr>
              <a:t>- </a:t>
            </a:r>
            <a:r>
              <a:rPr lang="ru-RU" sz="1300" dirty="0" err="1">
                <a:solidFill>
                  <a:schemeClr val="tx1"/>
                </a:solidFill>
                <a:latin typeface="Times New Roman" pitchFamily="18" charset="0"/>
                <a:cs typeface="Times New Roman" pitchFamily="18" charset="0"/>
              </a:rPr>
              <a:t>этикалыққасиеттерді</a:t>
            </a:r>
            <a:r>
              <a:rPr lang="ru-RU" sz="1300" dirty="0">
                <a:solidFill>
                  <a:schemeClr val="tx1"/>
                </a:solidFill>
                <a:latin typeface="Times New Roman" pitchFamily="18" charset="0"/>
                <a:cs typeface="Times New Roman" pitchFamily="18" charset="0"/>
              </a:rPr>
              <a:t>, </a:t>
            </a:r>
            <a:r>
              <a:rPr lang="ru-RU" sz="1300" dirty="0" err="1">
                <a:solidFill>
                  <a:schemeClr val="tx1"/>
                </a:solidFill>
                <a:latin typeface="Times New Roman" pitchFamily="18" charset="0"/>
                <a:cs typeface="Times New Roman" pitchFamily="18" charset="0"/>
              </a:rPr>
              <a:t>патриотизмді</a:t>
            </a:r>
            <a:r>
              <a:rPr lang="ru-RU" sz="1300" dirty="0">
                <a:solidFill>
                  <a:schemeClr val="tx1"/>
                </a:solidFill>
                <a:latin typeface="Times New Roman" pitchFamily="18" charset="0"/>
                <a:cs typeface="Times New Roman" pitchFamily="18" charset="0"/>
              </a:rPr>
              <a:t> </a:t>
            </a:r>
            <a:r>
              <a:rPr lang="ru-RU" sz="1300" dirty="0" err="1">
                <a:solidFill>
                  <a:schemeClr val="tx1"/>
                </a:solidFill>
                <a:latin typeface="Times New Roman" pitchFamily="18" charset="0"/>
                <a:cs typeface="Times New Roman" pitchFamily="18" charset="0"/>
              </a:rPr>
              <a:t>қалыптастыру</a:t>
            </a:r>
            <a:r>
              <a:rPr lang="ru-RU" sz="1300" dirty="0">
                <a:solidFill>
                  <a:schemeClr val="tx1"/>
                </a:solidFill>
                <a:latin typeface="Times New Roman" pitchFamily="18" charset="0"/>
                <a:cs typeface="Times New Roman" pitchFamily="18" charset="0"/>
              </a:rPr>
              <a:t>;</a:t>
            </a:r>
            <a:br>
              <a:rPr lang="ru-RU" sz="1300" dirty="0">
                <a:solidFill>
                  <a:schemeClr val="tx1"/>
                </a:solidFill>
                <a:latin typeface="Times New Roman" pitchFamily="18" charset="0"/>
                <a:cs typeface="Times New Roman" pitchFamily="18" charset="0"/>
              </a:rPr>
            </a:br>
            <a:r>
              <a:rPr lang="ru-RU" sz="1300" dirty="0">
                <a:solidFill>
                  <a:schemeClr val="tx1"/>
                </a:solidFill>
                <a:latin typeface="Times New Roman" pitchFamily="18" charset="0"/>
                <a:cs typeface="Times New Roman" pitchFamily="18" charset="0"/>
              </a:rPr>
              <a:t>3. </a:t>
            </a:r>
            <a:r>
              <a:rPr lang="ru-RU" sz="1300" dirty="0" err="1">
                <a:solidFill>
                  <a:schemeClr val="tx1"/>
                </a:solidFill>
                <a:latin typeface="Times New Roman" pitchFamily="18" charset="0"/>
                <a:cs typeface="Times New Roman" pitchFamily="18" charset="0"/>
              </a:rPr>
              <a:t>қоғамдағы</a:t>
            </a:r>
            <a:r>
              <a:rPr lang="ru-RU" sz="1300" dirty="0">
                <a:solidFill>
                  <a:schemeClr val="tx1"/>
                </a:solidFill>
                <a:latin typeface="Times New Roman" pitchFamily="18" charset="0"/>
                <a:cs typeface="Times New Roman" pitchFamily="18" charset="0"/>
              </a:rPr>
              <a:t> </a:t>
            </a:r>
            <a:r>
              <a:rPr lang="ru-RU" sz="1300" dirty="0" err="1">
                <a:solidFill>
                  <a:schemeClr val="tx1"/>
                </a:solidFill>
                <a:latin typeface="Times New Roman" pitchFamily="18" charset="0"/>
                <a:cs typeface="Times New Roman" pitchFamily="18" charset="0"/>
              </a:rPr>
              <a:t>әр</a:t>
            </a:r>
            <a:r>
              <a:rPr lang="ru-RU" sz="1300" dirty="0">
                <a:solidFill>
                  <a:schemeClr val="tx1"/>
                </a:solidFill>
                <a:latin typeface="Times New Roman" pitchFamily="18" charset="0"/>
                <a:cs typeface="Times New Roman" pitchFamily="18" charset="0"/>
              </a:rPr>
              <a:t> </a:t>
            </a:r>
            <a:r>
              <a:rPr lang="ru-RU" sz="1300" dirty="0" err="1">
                <a:solidFill>
                  <a:schemeClr val="tx1"/>
                </a:solidFill>
                <a:latin typeface="Times New Roman" pitchFamily="18" charset="0"/>
                <a:cs typeface="Times New Roman" pitchFamily="18" charset="0"/>
              </a:rPr>
              <a:t>түрлі</a:t>
            </a:r>
            <a:r>
              <a:rPr lang="ru-RU" sz="1300" dirty="0">
                <a:solidFill>
                  <a:schemeClr val="tx1"/>
                </a:solidFill>
                <a:latin typeface="Times New Roman" pitchFamily="18" charset="0"/>
                <a:cs typeface="Times New Roman" pitchFamily="18" charset="0"/>
              </a:rPr>
              <a:t> </a:t>
            </a:r>
            <a:r>
              <a:rPr lang="ru-RU" sz="1300" dirty="0" err="1">
                <a:solidFill>
                  <a:schemeClr val="tx1"/>
                </a:solidFill>
                <a:latin typeface="Times New Roman" pitchFamily="18" charset="0"/>
                <a:cs typeface="Times New Roman" pitchFamily="18" charset="0"/>
              </a:rPr>
              <a:t>топтарға</a:t>
            </a:r>
            <a:r>
              <a:rPr lang="ru-RU" sz="1300" dirty="0">
                <a:solidFill>
                  <a:schemeClr val="tx1"/>
                </a:solidFill>
                <a:latin typeface="Times New Roman" pitchFamily="18" charset="0"/>
                <a:cs typeface="Times New Roman" pitchFamily="18" charset="0"/>
              </a:rPr>
              <a:t> </a:t>
            </a:r>
            <a:r>
              <a:rPr lang="ru-RU" sz="1300" dirty="0" err="1">
                <a:solidFill>
                  <a:schemeClr val="tx1"/>
                </a:solidFill>
                <a:latin typeface="Times New Roman" pitchFamily="18" charset="0"/>
                <a:cs typeface="Times New Roman" pitchFamily="18" charset="0"/>
              </a:rPr>
              <a:t>әлеуметтік-психологиялық</a:t>
            </a:r>
            <a:r>
              <a:rPr lang="ru-RU" sz="1300" dirty="0">
                <a:solidFill>
                  <a:schemeClr val="tx1"/>
                </a:solidFill>
                <a:latin typeface="Times New Roman" pitchFamily="18" charset="0"/>
                <a:cs typeface="Times New Roman" pitchFamily="18" charset="0"/>
              </a:rPr>
              <a:t> </a:t>
            </a:r>
            <a:r>
              <a:rPr lang="ru-RU" sz="1300" dirty="0" err="1">
                <a:solidFill>
                  <a:schemeClr val="tx1"/>
                </a:solidFill>
                <a:latin typeface="Times New Roman" pitchFamily="18" charset="0"/>
                <a:cs typeface="Times New Roman" pitchFamily="18" charset="0"/>
              </a:rPr>
              <a:t>және</a:t>
            </a:r>
            <a:r>
              <a:rPr lang="ru-RU" sz="1300" dirty="0">
                <a:solidFill>
                  <a:schemeClr val="tx1"/>
                </a:solidFill>
                <a:latin typeface="Times New Roman" pitchFamily="18" charset="0"/>
                <a:cs typeface="Times New Roman" pitchFamily="18" charset="0"/>
              </a:rPr>
              <a:t> </a:t>
            </a:r>
            <a:r>
              <a:rPr lang="ru-RU" sz="1300" dirty="0" err="1">
                <a:solidFill>
                  <a:schemeClr val="tx1"/>
                </a:solidFill>
                <a:latin typeface="Times New Roman" pitchFamily="18" charset="0"/>
                <a:cs typeface="Times New Roman" pitchFamily="18" charset="0"/>
              </a:rPr>
              <a:t>әлеуметтік-құқықтық</a:t>
            </a:r>
            <a:r>
              <a:rPr lang="ru-RU" sz="1300" dirty="0">
                <a:solidFill>
                  <a:schemeClr val="tx1"/>
                </a:solidFill>
                <a:latin typeface="Times New Roman" pitchFamily="18" charset="0"/>
                <a:cs typeface="Times New Roman" pitchFamily="18" charset="0"/>
              </a:rPr>
              <a:t> </a:t>
            </a:r>
            <a:r>
              <a:rPr lang="ru-RU" sz="1300" dirty="0" err="1">
                <a:solidFill>
                  <a:schemeClr val="tx1"/>
                </a:solidFill>
                <a:latin typeface="Times New Roman" pitchFamily="18" charset="0"/>
                <a:cs typeface="Times New Roman" pitchFamily="18" charset="0"/>
              </a:rPr>
              <a:t>қолдау</a:t>
            </a:r>
            <a:r>
              <a:rPr lang="ru-RU" sz="1300" dirty="0">
                <a:solidFill>
                  <a:schemeClr val="tx1"/>
                </a:solidFill>
                <a:latin typeface="Times New Roman" pitchFamily="18" charset="0"/>
                <a:cs typeface="Times New Roman" pitchFamily="18" charset="0"/>
              </a:rPr>
              <a:t> </a:t>
            </a:r>
            <a:r>
              <a:rPr lang="ru-RU" sz="1300" dirty="0" err="1">
                <a:solidFill>
                  <a:schemeClr val="tx1"/>
                </a:solidFill>
                <a:latin typeface="Times New Roman" pitchFamily="18" charset="0"/>
                <a:cs typeface="Times New Roman" pitchFamily="18" charset="0"/>
              </a:rPr>
              <a:t>көрсетуге</a:t>
            </a:r>
            <a:r>
              <a:rPr lang="ru-RU" sz="1300" dirty="0">
                <a:solidFill>
                  <a:schemeClr val="tx1"/>
                </a:solidFill>
                <a:latin typeface="Times New Roman" pitchFamily="18" charset="0"/>
                <a:cs typeface="Times New Roman" pitchFamily="18" charset="0"/>
              </a:rPr>
              <a:t> </a:t>
            </a:r>
            <a:r>
              <a:rPr lang="ru-RU" sz="1300" dirty="0" err="1">
                <a:solidFill>
                  <a:schemeClr val="tx1"/>
                </a:solidFill>
                <a:latin typeface="Times New Roman" pitchFamily="18" charset="0"/>
                <a:cs typeface="Times New Roman" pitchFamily="18" charset="0"/>
              </a:rPr>
              <a:t>байланысты</a:t>
            </a:r>
            <a:r>
              <a:rPr lang="ru-RU" sz="1300" dirty="0">
                <a:solidFill>
                  <a:schemeClr val="tx1"/>
                </a:solidFill>
                <a:latin typeface="Times New Roman" pitchFamily="18" charset="0"/>
                <a:cs typeface="Times New Roman" pitchFamily="18" charset="0"/>
              </a:rPr>
              <a:t> </a:t>
            </a:r>
            <a:r>
              <a:rPr lang="ru-RU" sz="1300" dirty="0" err="1">
                <a:solidFill>
                  <a:schemeClr val="tx1"/>
                </a:solidFill>
                <a:latin typeface="Times New Roman" pitchFamily="18" charset="0"/>
                <a:cs typeface="Times New Roman" pitchFamily="18" charset="0"/>
              </a:rPr>
              <a:t>жобаларға</a:t>
            </a:r>
            <a:r>
              <a:rPr lang="ru-RU" sz="1300" dirty="0">
                <a:solidFill>
                  <a:schemeClr val="tx1"/>
                </a:solidFill>
                <a:latin typeface="Times New Roman" pitchFamily="18" charset="0"/>
                <a:cs typeface="Times New Roman" pitchFamily="18" charset="0"/>
              </a:rPr>
              <a:t> </a:t>
            </a:r>
            <a:r>
              <a:rPr lang="kk-KZ" sz="1300" dirty="0">
                <a:solidFill>
                  <a:schemeClr val="tx1"/>
                </a:solidFill>
                <a:latin typeface="Times New Roman" pitchFamily="18" charset="0"/>
                <a:cs typeface="Times New Roman" pitchFamily="18" charset="0"/>
              </a:rPr>
              <a:t>оқушылар</a:t>
            </a:r>
            <a:r>
              <a:rPr lang="ru-RU" sz="1300" dirty="0" err="1">
                <a:solidFill>
                  <a:schemeClr val="tx1"/>
                </a:solidFill>
                <a:latin typeface="Times New Roman" pitchFamily="18" charset="0"/>
                <a:cs typeface="Times New Roman" pitchFamily="18" charset="0"/>
              </a:rPr>
              <a:t>ді</a:t>
            </a:r>
            <a:r>
              <a:rPr lang="ru-RU" sz="1300" dirty="0">
                <a:solidFill>
                  <a:schemeClr val="tx1"/>
                </a:solidFill>
                <a:latin typeface="Times New Roman" pitchFamily="18" charset="0"/>
                <a:cs typeface="Times New Roman" pitchFamily="18" charset="0"/>
              </a:rPr>
              <a:t> </a:t>
            </a:r>
            <a:r>
              <a:rPr lang="ru-RU" sz="1300" dirty="0" err="1">
                <a:solidFill>
                  <a:schemeClr val="tx1"/>
                </a:solidFill>
                <a:latin typeface="Times New Roman" pitchFamily="18" charset="0"/>
                <a:cs typeface="Times New Roman" pitchFamily="18" charset="0"/>
              </a:rPr>
              <a:t>тарту</a:t>
            </a:r>
            <a:r>
              <a:rPr lang="ru-RU" sz="1300" dirty="0">
                <a:solidFill>
                  <a:schemeClr val="tx1"/>
                </a:solidFill>
                <a:latin typeface="Times New Roman" pitchFamily="18" charset="0"/>
                <a:cs typeface="Times New Roman" pitchFamily="18" charset="0"/>
              </a:rPr>
              <a:t>;</a:t>
            </a:r>
            <a:br>
              <a:rPr lang="ru-RU" sz="1300" dirty="0">
                <a:solidFill>
                  <a:schemeClr val="tx1"/>
                </a:solidFill>
                <a:latin typeface="Times New Roman" pitchFamily="18" charset="0"/>
                <a:cs typeface="Times New Roman" pitchFamily="18" charset="0"/>
              </a:rPr>
            </a:br>
            <a:r>
              <a:rPr lang="ru-RU" sz="1300" dirty="0">
                <a:solidFill>
                  <a:schemeClr val="tx1"/>
                </a:solidFill>
                <a:latin typeface="Times New Roman" pitchFamily="18" charset="0"/>
                <a:cs typeface="Times New Roman" pitchFamily="18" charset="0"/>
              </a:rPr>
              <a:t>4. </a:t>
            </a:r>
            <a:r>
              <a:rPr lang="kk-KZ" sz="1300" dirty="0">
                <a:solidFill>
                  <a:schemeClr val="tx1"/>
                </a:solidFill>
                <a:latin typeface="Times New Roman" pitchFamily="18" charset="0"/>
                <a:cs typeface="Times New Roman" pitchFamily="18" charset="0"/>
              </a:rPr>
              <a:t>профилактикалық және ақпараттық-насихаттық бағдарламаларды жүзеге асыруда оқушыларды бастамаларын қолдау;</a:t>
            </a:r>
            <a:r>
              <a:rPr lang="ru-RU" sz="1300" dirty="0">
                <a:solidFill>
                  <a:schemeClr val="tx1"/>
                </a:solidFill>
                <a:latin typeface="Times New Roman" pitchFamily="18" charset="0"/>
                <a:cs typeface="Times New Roman" pitchFamily="18" charset="0"/>
              </a:rPr>
              <a:t/>
            </a:r>
            <a:br>
              <a:rPr lang="ru-RU" sz="1300" dirty="0">
                <a:solidFill>
                  <a:schemeClr val="tx1"/>
                </a:solidFill>
                <a:latin typeface="Times New Roman" pitchFamily="18" charset="0"/>
                <a:cs typeface="Times New Roman" pitchFamily="18" charset="0"/>
              </a:rPr>
            </a:br>
            <a:r>
              <a:rPr lang="kk-KZ" sz="1300" dirty="0">
                <a:solidFill>
                  <a:schemeClr val="tx1"/>
                </a:solidFill>
                <a:latin typeface="Times New Roman" pitchFamily="18" charset="0"/>
                <a:cs typeface="Times New Roman" pitchFamily="18" charset="0"/>
              </a:rPr>
              <a:t>5.ардагерлерге, зейнеткерлерге және балалар үйінің тәрбиеленушілеріне  қолдау көрсетуге арналған іс-шараларды  ұйымдастыру  және қатысу.</a:t>
            </a:r>
            <a:r>
              <a:rPr lang="ru-RU" sz="1300" dirty="0">
                <a:solidFill>
                  <a:schemeClr val="tx1"/>
                </a:solidFill>
                <a:latin typeface="Times New Roman" pitchFamily="18" charset="0"/>
                <a:cs typeface="Times New Roman" pitchFamily="18" charset="0"/>
              </a:rPr>
              <a:t/>
            </a:r>
            <a:br>
              <a:rPr lang="ru-RU" sz="1300" dirty="0">
                <a:solidFill>
                  <a:schemeClr val="tx1"/>
                </a:solidFill>
                <a:latin typeface="Times New Roman" pitchFamily="18" charset="0"/>
                <a:cs typeface="Times New Roman" pitchFamily="18" charset="0"/>
              </a:rPr>
            </a:br>
            <a:r>
              <a:rPr lang="kk-KZ" sz="1200" dirty="0">
                <a:solidFill>
                  <a:schemeClr val="tx1"/>
                </a:solidFill>
                <a:latin typeface="Times New Roman" pitchFamily="18" charset="0"/>
                <a:cs typeface="Times New Roman" pitchFamily="18" charset="0"/>
              </a:rPr>
              <a:t> </a:t>
            </a:r>
            <a:r>
              <a:rPr lang="ru-RU" sz="1200" dirty="0">
                <a:solidFill>
                  <a:schemeClr val="tx1"/>
                </a:solidFill>
                <a:latin typeface="Times New Roman" pitchFamily="18" charset="0"/>
                <a:cs typeface="Times New Roman" pitchFamily="18" charset="0"/>
              </a:rPr>
              <a:t/>
            </a:r>
            <a:br>
              <a:rPr lang="ru-RU" sz="1200" dirty="0">
                <a:solidFill>
                  <a:schemeClr val="tx1"/>
                </a:solidFill>
                <a:latin typeface="Times New Roman" pitchFamily="18" charset="0"/>
                <a:cs typeface="Times New Roman" pitchFamily="18" charset="0"/>
              </a:rPr>
            </a:br>
            <a:r>
              <a:rPr lang="kk-KZ" sz="1200" b="1" dirty="0">
                <a:solidFill>
                  <a:schemeClr val="tx1"/>
                </a:solidFill>
                <a:latin typeface="Times New Roman" pitchFamily="18" charset="0"/>
                <a:cs typeface="Times New Roman" pitchFamily="18" charset="0"/>
              </a:rPr>
              <a:t>Күтілетін нәтиже:</a:t>
            </a:r>
            <a:r>
              <a:rPr lang="ru-RU" sz="1200" dirty="0">
                <a:solidFill>
                  <a:schemeClr val="tx1"/>
                </a:solidFill>
                <a:latin typeface="Times New Roman" pitchFamily="18" charset="0"/>
                <a:cs typeface="Times New Roman" pitchFamily="18" charset="0"/>
              </a:rPr>
              <a:t/>
            </a:r>
            <a:br>
              <a:rPr lang="ru-RU" sz="1200" dirty="0">
                <a:solidFill>
                  <a:schemeClr val="tx1"/>
                </a:solidFill>
                <a:latin typeface="Times New Roman" pitchFamily="18" charset="0"/>
                <a:cs typeface="Times New Roman" pitchFamily="18" charset="0"/>
              </a:rPr>
            </a:br>
            <a:r>
              <a:rPr lang="kk-KZ" sz="1200" dirty="0">
                <a:solidFill>
                  <a:schemeClr val="tx1"/>
                </a:solidFill>
                <a:latin typeface="Times New Roman" pitchFamily="18" charset="0"/>
                <a:cs typeface="Times New Roman" pitchFamily="18" charset="0"/>
              </a:rPr>
              <a:t>Мектеп оқушыларының бос уақытын тиімді пайдалану;</a:t>
            </a:r>
            <a:r>
              <a:rPr lang="ru-RU" sz="1200" dirty="0">
                <a:solidFill>
                  <a:schemeClr val="tx1"/>
                </a:solidFill>
                <a:latin typeface="Times New Roman" pitchFamily="18" charset="0"/>
                <a:cs typeface="Times New Roman" pitchFamily="18" charset="0"/>
              </a:rPr>
              <a:t/>
            </a:r>
            <a:br>
              <a:rPr lang="ru-RU" sz="1200" dirty="0">
                <a:solidFill>
                  <a:schemeClr val="tx1"/>
                </a:solidFill>
                <a:latin typeface="Times New Roman" pitchFamily="18" charset="0"/>
                <a:cs typeface="Times New Roman" pitchFamily="18" charset="0"/>
              </a:rPr>
            </a:br>
            <a:r>
              <a:rPr lang="kk-KZ" sz="1200" dirty="0">
                <a:solidFill>
                  <a:schemeClr val="tx1"/>
                </a:solidFill>
                <a:latin typeface="Times New Roman" pitchFamily="18" charset="0"/>
                <a:cs typeface="Times New Roman" pitchFamily="18" charset="0"/>
              </a:rPr>
              <a:t>Пікірсайыс арқылы белсенді азаматтық позициясы бар, жаңарған қоғамның жаңа азаматтары тәрбиеленеді;</a:t>
            </a:r>
            <a:r>
              <a:rPr lang="ru-RU" sz="1200" dirty="0">
                <a:solidFill>
                  <a:schemeClr val="tx1"/>
                </a:solidFill>
                <a:latin typeface="Times New Roman" pitchFamily="18" charset="0"/>
                <a:cs typeface="Times New Roman" pitchFamily="18" charset="0"/>
              </a:rPr>
              <a:t/>
            </a:r>
            <a:br>
              <a:rPr lang="ru-RU" sz="1200" dirty="0">
                <a:solidFill>
                  <a:schemeClr val="tx1"/>
                </a:solidFill>
                <a:latin typeface="Times New Roman" pitchFamily="18" charset="0"/>
                <a:cs typeface="Times New Roman" pitchFamily="18" charset="0"/>
              </a:rPr>
            </a:br>
            <a:r>
              <a:rPr lang="kk-KZ" sz="1200" dirty="0">
                <a:solidFill>
                  <a:schemeClr val="tx1"/>
                </a:solidFill>
                <a:latin typeface="Times New Roman" pitchFamily="18" charset="0"/>
                <a:cs typeface="Times New Roman" pitchFamily="18" charset="0"/>
              </a:rPr>
              <a:t>Басқа адамдардың көзқарастарымен санаса алатын озық ойлы азаматтардың қатарын көбейту;</a:t>
            </a:r>
            <a:r>
              <a:rPr lang="ru-RU" sz="1200" dirty="0">
                <a:solidFill>
                  <a:schemeClr val="tx1"/>
                </a:solidFill>
                <a:latin typeface="Times New Roman" pitchFamily="18" charset="0"/>
                <a:cs typeface="Times New Roman" pitchFamily="18" charset="0"/>
              </a:rPr>
              <a:t/>
            </a:r>
            <a:br>
              <a:rPr lang="ru-RU" sz="1200" dirty="0">
                <a:solidFill>
                  <a:schemeClr val="tx1"/>
                </a:solidFill>
                <a:latin typeface="Times New Roman" pitchFamily="18" charset="0"/>
                <a:cs typeface="Times New Roman" pitchFamily="18" charset="0"/>
              </a:rPr>
            </a:br>
            <a:r>
              <a:rPr lang="kk-KZ" sz="1200" dirty="0">
                <a:solidFill>
                  <a:schemeClr val="tx1"/>
                </a:solidFill>
                <a:latin typeface="Times New Roman" pitchFamily="18" charset="0"/>
                <a:cs typeface="Times New Roman" pitchFamily="18" charset="0"/>
              </a:rPr>
              <a:t>Жастарды өз бетімен білім алуға, ізденуге дағдыландырады;</a:t>
            </a:r>
            <a:r>
              <a:rPr lang="ru-RU" sz="1200" dirty="0">
                <a:solidFill>
                  <a:schemeClr val="tx1"/>
                </a:solidFill>
                <a:latin typeface="Times New Roman" pitchFamily="18" charset="0"/>
                <a:cs typeface="Times New Roman" pitchFamily="18" charset="0"/>
              </a:rPr>
              <a:t/>
            </a:r>
            <a:br>
              <a:rPr lang="ru-RU" sz="1200" dirty="0">
                <a:solidFill>
                  <a:schemeClr val="tx1"/>
                </a:solidFill>
                <a:latin typeface="Times New Roman" pitchFamily="18" charset="0"/>
                <a:cs typeface="Times New Roman" pitchFamily="18" charset="0"/>
              </a:rPr>
            </a:br>
            <a:r>
              <a:rPr lang="kk-KZ" sz="1200" dirty="0">
                <a:solidFill>
                  <a:schemeClr val="tx1"/>
                </a:solidFill>
                <a:latin typeface="Times New Roman" pitchFamily="18" charset="0"/>
                <a:cs typeface="Times New Roman" pitchFamily="18" charset="0"/>
              </a:rPr>
              <a:t>Жастардың бір-бірімен тығыз қарым-қатынас жасауларына, пікір алмасуына, қарым-қатынас диалогін орнатуға мүмкіндік туғызады;</a:t>
            </a:r>
            <a:r>
              <a:rPr lang="ru-RU" sz="1200" dirty="0">
                <a:solidFill>
                  <a:schemeClr val="tx1"/>
                </a:solidFill>
                <a:latin typeface="Times New Roman" pitchFamily="18" charset="0"/>
                <a:cs typeface="Times New Roman" pitchFamily="18" charset="0"/>
              </a:rPr>
              <a:t/>
            </a:r>
            <a:br>
              <a:rPr lang="ru-RU" sz="1200" dirty="0">
                <a:solidFill>
                  <a:schemeClr val="tx1"/>
                </a:solidFill>
                <a:latin typeface="Times New Roman" pitchFamily="18" charset="0"/>
                <a:cs typeface="Times New Roman" pitchFamily="18" charset="0"/>
              </a:rPr>
            </a:br>
            <a:r>
              <a:rPr lang="kk-KZ" sz="1200" dirty="0">
                <a:solidFill>
                  <a:schemeClr val="tx1"/>
                </a:solidFill>
                <a:latin typeface="Times New Roman" pitchFamily="18" charset="0"/>
                <a:cs typeface="Times New Roman" pitchFamily="18" charset="0"/>
              </a:rPr>
              <a:t>Саяси сана сезімі, қоғамға көзқарасы ерекшеленеді;</a:t>
            </a:r>
            <a:r>
              <a:rPr lang="ru-RU" sz="1200" dirty="0">
                <a:solidFill>
                  <a:schemeClr val="tx1"/>
                </a:solidFill>
                <a:latin typeface="Times New Roman" pitchFamily="18" charset="0"/>
                <a:cs typeface="Times New Roman" pitchFamily="18" charset="0"/>
              </a:rPr>
              <a:t/>
            </a:r>
            <a:br>
              <a:rPr lang="ru-RU" sz="1200" dirty="0">
                <a:solidFill>
                  <a:schemeClr val="tx1"/>
                </a:solidFill>
                <a:latin typeface="Times New Roman" pitchFamily="18" charset="0"/>
                <a:cs typeface="Times New Roman" pitchFamily="18" charset="0"/>
              </a:rPr>
            </a:br>
            <a:r>
              <a:rPr lang="kk-KZ" sz="1200" dirty="0">
                <a:solidFill>
                  <a:schemeClr val="tx1"/>
                </a:solidFill>
                <a:latin typeface="Times New Roman" pitchFamily="18" charset="0"/>
                <a:cs typeface="Times New Roman" pitchFamily="18" charset="0"/>
              </a:rPr>
              <a:t>Жұрт алдындағы сайыстарға еркін қатысады;</a:t>
            </a:r>
            <a:r>
              <a:rPr lang="ru-RU" sz="1200" dirty="0">
                <a:solidFill>
                  <a:schemeClr val="tx1"/>
                </a:solidFill>
                <a:latin typeface="Times New Roman" pitchFamily="18" charset="0"/>
                <a:cs typeface="Times New Roman" pitchFamily="18" charset="0"/>
              </a:rPr>
              <a:t/>
            </a:r>
            <a:br>
              <a:rPr lang="ru-RU" sz="1200" dirty="0">
                <a:solidFill>
                  <a:schemeClr val="tx1"/>
                </a:solidFill>
                <a:latin typeface="Times New Roman" pitchFamily="18" charset="0"/>
                <a:cs typeface="Times New Roman" pitchFamily="18" charset="0"/>
              </a:rPr>
            </a:br>
            <a:r>
              <a:rPr lang="kk-KZ" sz="1200" dirty="0">
                <a:solidFill>
                  <a:schemeClr val="tx1"/>
                </a:solidFill>
                <a:latin typeface="Times New Roman" pitchFamily="18" charset="0"/>
                <a:cs typeface="Times New Roman" pitchFamily="18" charset="0"/>
              </a:rPr>
              <a:t>Заман талабына сай туындаған жастардың өзекті мәселерін талқылап оның шешілу жолында үздік ұсыныстар дайындау.</a:t>
            </a:r>
            <a:r>
              <a:rPr lang="ru-RU" sz="1200" dirty="0">
                <a:solidFill>
                  <a:schemeClr val="tx1"/>
                </a:solidFill>
                <a:latin typeface="Times New Roman" pitchFamily="18" charset="0"/>
                <a:cs typeface="Times New Roman" pitchFamily="18" charset="0"/>
              </a:rPr>
              <a:t/>
            </a:r>
            <a:br>
              <a:rPr lang="ru-RU" sz="1200" dirty="0">
                <a:solidFill>
                  <a:schemeClr val="tx1"/>
                </a:solidFill>
                <a:latin typeface="Times New Roman" pitchFamily="18" charset="0"/>
                <a:cs typeface="Times New Roman" pitchFamily="18" charset="0"/>
              </a:rPr>
            </a:br>
            <a:r>
              <a:rPr lang="kk-KZ" sz="1200" b="1" dirty="0">
                <a:solidFill>
                  <a:schemeClr val="tx1"/>
                </a:solidFill>
                <a:latin typeface="Times New Roman" pitchFamily="18" charset="0"/>
                <a:cs typeface="Times New Roman" pitchFamily="18" charset="0"/>
              </a:rPr>
              <a:t> </a:t>
            </a:r>
            <a:r>
              <a:rPr lang="ru-RU" sz="1200" dirty="0">
                <a:solidFill>
                  <a:schemeClr val="tx1"/>
                </a:solidFill>
                <a:latin typeface="Times New Roman" pitchFamily="18" charset="0"/>
                <a:cs typeface="Times New Roman" pitchFamily="18" charset="0"/>
              </a:rPr>
              <a:t/>
            </a:r>
            <a:br>
              <a:rPr lang="ru-RU" sz="1200" dirty="0">
                <a:solidFill>
                  <a:schemeClr val="tx1"/>
                </a:solidFill>
                <a:latin typeface="Times New Roman" pitchFamily="18" charset="0"/>
                <a:cs typeface="Times New Roman" pitchFamily="18" charset="0"/>
              </a:rPr>
            </a:br>
            <a:r>
              <a:rPr lang="kk-KZ" sz="1200" b="1" dirty="0">
                <a:solidFill>
                  <a:schemeClr val="tx1"/>
                </a:solidFill>
                <a:latin typeface="Times New Roman" pitchFamily="18" charset="0"/>
                <a:cs typeface="Times New Roman" pitchFamily="18" charset="0"/>
              </a:rPr>
              <a:t>ДЕБАТ</a:t>
            </a:r>
            <a:r>
              <a:rPr lang="kk-KZ" sz="1200" dirty="0">
                <a:solidFill>
                  <a:schemeClr val="tx1"/>
                </a:solidFill>
                <a:latin typeface="Times New Roman" pitchFamily="18" charset="0"/>
                <a:cs typeface="Times New Roman" pitchFamily="18" charset="0"/>
              </a:rPr>
              <a:t> — бұл негізгі ережелері бойынша жүргізілетін дисскусияның негізгі формасын ұсынатын интеллектуалды ойын. Дебаттар логикалық және сыни тұрғыдан ойлауды, коммуникативті мәдениетті және халыққа сөйлеу дағдысын дамытады, өздігінен шешім қабылдауға дайындайды, қоғамның болашақ көшбасшылары ретінде тұлғаның қалыптасуына ықпал етеді.</a:t>
            </a:r>
            <a:r>
              <a:rPr lang="ru-RU" sz="1200" dirty="0">
                <a:solidFill>
                  <a:schemeClr val="tx1"/>
                </a:solidFill>
                <a:latin typeface="Times New Roman" pitchFamily="18" charset="0"/>
                <a:cs typeface="Times New Roman" pitchFamily="18" charset="0"/>
              </a:rPr>
              <a:t/>
            </a:r>
            <a:br>
              <a:rPr lang="ru-RU" sz="1200" dirty="0">
                <a:solidFill>
                  <a:schemeClr val="tx1"/>
                </a:solidFill>
                <a:latin typeface="Times New Roman" pitchFamily="18" charset="0"/>
                <a:cs typeface="Times New Roman" pitchFamily="18" charset="0"/>
              </a:rPr>
            </a:br>
            <a:r>
              <a:rPr lang="kk-KZ" sz="1200" b="1" dirty="0">
                <a:solidFill>
                  <a:schemeClr val="tx1"/>
                </a:solidFill>
                <a:latin typeface="Times New Roman" pitchFamily="18" charset="0"/>
                <a:cs typeface="Times New Roman" pitchFamily="18" charset="0"/>
              </a:rPr>
              <a:t> </a:t>
            </a:r>
            <a:r>
              <a:rPr lang="ru-RU" sz="1300" dirty="0">
                <a:solidFill>
                  <a:schemeClr val="tx1"/>
                </a:solidFill>
                <a:latin typeface="Times New Roman" pitchFamily="18" charset="0"/>
                <a:cs typeface="Times New Roman" pitchFamily="18" charset="0"/>
              </a:rPr>
              <a:t/>
            </a:r>
            <a:br>
              <a:rPr lang="ru-RU" sz="1300" dirty="0">
                <a:solidFill>
                  <a:schemeClr val="tx1"/>
                </a:solidFill>
                <a:latin typeface="Times New Roman" pitchFamily="18" charset="0"/>
                <a:cs typeface="Times New Roman" pitchFamily="18" charset="0"/>
              </a:rPr>
            </a:br>
            <a:endParaRPr lang="ru-RU" sz="36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6310473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602172"/>
            <a:ext cx="2304256" cy="2771044"/>
          </a:xfrm>
          <a:prstGeom prst="rect">
            <a:avLst/>
          </a:prstGeom>
          <a:noFill/>
          <a:ln>
            <a:noFill/>
          </a:ln>
        </p:spPr>
      </p:pic>
      <p:sp>
        <p:nvSpPr>
          <p:cNvPr id="2" name="Заголовок 1"/>
          <p:cNvSpPr>
            <a:spLocks noGrp="1"/>
          </p:cNvSpPr>
          <p:nvPr>
            <p:ph type="title"/>
          </p:nvPr>
        </p:nvSpPr>
        <p:spPr>
          <a:xfrm>
            <a:off x="457200" y="274638"/>
            <a:ext cx="2674640" cy="1143000"/>
          </a:xfrm>
        </p:spPr>
        <p:txBody>
          <a:bodyPr>
            <a:noAutofit/>
          </a:bodyPr>
          <a:lstStyle/>
          <a:p>
            <a:r>
              <a:rPr lang="kk-KZ" sz="1400" dirty="0" smtClean="0"/>
              <a:t/>
            </a:r>
            <a:br>
              <a:rPr lang="kk-KZ" sz="1400" dirty="0" smtClean="0"/>
            </a:br>
            <a:r>
              <a:rPr lang="kk-KZ" sz="1400" dirty="0"/>
              <a:t/>
            </a:r>
            <a:br>
              <a:rPr lang="kk-KZ" sz="1400" dirty="0"/>
            </a:br>
            <a:r>
              <a:rPr lang="kk-KZ" sz="1400" dirty="0" smtClean="0"/>
              <a:t/>
            </a:r>
            <a:br>
              <a:rPr lang="kk-KZ" sz="1400" dirty="0" smtClean="0"/>
            </a:br>
            <a:r>
              <a:rPr lang="kk-KZ" sz="1400" dirty="0"/>
              <a:t/>
            </a:r>
            <a:br>
              <a:rPr lang="kk-KZ" sz="1400" dirty="0"/>
            </a:br>
            <a:r>
              <a:rPr lang="kk-KZ" sz="1400" dirty="0" smtClean="0"/>
              <a:t/>
            </a:r>
            <a:br>
              <a:rPr lang="kk-KZ" sz="1400" dirty="0" smtClean="0"/>
            </a:br>
            <a:r>
              <a:rPr lang="kk-KZ" sz="1400" dirty="0"/>
              <a:t/>
            </a:r>
            <a:br>
              <a:rPr lang="kk-KZ" sz="1400" dirty="0"/>
            </a:br>
            <a:r>
              <a:rPr lang="kk-KZ" sz="1400" dirty="0" smtClean="0"/>
              <a:t/>
            </a:r>
            <a:br>
              <a:rPr lang="kk-KZ" sz="1400" dirty="0" smtClean="0"/>
            </a:br>
            <a:r>
              <a:rPr lang="kk-KZ" sz="1400" b="1" dirty="0" smtClean="0">
                <a:solidFill>
                  <a:schemeClr val="tx1"/>
                </a:solidFill>
                <a:latin typeface="Times New Roman" panose="02020603050405020304" pitchFamily="18" charset="0"/>
                <a:cs typeface="Times New Roman" panose="02020603050405020304" pitchFamily="18" charset="0"/>
              </a:rPr>
              <a:t>Қазіргі </a:t>
            </a:r>
            <a:r>
              <a:rPr lang="kk-KZ" sz="1400" b="1" dirty="0">
                <a:solidFill>
                  <a:schemeClr val="tx1"/>
                </a:solidFill>
                <a:latin typeface="Times New Roman" panose="02020603050405020304" pitchFamily="18" charset="0"/>
                <a:cs typeface="Times New Roman" panose="02020603050405020304" pitchFamily="18" charset="0"/>
              </a:rPr>
              <a:t>таңда дебаттар Қазақстандағы жастар қызметінің ең танымал түрлерінің бірі болып табылады. Осындай ұстанымдар арқылы біздің мектепте «Чемпион» атты дебат клубы жұмыс атқара бастады. </a:t>
            </a:r>
            <a:r>
              <a:rPr lang="ru-RU" sz="1400" b="1" dirty="0">
                <a:solidFill>
                  <a:schemeClr val="tx1"/>
                </a:solidFill>
                <a:latin typeface="Times New Roman" panose="02020603050405020304" pitchFamily="18" charset="0"/>
                <a:cs typeface="Times New Roman" panose="02020603050405020304" pitchFamily="18" charset="0"/>
              </a:rPr>
              <a:t/>
            </a:r>
            <a:br>
              <a:rPr lang="ru-RU" sz="1400" b="1" dirty="0">
                <a:solidFill>
                  <a:schemeClr val="tx1"/>
                </a:solidFill>
                <a:latin typeface="Times New Roman" panose="02020603050405020304" pitchFamily="18" charset="0"/>
                <a:cs typeface="Times New Roman" panose="02020603050405020304" pitchFamily="18" charset="0"/>
              </a:rPr>
            </a:br>
            <a:endParaRPr lang="ru-RU" sz="1400" b="1" dirty="0">
              <a:solidFill>
                <a:schemeClr val="tx1"/>
              </a:solidFill>
              <a:latin typeface="Times New Roman" panose="02020603050405020304" pitchFamily="18" charset="0"/>
              <a:cs typeface="Times New Roman" panose="02020603050405020304" pitchFamily="18" charset="0"/>
            </a:endParaRPr>
          </a:p>
        </p:txBody>
      </p:sp>
      <p:pic>
        <p:nvPicPr>
          <p:cNvPr id="5" name="Рисунок 4" descr="C:\Users\Multimedia 2\Desktop\3b6dbbf9-ef81-4647-b7e9-c9d2ab717fc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2636912"/>
            <a:ext cx="2592288" cy="2736304"/>
          </a:xfrm>
          <a:prstGeom prst="rect">
            <a:avLst/>
          </a:prstGeom>
          <a:noFill/>
          <a:ln>
            <a:noFill/>
          </a:ln>
        </p:spPr>
      </p:pic>
      <p:pic>
        <p:nvPicPr>
          <p:cNvPr id="6" name="Рисунок 5" descr="C:\Users\user\Desktop\деб.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128" y="2602172"/>
            <a:ext cx="2736304" cy="2736304"/>
          </a:xfrm>
          <a:prstGeom prst="rect">
            <a:avLst/>
          </a:prstGeom>
          <a:noFill/>
          <a:ln>
            <a:noFill/>
          </a:ln>
        </p:spPr>
      </p:pic>
      <p:sp>
        <p:nvSpPr>
          <p:cNvPr id="7" name="Прямоугольник 6"/>
          <p:cNvSpPr/>
          <p:nvPr/>
        </p:nvSpPr>
        <p:spPr>
          <a:xfrm>
            <a:off x="3491880" y="404664"/>
            <a:ext cx="5256584" cy="2462213"/>
          </a:xfrm>
          <a:prstGeom prst="rect">
            <a:avLst/>
          </a:prstGeom>
        </p:spPr>
        <p:txBody>
          <a:bodyPr wrap="square">
            <a:spAutoFit/>
          </a:bodyPr>
          <a:lstStyle/>
          <a:p>
            <a:r>
              <a:rPr lang="kk-KZ" sz="1400" dirty="0">
                <a:latin typeface="Times New Roman" panose="02020603050405020304" pitchFamily="18" charset="0"/>
                <a:cs typeface="Times New Roman" panose="02020603050405020304" pitchFamily="18" charset="0"/>
              </a:rPr>
              <a:t>«Наурыз мейрамында ұлттық ойындарды  жаңғырту дұрыспа ?» атты мұғалімдер мен оқушылар арасында дебат ойындары өтті.</a:t>
            </a:r>
            <a:endParaRPr lang="ru-RU" sz="1400" dirty="0">
              <a:latin typeface="Times New Roman" panose="02020603050405020304" pitchFamily="18" charset="0"/>
              <a:cs typeface="Times New Roman" panose="02020603050405020304" pitchFamily="18" charset="0"/>
            </a:endParaRPr>
          </a:p>
          <a:p>
            <a:r>
              <a:rPr lang="kk-KZ" sz="1400" dirty="0">
                <a:latin typeface="Times New Roman" panose="02020603050405020304" pitchFamily="18" charset="0"/>
                <a:cs typeface="Times New Roman" panose="02020603050405020304" pitchFamily="18" charset="0"/>
              </a:rPr>
              <a:t> «Сарыарқа саңылағы»дебат ойындарының аудандық кезеңіне қатысып іріктеуден өтіп алғыс хат иеленді.</a:t>
            </a:r>
            <a:endParaRPr lang="ru-RU" sz="1400" dirty="0">
              <a:latin typeface="Times New Roman" panose="02020603050405020304" pitchFamily="18" charset="0"/>
              <a:cs typeface="Times New Roman" panose="02020603050405020304" pitchFamily="18" charset="0"/>
            </a:endParaRPr>
          </a:p>
          <a:p>
            <a:r>
              <a:rPr lang="kk-KZ" sz="1400" dirty="0">
                <a:latin typeface="Times New Roman" panose="02020603050405020304" pitchFamily="18" charset="0"/>
                <a:cs typeface="Times New Roman" panose="02020603050405020304" pitchFamily="18" charset="0"/>
              </a:rPr>
              <a:t>Мектепшілік дебат ойындары өтіп отырды.24-ші мамыр күні Чемпион командасының қорытынды отырысы өтті.</a:t>
            </a:r>
            <a:endParaRPr lang="ru-RU" sz="1400" dirty="0">
              <a:latin typeface="Times New Roman" panose="02020603050405020304" pitchFamily="18" charset="0"/>
              <a:cs typeface="Times New Roman" panose="02020603050405020304" pitchFamily="18" charset="0"/>
            </a:endParaRPr>
          </a:p>
          <a:p>
            <a:r>
              <a:rPr lang="kk-KZ" sz="2000" dirty="0">
                <a:latin typeface="Times New Roman" panose="02020603050405020304" pitchFamily="18" charset="0"/>
                <a:cs typeface="Times New Roman" panose="02020603050405020304" pitchFamily="18" charset="0"/>
              </a:rPr>
              <a:t> </a:t>
            </a:r>
            <a:r>
              <a:rPr lang="kk-KZ" sz="1600" b="1" dirty="0" smtClean="0">
                <a:latin typeface="Times New Roman" panose="02020603050405020304" pitchFamily="18" charset="0"/>
                <a:cs typeface="Times New Roman" panose="02020603050405020304" pitchFamily="18" charset="0"/>
              </a:rPr>
              <a:t>Аудандық   </a:t>
            </a:r>
            <a:r>
              <a:rPr lang="kk-KZ" sz="1600" b="1" dirty="0">
                <a:latin typeface="Times New Roman" panose="02020603050405020304" pitchFamily="18" charset="0"/>
                <a:cs typeface="Times New Roman" panose="02020603050405020304" pitchFamily="18" charset="0"/>
              </a:rPr>
              <a:t>«Ұшқыр ой алаңы»атты сөз додасына қатысып 2-ші орынды иеленді</a:t>
            </a:r>
            <a:endParaRPr lang="ru-RU" sz="1600" dirty="0">
              <a:latin typeface="Times New Roman" panose="02020603050405020304" pitchFamily="18" charset="0"/>
              <a:cs typeface="Times New Roman" panose="02020603050405020304" pitchFamily="18" charset="0"/>
            </a:endParaRPr>
          </a:p>
          <a:p>
            <a:r>
              <a:rPr lang="kk-KZ" sz="1600" b="1" dirty="0">
                <a:latin typeface="Times New Roman" panose="02020603050405020304" pitchFamily="18" charset="0"/>
                <a:cs typeface="Times New Roman" panose="02020603050405020304" pitchFamily="18" charset="0"/>
              </a:rPr>
              <a:t> </a:t>
            </a:r>
            <a:endParaRPr lang="ru-RU" sz="1600" dirty="0">
              <a:latin typeface="Times New Roman" panose="02020603050405020304" pitchFamily="18" charset="0"/>
              <a:cs typeface="Times New Roman" panose="02020603050405020304" pitchFamily="18" charset="0"/>
            </a:endParaRPr>
          </a:p>
          <a:p>
            <a:endParaRPr lang="ru-RU" dirty="0"/>
          </a:p>
        </p:txBody>
      </p:sp>
      <p:sp>
        <p:nvSpPr>
          <p:cNvPr id="3" name="Прямоугольник 2"/>
          <p:cNvSpPr/>
          <p:nvPr/>
        </p:nvSpPr>
        <p:spPr>
          <a:xfrm>
            <a:off x="467544" y="5733256"/>
            <a:ext cx="7632848" cy="338554"/>
          </a:xfrm>
          <a:prstGeom prst="rect">
            <a:avLst/>
          </a:prstGeom>
        </p:spPr>
        <p:txBody>
          <a:bodyPr wrap="square">
            <a:spAutoFit/>
          </a:bodyPr>
          <a:lstStyle/>
          <a:p>
            <a:r>
              <a:rPr lang="en-US" sz="1600" dirty="0">
                <a:hlinkClick r:id="rId5"/>
              </a:rPr>
              <a:t>https://www.instagram.com/p/CberljrNnwI/?igshid=YmMyMTA2M2Y</a:t>
            </a:r>
            <a:r>
              <a:rPr lang="kk-KZ" sz="1600" dirty="0"/>
              <a:t> </a:t>
            </a:r>
            <a:r>
              <a:rPr lang="en-US" sz="1600" dirty="0"/>
              <a:t>=</a:t>
            </a:r>
            <a:endParaRPr lang="ru-RU" sz="1600" dirty="0"/>
          </a:p>
        </p:txBody>
      </p:sp>
    </p:spTree>
    <p:extLst>
      <p:ext uri="{BB962C8B-B14F-4D97-AF65-F5344CB8AC3E}">
        <p14:creationId xmlns:p14="http://schemas.microsoft.com/office/powerpoint/2010/main" val="32588855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82104" y="1484784"/>
            <a:ext cx="8229600" cy="4637112"/>
          </a:xfrm>
        </p:spPr>
        <p:txBody>
          <a:bodyPr/>
          <a:lstStyle/>
          <a:p>
            <a:endParaRPr lang="kk-KZ" dirty="0" smtClean="0"/>
          </a:p>
          <a:p>
            <a:pPr marL="0" indent="0">
              <a:buNone/>
            </a:pPr>
            <a:endParaRPr lang="ru-RU" dirty="0"/>
          </a:p>
        </p:txBody>
      </p:sp>
      <p:sp>
        <p:nvSpPr>
          <p:cNvPr id="2" name="Заголовок 1"/>
          <p:cNvSpPr>
            <a:spLocks noGrp="1"/>
          </p:cNvSpPr>
          <p:nvPr>
            <p:ph type="title"/>
          </p:nvPr>
        </p:nvSpPr>
        <p:spPr>
          <a:xfrm>
            <a:off x="457200" y="476671"/>
            <a:ext cx="3970784" cy="1646431"/>
          </a:xfrm>
        </p:spPr>
        <p:txBody>
          <a:bodyPr>
            <a:noAutofit/>
          </a:bodyPr>
          <a:lstStyle/>
          <a:p>
            <a:r>
              <a:rPr lang="kk-KZ" sz="1400" b="1" dirty="0" smtClean="0"/>
              <a:t/>
            </a:r>
            <a:br>
              <a:rPr lang="kk-KZ" sz="1400" b="1" dirty="0" smtClean="0"/>
            </a:br>
            <a:r>
              <a:rPr lang="kk-KZ" sz="1400" b="1" dirty="0"/>
              <a:t/>
            </a:r>
            <a:br>
              <a:rPr lang="kk-KZ" sz="1400" b="1" dirty="0"/>
            </a:br>
            <a:r>
              <a:rPr lang="kk-KZ" sz="1400" b="1" dirty="0" smtClean="0">
                <a:latin typeface="Times New Roman" panose="02020603050405020304" pitchFamily="18" charset="0"/>
                <a:cs typeface="Times New Roman" panose="02020603050405020304" pitchFamily="18" charset="0"/>
              </a:rPr>
              <a:t>«</a:t>
            </a:r>
            <a:r>
              <a:rPr lang="kk-KZ" sz="1400" b="1" dirty="0">
                <a:solidFill>
                  <a:schemeClr val="tx1"/>
                </a:solidFill>
                <a:latin typeface="Times New Roman" panose="02020603050405020304" pitchFamily="18" charset="0"/>
                <a:cs typeface="Times New Roman" panose="02020603050405020304" pitchFamily="18" charset="0"/>
              </a:rPr>
              <a:t>Сыбайлас жемқорлық - ғасыр дерті».</a:t>
            </a:r>
            <a:r>
              <a:rPr lang="ru-RU" sz="1400" dirty="0">
                <a:solidFill>
                  <a:schemeClr val="tx1"/>
                </a:solidFill>
                <a:latin typeface="Times New Roman" panose="02020603050405020304" pitchFamily="18" charset="0"/>
                <a:cs typeface="Times New Roman" panose="02020603050405020304" pitchFamily="18" charset="0"/>
              </a:rPr>
              <a:t/>
            </a:r>
            <a:br>
              <a:rPr lang="ru-RU" sz="1400" dirty="0">
                <a:solidFill>
                  <a:schemeClr val="tx1"/>
                </a:solidFill>
                <a:latin typeface="Times New Roman" panose="02020603050405020304" pitchFamily="18" charset="0"/>
                <a:cs typeface="Times New Roman" panose="02020603050405020304" pitchFamily="18" charset="0"/>
              </a:rPr>
            </a:br>
            <a:r>
              <a:rPr lang="kk-KZ" sz="1400" dirty="0">
                <a:solidFill>
                  <a:schemeClr val="tx1"/>
                </a:solidFill>
                <a:latin typeface="Times New Roman" panose="02020603050405020304" pitchFamily="18" charset="0"/>
                <a:cs typeface="Times New Roman" panose="02020603050405020304" pitchFamily="18" charset="0"/>
              </a:rPr>
              <a:t>Сыбайлас жемқорлыққа қарсы мәдениетті қалыптастыруға және қоғамдағы адалдық, өзінің іс-әрекеті мен мінез-құлқы үшін жауапкершілікті, сондай-ақ адамгершілік қасиеттерді тарату мақсатында 9-11 сынып білім алушылары арасында "Сыбайлас жемқорлық ғасыр дерті"  атты дебат өтті.</a:t>
            </a:r>
            <a:r>
              <a:rPr lang="ru-RU" sz="1400" dirty="0">
                <a:solidFill>
                  <a:schemeClr val="tx1"/>
                </a:solidFill>
                <a:latin typeface="Times New Roman" panose="02020603050405020304" pitchFamily="18" charset="0"/>
                <a:cs typeface="Times New Roman" panose="02020603050405020304" pitchFamily="18" charset="0"/>
              </a:rPr>
              <a:t/>
            </a:r>
            <a:br>
              <a:rPr lang="ru-RU" sz="1400" dirty="0">
                <a:solidFill>
                  <a:schemeClr val="tx1"/>
                </a:solidFill>
                <a:latin typeface="Times New Roman" panose="02020603050405020304" pitchFamily="18" charset="0"/>
                <a:cs typeface="Times New Roman" panose="02020603050405020304" pitchFamily="18" charset="0"/>
              </a:rPr>
            </a:br>
            <a:r>
              <a:rPr lang="kk-KZ" sz="1400" b="1" dirty="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
            </a:r>
            <a:br>
              <a:rPr lang="ru-RU" sz="1400" dirty="0">
                <a:latin typeface="Times New Roman" panose="02020603050405020304" pitchFamily="18" charset="0"/>
                <a:cs typeface="Times New Roman" panose="02020603050405020304" pitchFamily="18" charset="0"/>
              </a:rPr>
            </a:br>
            <a:r>
              <a:rPr lang="kk-KZ" sz="1400" dirty="0"/>
              <a:t> </a:t>
            </a:r>
            <a:endParaRPr lang="ru-RU" sz="1400" dirty="0"/>
          </a:p>
        </p:txBody>
      </p:sp>
      <p:sp>
        <p:nvSpPr>
          <p:cNvPr id="4" name="Прямоугольник 3"/>
          <p:cNvSpPr/>
          <p:nvPr/>
        </p:nvSpPr>
        <p:spPr>
          <a:xfrm>
            <a:off x="696386" y="6309320"/>
            <a:ext cx="3011518" cy="6771084"/>
          </a:xfrm>
          <a:prstGeom prst="rect">
            <a:avLst/>
          </a:prstGeom>
        </p:spPr>
        <p:txBody>
          <a:bodyPr wrap="square">
            <a:spAutoFit/>
          </a:bodyPr>
          <a:lstStyle/>
          <a:p>
            <a:pPr algn="ctr"/>
            <a:endParaRPr lang="kk-KZ" sz="1400" b="1" dirty="0" smtClean="0">
              <a:latin typeface="Arial" pitchFamily="34" charset="0"/>
              <a:cs typeface="Arial" pitchFamily="34" charset="0"/>
            </a:endParaRPr>
          </a:p>
          <a:p>
            <a:pPr algn="ctr"/>
            <a:endParaRPr lang="kk-KZ" sz="1400" b="1" dirty="0">
              <a:latin typeface="Arial" pitchFamily="34" charset="0"/>
              <a:cs typeface="Arial" pitchFamily="34" charset="0"/>
            </a:endParaRPr>
          </a:p>
          <a:p>
            <a:pPr algn="ctr"/>
            <a:endParaRPr lang="kk-KZ" sz="1400" b="1" dirty="0" smtClean="0">
              <a:latin typeface="Arial" pitchFamily="34" charset="0"/>
              <a:cs typeface="Arial" pitchFamily="34" charset="0"/>
            </a:endParaRPr>
          </a:p>
          <a:p>
            <a:pPr algn="ctr"/>
            <a:endParaRPr lang="kk-KZ" sz="1400" b="1" dirty="0">
              <a:latin typeface="Arial" pitchFamily="34" charset="0"/>
              <a:cs typeface="Arial" pitchFamily="34" charset="0"/>
            </a:endParaRPr>
          </a:p>
          <a:p>
            <a:pPr algn="ctr"/>
            <a:endParaRPr lang="kk-KZ" sz="1400" b="1" dirty="0" smtClean="0">
              <a:latin typeface="Arial" pitchFamily="34" charset="0"/>
              <a:cs typeface="Arial" pitchFamily="34" charset="0"/>
            </a:endParaRPr>
          </a:p>
          <a:p>
            <a:pPr algn="ctr"/>
            <a:endParaRPr lang="kk-KZ" sz="1400" b="1" dirty="0">
              <a:latin typeface="Arial" pitchFamily="34" charset="0"/>
              <a:cs typeface="Arial" pitchFamily="34" charset="0"/>
            </a:endParaRPr>
          </a:p>
          <a:p>
            <a:pPr algn="ctr"/>
            <a:endParaRPr lang="kk-KZ" sz="1400" b="1" dirty="0" smtClean="0">
              <a:latin typeface="Arial" pitchFamily="34" charset="0"/>
              <a:cs typeface="Arial" pitchFamily="34" charset="0"/>
            </a:endParaRPr>
          </a:p>
          <a:p>
            <a:pPr algn="ctr"/>
            <a:endParaRPr lang="kk-KZ" sz="1400" b="1" dirty="0">
              <a:latin typeface="Arial" pitchFamily="34" charset="0"/>
              <a:cs typeface="Arial" pitchFamily="34" charset="0"/>
            </a:endParaRPr>
          </a:p>
          <a:p>
            <a:pPr algn="ctr"/>
            <a:endParaRPr lang="kk-KZ" sz="1400" b="1" dirty="0" smtClean="0">
              <a:latin typeface="Arial" pitchFamily="34" charset="0"/>
              <a:cs typeface="Arial" pitchFamily="34" charset="0"/>
            </a:endParaRPr>
          </a:p>
          <a:p>
            <a:pPr algn="ctr"/>
            <a:endParaRPr lang="kk-KZ" sz="1400" b="1" dirty="0">
              <a:latin typeface="Arial" pitchFamily="34" charset="0"/>
              <a:cs typeface="Arial" pitchFamily="34" charset="0"/>
            </a:endParaRPr>
          </a:p>
          <a:p>
            <a:pPr algn="ctr"/>
            <a:endParaRPr lang="kk-KZ" sz="1400" b="1" dirty="0" smtClean="0">
              <a:latin typeface="Arial" pitchFamily="34" charset="0"/>
              <a:cs typeface="Arial" pitchFamily="34" charset="0"/>
            </a:endParaRPr>
          </a:p>
          <a:p>
            <a:pPr algn="ctr"/>
            <a:endParaRPr lang="kk-KZ" sz="1400" b="1" dirty="0">
              <a:latin typeface="Arial" pitchFamily="34" charset="0"/>
              <a:cs typeface="Arial" pitchFamily="34" charset="0"/>
            </a:endParaRPr>
          </a:p>
          <a:p>
            <a:pPr algn="ctr"/>
            <a:endParaRPr lang="kk-KZ" sz="1400" b="1" dirty="0" smtClean="0">
              <a:latin typeface="Arial" pitchFamily="34" charset="0"/>
              <a:cs typeface="Arial" pitchFamily="34" charset="0"/>
            </a:endParaRPr>
          </a:p>
          <a:p>
            <a:pPr algn="ctr"/>
            <a:endParaRPr lang="kk-KZ" sz="1400" b="1" dirty="0">
              <a:latin typeface="Arial" pitchFamily="34" charset="0"/>
              <a:cs typeface="Arial" pitchFamily="34" charset="0"/>
            </a:endParaRPr>
          </a:p>
          <a:p>
            <a:pPr algn="ctr"/>
            <a:endParaRPr lang="kk-KZ" sz="1400" b="1" dirty="0" smtClean="0">
              <a:latin typeface="Arial" pitchFamily="34" charset="0"/>
              <a:cs typeface="Arial" pitchFamily="34" charset="0"/>
            </a:endParaRPr>
          </a:p>
          <a:p>
            <a:pPr algn="ctr"/>
            <a:endParaRPr lang="kk-KZ" sz="1400" b="1" dirty="0">
              <a:latin typeface="Arial" pitchFamily="34" charset="0"/>
              <a:cs typeface="Arial" pitchFamily="34" charset="0"/>
            </a:endParaRPr>
          </a:p>
          <a:p>
            <a:pPr algn="ctr"/>
            <a:endParaRPr lang="kk-KZ" sz="1400" b="1" dirty="0" smtClean="0">
              <a:latin typeface="Arial" pitchFamily="34" charset="0"/>
              <a:cs typeface="Arial" pitchFamily="34" charset="0"/>
            </a:endParaRPr>
          </a:p>
          <a:p>
            <a:pPr algn="ctr"/>
            <a:endParaRPr lang="kk-KZ" sz="1400" b="1" dirty="0">
              <a:latin typeface="Arial" pitchFamily="34" charset="0"/>
              <a:cs typeface="Arial" pitchFamily="34" charset="0"/>
            </a:endParaRPr>
          </a:p>
          <a:p>
            <a:pPr algn="ctr"/>
            <a:endParaRPr lang="kk-KZ" sz="1400" b="1" dirty="0" smtClean="0">
              <a:latin typeface="Arial" pitchFamily="34" charset="0"/>
              <a:cs typeface="Arial" pitchFamily="34" charset="0"/>
            </a:endParaRPr>
          </a:p>
          <a:p>
            <a:pPr algn="ctr"/>
            <a:endParaRPr lang="kk-KZ" sz="1400" b="1" dirty="0">
              <a:latin typeface="Arial" pitchFamily="34" charset="0"/>
              <a:cs typeface="Arial" pitchFamily="34" charset="0"/>
            </a:endParaRPr>
          </a:p>
          <a:p>
            <a:pPr algn="ctr"/>
            <a:endParaRPr lang="kk-KZ" sz="1400" b="1" dirty="0" smtClean="0">
              <a:latin typeface="Arial" pitchFamily="34" charset="0"/>
              <a:cs typeface="Arial" pitchFamily="34" charset="0"/>
            </a:endParaRPr>
          </a:p>
          <a:p>
            <a:pPr algn="ctr"/>
            <a:endParaRPr lang="kk-KZ" sz="1400" b="1" dirty="0">
              <a:latin typeface="Arial" pitchFamily="34" charset="0"/>
              <a:cs typeface="Arial" pitchFamily="34" charset="0"/>
            </a:endParaRPr>
          </a:p>
          <a:p>
            <a:pPr algn="ctr"/>
            <a:endParaRPr lang="kk-KZ" sz="1400" b="1" dirty="0" smtClean="0">
              <a:latin typeface="Arial" pitchFamily="34" charset="0"/>
              <a:cs typeface="Arial" pitchFamily="34" charset="0"/>
            </a:endParaRPr>
          </a:p>
          <a:p>
            <a:pPr algn="ctr"/>
            <a:endParaRPr lang="kk-KZ" sz="1400" b="1" dirty="0">
              <a:latin typeface="Arial" pitchFamily="34" charset="0"/>
              <a:cs typeface="Arial" pitchFamily="34" charset="0"/>
            </a:endParaRPr>
          </a:p>
          <a:p>
            <a:pPr algn="ctr"/>
            <a:endParaRPr lang="kk-KZ" sz="1400" b="1" dirty="0" smtClean="0">
              <a:latin typeface="Arial" pitchFamily="34" charset="0"/>
              <a:cs typeface="Arial" pitchFamily="34" charset="0"/>
            </a:endParaRPr>
          </a:p>
          <a:p>
            <a:pPr algn="ctr"/>
            <a:endParaRPr lang="kk-KZ" sz="1400" b="1" dirty="0">
              <a:latin typeface="Arial" pitchFamily="34" charset="0"/>
              <a:cs typeface="Arial" pitchFamily="34" charset="0"/>
            </a:endParaRPr>
          </a:p>
          <a:p>
            <a:pPr algn="ctr"/>
            <a:endParaRPr lang="kk-KZ" sz="1400" b="1" dirty="0" smtClean="0">
              <a:latin typeface="Arial" pitchFamily="34" charset="0"/>
              <a:cs typeface="Arial" pitchFamily="34" charset="0"/>
            </a:endParaRPr>
          </a:p>
          <a:p>
            <a:pPr algn="ctr"/>
            <a:endParaRPr lang="kk-KZ" sz="1400" b="1" dirty="0">
              <a:latin typeface="Arial" pitchFamily="34" charset="0"/>
              <a:cs typeface="Arial" pitchFamily="34" charset="0"/>
            </a:endParaRPr>
          </a:p>
          <a:p>
            <a:pPr algn="ctr"/>
            <a:endParaRPr lang="kk-KZ" sz="1400" b="1" dirty="0" smtClean="0">
              <a:latin typeface="Arial" pitchFamily="34" charset="0"/>
              <a:cs typeface="Arial" pitchFamily="34" charset="0"/>
            </a:endParaRPr>
          </a:p>
          <a:p>
            <a:pPr algn="ctr"/>
            <a:endParaRPr lang="kk-KZ" sz="1400" b="1" dirty="0">
              <a:latin typeface="Arial" pitchFamily="34" charset="0"/>
              <a:cs typeface="Arial" pitchFamily="34" charset="0"/>
            </a:endParaRPr>
          </a:p>
          <a:p>
            <a:pPr algn="ctr"/>
            <a:endParaRPr lang="kk-KZ" sz="1400" b="1" dirty="0" smtClean="0">
              <a:latin typeface="Arial" pitchFamily="34" charset="0"/>
              <a:cs typeface="Arial" pitchFamily="34" charset="0"/>
            </a:endParaRPr>
          </a:p>
        </p:txBody>
      </p:sp>
      <p:pic>
        <p:nvPicPr>
          <p:cNvPr id="8" name="Рисунок 7" descr="C:\Users\Multimedia 2\Desktop\b6d0032f-fe5e-47cd-aba4-609eef28f1fc.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476672"/>
            <a:ext cx="3168352" cy="1646431"/>
          </a:xfrm>
          <a:prstGeom prst="rect">
            <a:avLst/>
          </a:prstGeom>
          <a:noFill/>
          <a:ln>
            <a:noFill/>
          </a:ln>
        </p:spPr>
      </p:pic>
      <p:pic>
        <p:nvPicPr>
          <p:cNvPr id="11" name="Рисунок 10" descr="C:\Users\Multimedia 2\Desktop\4644b842-967a-436b-8257-5d59d724935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386" y="2685653"/>
            <a:ext cx="3152140" cy="1895475"/>
          </a:xfrm>
          <a:prstGeom prst="rect">
            <a:avLst/>
          </a:prstGeom>
          <a:noFill/>
          <a:ln>
            <a:noFill/>
          </a:ln>
        </p:spPr>
      </p:pic>
      <p:sp>
        <p:nvSpPr>
          <p:cNvPr id="6" name="Прямоугольник 5"/>
          <p:cNvSpPr/>
          <p:nvPr/>
        </p:nvSpPr>
        <p:spPr>
          <a:xfrm>
            <a:off x="4283968" y="3429000"/>
            <a:ext cx="4680520" cy="646331"/>
          </a:xfrm>
          <a:prstGeom prst="rect">
            <a:avLst/>
          </a:prstGeom>
        </p:spPr>
        <p:txBody>
          <a:bodyPr wrap="square">
            <a:spAutoFit/>
          </a:bodyPr>
          <a:lstStyle/>
          <a:p>
            <a:r>
              <a:rPr lang="en-US" dirty="0"/>
              <a:t>https://www.instagram.com/p/CW77t7Mthh4/?igshid=YmMyMTA2M2Y=</a:t>
            </a:r>
            <a:endParaRPr lang="ru-RU" dirty="0"/>
          </a:p>
        </p:txBody>
      </p:sp>
      <p:sp>
        <p:nvSpPr>
          <p:cNvPr id="9" name="Прямоугольник 8"/>
          <p:cNvSpPr/>
          <p:nvPr/>
        </p:nvSpPr>
        <p:spPr>
          <a:xfrm>
            <a:off x="4283968" y="4075332"/>
            <a:ext cx="4248472" cy="646331"/>
          </a:xfrm>
          <a:prstGeom prst="rect">
            <a:avLst/>
          </a:prstGeom>
        </p:spPr>
        <p:txBody>
          <a:bodyPr wrap="square">
            <a:spAutoFit/>
          </a:bodyPr>
          <a:lstStyle/>
          <a:p>
            <a:r>
              <a:rPr lang="en-US" dirty="0"/>
              <a:t>https://www.instagram.com/p/CW77t7Mthh4/?igshid=YmMyMTA2M2Y=</a:t>
            </a:r>
            <a:endParaRPr lang="ru-RU" dirty="0"/>
          </a:p>
        </p:txBody>
      </p:sp>
      <p:sp>
        <p:nvSpPr>
          <p:cNvPr id="12" name="Прямоугольник 11"/>
          <p:cNvSpPr/>
          <p:nvPr/>
        </p:nvSpPr>
        <p:spPr>
          <a:xfrm>
            <a:off x="4283968" y="2420889"/>
            <a:ext cx="4248472" cy="646331"/>
          </a:xfrm>
          <a:prstGeom prst="rect">
            <a:avLst/>
          </a:prstGeom>
        </p:spPr>
        <p:txBody>
          <a:bodyPr wrap="square">
            <a:spAutoFit/>
          </a:bodyPr>
          <a:lstStyle/>
          <a:p>
            <a:r>
              <a:rPr lang="en-US" dirty="0"/>
              <a:t>https://www.instagram.com/p/CW77t7Mthh4/?igshid=YmMyMTA2M2Y=</a:t>
            </a:r>
            <a:endParaRPr lang="ru-RU" dirty="0"/>
          </a:p>
        </p:txBody>
      </p:sp>
    </p:spTree>
    <p:extLst>
      <p:ext uri="{BB962C8B-B14F-4D97-AF65-F5344CB8AC3E}">
        <p14:creationId xmlns:p14="http://schemas.microsoft.com/office/powerpoint/2010/main" val="1052305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67544" y="3140968"/>
            <a:ext cx="8424936" cy="2946640"/>
          </a:xfrm>
        </p:spPr>
        <p:txBody>
          <a:bodyPr/>
          <a:lstStyle/>
          <a:p>
            <a:r>
              <a:rPr lang="kk-KZ" b="1" dirty="0">
                <a:solidFill>
                  <a:srgbClr val="1F497D">
                    <a:lumMod val="60000"/>
                    <a:lumOff val="40000"/>
                  </a:srgbClr>
                </a:solidFill>
                <a:latin typeface="Times New Roman" pitchFamily="18" charset="0"/>
                <a:cs typeface="Times New Roman" pitchFamily="18" charset="0"/>
              </a:rPr>
              <a:t>Мектеп психологы қызметі келесі бағыттарда ұйымдастырылады:</a:t>
            </a:r>
            <a:br>
              <a:rPr lang="kk-KZ" b="1" dirty="0">
                <a:solidFill>
                  <a:srgbClr val="1F497D">
                    <a:lumMod val="60000"/>
                    <a:lumOff val="40000"/>
                  </a:srgbClr>
                </a:solidFill>
                <a:latin typeface="Times New Roman" pitchFamily="18" charset="0"/>
                <a:cs typeface="Times New Roman" pitchFamily="18" charset="0"/>
              </a:rPr>
            </a:br>
            <a:r>
              <a:rPr lang="kk-KZ" dirty="0">
                <a:solidFill>
                  <a:srgbClr val="1F497D">
                    <a:lumMod val="60000"/>
                    <a:lumOff val="40000"/>
                  </a:srgbClr>
                </a:solidFill>
                <a:latin typeface="Times New Roman" pitchFamily="18" charset="0"/>
                <a:cs typeface="Times New Roman" pitchFamily="18" charset="0"/>
              </a:rPr>
              <a:t>Психологиялық диагностика;</a:t>
            </a:r>
            <a:r>
              <a:rPr lang="ru-RU" dirty="0">
                <a:solidFill>
                  <a:srgbClr val="1F497D">
                    <a:lumMod val="60000"/>
                    <a:lumOff val="40000"/>
                  </a:srgbClr>
                </a:solidFill>
                <a:latin typeface="Times New Roman" pitchFamily="18" charset="0"/>
                <a:cs typeface="Times New Roman" pitchFamily="18" charset="0"/>
              </a:rPr>
              <a:t/>
            </a:r>
            <a:br>
              <a:rPr lang="ru-RU" dirty="0">
                <a:solidFill>
                  <a:srgbClr val="1F497D">
                    <a:lumMod val="60000"/>
                    <a:lumOff val="40000"/>
                  </a:srgbClr>
                </a:solidFill>
                <a:latin typeface="Times New Roman" pitchFamily="18" charset="0"/>
                <a:cs typeface="Times New Roman" pitchFamily="18" charset="0"/>
              </a:rPr>
            </a:br>
            <a:r>
              <a:rPr lang="kk-KZ" dirty="0">
                <a:solidFill>
                  <a:srgbClr val="1F497D">
                    <a:lumMod val="60000"/>
                    <a:lumOff val="40000"/>
                  </a:srgbClr>
                </a:solidFill>
                <a:latin typeface="Times New Roman" pitchFamily="18" charset="0"/>
                <a:cs typeface="Times New Roman" pitchFamily="18" charset="0"/>
              </a:rPr>
              <a:t>Психологиялық түзету (коррекция);</a:t>
            </a:r>
            <a:r>
              <a:rPr lang="ru-RU" dirty="0">
                <a:solidFill>
                  <a:srgbClr val="1F497D">
                    <a:lumMod val="60000"/>
                    <a:lumOff val="40000"/>
                  </a:srgbClr>
                </a:solidFill>
                <a:latin typeface="Times New Roman" pitchFamily="18" charset="0"/>
                <a:cs typeface="Times New Roman" pitchFamily="18" charset="0"/>
              </a:rPr>
              <a:t/>
            </a:r>
            <a:br>
              <a:rPr lang="ru-RU" dirty="0">
                <a:solidFill>
                  <a:srgbClr val="1F497D">
                    <a:lumMod val="60000"/>
                    <a:lumOff val="40000"/>
                  </a:srgbClr>
                </a:solidFill>
                <a:latin typeface="Times New Roman" pitchFamily="18" charset="0"/>
                <a:cs typeface="Times New Roman" pitchFamily="18" charset="0"/>
              </a:rPr>
            </a:br>
            <a:r>
              <a:rPr lang="kk-KZ" dirty="0">
                <a:solidFill>
                  <a:srgbClr val="1F497D">
                    <a:lumMod val="60000"/>
                    <a:lumOff val="40000"/>
                  </a:srgbClr>
                </a:solidFill>
                <a:latin typeface="Times New Roman" pitchFamily="18" charset="0"/>
                <a:cs typeface="Times New Roman" pitchFamily="18" charset="0"/>
              </a:rPr>
              <a:t>Психологиялық кеңес беру;</a:t>
            </a:r>
            <a:r>
              <a:rPr lang="ru-RU" dirty="0">
                <a:solidFill>
                  <a:srgbClr val="1F497D">
                    <a:lumMod val="60000"/>
                    <a:lumOff val="40000"/>
                  </a:srgbClr>
                </a:solidFill>
                <a:latin typeface="Times New Roman" pitchFamily="18" charset="0"/>
                <a:cs typeface="Times New Roman" pitchFamily="18" charset="0"/>
              </a:rPr>
              <a:t/>
            </a:r>
            <a:br>
              <a:rPr lang="ru-RU" dirty="0">
                <a:solidFill>
                  <a:srgbClr val="1F497D">
                    <a:lumMod val="60000"/>
                    <a:lumOff val="40000"/>
                  </a:srgbClr>
                </a:solidFill>
                <a:latin typeface="Times New Roman" pitchFamily="18" charset="0"/>
                <a:cs typeface="Times New Roman" pitchFamily="18" charset="0"/>
              </a:rPr>
            </a:br>
            <a:r>
              <a:rPr lang="kk-KZ" dirty="0">
                <a:solidFill>
                  <a:srgbClr val="1F497D">
                    <a:lumMod val="60000"/>
                    <a:lumOff val="40000"/>
                  </a:srgbClr>
                </a:solidFill>
                <a:latin typeface="Times New Roman" pitchFamily="18" charset="0"/>
                <a:cs typeface="Times New Roman" pitchFamily="18" charset="0"/>
              </a:rPr>
              <a:t>Психологиялық ағарту;</a:t>
            </a:r>
            <a:r>
              <a:rPr lang="ru-RU" dirty="0">
                <a:solidFill>
                  <a:srgbClr val="1F497D">
                    <a:lumMod val="60000"/>
                    <a:lumOff val="40000"/>
                  </a:srgbClr>
                </a:solidFill>
                <a:latin typeface="Times New Roman" pitchFamily="18" charset="0"/>
                <a:cs typeface="Times New Roman" pitchFamily="18" charset="0"/>
              </a:rPr>
              <a:t/>
            </a:r>
            <a:br>
              <a:rPr lang="ru-RU" dirty="0">
                <a:solidFill>
                  <a:srgbClr val="1F497D">
                    <a:lumMod val="60000"/>
                    <a:lumOff val="40000"/>
                  </a:srgbClr>
                </a:solidFill>
                <a:latin typeface="Times New Roman" pitchFamily="18" charset="0"/>
                <a:cs typeface="Times New Roman" pitchFamily="18" charset="0"/>
              </a:rPr>
            </a:br>
            <a:r>
              <a:rPr lang="kk-KZ" dirty="0">
                <a:solidFill>
                  <a:srgbClr val="1F497D">
                    <a:lumMod val="60000"/>
                    <a:lumOff val="40000"/>
                  </a:srgbClr>
                </a:solidFill>
                <a:latin typeface="Times New Roman" pitchFamily="18" charset="0"/>
                <a:cs typeface="Times New Roman" pitchFamily="18" charset="0"/>
              </a:rPr>
              <a:t>Психологиялық алдын-алу шаралары</a:t>
            </a:r>
            <a:r>
              <a:rPr lang="kk-KZ" sz="2000" dirty="0">
                <a:solidFill>
                  <a:srgbClr val="1F497D">
                    <a:lumMod val="60000"/>
                    <a:lumOff val="40000"/>
                  </a:srgbClr>
                </a:solidFill>
                <a:latin typeface="Times New Roman" pitchFamily="18" charset="0"/>
                <a:cs typeface="Times New Roman" pitchFamily="18" charset="0"/>
              </a:rPr>
              <a:t>.</a:t>
            </a:r>
            <a:endParaRPr lang="ru-RU" dirty="0"/>
          </a:p>
        </p:txBody>
      </p:sp>
      <p:sp>
        <p:nvSpPr>
          <p:cNvPr id="5" name="Прямоугольник 4"/>
          <p:cNvSpPr/>
          <p:nvPr/>
        </p:nvSpPr>
        <p:spPr>
          <a:xfrm>
            <a:off x="251520" y="692695"/>
            <a:ext cx="8424936" cy="2751522"/>
          </a:xfrm>
          <a:prstGeom prst="rect">
            <a:avLst/>
          </a:prstGeom>
        </p:spPr>
        <p:txBody>
          <a:bodyPr wrap="square">
            <a:spAutoFit/>
          </a:bodyPr>
          <a:lstStyle/>
          <a:p>
            <a:pPr lvl="0">
              <a:defRPr/>
            </a:pPr>
            <a:r>
              <a:rPr lang="kk-KZ" b="1" kern="0" dirty="0">
                <a:solidFill>
                  <a:srgbClr val="0070C0"/>
                </a:solidFill>
                <a:latin typeface="Times New Roman" pitchFamily="18" charset="0"/>
                <a:cs typeface="Times New Roman" pitchFamily="18" charset="0"/>
              </a:rPr>
              <a:t>Психологиялық-педагогикалық  көмек көрсету жұмысының жылдық есебі.</a:t>
            </a:r>
          </a:p>
          <a:p>
            <a:pPr lvl="0">
              <a:defRPr/>
            </a:pPr>
            <a:r>
              <a:rPr lang="kk-KZ" b="1" kern="0" dirty="0" smtClean="0">
                <a:solidFill>
                  <a:srgbClr val="0070C0"/>
                </a:solidFill>
                <a:latin typeface="Times New Roman" pitchFamily="18" charset="0"/>
                <a:cs typeface="Times New Roman" pitchFamily="18" charset="0"/>
              </a:rPr>
              <a:t>Мектеп </a:t>
            </a:r>
            <a:r>
              <a:rPr lang="kk-KZ" b="1" kern="0" dirty="0">
                <a:solidFill>
                  <a:srgbClr val="0070C0"/>
                </a:solidFill>
                <a:latin typeface="Times New Roman" pitchFamily="18" charset="0"/>
                <a:cs typeface="Times New Roman" pitchFamily="18" charset="0"/>
              </a:rPr>
              <a:t>педагог –психологы Кунбазарова Жанар </a:t>
            </a:r>
            <a:r>
              <a:rPr lang="kk-KZ" b="1" kern="0" dirty="0" smtClean="0">
                <a:solidFill>
                  <a:srgbClr val="0070C0"/>
                </a:solidFill>
                <a:latin typeface="Times New Roman" pitchFamily="18" charset="0"/>
                <a:cs typeface="Times New Roman" pitchFamily="18" charset="0"/>
              </a:rPr>
              <a:t>Рахимбековна</a:t>
            </a:r>
          </a:p>
          <a:p>
            <a:pPr lvl="0">
              <a:defRPr/>
            </a:pPr>
            <a:endParaRPr lang="kk-KZ" b="1" kern="0" dirty="0" smtClean="0">
              <a:solidFill>
                <a:srgbClr val="0070C0"/>
              </a:solidFill>
              <a:latin typeface="Times New Roman" pitchFamily="18" charset="0"/>
              <a:cs typeface="Times New Roman" pitchFamily="18" charset="0"/>
            </a:endParaRPr>
          </a:p>
          <a:p>
            <a:pPr lvl="0">
              <a:defRPr/>
            </a:pPr>
            <a:r>
              <a:rPr lang="kk-KZ" b="1" kern="0" dirty="0" smtClean="0">
                <a:solidFill>
                  <a:srgbClr val="0070C0"/>
                </a:solidFill>
                <a:latin typeface="Times New Roman" pitchFamily="18" charset="0"/>
                <a:cs typeface="Times New Roman" pitchFamily="18" charset="0"/>
              </a:rPr>
              <a:t>Психологиялық </a:t>
            </a:r>
            <a:r>
              <a:rPr lang="kk-KZ" b="1" kern="0" dirty="0">
                <a:solidFill>
                  <a:srgbClr val="0070C0"/>
                </a:solidFill>
                <a:latin typeface="Times New Roman" pitchFamily="18" charset="0"/>
                <a:cs typeface="Times New Roman" pitchFamily="18" charset="0"/>
              </a:rPr>
              <a:t>қызметтің мақсаты: </a:t>
            </a:r>
          </a:p>
          <a:p>
            <a:pPr>
              <a:lnSpc>
                <a:spcPct val="115000"/>
              </a:lnSpc>
            </a:pPr>
            <a:r>
              <a:rPr lang="kk-KZ" dirty="0">
                <a:solidFill>
                  <a:srgbClr val="0070C0"/>
                </a:solidFill>
                <a:latin typeface="Times New Roman"/>
                <a:ea typeface="Times New Roman"/>
                <a:cs typeface="Times New Roman"/>
              </a:rPr>
              <a:t>мектеп оқушыларының үйлесімді психологиялық дамуы,денсаулықты сақтау мен жітілдіру,жас жеткіншек құқығын қорғау,тәртіп пен ой дамуындағы ауытқуларды алдын-алу, ОТЖ (оқушы, ата-ана мен ұстаздар,әкімшілік) психологиялық қолдау көрсету.</a:t>
            </a:r>
            <a:endParaRPr lang="ru-RU" sz="1400" dirty="0">
              <a:solidFill>
                <a:srgbClr val="0070C0"/>
              </a:solidFill>
              <a:ea typeface="Calibri"/>
              <a:cs typeface="Times New Roman"/>
            </a:endParaRPr>
          </a:p>
          <a:p>
            <a:pPr lvl="0">
              <a:defRPr/>
            </a:pPr>
            <a:endParaRPr lang="kk-KZ" b="1" kern="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3117677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63254561"/>
              </p:ext>
            </p:extLst>
          </p:nvPr>
        </p:nvGraphicFramePr>
        <p:xfrm>
          <a:off x="467543" y="4606976"/>
          <a:ext cx="8280920" cy="1113526"/>
        </p:xfrm>
        <a:graphic>
          <a:graphicData uri="http://schemas.openxmlformats.org/drawingml/2006/table">
            <a:tbl>
              <a:tblPr firstRow="1" firstCol="1" bandRow="1">
                <a:tableStyleId>{5C22544A-7EE6-4342-B048-85BDC9FD1C3A}</a:tableStyleId>
              </a:tblPr>
              <a:tblGrid>
                <a:gridCol w="1607549"/>
                <a:gridCol w="1553206"/>
                <a:gridCol w="1329092"/>
                <a:gridCol w="1329092"/>
                <a:gridCol w="1329092"/>
                <a:gridCol w="1132889"/>
              </a:tblGrid>
              <a:tr h="377434">
                <a:tc>
                  <a:txBody>
                    <a:bodyPr/>
                    <a:lstStyle/>
                    <a:p>
                      <a:pPr>
                        <a:lnSpc>
                          <a:spcPct val="115000"/>
                        </a:lnSpc>
                        <a:spcAft>
                          <a:spcPts val="0"/>
                        </a:spcAft>
                      </a:pPr>
                      <a:r>
                        <a:rPr lang="kk-KZ" sz="1400" dirty="0">
                          <a:effectLst/>
                        </a:rPr>
                        <a:t>Сынып </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kk-KZ" sz="1400">
                          <a:effectLst/>
                        </a:rPr>
                        <a:t>Оқушы саны</a:t>
                      </a:r>
                      <a:endParaRPr lang="ru-RU" sz="1100">
                        <a:effectLst/>
                        <a:latin typeface="Calibri"/>
                        <a:ea typeface="Calibri"/>
                        <a:cs typeface="Times New Roman"/>
                      </a:endParaRPr>
                    </a:p>
                  </a:txBody>
                  <a:tcPr marL="68580" marR="68580" marT="0" marB="0"/>
                </a:tc>
                <a:tc>
                  <a:txBody>
                    <a:bodyPr/>
                    <a:lstStyle/>
                    <a:p>
                      <a:pPr>
                        <a:lnSpc>
                          <a:spcPct val="115000"/>
                        </a:lnSpc>
                        <a:spcAft>
                          <a:spcPts val="0"/>
                        </a:spcAft>
                      </a:pPr>
                      <a:r>
                        <a:rPr lang="kk-KZ" sz="1400">
                          <a:effectLst/>
                        </a:rPr>
                        <a:t>ұл</a:t>
                      </a:r>
                      <a:endParaRPr lang="ru-RU" sz="1100">
                        <a:effectLst/>
                        <a:latin typeface="Calibri"/>
                        <a:ea typeface="Calibri"/>
                        <a:cs typeface="Times New Roman"/>
                      </a:endParaRPr>
                    </a:p>
                  </a:txBody>
                  <a:tcPr marL="68580" marR="68580" marT="0" marB="0"/>
                </a:tc>
                <a:tc>
                  <a:txBody>
                    <a:bodyPr/>
                    <a:lstStyle/>
                    <a:p>
                      <a:pPr>
                        <a:lnSpc>
                          <a:spcPct val="115000"/>
                        </a:lnSpc>
                        <a:spcAft>
                          <a:spcPts val="0"/>
                        </a:spcAft>
                      </a:pPr>
                      <a:r>
                        <a:rPr lang="kk-KZ" sz="1400">
                          <a:effectLst/>
                        </a:rPr>
                        <a:t>қыз</a:t>
                      </a:r>
                      <a:endParaRPr lang="ru-RU" sz="1100">
                        <a:effectLst/>
                        <a:latin typeface="Calibri"/>
                        <a:ea typeface="Calibri"/>
                        <a:cs typeface="Times New Roman"/>
                      </a:endParaRPr>
                    </a:p>
                  </a:txBody>
                  <a:tcPr marL="68580" marR="68580" marT="0" marB="0"/>
                </a:tc>
                <a:tc>
                  <a:txBody>
                    <a:bodyPr/>
                    <a:lstStyle/>
                    <a:p>
                      <a:pPr>
                        <a:lnSpc>
                          <a:spcPct val="115000"/>
                        </a:lnSpc>
                        <a:spcAft>
                          <a:spcPts val="0"/>
                        </a:spcAft>
                      </a:pPr>
                      <a:r>
                        <a:rPr lang="kk-KZ" sz="1400">
                          <a:effectLst/>
                        </a:rPr>
                        <a:t>М.Д.Т</a:t>
                      </a:r>
                      <a:endParaRPr lang="ru-RU" sz="1100">
                        <a:effectLst/>
                        <a:latin typeface="Calibri"/>
                        <a:ea typeface="Calibri"/>
                        <a:cs typeface="Times New Roman"/>
                      </a:endParaRPr>
                    </a:p>
                  </a:txBody>
                  <a:tcPr marL="68580" marR="68580" marT="0" marB="0"/>
                </a:tc>
                <a:tc>
                  <a:txBody>
                    <a:bodyPr/>
                    <a:lstStyle/>
                    <a:p>
                      <a:pPr>
                        <a:lnSpc>
                          <a:spcPct val="115000"/>
                        </a:lnSpc>
                        <a:spcAft>
                          <a:spcPts val="0"/>
                        </a:spcAft>
                      </a:pPr>
                      <a:r>
                        <a:rPr lang="kk-KZ" sz="1400">
                          <a:effectLst/>
                        </a:rPr>
                        <a:t>Б/б</a:t>
                      </a:r>
                      <a:endParaRPr lang="ru-RU" sz="1100">
                        <a:effectLst/>
                        <a:latin typeface="Calibri"/>
                        <a:ea typeface="Calibri"/>
                        <a:cs typeface="Times New Roman"/>
                      </a:endParaRPr>
                    </a:p>
                  </a:txBody>
                  <a:tcPr marL="68580" marR="68580" marT="0" marB="0"/>
                </a:tc>
              </a:tr>
              <a:tr h="205975">
                <a:tc>
                  <a:txBody>
                    <a:bodyPr/>
                    <a:lstStyle/>
                    <a:p>
                      <a:pPr>
                        <a:lnSpc>
                          <a:spcPct val="115000"/>
                        </a:lnSpc>
                        <a:spcAft>
                          <a:spcPts val="0"/>
                        </a:spcAft>
                      </a:pPr>
                      <a:r>
                        <a:rPr lang="kk-KZ" sz="1400" dirty="0">
                          <a:effectLst/>
                        </a:rPr>
                        <a:t>1</a:t>
                      </a:r>
                      <a:r>
                        <a:rPr lang="kk-KZ" sz="1400" i="1" dirty="0">
                          <a:effectLst/>
                        </a:rPr>
                        <a:t> «а»</a:t>
                      </a:r>
                      <a:endParaRPr lang="ru-RU" sz="1100" i="1" dirty="0">
                        <a:effectLst/>
                        <a:latin typeface="Calibri"/>
                        <a:ea typeface="Calibri"/>
                        <a:cs typeface="Times New Roman"/>
                      </a:endParaRPr>
                    </a:p>
                  </a:txBody>
                  <a:tcPr marL="68580" marR="68580" marT="0" marB="0"/>
                </a:tc>
                <a:tc>
                  <a:txBody>
                    <a:bodyPr/>
                    <a:lstStyle/>
                    <a:p>
                      <a:pPr>
                        <a:lnSpc>
                          <a:spcPct val="115000"/>
                        </a:lnSpc>
                        <a:spcAft>
                          <a:spcPts val="0"/>
                        </a:spcAft>
                      </a:pPr>
                      <a:r>
                        <a:rPr lang="kk-KZ" sz="1400" dirty="0">
                          <a:effectLst/>
                        </a:rPr>
                        <a:t>14</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kk-KZ" sz="1400">
                          <a:effectLst/>
                        </a:rPr>
                        <a:t>8</a:t>
                      </a:r>
                      <a:endParaRPr lang="ru-RU" sz="1100">
                        <a:effectLst/>
                        <a:latin typeface="Calibri"/>
                        <a:ea typeface="Calibri"/>
                        <a:cs typeface="Times New Roman"/>
                      </a:endParaRPr>
                    </a:p>
                  </a:txBody>
                  <a:tcPr marL="68580" marR="68580" marT="0" marB="0"/>
                </a:tc>
                <a:tc>
                  <a:txBody>
                    <a:bodyPr/>
                    <a:lstStyle/>
                    <a:p>
                      <a:pPr>
                        <a:lnSpc>
                          <a:spcPct val="115000"/>
                        </a:lnSpc>
                        <a:spcAft>
                          <a:spcPts val="0"/>
                        </a:spcAft>
                      </a:pPr>
                      <a:r>
                        <a:rPr lang="kk-KZ" sz="1400">
                          <a:effectLst/>
                        </a:rPr>
                        <a:t>6</a:t>
                      </a:r>
                      <a:endParaRPr lang="ru-RU" sz="1100">
                        <a:effectLst/>
                        <a:latin typeface="Calibri"/>
                        <a:ea typeface="Calibri"/>
                        <a:cs typeface="Times New Roman"/>
                      </a:endParaRPr>
                    </a:p>
                  </a:txBody>
                  <a:tcPr marL="68580" marR="68580" marT="0" marB="0"/>
                </a:tc>
                <a:tc>
                  <a:txBody>
                    <a:bodyPr/>
                    <a:lstStyle/>
                    <a:p>
                      <a:pPr>
                        <a:lnSpc>
                          <a:spcPct val="115000"/>
                        </a:lnSpc>
                        <a:spcAft>
                          <a:spcPts val="0"/>
                        </a:spcAft>
                      </a:pPr>
                      <a:r>
                        <a:rPr lang="kk-KZ" sz="1400">
                          <a:effectLst/>
                        </a:rPr>
                        <a:t>8</a:t>
                      </a:r>
                      <a:endParaRPr lang="ru-RU" sz="1100">
                        <a:effectLst/>
                        <a:latin typeface="Calibri"/>
                        <a:ea typeface="Calibri"/>
                        <a:cs typeface="Times New Roman"/>
                      </a:endParaRPr>
                    </a:p>
                  </a:txBody>
                  <a:tcPr marL="68580" marR="68580" marT="0" marB="0"/>
                </a:tc>
                <a:tc>
                  <a:txBody>
                    <a:bodyPr/>
                    <a:lstStyle/>
                    <a:p>
                      <a:pPr>
                        <a:lnSpc>
                          <a:spcPct val="115000"/>
                        </a:lnSpc>
                        <a:spcAft>
                          <a:spcPts val="0"/>
                        </a:spcAft>
                      </a:pPr>
                      <a:r>
                        <a:rPr lang="kk-KZ" sz="1400">
                          <a:effectLst/>
                        </a:rPr>
                        <a:t> </a:t>
                      </a:r>
                      <a:endParaRPr lang="ru-RU" sz="1100">
                        <a:effectLst/>
                        <a:latin typeface="Calibri"/>
                        <a:ea typeface="Calibri"/>
                        <a:cs typeface="Times New Roman"/>
                      </a:endParaRPr>
                    </a:p>
                  </a:txBody>
                  <a:tcPr marL="68580" marR="68580" marT="0" marB="0"/>
                </a:tc>
              </a:tr>
              <a:tr h="205975">
                <a:tc>
                  <a:txBody>
                    <a:bodyPr/>
                    <a:lstStyle/>
                    <a:p>
                      <a:pPr>
                        <a:lnSpc>
                          <a:spcPct val="115000"/>
                        </a:lnSpc>
                        <a:spcAft>
                          <a:spcPts val="0"/>
                        </a:spcAft>
                      </a:pPr>
                      <a:r>
                        <a:rPr lang="kk-KZ" sz="1400" dirty="0">
                          <a:effectLst/>
                        </a:rPr>
                        <a:t>1 «ә»</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kk-KZ" sz="1400">
                          <a:effectLst/>
                        </a:rPr>
                        <a:t>12</a:t>
                      </a:r>
                      <a:endParaRPr lang="ru-RU" sz="1100">
                        <a:effectLst/>
                        <a:latin typeface="Calibri"/>
                        <a:ea typeface="Calibri"/>
                        <a:cs typeface="Times New Roman"/>
                      </a:endParaRPr>
                    </a:p>
                  </a:txBody>
                  <a:tcPr marL="68580" marR="68580" marT="0" marB="0"/>
                </a:tc>
                <a:tc>
                  <a:txBody>
                    <a:bodyPr/>
                    <a:lstStyle/>
                    <a:p>
                      <a:pPr>
                        <a:lnSpc>
                          <a:spcPct val="115000"/>
                        </a:lnSpc>
                        <a:spcAft>
                          <a:spcPts val="0"/>
                        </a:spcAft>
                      </a:pPr>
                      <a:r>
                        <a:rPr lang="kk-KZ" sz="1400">
                          <a:effectLst/>
                        </a:rPr>
                        <a:t>7</a:t>
                      </a:r>
                      <a:endParaRPr lang="ru-RU" sz="1100">
                        <a:effectLst/>
                        <a:latin typeface="Calibri"/>
                        <a:ea typeface="Calibri"/>
                        <a:cs typeface="Times New Roman"/>
                      </a:endParaRPr>
                    </a:p>
                  </a:txBody>
                  <a:tcPr marL="68580" marR="68580" marT="0" marB="0"/>
                </a:tc>
                <a:tc>
                  <a:txBody>
                    <a:bodyPr/>
                    <a:lstStyle/>
                    <a:p>
                      <a:pPr>
                        <a:lnSpc>
                          <a:spcPct val="115000"/>
                        </a:lnSpc>
                        <a:spcAft>
                          <a:spcPts val="0"/>
                        </a:spcAft>
                      </a:pPr>
                      <a:r>
                        <a:rPr lang="kk-KZ" sz="1400">
                          <a:effectLst/>
                        </a:rPr>
                        <a:t>5</a:t>
                      </a:r>
                      <a:endParaRPr lang="ru-RU" sz="1100">
                        <a:effectLst/>
                        <a:latin typeface="Calibri"/>
                        <a:ea typeface="Calibri"/>
                        <a:cs typeface="Times New Roman"/>
                      </a:endParaRPr>
                    </a:p>
                  </a:txBody>
                  <a:tcPr marL="68580" marR="68580" marT="0" marB="0"/>
                </a:tc>
                <a:tc>
                  <a:txBody>
                    <a:bodyPr/>
                    <a:lstStyle/>
                    <a:p>
                      <a:pPr>
                        <a:lnSpc>
                          <a:spcPct val="115000"/>
                        </a:lnSpc>
                        <a:spcAft>
                          <a:spcPts val="0"/>
                        </a:spcAft>
                      </a:pPr>
                      <a:r>
                        <a:rPr lang="kk-KZ" sz="1400">
                          <a:effectLst/>
                        </a:rPr>
                        <a:t>10</a:t>
                      </a:r>
                      <a:endParaRPr lang="ru-RU" sz="1100">
                        <a:effectLst/>
                        <a:latin typeface="Calibri"/>
                        <a:ea typeface="Calibri"/>
                        <a:cs typeface="Times New Roman"/>
                      </a:endParaRPr>
                    </a:p>
                  </a:txBody>
                  <a:tcPr marL="68580" marR="68580" marT="0" marB="0"/>
                </a:tc>
                <a:tc>
                  <a:txBody>
                    <a:bodyPr/>
                    <a:lstStyle/>
                    <a:p>
                      <a:pPr>
                        <a:lnSpc>
                          <a:spcPct val="115000"/>
                        </a:lnSpc>
                        <a:spcAft>
                          <a:spcPts val="0"/>
                        </a:spcAft>
                      </a:pPr>
                      <a:r>
                        <a:rPr lang="kk-KZ" sz="1400">
                          <a:effectLst/>
                        </a:rPr>
                        <a:t>1</a:t>
                      </a:r>
                      <a:endParaRPr lang="ru-RU" sz="1100">
                        <a:effectLst/>
                        <a:latin typeface="Calibri"/>
                        <a:ea typeface="Calibri"/>
                        <a:cs typeface="Times New Roman"/>
                      </a:endParaRPr>
                    </a:p>
                  </a:txBody>
                  <a:tcPr marL="68580" marR="68580" marT="0" marB="0"/>
                </a:tc>
              </a:tr>
              <a:tr h="205975">
                <a:tc>
                  <a:txBody>
                    <a:bodyPr/>
                    <a:lstStyle/>
                    <a:p>
                      <a:pPr>
                        <a:lnSpc>
                          <a:spcPct val="115000"/>
                        </a:lnSpc>
                        <a:spcAft>
                          <a:spcPts val="0"/>
                        </a:spcAft>
                      </a:pPr>
                      <a:r>
                        <a:rPr lang="kk-KZ" sz="1400" dirty="0">
                          <a:effectLst/>
                        </a:rPr>
                        <a:t>5 «а»</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kk-KZ" sz="1400" dirty="0">
                          <a:effectLst/>
                        </a:rPr>
                        <a:t>16</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kk-KZ" sz="1400">
                          <a:effectLst/>
                        </a:rPr>
                        <a:t>12</a:t>
                      </a:r>
                      <a:endParaRPr lang="ru-RU" sz="1100">
                        <a:effectLst/>
                        <a:latin typeface="Calibri"/>
                        <a:ea typeface="Calibri"/>
                        <a:cs typeface="Times New Roman"/>
                      </a:endParaRPr>
                    </a:p>
                  </a:txBody>
                  <a:tcPr marL="68580" marR="68580" marT="0" marB="0"/>
                </a:tc>
                <a:tc>
                  <a:txBody>
                    <a:bodyPr/>
                    <a:lstStyle/>
                    <a:p>
                      <a:pPr>
                        <a:lnSpc>
                          <a:spcPct val="115000"/>
                        </a:lnSpc>
                        <a:spcAft>
                          <a:spcPts val="0"/>
                        </a:spcAft>
                      </a:pPr>
                      <a:r>
                        <a:rPr lang="kk-KZ" sz="1400" dirty="0">
                          <a:effectLst/>
                        </a:rPr>
                        <a:t>4</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kk-KZ" sz="1400">
                          <a:effectLst/>
                        </a:rPr>
                        <a:t> </a:t>
                      </a:r>
                      <a:endParaRPr lang="ru-RU" sz="1100">
                        <a:effectLst/>
                        <a:latin typeface="Calibri"/>
                        <a:ea typeface="Calibri"/>
                        <a:cs typeface="Times New Roman"/>
                      </a:endParaRPr>
                    </a:p>
                  </a:txBody>
                  <a:tcPr marL="68580" marR="68580" marT="0" marB="0"/>
                </a:tc>
                <a:tc>
                  <a:txBody>
                    <a:bodyPr/>
                    <a:lstStyle/>
                    <a:p>
                      <a:pPr>
                        <a:lnSpc>
                          <a:spcPct val="115000"/>
                        </a:lnSpc>
                        <a:spcAft>
                          <a:spcPts val="0"/>
                        </a:spcAft>
                      </a:pPr>
                      <a:r>
                        <a:rPr lang="kk-KZ" sz="1400" dirty="0">
                          <a:effectLst/>
                        </a:rPr>
                        <a:t> </a:t>
                      </a:r>
                      <a:endParaRPr lang="ru-RU" sz="1100" dirty="0">
                        <a:effectLst/>
                        <a:latin typeface="Calibri"/>
                        <a:ea typeface="Calibri"/>
                        <a:cs typeface="Times New Roman"/>
                      </a:endParaRPr>
                    </a:p>
                  </a:txBody>
                  <a:tcPr marL="68580" marR="68580" marT="0" marB="0"/>
                </a:tc>
              </a:tr>
            </a:tbl>
          </a:graphicData>
        </a:graphic>
      </p:graphicFrame>
      <p:sp>
        <p:nvSpPr>
          <p:cNvPr id="2" name="Заголовок 1"/>
          <p:cNvSpPr>
            <a:spLocks noGrp="1"/>
          </p:cNvSpPr>
          <p:nvPr>
            <p:ph type="title"/>
          </p:nvPr>
        </p:nvSpPr>
        <p:spPr/>
        <p:txBody>
          <a:bodyPr>
            <a:noAutofit/>
          </a:bodyPr>
          <a:lstStyle/>
          <a:p>
            <a:r>
              <a:rPr lang="kk-KZ" sz="1600" dirty="0" smtClean="0"/>
              <a:t/>
            </a:r>
            <a:br>
              <a:rPr lang="kk-KZ" sz="1600" dirty="0" smtClean="0"/>
            </a:br>
            <a:endParaRPr lang="ru-RU" sz="1600" dirty="0"/>
          </a:p>
        </p:txBody>
      </p:sp>
      <p:sp>
        <p:nvSpPr>
          <p:cNvPr id="7" name="Rectangle 1"/>
          <p:cNvSpPr>
            <a:spLocks noChangeArrowheads="1"/>
          </p:cNvSpPr>
          <p:nvPr/>
        </p:nvSpPr>
        <p:spPr bwMode="auto">
          <a:xfrm>
            <a:off x="395536" y="-1218959"/>
            <a:ext cx="8424936"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kk-KZ" sz="1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kk-KZ" sz="1400" b="1" dirty="0">
              <a:latin typeface="Calibri"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kk-KZ" sz="1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kk-KZ" sz="1400" b="1" dirty="0">
              <a:latin typeface="Calibri"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kk-KZ" sz="1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kk-KZ" sz="1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kk-KZ" sz="1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kk-KZ" sz="1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2021-2022 оқу жылында жүргізілген</a:t>
            </a:r>
            <a:r>
              <a:rPr kumimoji="0" lang="kk-KZ" sz="1400" b="1" i="0" u="none" strike="noStrike" cap="none" normalizeH="0" dirty="0" smtClean="0">
                <a:ln>
                  <a:noFill/>
                </a:ln>
                <a:solidFill>
                  <a:schemeClr val="tx1"/>
                </a:solidFill>
                <a:effectLst/>
                <a:latin typeface="Calibri" pitchFamily="34" charset="0"/>
                <a:ea typeface="Times New Roman" pitchFamily="18" charset="0"/>
                <a:cs typeface="Times New Roman" pitchFamily="18" charset="0"/>
              </a:rPr>
              <a:t>   </a:t>
            </a:r>
            <a:r>
              <a:rPr kumimoji="0" lang="kk-KZ" sz="1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психолог жұмысының қорытындысы</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2021-2022 оқу жылында  психолог  жұмысының жоспарының мақсаты білім беру ортада 1-11 сынып, сынып ұжымы, мұғалімдер ұжымының психологиялық ерекшеліктері туралы мәлімет жинау,дамыту,қолдау көрсету.</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Педагог-психолог жұмысының мақсаты: «Байқадам ЖББМ» мектеп оқушыларының үйлесімді психологиялық дамуы,денсаулықты сақтау мен жітілдіру,жас жеткіншек құқығын қорғау,тәртіп пен ой дамуындағы ауытқуларды алдын-алу, ОТЖ (оқушы, ата-ана мен ұстаздар,әкімшілік) психологиялық қолдау көрсету.</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Оқу және тәрбие процессінде оқушы және оқушы ұжымын зерттеу.</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СӨС оқушыларға насихаттау</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Жас жеткіншектердің тәртібі,қарым-қатынас,іс-әрекеті,дамуындағы ауытқуларды алдын алу</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Ұжымда жағымды әлеуметті-психологиялық ахуал қалыптастыру.</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Жас ерекшелік кезеңінде толық тұлғалық интеллектуалдық дамуына және бейіндік білім беру жағдайында оқушылар қаблеттері мен мүмкіндіктерін анықтап,мамандық таңдау барысында психологиялық көмек көрсету,бағыт-бағдар беру.</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2021-22 оқу жылында   1-ші сыныпқа 26 бала қабылданды. Бейімделуге байланысты  1,5 сыныптарда диагностикалық,коррекциялық ,алдын алу жұмыс түрлері атқарылды.</a:t>
            </a:r>
            <a:endParaRPr kumimoji="0" lang="kk-KZ" sz="1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476637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C:\Users\User\AppData\Local\Temp\Rar$DIa0.851\4b4dee91-e71a-4473-8b75-4d466b0ab6a8.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81779" y="1905242"/>
            <a:ext cx="2376264" cy="2016224"/>
          </a:xfrm>
          <a:prstGeom prst="rect">
            <a:avLst/>
          </a:prstGeom>
          <a:noFill/>
          <a:ln>
            <a:noFill/>
          </a:ln>
        </p:spPr>
      </p:pic>
      <p:sp>
        <p:nvSpPr>
          <p:cNvPr id="2" name="Заголовок 1"/>
          <p:cNvSpPr>
            <a:spLocks noGrp="1"/>
          </p:cNvSpPr>
          <p:nvPr>
            <p:ph type="title"/>
          </p:nvPr>
        </p:nvSpPr>
        <p:spPr/>
        <p:txBody>
          <a:bodyPr>
            <a:normAutofit fontScale="90000"/>
          </a:bodyPr>
          <a:lstStyle/>
          <a:p>
            <a:r>
              <a:rPr lang="kk-KZ" sz="1800" b="1" dirty="0">
                <a:solidFill>
                  <a:srgbClr val="0070C0"/>
                </a:solidFill>
                <a:latin typeface="Times New Roman" pitchFamily="18" charset="0"/>
                <a:cs typeface="Times New Roman" pitchFamily="18" charset="0"/>
              </a:rPr>
              <a:t>Бірінші сынып оқушыларының бейімделуі бойынша. «Ойнайық та ойлайық», «Кейіпкерлер эмоциясы», «Кім байқағыш? »,«Артық зат» т.б жұмыстары жасалды. Жұмыс барысында оқушылардың 77</a:t>
            </a:r>
            <a:r>
              <a:rPr lang="en-US" sz="1800" b="1" dirty="0">
                <a:solidFill>
                  <a:srgbClr val="0070C0"/>
                </a:solidFill>
                <a:latin typeface="Times New Roman" pitchFamily="18" charset="0"/>
                <a:cs typeface="Times New Roman" pitchFamily="18" charset="0"/>
              </a:rPr>
              <a:t>%</a:t>
            </a:r>
            <a:r>
              <a:rPr lang="kk-KZ" sz="1800" b="1" dirty="0">
                <a:solidFill>
                  <a:srgbClr val="0070C0"/>
                </a:solidFill>
                <a:latin typeface="Times New Roman" pitchFamily="18" charset="0"/>
                <a:cs typeface="Times New Roman" pitchFamily="18" charset="0"/>
              </a:rPr>
              <a:t>сабаққа дайындығын көрсетсе,23 % білім алуда көмек қажет ететін оқушылар. </a:t>
            </a:r>
            <a:br>
              <a:rPr lang="kk-KZ" sz="1800" b="1" dirty="0">
                <a:solidFill>
                  <a:srgbClr val="0070C0"/>
                </a:solidFill>
                <a:latin typeface="Times New Roman" pitchFamily="18" charset="0"/>
                <a:cs typeface="Times New Roman" pitchFamily="18" charset="0"/>
              </a:rPr>
            </a:br>
            <a:r>
              <a:rPr lang="en-US" sz="1600" b="1" dirty="0">
                <a:solidFill>
                  <a:srgbClr val="FF0000"/>
                </a:solidFill>
                <a:latin typeface="Times New Roman" pitchFamily="18" charset="0"/>
                <a:cs typeface="Times New Roman" pitchFamily="18" charset="0"/>
                <a:hlinkClick r:id="rId3"/>
              </a:rPr>
              <a:t>https://</a:t>
            </a:r>
            <a:endParaRPr lang="kk-KZ" sz="1600" b="1" i="1" dirty="0">
              <a:solidFill>
                <a:srgbClr val="FF0000"/>
              </a:solidFill>
              <a:latin typeface="Times New Roman" pitchFamily="18" charset="0"/>
              <a:cs typeface="Times New Roman" pitchFamily="18" charset="0"/>
            </a:endParaRPr>
          </a:p>
        </p:txBody>
      </p:sp>
      <p:pic>
        <p:nvPicPr>
          <p:cNvPr id="5" name="Рисунок 4" descr="C:\Users\User\AppData\Local\Temp\Rar$DIa0.082\56b7d482-347b-4eba-a8b8-25f87d8c504b.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5164" y="1916666"/>
            <a:ext cx="2514988" cy="2013117"/>
          </a:xfrm>
          <a:prstGeom prst="rect">
            <a:avLst/>
          </a:prstGeom>
          <a:noFill/>
          <a:ln>
            <a:noFill/>
          </a:ln>
        </p:spPr>
      </p:pic>
      <p:pic>
        <p:nvPicPr>
          <p:cNvPr id="6" name="Рисунок 5" descr="C:\Users\User\AppData\Local\Temp\Rar$DIa0.046\b6557009-0415-47af-893c-ae14109b9978.JPG"/>
          <p:cNvPicPr/>
          <p:nvPr/>
        </p:nvPicPr>
        <p:blipFill rotWithShape="1">
          <a:blip r:embed="rId5" cstate="print">
            <a:extLst>
              <a:ext uri="{28A0092B-C50C-407E-A947-70E740481C1C}">
                <a14:useLocalDpi xmlns:a14="http://schemas.microsoft.com/office/drawing/2010/main" val="0"/>
              </a:ext>
            </a:extLst>
          </a:blip>
          <a:srcRect t="13944"/>
          <a:stretch/>
        </p:blipFill>
        <p:spPr bwMode="auto">
          <a:xfrm>
            <a:off x="337763" y="4290643"/>
            <a:ext cx="2520280" cy="2088232"/>
          </a:xfrm>
          <a:prstGeom prst="rect">
            <a:avLst/>
          </a:prstGeom>
          <a:noFill/>
          <a:ln>
            <a:noFill/>
          </a:ln>
          <a:extLst>
            <a:ext uri="{53640926-AAD7-44D8-BBD7-CCE9431645EC}">
              <a14:shadowObscured xmlns:a14="http://schemas.microsoft.com/office/drawing/2010/main"/>
            </a:ext>
          </a:extLst>
        </p:spPr>
      </p:pic>
      <p:pic>
        <p:nvPicPr>
          <p:cNvPr id="7" name="Рисунок 6" descr="C:\Users\User\AppData\Local\Temp\Rar$DIa0.802\IMG_3584.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26740" y="4333940"/>
            <a:ext cx="2957428" cy="2065938"/>
          </a:xfrm>
          <a:prstGeom prst="rect">
            <a:avLst/>
          </a:prstGeom>
          <a:noFill/>
          <a:ln>
            <a:noFill/>
          </a:ln>
        </p:spPr>
      </p:pic>
      <p:pic>
        <p:nvPicPr>
          <p:cNvPr id="8" name="Рисунок 7" descr="C:\Users\User\AppData\Local\Temp\Rar$DIa0.373\e3e76dcb-be38-412d-a93f-11bde7146320.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42309" y="4274932"/>
            <a:ext cx="2448272" cy="2052551"/>
          </a:xfrm>
          <a:prstGeom prst="rect">
            <a:avLst/>
          </a:prstGeom>
          <a:noFill/>
          <a:ln>
            <a:noFill/>
          </a:ln>
        </p:spPr>
      </p:pic>
      <p:pic>
        <p:nvPicPr>
          <p:cNvPr id="9" name="Рисунок 8" descr="C:\Users\User\AppData\Local\Temp\Rar$DIa0.062\93991eb1-a442-4271-9a7d-2e2322dd119a.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78313" y="1916832"/>
            <a:ext cx="2376264" cy="2082019"/>
          </a:xfrm>
          <a:prstGeom prst="rect">
            <a:avLst/>
          </a:prstGeom>
          <a:noFill/>
          <a:ln>
            <a:noFill/>
          </a:ln>
        </p:spPr>
      </p:pic>
    </p:spTree>
    <p:extLst>
      <p:ext uri="{BB962C8B-B14F-4D97-AF65-F5344CB8AC3E}">
        <p14:creationId xmlns:p14="http://schemas.microsoft.com/office/powerpoint/2010/main" val="25088001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5" y="1988840"/>
            <a:ext cx="7812856" cy="4137323"/>
          </a:xfrm>
        </p:spPr>
        <p:txBody>
          <a:bodyPr>
            <a:normAutofit/>
          </a:bodyPr>
          <a:lstStyle/>
          <a:p>
            <a:endParaRPr lang="kk-KZ" sz="1400" dirty="0" smtClean="0"/>
          </a:p>
          <a:p>
            <a:endParaRPr lang="kk-KZ" sz="1400" dirty="0"/>
          </a:p>
          <a:p>
            <a:r>
              <a:rPr lang="kk-KZ" sz="1400" dirty="0" smtClean="0"/>
              <a:t>Желтоқсан  </a:t>
            </a:r>
            <a:r>
              <a:rPr lang="kk-KZ" sz="1400" dirty="0"/>
              <a:t>айында 1,5 сынып бойынша МППК-дезодаптация профилактикасына пән  мұғалімдері, әкімшілік қатыстырыла отырып жүргізіліп,есебі берілді. Темперамент типтерін анықтауға Айзенк тестісі жүргізіліп, тест нәтижесімен оқушылар,сынып жетекші және пән мұғалімдер таныстырылды. Сынып оқушыларының 43,7%-сангвиник,яғни алғыр,епті,белсенді болса ,31%- холерик ,31%-флегматик, яғни қарама-қайшы сангвиникке.Бейімделуде қиындық көрген оқушыларға кеңес беріліп,дамыту жұмыстары жүзеге асырылып жатыр.</a:t>
            </a:r>
            <a:endParaRPr lang="ru-RU" sz="1400" dirty="0"/>
          </a:p>
          <a:p>
            <a:r>
              <a:rPr lang="kk-KZ" sz="1400" dirty="0"/>
              <a:t> </a:t>
            </a:r>
            <a:endParaRPr lang="ru-RU" sz="1400" dirty="0"/>
          </a:p>
          <a:p>
            <a:r>
              <a:rPr lang="kk-KZ" sz="1400" dirty="0"/>
              <a:t>Мінез ерекшелігі                  </a:t>
            </a:r>
            <a:r>
              <a:rPr lang="kk-KZ" sz="1400" dirty="0" smtClean="0"/>
              <a:t>                      </a:t>
            </a:r>
            <a:r>
              <a:rPr lang="kk-KZ" sz="1400" dirty="0"/>
              <a:t>оқу ынтасы                    </a:t>
            </a:r>
            <a:r>
              <a:rPr lang="kk-KZ" sz="1400" dirty="0" smtClean="0"/>
              <a:t>              есте </a:t>
            </a:r>
            <a:r>
              <a:rPr lang="kk-KZ" sz="1400" dirty="0"/>
              <a:t>сақтау </a:t>
            </a:r>
            <a:r>
              <a:rPr lang="kk-KZ" sz="1400" dirty="0" smtClean="0"/>
              <a:t>қаблеті</a:t>
            </a:r>
          </a:p>
          <a:p>
            <a:endParaRPr lang="ru-RU" sz="1400" dirty="0"/>
          </a:p>
          <a:p>
            <a:r>
              <a:rPr lang="ru-RU" sz="1400" dirty="0"/>
              <a:t>    </a:t>
            </a:r>
          </a:p>
        </p:txBody>
      </p:sp>
      <p:sp>
        <p:nvSpPr>
          <p:cNvPr id="2" name="Заголовок 1"/>
          <p:cNvSpPr>
            <a:spLocks noGrp="1"/>
          </p:cNvSpPr>
          <p:nvPr>
            <p:ph type="title"/>
          </p:nvPr>
        </p:nvSpPr>
        <p:spPr>
          <a:xfrm>
            <a:off x="457200" y="274638"/>
            <a:ext cx="3682752" cy="1143000"/>
          </a:xfrm>
        </p:spPr>
        <p:txBody>
          <a:bodyPr>
            <a:noAutofit/>
          </a:bodyPr>
          <a:lstStyle/>
          <a:p>
            <a:r>
              <a:rPr lang="kk-KZ" sz="1800" dirty="0" smtClean="0"/>
              <a:t/>
            </a:r>
            <a:br>
              <a:rPr lang="kk-KZ" sz="1800" dirty="0" smtClean="0"/>
            </a:br>
            <a:r>
              <a:rPr lang="kk-KZ" sz="1400" dirty="0" smtClean="0"/>
              <a:t>Бейімделуге </a:t>
            </a:r>
            <a:r>
              <a:rPr lang="kk-KZ" sz="1400" dirty="0"/>
              <a:t>байланысты   «Бірінші сыныптың балаларын бейімдеу» тақырыбында ата-аналармен кездесу өткізіліп кеңестер берілді. Мақсатым бейімделу кезеңінде кездесетін қиындықтар және жеңу жолдары </a:t>
            </a:r>
            <a:endParaRPr lang="ru-RU" sz="1400" dirty="0"/>
          </a:p>
        </p:txBody>
      </p:sp>
      <p:pic>
        <p:nvPicPr>
          <p:cNvPr id="4" name="Рисунок 3" descr="C:\Users\User\AppData\Local\Temp\Rar$DIa0.373\e3e76dcb-be38-412d-a93f-11bde714632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260648"/>
            <a:ext cx="1872208" cy="1440160"/>
          </a:xfrm>
          <a:prstGeom prst="rect">
            <a:avLst/>
          </a:prstGeom>
          <a:noFill/>
          <a:ln>
            <a:noFill/>
          </a:ln>
        </p:spPr>
      </p:pic>
      <p:pic>
        <p:nvPicPr>
          <p:cNvPr id="5" name="Рисунок 4" descr="C:\Users\User\AppData\Local\Temp\Rar$DIa0.062\93991eb1-a442-4271-9a7d-2e2322dd119a.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260648"/>
            <a:ext cx="1933827" cy="1512168"/>
          </a:xfrm>
          <a:prstGeom prst="rect">
            <a:avLst/>
          </a:prstGeom>
          <a:noFill/>
          <a:ln>
            <a:noFill/>
          </a:ln>
        </p:spPr>
      </p:pic>
      <p:graphicFrame>
        <p:nvGraphicFramePr>
          <p:cNvPr id="6" name="Диаграмма 5"/>
          <p:cNvGraphicFramePr/>
          <p:nvPr>
            <p:extLst>
              <p:ext uri="{D42A27DB-BD31-4B8C-83A1-F6EECF244321}">
                <p14:modId xmlns:p14="http://schemas.microsoft.com/office/powerpoint/2010/main" val="2198861008"/>
              </p:ext>
            </p:extLst>
          </p:nvPr>
        </p:nvGraphicFramePr>
        <p:xfrm>
          <a:off x="683568" y="4437112"/>
          <a:ext cx="2160240" cy="174180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p:cNvGraphicFramePr/>
          <p:nvPr>
            <p:extLst>
              <p:ext uri="{D42A27DB-BD31-4B8C-83A1-F6EECF244321}">
                <p14:modId xmlns:p14="http://schemas.microsoft.com/office/powerpoint/2010/main" val="2171204167"/>
              </p:ext>
            </p:extLst>
          </p:nvPr>
        </p:nvGraphicFramePr>
        <p:xfrm>
          <a:off x="3275856" y="4365104"/>
          <a:ext cx="2016224" cy="174180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Диаграмма 7"/>
          <p:cNvGraphicFramePr/>
          <p:nvPr>
            <p:extLst>
              <p:ext uri="{D42A27DB-BD31-4B8C-83A1-F6EECF244321}">
                <p14:modId xmlns:p14="http://schemas.microsoft.com/office/powerpoint/2010/main" val="2167199361"/>
              </p:ext>
            </p:extLst>
          </p:nvPr>
        </p:nvGraphicFramePr>
        <p:xfrm>
          <a:off x="5796136" y="4509120"/>
          <a:ext cx="2075815" cy="150101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0350378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1765272427"/>
              </p:ext>
            </p:extLst>
          </p:nvPr>
        </p:nvGraphicFramePr>
        <p:xfrm>
          <a:off x="395535" y="1412777"/>
          <a:ext cx="3600400" cy="3963924"/>
        </p:xfrm>
        <a:graphic>
          <a:graphicData uri="http://schemas.openxmlformats.org/drawingml/2006/table">
            <a:tbl>
              <a:tblPr firstRow="1" firstCol="1" bandRow="1">
                <a:tableStyleId>{5C22544A-7EE6-4342-B048-85BDC9FD1C3A}</a:tableStyleId>
              </a:tblPr>
              <a:tblGrid>
                <a:gridCol w="845732"/>
                <a:gridCol w="966550"/>
                <a:gridCol w="894059"/>
                <a:gridCol w="894059"/>
              </a:tblGrid>
              <a:tr h="712058">
                <a:tc>
                  <a:txBody>
                    <a:bodyPr/>
                    <a:lstStyle/>
                    <a:p>
                      <a:pPr>
                        <a:lnSpc>
                          <a:spcPct val="115000"/>
                        </a:lnSpc>
                        <a:spcAft>
                          <a:spcPts val="0"/>
                        </a:spcAft>
                      </a:pPr>
                      <a:r>
                        <a:rPr lang="kk-KZ" sz="1400" kern="1200" dirty="0">
                          <a:effectLst/>
                        </a:rPr>
                        <a:t>Қиын пән</a:t>
                      </a:r>
                      <a:endParaRPr lang="ru-RU" sz="1100" dirty="0">
                        <a:effectLst/>
                        <a:latin typeface="Calibri"/>
                        <a:ea typeface="Calibri"/>
                        <a:cs typeface="Times New Roman"/>
                      </a:endParaRPr>
                    </a:p>
                  </a:txBody>
                  <a:tcPr marL="68580" marR="68580" marT="9525" marB="0"/>
                </a:tc>
                <a:tc>
                  <a:txBody>
                    <a:bodyPr/>
                    <a:lstStyle/>
                    <a:p>
                      <a:pPr>
                        <a:lnSpc>
                          <a:spcPct val="115000"/>
                        </a:lnSpc>
                        <a:spcAft>
                          <a:spcPts val="0"/>
                        </a:spcAft>
                      </a:pPr>
                      <a:r>
                        <a:rPr lang="kk-KZ" sz="1400" kern="1200">
                          <a:effectLst/>
                        </a:rPr>
                        <a:t>Қай пән қорқыныш көрінеді</a:t>
                      </a:r>
                      <a:endParaRPr lang="ru-RU" sz="1100">
                        <a:effectLst/>
                        <a:latin typeface="Calibri"/>
                        <a:ea typeface="Calibri"/>
                        <a:cs typeface="Times New Roman"/>
                      </a:endParaRPr>
                    </a:p>
                  </a:txBody>
                  <a:tcPr marL="68580" marR="68580" marT="9525" marB="0"/>
                </a:tc>
                <a:tc>
                  <a:txBody>
                    <a:bodyPr/>
                    <a:lstStyle/>
                    <a:p>
                      <a:pPr>
                        <a:lnSpc>
                          <a:spcPct val="115000"/>
                        </a:lnSpc>
                        <a:spcAft>
                          <a:spcPts val="0"/>
                        </a:spcAft>
                      </a:pPr>
                      <a:r>
                        <a:rPr lang="kk-KZ" sz="1400" kern="1200">
                          <a:effectLst/>
                        </a:rPr>
                        <a:t>Көп тапсырма беретін</a:t>
                      </a:r>
                      <a:endParaRPr lang="ru-RU" sz="1100">
                        <a:effectLst/>
                        <a:latin typeface="Calibri"/>
                        <a:ea typeface="Calibri"/>
                        <a:cs typeface="Times New Roman"/>
                      </a:endParaRPr>
                    </a:p>
                  </a:txBody>
                  <a:tcPr marL="68580" marR="68580" marT="9525" marB="0"/>
                </a:tc>
                <a:tc>
                  <a:txBody>
                    <a:bodyPr/>
                    <a:lstStyle/>
                    <a:p>
                      <a:pPr>
                        <a:lnSpc>
                          <a:spcPct val="115000"/>
                        </a:lnSpc>
                        <a:spcAft>
                          <a:spcPts val="0"/>
                        </a:spcAft>
                      </a:pPr>
                      <a:r>
                        <a:rPr lang="kk-KZ" sz="1400" kern="1200">
                          <a:effectLst/>
                        </a:rPr>
                        <a:t>Не кедергі жақсы оқуға</a:t>
                      </a:r>
                      <a:endParaRPr lang="ru-RU" sz="1100">
                        <a:effectLst/>
                        <a:latin typeface="Calibri"/>
                        <a:ea typeface="Calibri"/>
                        <a:cs typeface="Times New Roman"/>
                      </a:endParaRPr>
                    </a:p>
                  </a:txBody>
                  <a:tcPr marL="68580" marR="68580" marT="9525" marB="0"/>
                </a:tc>
              </a:tr>
              <a:tr h="712058">
                <a:tc>
                  <a:txBody>
                    <a:bodyPr/>
                    <a:lstStyle/>
                    <a:p>
                      <a:pPr>
                        <a:lnSpc>
                          <a:spcPct val="115000"/>
                        </a:lnSpc>
                        <a:spcAft>
                          <a:spcPts val="0"/>
                        </a:spcAft>
                      </a:pPr>
                      <a:r>
                        <a:rPr lang="kk-KZ" sz="1400" kern="1200">
                          <a:effectLst/>
                        </a:rPr>
                        <a:t>Ағылшын-69,2℅</a:t>
                      </a:r>
                      <a:endParaRPr lang="ru-RU" sz="1100">
                        <a:effectLst/>
                        <a:latin typeface="Calibri"/>
                        <a:ea typeface="Calibri"/>
                        <a:cs typeface="Times New Roman"/>
                      </a:endParaRPr>
                    </a:p>
                  </a:txBody>
                  <a:tcPr marL="68580" marR="68580" marT="9525" marB="0"/>
                </a:tc>
                <a:tc>
                  <a:txBody>
                    <a:bodyPr/>
                    <a:lstStyle/>
                    <a:p>
                      <a:pPr>
                        <a:lnSpc>
                          <a:spcPct val="115000"/>
                        </a:lnSpc>
                        <a:spcAft>
                          <a:spcPts val="0"/>
                        </a:spcAft>
                      </a:pPr>
                      <a:r>
                        <a:rPr lang="kk-KZ" sz="1400" kern="1200">
                          <a:effectLst/>
                        </a:rPr>
                        <a:t>Қазақ тілі әдебиеті-38,4%</a:t>
                      </a:r>
                      <a:endParaRPr lang="ru-RU" sz="1100">
                        <a:effectLst/>
                      </a:endParaRPr>
                    </a:p>
                    <a:p>
                      <a:pPr>
                        <a:lnSpc>
                          <a:spcPct val="115000"/>
                        </a:lnSpc>
                        <a:spcAft>
                          <a:spcPts val="0"/>
                        </a:spcAft>
                      </a:pPr>
                      <a:r>
                        <a:rPr lang="kk-KZ" sz="1400" kern="1200">
                          <a:effectLst/>
                        </a:rPr>
                        <a:t> </a:t>
                      </a:r>
                      <a:endParaRPr lang="ru-RU" sz="1100">
                        <a:effectLst/>
                        <a:latin typeface="Calibri"/>
                        <a:ea typeface="Calibri"/>
                        <a:cs typeface="Times New Roman"/>
                      </a:endParaRPr>
                    </a:p>
                  </a:txBody>
                  <a:tcPr marL="68580" marR="68580" marT="9525" marB="0"/>
                </a:tc>
                <a:tc>
                  <a:txBody>
                    <a:bodyPr/>
                    <a:lstStyle/>
                    <a:p>
                      <a:pPr>
                        <a:lnSpc>
                          <a:spcPct val="115000"/>
                        </a:lnSpc>
                        <a:spcAft>
                          <a:spcPts val="0"/>
                        </a:spcAft>
                      </a:pPr>
                      <a:r>
                        <a:rPr lang="kk-KZ" sz="1400" kern="1200">
                          <a:effectLst/>
                        </a:rPr>
                        <a:t>Матем -69,2℅</a:t>
                      </a:r>
                      <a:endParaRPr lang="ru-RU" sz="1100">
                        <a:effectLst/>
                        <a:latin typeface="Calibri"/>
                        <a:ea typeface="Calibri"/>
                        <a:cs typeface="Times New Roman"/>
                      </a:endParaRPr>
                    </a:p>
                  </a:txBody>
                  <a:tcPr marL="68580" marR="68580" marT="9525" marB="0"/>
                </a:tc>
                <a:tc>
                  <a:txBody>
                    <a:bodyPr/>
                    <a:lstStyle/>
                    <a:p>
                      <a:pPr>
                        <a:lnSpc>
                          <a:spcPct val="115000"/>
                        </a:lnSpc>
                        <a:spcAft>
                          <a:spcPts val="0"/>
                        </a:spcAft>
                      </a:pPr>
                      <a:r>
                        <a:rPr lang="kk-KZ" sz="1400" kern="1200">
                          <a:effectLst/>
                        </a:rPr>
                        <a:t>Балалардың шуы</a:t>
                      </a:r>
                      <a:endParaRPr lang="ru-RU" sz="1100">
                        <a:effectLst/>
                        <a:latin typeface="Calibri"/>
                        <a:ea typeface="Calibri"/>
                        <a:cs typeface="Times New Roman"/>
                      </a:endParaRPr>
                    </a:p>
                  </a:txBody>
                  <a:tcPr marL="68580" marR="68580" marT="9525" marB="0"/>
                </a:tc>
              </a:tr>
              <a:tr h="473119">
                <a:tc>
                  <a:txBody>
                    <a:bodyPr/>
                    <a:lstStyle/>
                    <a:p>
                      <a:pPr>
                        <a:lnSpc>
                          <a:spcPct val="115000"/>
                        </a:lnSpc>
                        <a:spcAft>
                          <a:spcPts val="0"/>
                        </a:spcAft>
                      </a:pPr>
                      <a:r>
                        <a:rPr lang="kk-KZ" sz="1400" kern="1200">
                          <a:effectLst/>
                        </a:rPr>
                        <a:t>Матем -38,4℅</a:t>
                      </a:r>
                      <a:endParaRPr lang="ru-RU" sz="1100">
                        <a:effectLst/>
                        <a:latin typeface="Calibri"/>
                        <a:ea typeface="Calibri"/>
                        <a:cs typeface="Times New Roman"/>
                      </a:endParaRPr>
                    </a:p>
                  </a:txBody>
                  <a:tcPr marL="68580" marR="68580" marT="9525" marB="0"/>
                </a:tc>
                <a:tc>
                  <a:txBody>
                    <a:bodyPr/>
                    <a:lstStyle/>
                    <a:p>
                      <a:pPr>
                        <a:lnSpc>
                          <a:spcPct val="115000"/>
                        </a:lnSpc>
                        <a:spcAft>
                          <a:spcPts val="0"/>
                        </a:spcAft>
                      </a:pPr>
                      <a:r>
                        <a:rPr lang="kk-KZ" sz="1400" kern="1200">
                          <a:effectLst/>
                        </a:rPr>
                        <a:t>Тарих- 14℅ </a:t>
                      </a:r>
                      <a:endParaRPr lang="ru-RU" sz="1100">
                        <a:effectLst/>
                      </a:endParaRPr>
                    </a:p>
                    <a:p>
                      <a:pPr>
                        <a:lnSpc>
                          <a:spcPct val="115000"/>
                        </a:lnSpc>
                        <a:spcAft>
                          <a:spcPts val="0"/>
                        </a:spcAft>
                      </a:pPr>
                      <a:r>
                        <a:rPr lang="kk-KZ" sz="1400" kern="1200">
                          <a:effectLst/>
                        </a:rPr>
                        <a:t>Ағылшын - 7℅</a:t>
                      </a:r>
                      <a:endParaRPr lang="ru-RU" sz="1100">
                        <a:effectLst/>
                        <a:latin typeface="Calibri"/>
                        <a:ea typeface="Calibri"/>
                        <a:cs typeface="Times New Roman"/>
                      </a:endParaRPr>
                    </a:p>
                  </a:txBody>
                  <a:tcPr marL="68580" marR="68580" marT="9525" marB="0"/>
                </a:tc>
                <a:tc>
                  <a:txBody>
                    <a:bodyPr/>
                    <a:lstStyle/>
                    <a:p>
                      <a:pPr>
                        <a:lnSpc>
                          <a:spcPct val="115000"/>
                        </a:lnSpc>
                        <a:spcAft>
                          <a:spcPts val="0"/>
                        </a:spcAft>
                      </a:pPr>
                      <a:r>
                        <a:rPr lang="kk-KZ" sz="1400" kern="1200">
                          <a:effectLst/>
                        </a:rPr>
                        <a:t>Қазақ тілі-14%</a:t>
                      </a:r>
                      <a:endParaRPr lang="ru-RU" sz="1100">
                        <a:effectLst/>
                        <a:latin typeface="Calibri"/>
                        <a:ea typeface="Calibri"/>
                        <a:cs typeface="Times New Roman"/>
                      </a:endParaRPr>
                    </a:p>
                  </a:txBody>
                  <a:tcPr marL="68580" marR="68580" marT="9525" marB="0"/>
                </a:tc>
                <a:tc>
                  <a:txBody>
                    <a:bodyPr/>
                    <a:lstStyle/>
                    <a:p>
                      <a:pPr>
                        <a:lnSpc>
                          <a:spcPct val="115000"/>
                        </a:lnSpc>
                        <a:spcAft>
                          <a:spcPts val="0"/>
                        </a:spcAft>
                      </a:pPr>
                      <a:r>
                        <a:rPr lang="kk-KZ" sz="1400" kern="1200">
                          <a:effectLst/>
                        </a:rPr>
                        <a:t>Қорқыныш </a:t>
                      </a:r>
                      <a:endParaRPr lang="ru-RU" sz="1100">
                        <a:effectLst/>
                        <a:latin typeface="Calibri"/>
                        <a:ea typeface="Calibri"/>
                        <a:cs typeface="Times New Roman"/>
                      </a:endParaRPr>
                    </a:p>
                  </a:txBody>
                  <a:tcPr marL="68580" marR="68580" marT="9525" marB="0"/>
                </a:tc>
              </a:tr>
              <a:tr h="695053">
                <a:tc>
                  <a:txBody>
                    <a:bodyPr/>
                    <a:lstStyle/>
                    <a:p>
                      <a:pPr>
                        <a:lnSpc>
                          <a:spcPct val="115000"/>
                        </a:lnSpc>
                        <a:spcAft>
                          <a:spcPts val="0"/>
                        </a:spcAft>
                      </a:pPr>
                      <a:r>
                        <a:rPr lang="kk-KZ" sz="1400" kern="1200">
                          <a:effectLst/>
                        </a:rPr>
                        <a:t>Қазақ тілі-14℅</a:t>
                      </a:r>
                      <a:endParaRPr lang="ru-RU" sz="1100">
                        <a:effectLst/>
                      </a:endParaRPr>
                    </a:p>
                    <a:p>
                      <a:pPr>
                        <a:lnSpc>
                          <a:spcPct val="115000"/>
                        </a:lnSpc>
                        <a:spcAft>
                          <a:spcPts val="0"/>
                        </a:spcAft>
                      </a:pPr>
                      <a:r>
                        <a:rPr lang="kk-KZ" sz="1400" kern="1200">
                          <a:effectLst/>
                        </a:rPr>
                        <a:t>Орыс тілі-7℅</a:t>
                      </a:r>
                      <a:endParaRPr lang="ru-RU" sz="1100">
                        <a:effectLst/>
                        <a:latin typeface="Calibri"/>
                        <a:ea typeface="Calibri"/>
                        <a:cs typeface="Times New Roman"/>
                      </a:endParaRPr>
                    </a:p>
                  </a:txBody>
                  <a:tcPr marL="68580" marR="68580" marT="9525" marB="0"/>
                </a:tc>
                <a:tc>
                  <a:txBody>
                    <a:bodyPr/>
                    <a:lstStyle/>
                    <a:p>
                      <a:pPr>
                        <a:lnSpc>
                          <a:spcPct val="115000"/>
                        </a:lnSpc>
                        <a:spcAft>
                          <a:spcPts val="0"/>
                        </a:spcAft>
                      </a:pPr>
                      <a:r>
                        <a:rPr lang="kk-KZ" sz="1400" kern="1200">
                          <a:effectLst/>
                        </a:rPr>
                        <a:t>Музыка-7%</a:t>
                      </a:r>
                      <a:endParaRPr lang="ru-RU" sz="1100">
                        <a:effectLst/>
                        <a:latin typeface="Calibri"/>
                        <a:ea typeface="Calibri"/>
                        <a:cs typeface="Times New Roman"/>
                      </a:endParaRPr>
                    </a:p>
                  </a:txBody>
                  <a:tcPr marL="68580" marR="68580" marT="9525" marB="0"/>
                </a:tc>
                <a:tc>
                  <a:txBody>
                    <a:bodyPr/>
                    <a:lstStyle/>
                    <a:p>
                      <a:pPr>
                        <a:lnSpc>
                          <a:spcPct val="115000"/>
                        </a:lnSpc>
                        <a:spcAft>
                          <a:spcPts val="0"/>
                        </a:spcAft>
                      </a:pPr>
                      <a:r>
                        <a:rPr lang="kk-KZ" sz="1400" kern="1200">
                          <a:effectLst/>
                        </a:rPr>
                        <a:t>Жаратылыстану-14%</a:t>
                      </a:r>
                      <a:endParaRPr lang="ru-RU" sz="1100">
                        <a:effectLst/>
                        <a:latin typeface="Calibri"/>
                        <a:ea typeface="Calibri"/>
                        <a:cs typeface="Times New Roman"/>
                      </a:endParaRPr>
                    </a:p>
                  </a:txBody>
                  <a:tcPr marL="68580" marR="68580" marT="9525" marB="0"/>
                </a:tc>
                <a:tc>
                  <a:txBody>
                    <a:bodyPr/>
                    <a:lstStyle/>
                    <a:p>
                      <a:pPr>
                        <a:lnSpc>
                          <a:spcPct val="115000"/>
                        </a:lnSpc>
                        <a:spcAft>
                          <a:spcPts val="0"/>
                        </a:spcAft>
                      </a:pPr>
                      <a:r>
                        <a:rPr lang="kk-KZ" sz="1400" kern="1200" dirty="0">
                          <a:effectLst/>
                        </a:rPr>
                        <a:t> </a:t>
                      </a:r>
                      <a:endParaRPr lang="ru-RU" sz="1100" dirty="0">
                        <a:effectLst/>
                        <a:latin typeface="Calibri"/>
                        <a:ea typeface="Calibri"/>
                        <a:cs typeface="Times New Roman"/>
                      </a:endParaRPr>
                    </a:p>
                  </a:txBody>
                  <a:tcPr marL="68580" marR="68580" marT="9525" marB="0"/>
                </a:tc>
              </a:tr>
            </a:tbl>
          </a:graphicData>
        </a:graphic>
      </p:graphicFrame>
      <p:sp>
        <p:nvSpPr>
          <p:cNvPr id="2" name="Заголовок 1"/>
          <p:cNvSpPr>
            <a:spLocks noGrp="1"/>
          </p:cNvSpPr>
          <p:nvPr>
            <p:ph type="title"/>
          </p:nvPr>
        </p:nvSpPr>
        <p:spPr/>
        <p:txBody>
          <a:bodyPr>
            <a:noAutofit/>
          </a:bodyPr>
          <a:lstStyle/>
          <a:p>
            <a:pPr lvl="0" fontAlgn="base">
              <a:spcAft>
                <a:spcPct val="0"/>
              </a:spcAft>
            </a:pPr>
            <a:r>
              <a:rPr lang="kk-KZ" sz="1400" dirty="0">
                <a:latin typeface="Calibri" pitchFamily="34" charset="0"/>
                <a:ea typeface="Times New Roman" pitchFamily="18" charset="0"/>
                <a:cs typeface="Times New Roman" pitchFamily="18" charset="0"/>
              </a:rPr>
              <a:t>Біз 5-ші сыныптамыз»,«5 сынып деген не?», «Рахмет саған бастауыш», «Біздің эмоция», «Қорқынышты сілкіп таста»</a:t>
            </a:r>
            <a:endParaRPr lang="ru-RU" sz="200" dirty="0">
              <a:latin typeface="Arial" pitchFamily="34" charset="0"/>
              <a:cs typeface="Arial" pitchFamily="34" charset="0"/>
            </a:endParaRPr>
          </a:p>
        </p:txBody>
      </p:sp>
      <p:pic>
        <p:nvPicPr>
          <p:cNvPr id="3079" name="Рисунок 8" descr="Описание: C:\Users\User\AppData\Local\Temp\Rar$DIa0.532\IMG_24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7020" y="2690256"/>
            <a:ext cx="1737147" cy="12428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Рисунок 9" descr="Описание: C:\Users\User\AppData\Local\Temp\Rar$DIa0.440\IMG_26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4469" y="1340768"/>
            <a:ext cx="1587971" cy="1001266"/>
          </a:xfrm>
          <a:prstGeom prst="rect">
            <a:avLst/>
          </a:prstGeom>
          <a:noFill/>
          <a:extLst>
            <a:ext uri="{909E8E84-426E-40DD-AFC4-6F175D3DCCD1}">
              <a14:hiddenFill xmlns:a14="http://schemas.microsoft.com/office/drawing/2010/main">
                <a:solidFill>
                  <a:srgbClr val="FFFFFF"/>
                </a:solidFill>
              </a14:hiddenFill>
            </a:ext>
          </a:extLst>
        </p:spPr>
      </p:pic>
      <p:pic>
        <p:nvPicPr>
          <p:cNvPr id="3077" name="Рисунок 10" descr="Описание: C:\Users\User\AppData\Local\Temp\Rar$DIa0.709\IMG_262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0692" y="1340768"/>
            <a:ext cx="1565524" cy="1001266"/>
          </a:xfrm>
          <a:prstGeom prst="rect">
            <a:avLst/>
          </a:prstGeom>
          <a:noFill/>
          <a:extLst>
            <a:ext uri="{909E8E84-426E-40DD-AFC4-6F175D3DCCD1}">
              <a14:hiddenFill xmlns:a14="http://schemas.microsoft.com/office/drawing/2010/main">
                <a:solidFill>
                  <a:srgbClr val="FFFFFF"/>
                </a:solidFill>
              </a14:hiddenFill>
            </a:ext>
          </a:extLst>
        </p:spPr>
      </p:pic>
      <p:pic>
        <p:nvPicPr>
          <p:cNvPr id="3076" name="Рисунок 11" descr="Описание: C:\Users\User\AppData\Local\Temp\Rar$DIa0.478\IMG_262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6910" y="2738436"/>
            <a:ext cx="2081513" cy="1194619"/>
          </a:xfrm>
          <a:prstGeom prst="rect">
            <a:avLst/>
          </a:prstGeom>
          <a:noFill/>
          <a:extLst>
            <a:ext uri="{909E8E84-426E-40DD-AFC4-6F175D3DCCD1}">
              <a14:hiddenFill xmlns:a14="http://schemas.microsoft.com/office/drawing/2010/main">
                <a:solidFill>
                  <a:srgbClr val="FFFFFF"/>
                </a:solidFill>
              </a14:hiddenFill>
            </a:ext>
          </a:extLst>
        </p:spPr>
      </p:pic>
      <p:pic>
        <p:nvPicPr>
          <p:cNvPr id="3075" name="Рисунок 12" descr="Описание: C:\Users\User\AppData\Local\Temp\Rar$DIa0.741\IMG_272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7206" y="4257064"/>
            <a:ext cx="2300460" cy="12961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1733550" y="2584549"/>
            <a:ext cx="39626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a:t>
            </a:r>
            <a:endParaRPr kumimoji="0" lang="kk-KZ"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9"/>
          <p:cNvSpPr>
            <a:spLocks noChangeArrowheads="1"/>
          </p:cNvSpPr>
          <p:nvPr/>
        </p:nvSpPr>
        <p:spPr bwMode="auto">
          <a:xfrm>
            <a:off x="1733550" y="3824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10"/>
          <p:cNvSpPr>
            <a:spLocks noChangeArrowheads="1"/>
          </p:cNvSpPr>
          <p:nvPr/>
        </p:nvSpPr>
        <p:spPr bwMode="auto">
          <a:xfrm>
            <a:off x="1733550" y="46815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Rectangle 11"/>
          <p:cNvSpPr>
            <a:spLocks noChangeArrowheads="1"/>
          </p:cNvSpPr>
          <p:nvPr/>
        </p:nvSpPr>
        <p:spPr bwMode="auto">
          <a:xfrm>
            <a:off x="1733550" y="55387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12"/>
          <p:cNvSpPr>
            <a:spLocks noChangeArrowheads="1"/>
          </p:cNvSpPr>
          <p:nvPr/>
        </p:nvSpPr>
        <p:spPr bwMode="auto">
          <a:xfrm>
            <a:off x="1733550" y="6396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13"/>
          <p:cNvSpPr>
            <a:spLocks noChangeArrowheads="1"/>
          </p:cNvSpPr>
          <p:nvPr/>
        </p:nvSpPr>
        <p:spPr bwMode="auto">
          <a:xfrm>
            <a:off x="1733550" y="7262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a:t>
            </a:r>
            <a:endParaRPr kumimoji="0" lang="ru-RU" sz="7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14"/>
          <p:cNvSpPr>
            <a:spLocks noChangeArrowheads="1"/>
          </p:cNvSpPr>
          <p:nvPr/>
        </p:nvSpPr>
        <p:spPr bwMode="auto">
          <a:xfrm>
            <a:off x="1733550" y="8186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15"/>
          <p:cNvSpPr>
            <a:spLocks noChangeArrowheads="1"/>
          </p:cNvSpPr>
          <p:nvPr/>
        </p:nvSpPr>
        <p:spPr bwMode="auto">
          <a:xfrm>
            <a:off x="1733550" y="91392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6643750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descr="C:\Users\User\AppData\Local\Temp\Rar$DIa0.060\IMG_4793.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1626742"/>
            <a:ext cx="1800200" cy="1643720"/>
          </a:xfrm>
          <a:prstGeom prst="rect">
            <a:avLst/>
          </a:prstGeom>
          <a:noFill/>
          <a:ln>
            <a:noFill/>
          </a:ln>
        </p:spPr>
      </p:pic>
      <p:sp>
        <p:nvSpPr>
          <p:cNvPr id="2" name="Заголовок 1"/>
          <p:cNvSpPr>
            <a:spLocks noGrp="1"/>
          </p:cNvSpPr>
          <p:nvPr>
            <p:ph type="title"/>
          </p:nvPr>
        </p:nvSpPr>
        <p:spPr/>
        <p:txBody>
          <a:bodyPr>
            <a:noAutofit/>
          </a:bodyPr>
          <a:lstStyle/>
          <a:p>
            <a:r>
              <a:rPr lang="kk-KZ" sz="1400" dirty="0">
                <a:solidFill>
                  <a:schemeClr val="tx1"/>
                </a:solidFill>
                <a:latin typeface="Times New Roman" panose="02020603050405020304" pitchFamily="18" charset="0"/>
                <a:cs typeface="Times New Roman" panose="02020603050405020304" pitchFamily="18" charset="0"/>
              </a:rPr>
              <a:t> І-ші жарты жылдықта 1-11 сынып аралығында «Біз зорлық-зомбылыққа қарсымыз», «Зорлық-зомбылықсыз балалық шақ»  тақырыбында баяндама, дөңгелек үстел,пікір-талас ,эссе жазғызылып,сауалнама алынды, тренингтер өткізілді.Бұл іс-шаралар әлеуметтік педагогпен бірлесе атқарылды.Ата-аналармен «Зорлық-зомбылықсыз балалық шақ» тақырыбында жиналыс өткізілді.</a:t>
            </a:r>
            <a:endParaRPr lang="ru-RU" sz="1400" dirty="0">
              <a:solidFill>
                <a:schemeClr val="tx1"/>
              </a:solidFill>
              <a:latin typeface="Times New Roman" panose="02020603050405020304" pitchFamily="18" charset="0"/>
              <a:cs typeface="Times New Roman" panose="02020603050405020304" pitchFamily="18" charset="0"/>
            </a:endParaRPr>
          </a:p>
        </p:txBody>
      </p:sp>
      <p:pic>
        <p:nvPicPr>
          <p:cNvPr id="4" name="Рисунок 3" descr="C:\Users\User\AppData\Local\Temp\Rar$DIa0.850\IMG_476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87524" y="1664804"/>
            <a:ext cx="1656184" cy="1440160"/>
          </a:xfrm>
          <a:prstGeom prst="rect">
            <a:avLst/>
          </a:prstGeom>
          <a:noFill/>
          <a:ln>
            <a:noFill/>
          </a:ln>
        </p:spPr>
      </p:pic>
      <p:pic>
        <p:nvPicPr>
          <p:cNvPr id="6" name="Рисунок 5" descr="C:\Users\User\AppData\Local\Temp\Rar$DIa0.633\IMG_477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6116" y="1626742"/>
            <a:ext cx="2016224" cy="1586234"/>
          </a:xfrm>
          <a:prstGeom prst="rect">
            <a:avLst/>
          </a:prstGeom>
          <a:noFill/>
          <a:ln>
            <a:noFill/>
          </a:ln>
        </p:spPr>
      </p:pic>
      <p:pic>
        <p:nvPicPr>
          <p:cNvPr id="4098" name="Рисунок 20" descr="Описание: C:\Users\User\AppData\Local\Temp\Rar$DIa0.274\IMG_234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2305" y="1626742"/>
            <a:ext cx="2038338" cy="1586234"/>
          </a:xfrm>
          <a:prstGeom prst="rect">
            <a:avLst/>
          </a:prstGeom>
          <a:noFill/>
          <a:extLst>
            <a:ext uri="{909E8E84-426E-40DD-AFC4-6F175D3DCCD1}">
              <a14:hiddenFill xmlns:a14="http://schemas.microsoft.com/office/drawing/2010/main">
                <a:solidFill>
                  <a:srgbClr val="FFFFFF"/>
                </a:solidFill>
              </a14:hiddenFill>
            </a:ext>
          </a:extLst>
        </p:spPr>
      </p:pic>
      <p:pic>
        <p:nvPicPr>
          <p:cNvPr id="4097" name="Рисунок 21" descr="Описание: C:\Users\User\AppData\Local\Temp\Rar$DIa0.164\IMG_235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3236" y="3512032"/>
            <a:ext cx="2276475" cy="135026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0" y="2114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5"/>
          <p:cNvSpPr>
            <a:spLocks noChangeArrowheads="1"/>
          </p:cNvSpPr>
          <p:nvPr/>
        </p:nvSpPr>
        <p:spPr bwMode="auto">
          <a:xfrm>
            <a:off x="0" y="3752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251520" y="3427834"/>
            <a:ext cx="5688632" cy="2893100"/>
          </a:xfrm>
          <a:prstGeom prst="rect">
            <a:avLst/>
          </a:prstGeom>
        </p:spPr>
        <p:txBody>
          <a:bodyPr wrap="square">
            <a:spAutoFit/>
          </a:bodyPr>
          <a:lstStyle/>
          <a:p>
            <a:pPr lvl="0" fontAlgn="base">
              <a:spcBef>
                <a:spcPct val="0"/>
              </a:spcBef>
              <a:spcAft>
                <a:spcPct val="0"/>
              </a:spcAft>
            </a:pPr>
            <a:r>
              <a:rPr lang="kk-KZ" sz="1400" dirty="0">
                <a:latin typeface="Times New Roman" pitchFamily="18" charset="0"/>
                <a:ea typeface="Calibri" pitchFamily="34" charset="0"/>
                <a:cs typeface="Times New Roman" pitchFamily="18" charset="0"/>
              </a:rPr>
              <a:t>Адам құқықтары,балаларды буллинг пен кибербуллингтен қорғау мақсатында 5-11 сыныптар арасында </a:t>
            </a:r>
            <a:r>
              <a:rPr lang="kk-KZ" sz="1400" b="1" i="1" dirty="0">
                <a:ea typeface="Calibri" pitchFamily="34" charset="0"/>
                <a:cs typeface="Times New Roman" pitchFamily="18" charset="0"/>
              </a:rPr>
              <a:t>«</a:t>
            </a:r>
            <a:r>
              <a:rPr lang="kk-KZ" sz="1400" b="1" i="1" dirty="0">
                <a:latin typeface="Times New Roman" pitchFamily="18" charset="0"/>
                <a:ea typeface="Calibri" pitchFamily="34" charset="0"/>
                <a:cs typeface="Times New Roman" pitchFamily="18" charset="0"/>
              </a:rPr>
              <a:t>Буллинг және оған қарсы тұру</a:t>
            </a:r>
            <a:r>
              <a:rPr lang="kk-KZ" sz="1400" b="1" i="1" dirty="0">
                <a:ea typeface="Calibri" pitchFamily="34" charset="0"/>
                <a:cs typeface="Times New Roman" pitchFamily="18" charset="0"/>
              </a:rPr>
              <a:t>»</a:t>
            </a:r>
            <a:r>
              <a:rPr lang="kk-KZ" sz="1400" b="1" i="1" dirty="0">
                <a:latin typeface="Times New Roman" pitchFamily="18" charset="0"/>
                <a:ea typeface="Calibri" pitchFamily="34" charset="0"/>
                <a:cs typeface="Times New Roman" pitchFamily="18" charset="0"/>
              </a:rPr>
              <a:t>, </a:t>
            </a:r>
            <a:r>
              <a:rPr lang="kk-KZ" sz="1400" b="1" i="1" dirty="0">
                <a:ea typeface="Calibri" pitchFamily="34" charset="0"/>
                <a:cs typeface="Times New Roman" pitchFamily="18" charset="0"/>
              </a:rPr>
              <a:t>«</a:t>
            </a:r>
            <a:r>
              <a:rPr lang="kk-KZ" sz="1400" b="1" i="1" dirty="0">
                <a:latin typeface="Times New Roman" pitchFamily="18" charset="0"/>
                <a:ea typeface="Calibri" pitchFamily="34" charset="0"/>
                <a:cs typeface="Times New Roman" pitchFamily="18" charset="0"/>
              </a:rPr>
              <a:t>Күш көрсетпеңіз сіз оданда күштісіз</a:t>
            </a:r>
            <a:r>
              <a:rPr lang="kk-KZ" sz="1400" b="1" i="1" dirty="0">
                <a:ea typeface="Calibri" pitchFamily="34" charset="0"/>
                <a:cs typeface="Times New Roman" pitchFamily="18" charset="0"/>
              </a:rPr>
              <a:t>»</a:t>
            </a:r>
            <a:r>
              <a:rPr lang="kk-KZ" sz="1400" b="1" i="1" dirty="0">
                <a:latin typeface="Times New Roman" pitchFamily="18" charset="0"/>
                <a:ea typeface="Calibri" pitchFamily="34" charset="0"/>
                <a:cs typeface="Times New Roman" pitchFamily="18" charset="0"/>
              </a:rPr>
              <a:t>, </a:t>
            </a:r>
            <a:r>
              <a:rPr lang="kk-KZ" sz="1400" b="1" i="1" dirty="0">
                <a:ea typeface="Calibri" pitchFamily="34" charset="0"/>
                <a:cs typeface="Times New Roman" pitchFamily="18" charset="0"/>
              </a:rPr>
              <a:t>«</a:t>
            </a:r>
            <a:r>
              <a:rPr lang="kk-KZ" sz="1400" b="1" i="1" dirty="0">
                <a:latin typeface="Times New Roman" pitchFamily="18" charset="0"/>
                <a:ea typeface="Calibri" pitchFamily="34" charset="0"/>
                <a:cs typeface="Times New Roman" pitchFamily="18" charset="0"/>
              </a:rPr>
              <a:t>Буллинг және моббинг құрбандары</a:t>
            </a:r>
            <a:r>
              <a:rPr lang="kk-KZ" sz="1400" b="1" i="1" dirty="0">
                <a:ea typeface="Calibri" pitchFamily="34" charset="0"/>
                <a:cs typeface="Times New Roman" pitchFamily="18" charset="0"/>
              </a:rPr>
              <a:t>»</a:t>
            </a:r>
            <a:r>
              <a:rPr lang="kk-KZ" sz="1400" dirty="0">
                <a:latin typeface="Times New Roman" pitchFamily="18" charset="0"/>
                <a:ea typeface="Calibri" pitchFamily="34" charset="0"/>
                <a:cs typeface="Times New Roman" pitchFamily="18" charset="0"/>
              </a:rPr>
              <a:t> тақырыбында оқушылармен тренинг өткізіліп,буллингтен болатын салдары  туралы ақпараттандырылды. Жоғарғы сынып оқушылар арасында дөңгелек үстел ұйымдастырылып тақырып бойынша талқыланып кеңестер берілді. </a:t>
            </a:r>
            <a:r>
              <a:rPr lang="kk-KZ" sz="1400" dirty="0">
                <a:ea typeface="Calibri" pitchFamily="34" charset="0"/>
                <a:cs typeface="Times New Roman" pitchFamily="18" charset="0"/>
              </a:rPr>
              <a:t>«</a:t>
            </a:r>
            <a:r>
              <a:rPr lang="kk-KZ" sz="1400" dirty="0">
                <a:latin typeface="Times New Roman" pitchFamily="18" charset="0"/>
                <a:ea typeface="Calibri" pitchFamily="34" charset="0"/>
                <a:cs typeface="Times New Roman" pitchFamily="18" charset="0"/>
              </a:rPr>
              <a:t>Чучело</a:t>
            </a:r>
            <a:r>
              <a:rPr lang="kk-KZ" sz="1400" dirty="0">
                <a:ea typeface="Calibri" pitchFamily="34" charset="0"/>
                <a:cs typeface="Times New Roman" pitchFamily="18" charset="0"/>
              </a:rPr>
              <a:t>»</a:t>
            </a:r>
            <a:r>
              <a:rPr lang="kk-KZ" sz="1400" dirty="0">
                <a:latin typeface="Times New Roman" pitchFamily="18" charset="0"/>
                <a:ea typeface="Calibri" pitchFamily="34" charset="0"/>
                <a:cs typeface="Times New Roman" pitchFamily="18" charset="0"/>
              </a:rPr>
              <a:t> фильмін көру және талқылау. 8-11 сынып оқушыларынан сауалнама алынды.Сауалнама нәтижесінде оқушылар буллингті кіші сыныптарда басынан кешкендер болғаны сонымен қатар буллинг туралы ақпаратты мектептен алғандарын және БҰА көп айтылатыны туралы айтып өткен . </a:t>
            </a:r>
            <a:endParaRPr lang="ru-RU" sz="1400" dirty="0">
              <a:latin typeface="Arial" pitchFamily="34" charset="0"/>
              <a:cs typeface="Arial" pitchFamily="34" charset="0"/>
            </a:endParaRPr>
          </a:p>
          <a:p>
            <a:pPr lvl="0" eaLnBrk="0" fontAlgn="base" hangingPunct="0">
              <a:spcBef>
                <a:spcPct val="0"/>
              </a:spcBef>
              <a:spcAft>
                <a:spcPct val="0"/>
              </a:spcAft>
            </a:pPr>
            <a:r>
              <a:rPr lang="kk-KZ" sz="1400" dirty="0">
                <a:latin typeface="Times New Roman" pitchFamily="18" charset="0"/>
                <a:ea typeface="Calibri" pitchFamily="34" charset="0"/>
                <a:cs typeface="Times New Roman" pitchFamily="18" charset="0"/>
              </a:rPr>
              <a:t>Ата-аналар,мектеп мұғалімдеріне буллинг туралы ақпараттар берілді.</a:t>
            </a:r>
            <a:endParaRPr lang="ru-RU" sz="1400" dirty="0">
              <a:latin typeface="Arial" pitchFamily="34" charset="0"/>
              <a:cs typeface="Arial" pitchFamily="34" charset="0"/>
            </a:endParaRPr>
          </a:p>
          <a:p>
            <a:pPr lvl="0" eaLnBrk="0" fontAlgn="base" hangingPunct="0">
              <a:spcBef>
                <a:spcPct val="0"/>
              </a:spcBef>
              <a:spcAft>
                <a:spcPct val="0"/>
              </a:spcAft>
            </a:pPr>
            <a:endParaRPr lang="ru-RU" sz="1400" dirty="0">
              <a:latin typeface="Arial" pitchFamily="34" charset="0"/>
              <a:cs typeface="Arial" pitchFamily="34" charset="0"/>
            </a:endParaRPr>
          </a:p>
        </p:txBody>
      </p:sp>
    </p:spTree>
    <p:extLst>
      <p:ext uri="{BB962C8B-B14F-4D97-AF65-F5344CB8AC3E}">
        <p14:creationId xmlns:p14="http://schemas.microsoft.com/office/powerpoint/2010/main" val="33475421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C:\Users\User\AppData\Local\Temp\Rar$DIa0.795\b6cb5c00-4bfe-40c7-b343-35935f675020.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772626"/>
            <a:ext cx="1675486" cy="1890156"/>
          </a:xfrm>
          <a:prstGeom prst="rect">
            <a:avLst/>
          </a:prstGeom>
          <a:noFill/>
          <a:ln>
            <a:noFill/>
          </a:ln>
        </p:spPr>
      </p:pic>
      <p:sp>
        <p:nvSpPr>
          <p:cNvPr id="2" name="Заголовок 1"/>
          <p:cNvSpPr>
            <a:spLocks noGrp="1"/>
          </p:cNvSpPr>
          <p:nvPr>
            <p:ph type="title"/>
          </p:nvPr>
        </p:nvSpPr>
        <p:spPr>
          <a:xfrm>
            <a:off x="179512" y="338328"/>
            <a:ext cx="8712968" cy="1252728"/>
          </a:xfrm>
        </p:spPr>
        <p:txBody>
          <a:bodyPr>
            <a:normAutofit fontScale="90000"/>
          </a:bodyPr>
          <a:lstStyle/>
          <a:p>
            <a:r>
              <a:rPr lang="kk-KZ" sz="1600" dirty="0" smtClean="0"/>
              <a:t/>
            </a:r>
            <a:br>
              <a:rPr lang="kk-KZ" sz="1600" dirty="0" smtClean="0"/>
            </a:br>
            <a:r>
              <a:rPr lang="kk-KZ" sz="1600" dirty="0"/>
              <a:t/>
            </a:r>
            <a:br>
              <a:rPr lang="kk-KZ" sz="1600" dirty="0"/>
            </a:br>
            <a:r>
              <a:rPr lang="kk-KZ" sz="1600" dirty="0" smtClean="0"/>
              <a:t/>
            </a:r>
            <a:br>
              <a:rPr lang="kk-KZ" sz="1600" dirty="0" smtClean="0"/>
            </a:br>
            <a:r>
              <a:rPr lang="kk-KZ" sz="1600" dirty="0" smtClean="0"/>
              <a:t> </a:t>
            </a:r>
            <a:r>
              <a:rPr lang="kk-KZ" sz="1600" dirty="0">
                <a:solidFill>
                  <a:schemeClr val="tx1"/>
                </a:solidFill>
                <a:latin typeface="Times New Roman" panose="02020603050405020304" pitchFamily="18" charset="0"/>
                <a:cs typeface="Times New Roman" panose="02020603050405020304" pitchFamily="18" charset="0"/>
              </a:rPr>
              <a:t>8-11 сынып оқушыларына </a:t>
            </a:r>
            <a:r>
              <a:rPr lang="kk-KZ" sz="1600" b="1" i="1" dirty="0">
                <a:solidFill>
                  <a:schemeClr val="tx1"/>
                </a:solidFill>
                <a:latin typeface="Times New Roman" panose="02020603050405020304" pitchFamily="18" charset="0"/>
                <a:cs typeface="Times New Roman" panose="02020603050405020304" pitchFamily="18" charset="0"/>
              </a:rPr>
              <a:t>«Менің психикалық денсаулығым» </a:t>
            </a:r>
            <a:r>
              <a:rPr lang="kk-KZ" sz="1600" dirty="0">
                <a:solidFill>
                  <a:schemeClr val="tx1"/>
                </a:solidFill>
                <a:latin typeface="Times New Roman" panose="02020603050405020304" pitchFamily="18" charset="0"/>
                <a:cs typeface="Times New Roman" panose="02020603050405020304" pitchFamily="18" charset="0"/>
              </a:rPr>
              <a:t>тақырыбында бейнероликтер  мен презентациялар көрсетіліп ақпараттандырылд. Ата-аналармен </a:t>
            </a:r>
            <a:r>
              <a:rPr lang="kk-KZ" sz="1600" b="1" i="1" dirty="0">
                <a:solidFill>
                  <a:schemeClr val="tx1"/>
                </a:solidFill>
                <a:latin typeface="Times New Roman" panose="02020603050405020304" pitchFamily="18" charset="0"/>
                <a:cs typeface="Times New Roman" panose="02020603050405020304" pitchFamily="18" charset="0"/>
              </a:rPr>
              <a:t>«Жасөспірімдердің психикалық денсаулығы» </a:t>
            </a:r>
            <a:r>
              <a:rPr lang="kk-KZ" sz="1600" dirty="0">
                <a:solidFill>
                  <a:schemeClr val="tx1"/>
                </a:solidFill>
                <a:latin typeface="Times New Roman" panose="02020603050405020304" pitchFamily="18" charset="0"/>
                <a:cs typeface="Times New Roman" panose="02020603050405020304" pitchFamily="18" charset="0"/>
              </a:rPr>
              <a:t>тақырыбында бейнеролик көрсетіліп презентациямен таныстырылып жаднамалар таратылды.Мектепке келуге мүмкіндіктері болмай қалған ата-аналарға ватсап желісі арқылы таныстырылд. Мүмкіндіктеріне қарай кері байланысқа шықты. Мектептегі пән мұғалімдеріне  </a:t>
            </a:r>
            <a:r>
              <a:rPr lang="kk-KZ" sz="1600" b="1" i="1" dirty="0">
                <a:solidFill>
                  <a:schemeClr val="tx1"/>
                </a:solidFill>
                <a:latin typeface="Times New Roman" panose="02020603050405020304" pitchFamily="18" charset="0"/>
                <a:cs typeface="Times New Roman" panose="02020603050405020304" pitchFamily="18" charset="0"/>
              </a:rPr>
              <a:t>«Психикалық денсаулық», «Эмоция»</a:t>
            </a:r>
            <a:r>
              <a:rPr lang="kk-KZ" sz="1600" dirty="0">
                <a:solidFill>
                  <a:schemeClr val="tx1"/>
                </a:solidFill>
                <a:latin typeface="Times New Roman" panose="02020603050405020304" pitchFamily="18" charset="0"/>
                <a:cs typeface="Times New Roman" panose="02020603050405020304" pitchFamily="18" charset="0"/>
              </a:rPr>
              <a:t> тақырыбында бейнеролик көрсетіліп өзіңнің психикалық денсаулығыңды сақтауға кеңестер берілді.</a:t>
            </a:r>
            <a:r>
              <a:rPr lang="ru-RU" sz="1600" dirty="0">
                <a:solidFill>
                  <a:schemeClr val="tx1"/>
                </a:solidFill>
                <a:latin typeface="Times New Roman" panose="02020603050405020304" pitchFamily="18" charset="0"/>
                <a:cs typeface="Times New Roman" panose="02020603050405020304" pitchFamily="18" charset="0"/>
              </a:rPr>
              <a:t/>
            </a:r>
            <a:br>
              <a:rPr lang="ru-RU" sz="1600" dirty="0">
                <a:solidFill>
                  <a:schemeClr val="tx1"/>
                </a:solidFill>
                <a:latin typeface="Times New Roman" panose="02020603050405020304" pitchFamily="18" charset="0"/>
                <a:cs typeface="Times New Roman" panose="02020603050405020304" pitchFamily="18" charset="0"/>
              </a:rPr>
            </a:br>
            <a:r>
              <a:rPr lang="kk-KZ" dirty="0"/>
              <a:t> </a:t>
            </a:r>
            <a:endParaRPr lang="ru-RU" dirty="0"/>
          </a:p>
        </p:txBody>
      </p:sp>
      <p:pic>
        <p:nvPicPr>
          <p:cNvPr id="5" name="Рисунок 4" descr="C:\Users\User\Downloads\adca72fe-8206-4bb3-a392-48c30496946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760" y="1772626"/>
            <a:ext cx="1643634" cy="1890156"/>
          </a:xfrm>
          <a:prstGeom prst="rect">
            <a:avLst/>
          </a:prstGeom>
          <a:noFill/>
          <a:ln>
            <a:noFill/>
          </a:ln>
        </p:spPr>
      </p:pic>
      <p:pic>
        <p:nvPicPr>
          <p:cNvPr id="6" name="Рисунок 5" descr="C:\Users\User\AppData\Local\Temp\Rar$DIa0.266\IMG_4496.jpg"/>
          <p:cNvPicPr/>
          <p:nvPr/>
        </p:nvPicPr>
        <p:blipFill rotWithShape="1">
          <a:blip r:embed="rId4">
            <a:extLst>
              <a:ext uri="{28A0092B-C50C-407E-A947-70E740481C1C}">
                <a14:useLocalDpi xmlns:a14="http://schemas.microsoft.com/office/drawing/2010/main" val="0"/>
              </a:ext>
            </a:extLst>
          </a:blip>
          <a:srcRect t="24340" r="22951"/>
          <a:stretch/>
        </p:blipFill>
        <p:spPr bwMode="auto">
          <a:xfrm>
            <a:off x="4261328" y="1772626"/>
            <a:ext cx="1800200" cy="1870422"/>
          </a:xfrm>
          <a:prstGeom prst="rect">
            <a:avLst/>
          </a:prstGeom>
          <a:noFill/>
          <a:ln>
            <a:noFill/>
          </a:ln>
          <a:extLst>
            <a:ext uri="{53640926-AAD7-44D8-BBD7-CCE9431645EC}">
              <a14:shadowObscured xmlns:a14="http://schemas.microsoft.com/office/drawing/2010/main"/>
            </a:ext>
          </a:extLst>
        </p:spPr>
      </p:pic>
      <p:pic>
        <p:nvPicPr>
          <p:cNvPr id="7" name="Рисунок 6" descr="C:\Users\User\AppData\Local\Temp\Rar$DIa0.809\IMG_4669.jpg"/>
          <p:cNvPicPr/>
          <p:nvPr/>
        </p:nvPicPr>
        <p:blipFill rotWithShape="1">
          <a:blip r:embed="rId5" cstate="print">
            <a:extLst>
              <a:ext uri="{28A0092B-C50C-407E-A947-70E740481C1C}">
                <a14:useLocalDpi xmlns:a14="http://schemas.microsoft.com/office/drawing/2010/main" val="0"/>
              </a:ext>
            </a:extLst>
          </a:blip>
          <a:srcRect t="12854"/>
          <a:stretch/>
        </p:blipFill>
        <p:spPr bwMode="auto">
          <a:xfrm>
            <a:off x="6213290" y="1772626"/>
            <a:ext cx="2103126" cy="1870422"/>
          </a:xfrm>
          <a:prstGeom prst="rect">
            <a:avLst/>
          </a:prstGeom>
          <a:noFill/>
          <a:ln>
            <a:noFill/>
          </a:ln>
          <a:extLst>
            <a:ext uri="{53640926-AAD7-44D8-BBD7-CCE9431645EC}">
              <a14:shadowObscured xmlns:a14="http://schemas.microsoft.com/office/drawing/2010/main"/>
            </a:ext>
          </a:extLst>
        </p:spPr>
      </p:pic>
      <p:sp>
        <p:nvSpPr>
          <p:cNvPr id="12" name="Прямоугольник 11"/>
          <p:cNvSpPr/>
          <p:nvPr/>
        </p:nvSpPr>
        <p:spPr>
          <a:xfrm>
            <a:off x="2555776" y="3933056"/>
            <a:ext cx="6336704" cy="615553"/>
          </a:xfrm>
          <a:prstGeom prst="rect">
            <a:avLst/>
          </a:prstGeom>
        </p:spPr>
        <p:txBody>
          <a:bodyPr wrap="square">
            <a:spAutoFit/>
          </a:bodyPr>
          <a:lstStyle/>
          <a:p>
            <a:pPr algn="ctr"/>
            <a:r>
              <a:rPr lang="kk-KZ" dirty="0" smtClean="0"/>
              <a:t>                          </a:t>
            </a:r>
            <a:r>
              <a:rPr lang="kk-KZ" sz="1600" dirty="0">
                <a:latin typeface="Times New Roman" panose="02020603050405020304" pitchFamily="18" charset="0"/>
                <a:cs typeface="Times New Roman" panose="02020603050405020304" pitchFamily="18" charset="0"/>
              </a:rPr>
              <a:t>8 сынып ата-ана жиналысы </a:t>
            </a:r>
            <a:endParaRPr lang="kk-KZ" sz="1600" dirty="0" smtClean="0">
              <a:latin typeface="Times New Roman" panose="02020603050405020304" pitchFamily="18" charset="0"/>
              <a:cs typeface="Times New Roman" panose="02020603050405020304" pitchFamily="18" charset="0"/>
            </a:endParaRPr>
          </a:p>
          <a:p>
            <a:pPr algn="ctr"/>
            <a:r>
              <a:rPr lang="kk-KZ" sz="1600" b="1" dirty="0" smtClean="0">
                <a:latin typeface="Times New Roman" panose="02020603050405020304" pitchFamily="18" charset="0"/>
                <a:cs typeface="Times New Roman" panose="02020603050405020304" pitchFamily="18" charset="0"/>
              </a:rPr>
              <a:t>                       «</a:t>
            </a:r>
            <a:r>
              <a:rPr lang="kk-KZ" sz="1600" b="1" dirty="0">
                <a:latin typeface="Times New Roman" panose="02020603050405020304" pitchFamily="18" charset="0"/>
                <a:cs typeface="Times New Roman" panose="02020603050405020304" pitchFamily="18" charset="0"/>
              </a:rPr>
              <a:t>Жасөспірімнің психикалық денсаулығы»</a:t>
            </a:r>
            <a:endParaRPr lang="ru-RU" sz="1600" dirty="0">
              <a:latin typeface="Times New Roman" panose="02020603050405020304" pitchFamily="18" charset="0"/>
              <a:cs typeface="Times New Roman" panose="02020603050405020304" pitchFamily="18" charset="0"/>
            </a:endParaRPr>
          </a:p>
        </p:txBody>
      </p:sp>
      <p:pic>
        <p:nvPicPr>
          <p:cNvPr id="16" name="Рисунок 15" descr="C:\Users\User\AppData\Local\Temp\Rar$DIa0.209\IMG_4928.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3928" y="4616101"/>
            <a:ext cx="2016224" cy="1531620"/>
          </a:xfrm>
          <a:prstGeom prst="rect">
            <a:avLst/>
          </a:prstGeom>
          <a:noFill/>
          <a:ln>
            <a:noFill/>
          </a:ln>
        </p:spPr>
      </p:pic>
      <p:pic>
        <p:nvPicPr>
          <p:cNvPr id="17" name="Рисунок 16" descr="C:\Users\User\AppData\Local\Temp\Rar$DIa0.589\IMG_4931.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13290" y="4548609"/>
            <a:ext cx="2164648" cy="1531620"/>
          </a:xfrm>
          <a:prstGeom prst="rect">
            <a:avLst/>
          </a:prstGeom>
          <a:noFill/>
          <a:ln>
            <a:noFill/>
          </a:ln>
        </p:spPr>
      </p:pic>
      <p:sp>
        <p:nvSpPr>
          <p:cNvPr id="3" name="Прямоугольник 2"/>
          <p:cNvSpPr/>
          <p:nvPr/>
        </p:nvSpPr>
        <p:spPr>
          <a:xfrm>
            <a:off x="395536" y="4952494"/>
            <a:ext cx="3240360" cy="923330"/>
          </a:xfrm>
          <a:prstGeom prst="rect">
            <a:avLst/>
          </a:prstGeom>
        </p:spPr>
        <p:txBody>
          <a:bodyPr wrap="square">
            <a:spAutoFit/>
          </a:bodyPr>
          <a:lstStyle/>
          <a:p>
            <a:r>
              <a:rPr lang="en-US" dirty="0"/>
              <a:t>https://www.instagram.com/p/CWsgQhyMOCh/?igshid=YmMyMTA2M2Y=</a:t>
            </a:r>
            <a:endParaRPr lang="ru-RU" dirty="0"/>
          </a:p>
        </p:txBody>
      </p:sp>
    </p:spTree>
    <p:extLst>
      <p:ext uri="{BB962C8B-B14F-4D97-AF65-F5344CB8AC3E}">
        <p14:creationId xmlns:p14="http://schemas.microsoft.com/office/powerpoint/2010/main" val="163075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extLst>
              <p:ext uri="{D42A27DB-BD31-4B8C-83A1-F6EECF244321}">
                <p14:modId xmlns:p14="http://schemas.microsoft.com/office/powerpoint/2010/main" val="3814253775"/>
              </p:ext>
            </p:extLst>
          </p:nvPr>
        </p:nvGraphicFramePr>
        <p:xfrm>
          <a:off x="871538" y="1052736"/>
          <a:ext cx="7408862" cy="50734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Заголовок 1"/>
          <p:cNvSpPr>
            <a:spLocks noGrp="1"/>
          </p:cNvSpPr>
          <p:nvPr>
            <p:ph type="title"/>
          </p:nvPr>
        </p:nvSpPr>
        <p:spPr>
          <a:xfrm>
            <a:off x="457200" y="274638"/>
            <a:ext cx="8229600" cy="706090"/>
          </a:xfrm>
        </p:spPr>
        <p:txBody>
          <a:bodyPr>
            <a:noAutofit/>
          </a:bodyPr>
          <a:lstStyle/>
          <a:p>
            <a:r>
              <a:rPr lang="kk-KZ" sz="1600" b="1" dirty="0">
                <a:solidFill>
                  <a:schemeClr val="tx1"/>
                </a:solidFill>
                <a:latin typeface="Times New Roman" pitchFamily="18" charset="0"/>
                <a:cs typeface="Times New Roman" pitchFamily="18" charset="0"/>
              </a:rPr>
              <a:t>ТӘРБИЕНІҢ  </a:t>
            </a:r>
            <a:r>
              <a:rPr lang="kk-KZ" sz="1600" b="1" dirty="0" smtClean="0">
                <a:solidFill>
                  <a:schemeClr val="tx1"/>
                </a:solidFill>
                <a:latin typeface="Times New Roman" pitchFamily="18" charset="0"/>
                <a:cs typeface="Times New Roman" pitchFamily="18" charset="0"/>
              </a:rPr>
              <a:t>8 бағыты </a:t>
            </a:r>
            <a:endParaRPr lang="ru-RU" sz="1600" dirty="0">
              <a:solidFill>
                <a:schemeClr val="tx1"/>
              </a:solidFill>
              <a:latin typeface="Times New Roman" pitchFamily="18" charset="0"/>
              <a:cs typeface="Times New Roman" pitchFamily="18" charset="0"/>
            </a:endParaRPr>
          </a:p>
        </p:txBody>
      </p:sp>
      <p:sp>
        <p:nvSpPr>
          <p:cNvPr id="3" name="Прямоугольник 2"/>
          <p:cNvSpPr/>
          <p:nvPr/>
        </p:nvSpPr>
        <p:spPr>
          <a:xfrm>
            <a:off x="3330162" y="2780928"/>
            <a:ext cx="2592288"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dirty="0">
                <a:latin typeface="Times New Roman" pitchFamily="18" charset="0"/>
                <a:cs typeface="Times New Roman" pitchFamily="18" charset="0"/>
              </a:rPr>
              <a:t>Еңбек,экономикалық және экологиялық </a:t>
            </a:r>
            <a:r>
              <a:rPr lang="kk-KZ" dirty="0" smtClean="0">
                <a:latin typeface="Times New Roman" pitchFamily="18" charset="0"/>
                <a:cs typeface="Times New Roman" pitchFamily="18" charset="0"/>
              </a:rPr>
              <a:t>тәрбие</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C:\Users\User\AppData\Local\Temp\Rar$DIa0.365\IMG_3392.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556792"/>
            <a:ext cx="1944216" cy="1440160"/>
          </a:xfrm>
          <a:prstGeom prst="rect">
            <a:avLst/>
          </a:prstGeom>
          <a:noFill/>
          <a:ln>
            <a:noFill/>
          </a:ln>
        </p:spPr>
      </p:pic>
      <p:sp>
        <p:nvSpPr>
          <p:cNvPr id="2" name="Заголовок 1"/>
          <p:cNvSpPr>
            <a:spLocks noGrp="1"/>
          </p:cNvSpPr>
          <p:nvPr>
            <p:ph type="title"/>
          </p:nvPr>
        </p:nvSpPr>
        <p:spPr/>
        <p:txBody>
          <a:bodyPr>
            <a:noAutofit/>
          </a:bodyPr>
          <a:lstStyle/>
          <a:p>
            <a:r>
              <a:rPr lang="kk-KZ" sz="1400" dirty="0" smtClean="0"/>
              <a:t/>
            </a:r>
            <a:br>
              <a:rPr lang="kk-KZ" sz="1400" dirty="0" smtClean="0"/>
            </a:br>
            <a:r>
              <a:rPr lang="kk-KZ" sz="1400" dirty="0"/>
              <a:t/>
            </a:r>
            <a:br>
              <a:rPr lang="kk-KZ" sz="1400" dirty="0"/>
            </a:br>
            <a:r>
              <a:rPr lang="kk-KZ" sz="1400" dirty="0" smtClean="0"/>
              <a:t/>
            </a:r>
            <a:br>
              <a:rPr lang="kk-KZ" sz="1400" dirty="0" smtClean="0"/>
            </a:br>
            <a:r>
              <a:rPr lang="kk-KZ" sz="1400" dirty="0" smtClean="0">
                <a:solidFill>
                  <a:schemeClr val="tx1"/>
                </a:solidFill>
                <a:latin typeface="Times New Roman" panose="02020603050405020304" pitchFamily="18" charset="0"/>
                <a:cs typeface="Times New Roman" panose="02020603050405020304" pitchFamily="18" charset="0"/>
              </a:rPr>
              <a:t>Мектептегі жасөспірімдердің деструктивтік мінез –құлқын алдын алу және психикалық-физикалық денсаулығын нығайту»  тақырыбында жоспар бойынша 7-9 сыныптар арасында коммуникативті дағдыны қалыптастыру мақсатында алдын-алу жұмыстары жүргізілді. </a:t>
            </a:r>
            <a:r>
              <a:rPr lang="kk-KZ" sz="1400" b="1" dirty="0" smtClean="0">
                <a:solidFill>
                  <a:schemeClr val="tx1"/>
                </a:solidFill>
                <a:latin typeface="Times New Roman" panose="02020603050405020304" pitchFamily="18" charset="0"/>
                <a:cs typeface="Times New Roman" panose="02020603050405020304" pitchFamily="18" charset="0"/>
              </a:rPr>
              <a:t>«Біз және біздің әрекетіміз», «Мен адамдар арасында»,</a:t>
            </a:r>
            <a:r>
              <a:rPr lang="kk-KZ" sz="1400" dirty="0" smtClean="0">
                <a:solidFill>
                  <a:schemeClr val="tx1"/>
                </a:solidFill>
                <a:latin typeface="Times New Roman" panose="02020603050405020304" pitchFamily="18" charset="0"/>
                <a:cs typeface="Times New Roman" panose="02020603050405020304" pitchFamily="18" charset="0"/>
              </a:rPr>
              <a:t> </a:t>
            </a:r>
            <a:r>
              <a:rPr lang="kk-KZ" sz="1400" b="1" dirty="0" smtClean="0">
                <a:solidFill>
                  <a:schemeClr val="tx1"/>
                </a:solidFill>
                <a:latin typeface="Times New Roman" panose="02020603050405020304" pitchFamily="18" charset="0"/>
                <a:cs typeface="Times New Roman" panose="02020603050405020304" pitchFamily="18" charset="0"/>
              </a:rPr>
              <a:t>«Өзіңе көңіл күй тудыр» </a:t>
            </a:r>
            <a:r>
              <a:rPr lang="kk-KZ" sz="1400" dirty="0" smtClean="0">
                <a:solidFill>
                  <a:schemeClr val="tx1"/>
                </a:solidFill>
                <a:latin typeface="Times New Roman" panose="02020603050405020304" pitchFamily="18" charset="0"/>
                <a:cs typeface="Times New Roman" panose="02020603050405020304" pitchFamily="18" charset="0"/>
              </a:rPr>
              <a:t>тренингтер өткізілді.  ІІ жарты жылдықта бұл жұмыстар жалғасын табады.     </a:t>
            </a:r>
            <a:r>
              <a:rPr lang="ru-RU" sz="1400" dirty="0" smtClean="0">
                <a:solidFill>
                  <a:schemeClr val="tx1"/>
                </a:solidFill>
                <a:latin typeface="Times New Roman" panose="02020603050405020304" pitchFamily="18" charset="0"/>
                <a:cs typeface="Times New Roman" panose="02020603050405020304" pitchFamily="18" charset="0"/>
              </a:rPr>
              <a:t/>
            </a:r>
            <a:br>
              <a:rPr lang="ru-RU" sz="1400" dirty="0" smtClean="0">
                <a:solidFill>
                  <a:schemeClr val="tx1"/>
                </a:solidFill>
                <a:latin typeface="Times New Roman" panose="02020603050405020304" pitchFamily="18" charset="0"/>
                <a:cs typeface="Times New Roman" panose="02020603050405020304" pitchFamily="18" charset="0"/>
              </a:rPr>
            </a:br>
            <a:r>
              <a:rPr lang="kk-KZ" sz="1400" dirty="0" smtClean="0"/>
              <a:t>   </a:t>
            </a:r>
            <a:r>
              <a:rPr lang="ru-RU" sz="1400" dirty="0" smtClean="0"/>
              <a:t>     </a:t>
            </a:r>
            <a:br>
              <a:rPr lang="ru-RU" sz="1400" dirty="0" smtClean="0"/>
            </a:br>
            <a:endParaRPr lang="ru-RU" sz="1400" dirty="0"/>
          </a:p>
        </p:txBody>
      </p:sp>
      <p:pic>
        <p:nvPicPr>
          <p:cNvPr id="5" name="Рисунок 4" descr="C:\Users\User\AppData\Local\Temp\Rar$DIa0.529\IMG_380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4394" y="2060848"/>
            <a:ext cx="2027880" cy="1728192"/>
          </a:xfrm>
          <a:prstGeom prst="rect">
            <a:avLst/>
          </a:prstGeom>
          <a:noFill/>
          <a:ln>
            <a:noFill/>
          </a:ln>
        </p:spPr>
      </p:pic>
      <p:pic>
        <p:nvPicPr>
          <p:cNvPr id="6" name="Рисунок 5" descr="C:\Users\User\AppData\Local\Temp\Rar$DIa0.542\IMG_381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2020" y="1556792"/>
            <a:ext cx="1980220" cy="1458620"/>
          </a:xfrm>
          <a:prstGeom prst="rect">
            <a:avLst/>
          </a:prstGeom>
          <a:noFill/>
          <a:ln>
            <a:noFill/>
          </a:ln>
        </p:spPr>
      </p:pic>
      <p:pic>
        <p:nvPicPr>
          <p:cNvPr id="7" name="Рисунок 6" descr="C:\Users\User\AppData\Local\Temp\Rar$DIa0.161\IMG_4298.jpg"/>
          <p:cNvPicPr/>
          <p:nvPr/>
        </p:nvPicPr>
        <p:blipFill rotWithShape="1">
          <a:blip r:embed="rId5" cstate="print">
            <a:extLst>
              <a:ext uri="{28A0092B-C50C-407E-A947-70E740481C1C}">
                <a14:useLocalDpi xmlns:a14="http://schemas.microsoft.com/office/drawing/2010/main" val="0"/>
              </a:ext>
            </a:extLst>
          </a:blip>
          <a:srcRect t="22059"/>
          <a:stretch/>
        </p:blipFill>
        <p:spPr bwMode="auto">
          <a:xfrm>
            <a:off x="395536" y="3140968"/>
            <a:ext cx="1944216" cy="1296144"/>
          </a:xfrm>
          <a:prstGeom prst="rect">
            <a:avLst/>
          </a:prstGeom>
          <a:noFill/>
          <a:ln>
            <a:noFill/>
          </a:ln>
          <a:extLst>
            <a:ext uri="{53640926-AAD7-44D8-BBD7-CCE9431645EC}">
              <a14:shadowObscured xmlns:a14="http://schemas.microsoft.com/office/drawing/2010/main"/>
            </a:ext>
          </a:extLst>
        </p:spPr>
      </p:pic>
      <p:pic>
        <p:nvPicPr>
          <p:cNvPr id="8" name="Рисунок 7" descr="C:\Users\User\AppData\Local\Temp\Rar$DIa0.323\IMG_4560.jpg"/>
          <p:cNvPicPr/>
          <p:nvPr/>
        </p:nvPicPr>
        <p:blipFill rotWithShape="1">
          <a:blip r:embed="rId6" cstate="print">
            <a:extLst>
              <a:ext uri="{28A0092B-C50C-407E-A947-70E740481C1C}">
                <a14:useLocalDpi xmlns:a14="http://schemas.microsoft.com/office/drawing/2010/main" val="0"/>
              </a:ext>
            </a:extLst>
          </a:blip>
          <a:srcRect t="19417" r="17828"/>
          <a:stretch/>
        </p:blipFill>
        <p:spPr bwMode="auto">
          <a:xfrm>
            <a:off x="4752020" y="3049664"/>
            <a:ext cx="1980220" cy="1531464"/>
          </a:xfrm>
          <a:prstGeom prst="rect">
            <a:avLst/>
          </a:prstGeom>
          <a:noFill/>
          <a:ln>
            <a:noFill/>
          </a:ln>
          <a:extLst>
            <a:ext uri="{53640926-AAD7-44D8-BBD7-CCE9431645EC}">
              <a14:shadowObscured xmlns:a14="http://schemas.microsoft.com/office/drawing/2010/main"/>
            </a:ext>
          </a:extLst>
        </p:spPr>
      </p:pic>
      <p:pic>
        <p:nvPicPr>
          <p:cNvPr id="9" name="Рисунок 8" descr="C:\Users\User\AppData\Local\Temp\Rar$DIa0.884\IMG_4572.jpg"/>
          <p:cNvPicPr/>
          <p:nvPr/>
        </p:nvPicPr>
        <p:blipFill rotWithShape="1">
          <a:blip r:embed="rId7" cstate="print">
            <a:extLst>
              <a:ext uri="{28A0092B-C50C-407E-A947-70E740481C1C}">
                <a14:useLocalDpi xmlns:a14="http://schemas.microsoft.com/office/drawing/2010/main" val="0"/>
              </a:ext>
            </a:extLst>
          </a:blip>
          <a:srcRect t="37168"/>
          <a:stretch/>
        </p:blipFill>
        <p:spPr bwMode="auto">
          <a:xfrm>
            <a:off x="6843341" y="2060848"/>
            <a:ext cx="2004568" cy="1824393"/>
          </a:xfrm>
          <a:prstGeom prst="rect">
            <a:avLst/>
          </a:prstGeom>
          <a:noFill/>
          <a:ln>
            <a:noFill/>
          </a:ln>
          <a:extLst>
            <a:ext uri="{53640926-AAD7-44D8-BBD7-CCE9431645EC}">
              <a14:shadowObscured xmlns:a14="http://schemas.microsoft.com/office/drawing/2010/main"/>
            </a:ext>
          </a:extLst>
        </p:spPr>
      </p:pic>
      <p:sp>
        <p:nvSpPr>
          <p:cNvPr id="11" name="Rectangle 3"/>
          <p:cNvSpPr>
            <a:spLocks noChangeArrowheads="1"/>
          </p:cNvSpPr>
          <p:nvPr/>
        </p:nvSpPr>
        <p:spPr bwMode="auto">
          <a:xfrm>
            <a:off x="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kk-KZ"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kk-KZ" sz="1800" b="0" i="0" u="none" strike="noStrike" cap="none" normalizeH="0" baseline="0" smtClean="0">
              <a:ln>
                <a:noFill/>
              </a:ln>
              <a:solidFill>
                <a:schemeClr val="tx1"/>
              </a:solidFill>
              <a:effectLst/>
              <a:latin typeface="Arial" pitchFamily="34" charset="0"/>
              <a:cs typeface="Arial" pitchFamily="34" charset="0"/>
            </a:endParaRPr>
          </a:p>
        </p:txBody>
      </p:sp>
      <p:pic>
        <p:nvPicPr>
          <p:cNvPr id="14" name="Рисунок 33" descr="Описание: C:\Users\User\AppData\Local\Temp\Rar$DIa0.058\aceb36e5-2708-49c1-ba53-98fc83b9777c.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26526" y="4832463"/>
            <a:ext cx="2015604" cy="1603255"/>
          </a:xfrm>
          <a:prstGeom prst="rect">
            <a:avLst/>
          </a:prstGeom>
          <a:noFill/>
          <a:extLst>
            <a:ext uri="{909E8E84-426E-40DD-AFC4-6F175D3DCCD1}">
              <a14:hiddenFill xmlns:a14="http://schemas.microsoft.com/office/drawing/2010/main">
                <a:solidFill>
                  <a:srgbClr val="FFFFFF"/>
                </a:solidFill>
              </a14:hiddenFill>
            </a:ext>
          </a:extLst>
        </p:spPr>
      </p:pic>
      <p:pic>
        <p:nvPicPr>
          <p:cNvPr id="15" name="Рисунок 14" descr="C:\Users\User\AppData\Local\Temp\Rar$DIa0.751\c0d524b1-4d19-43e2-a34a-97f616428396.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72200" y="4800678"/>
            <a:ext cx="2088232" cy="1603255"/>
          </a:xfrm>
          <a:prstGeom prst="rect">
            <a:avLst/>
          </a:prstGeom>
          <a:noFill/>
          <a:ln>
            <a:noFill/>
          </a:ln>
        </p:spPr>
      </p:pic>
      <p:sp>
        <p:nvSpPr>
          <p:cNvPr id="13" name="Прямоугольник 12"/>
          <p:cNvSpPr/>
          <p:nvPr/>
        </p:nvSpPr>
        <p:spPr>
          <a:xfrm>
            <a:off x="539552" y="5279139"/>
            <a:ext cx="2880320" cy="923330"/>
          </a:xfrm>
          <a:prstGeom prst="rect">
            <a:avLst/>
          </a:prstGeom>
        </p:spPr>
        <p:txBody>
          <a:bodyPr wrap="square">
            <a:spAutoFit/>
          </a:bodyPr>
          <a:lstStyle/>
          <a:p>
            <a:r>
              <a:rPr lang="en-US" dirty="0"/>
              <a:t>https://www.instagram.com/p/CWsgKF4MOM7/?igshid=YmMyMTA2M2Y=</a:t>
            </a:r>
            <a:endParaRPr lang="ru-RU" dirty="0"/>
          </a:p>
        </p:txBody>
      </p:sp>
    </p:spTree>
    <p:extLst>
      <p:ext uri="{BB962C8B-B14F-4D97-AF65-F5344CB8AC3E}">
        <p14:creationId xmlns:p14="http://schemas.microsoft.com/office/powerpoint/2010/main" val="25575712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C:\Users\User\AppData\Local\Temp\Rar$DIa0.277\IMG_5308.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67645" y="2348880"/>
            <a:ext cx="2592288" cy="1656184"/>
          </a:xfrm>
          <a:prstGeom prst="rect">
            <a:avLst/>
          </a:prstGeom>
          <a:noFill/>
          <a:ln>
            <a:noFill/>
          </a:ln>
        </p:spPr>
      </p:pic>
      <p:sp>
        <p:nvSpPr>
          <p:cNvPr id="2" name="Заголовок 1"/>
          <p:cNvSpPr>
            <a:spLocks noGrp="1"/>
          </p:cNvSpPr>
          <p:nvPr>
            <p:ph type="title"/>
          </p:nvPr>
        </p:nvSpPr>
        <p:spPr/>
        <p:txBody>
          <a:bodyPr>
            <a:normAutofit fontScale="90000"/>
          </a:bodyPr>
          <a:lstStyle/>
          <a:p>
            <a:r>
              <a:rPr lang="kk-KZ" dirty="0"/>
              <a:t> </a:t>
            </a:r>
            <a:r>
              <a:rPr lang="kk-KZ" dirty="0" smtClean="0"/>
              <a:t/>
            </a:r>
            <a:br>
              <a:rPr lang="kk-KZ" dirty="0" smtClean="0"/>
            </a:br>
            <a:r>
              <a:rPr lang="kk-KZ" sz="1600" b="1" dirty="0" smtClean="0">
                <a:solidFill>
                  <a:schemeClr val="tx1"/>
                </a:solidFill>
                <a:latin typeface="Times New Roman" panose="02020603050405020304" pitchFamily="18" charset="0"/>
                <a:cs typeface="Times New Roman" panose="02020603050405020304" pitchFamily="18" charset="0"/>
              </a:rPr>
              <a:t>«</a:t>
            </a:r>
            <a:r>
              <a:rPr lang="kk-KZ" sz="1600" b="1" dirty="0">
                <a:solidFill>
                  <a:schemeClr val="tx1"/>
                </a:solidFill>
                <a:latin typeface="Times New Roman" panose="02020603050405020304" pitchFamily="18" charset="0"/>
                <a:cs typeface="Times New Roman" panose="02020603050405020304" pitchFamily="18" charset="0"/>
              </a:rPr>
              <a:t>Адамгершілік жыныстық тәрбие» тақырыбында жүргізілген жұмыс түрлері.</a:t>
            </a:r>
            <a:r>
              <a:rPr lang="ru-RU" sz="1600" b="1" dirty="0">
                <a:solidFill>
                  <a:schemeClr val="tx1"/>
                </a:solidFill>
                <a:latin typeface="Times New Roman" panose="02020603050405020304" pitchFamily="18" charset="0"/>
                <a:cs typeface="Times New Roman" panose="02020603050405020304" pitchFamily="18" charset="0"/>
              </a:rPr>
              <a:t/>
            </a:r>
            <a:br>
              <a:rPr lang="ru-RU" sz="1600" b="1" dirty="0">
                <a:solidFill>
                  <a:schemeClr val="tx1"/>
                </a:solidFill>
                <a:latin typeface="Times New Roman" panose="02020603050405020304" pitchFamily="18" charset="0"/>
                <a:cs typeface="Times New Roman" panose="02020603050405020304" pitchFamily="18" charset="0"/>
              </a:rPr>
            </a:br>
            <a:r>
              <a:rPr lang="kk-KZ" sz="1600" b="1" dirty="0">
                <a:solidFill>
                  <a:schemeClr val="tx1"/>
                </a:solidFill>
                <a:latin typeface="Times New Roman" panose="02020603050405020304" pitchFamily="18" charset="0"/>
                <a:cs typeface="Times New Roman" panose="02020603050405020304" pitchFamily="18" charset="0"/>
              </a:rPr>
              <a:t>2021-шы жылдың қазан айында  7-11 сыныптар аралығында «Жыныстық тәрбие» </a:t>
            </a:r>
            <a:r>
              <a:rPr lang="kk-KZ" sz="1600" b="1" dirty="0" smtClean="0">
                <a:solidFill>
                  <a:schemeClr val="tx1"/>
                </a:solidFill>
                <a:latin typeface="Times New Roman" panose="02020603050405020304" pitchFamily="18" charset="0"/>
                <a:cs typeface="Times New Roman" panose="02020603050405020304" pitchFamily="18" charset="0"/>
              </a:rPr>
              <a:t>тақырыбында </a:t>
            </a:r>
            <a:r>
              <a:rPr lang="kk-KZ" sz="1600" b="1" dirty="0">
                <a:solidFill>
                  <a:schemeClr val="tx1"/>
                </a:solidFill>
                <a:latin typeface="Times New Roman" panose="02020603050405020304" pitchFamily="18" charset="0"/>
                <a:cs typeface="Times New Roman" panose="02020603050405020304" pitchFamily="18" charset="0"/>
              </a:rPr>
              <a:t>сауалнама алынды.Сауалнамаға 60 оқушы қатысты.</a:t>
            </a:r>
            <a:r>
              <a:rPr lang="ru-RU" sz="1600" b="1" dirty="0">
                <a:solidFill>
                  <a:schemeClr val="tx1"/>
                </a:solidFill>
                <a:latin typeface="Times New Roman" panose="02020603050405020304" pitchFamily="18" charset="0"/>
                <a:cs typeface="Times New Roman" panose="02020603050405020304" pitchFamily="18" charset="0"/>
              </a:rPr>
              <a:t/>
            </a:r>
            <a:br>
              <a:rPr lang="ru-RU" sz="1600" b="1" dirty="0">
                <a:solidFill>
                  <a:schemeClr val="tx1"/>
                </a:solidFill>
                <a:latin typeface="Times New Roman" panose="02020603050405020304" pitchFamily="18" charset="0"/>
                <a:cs typeface="Times New Roman" panose="02020603050405020304" pitchFamily="18" charset="0"/>
              </a:rPr>
            </a:br>
            <a:r>
              <a:rPr lang="kk-KZ" sz="1600" b="1" dirty="0">
                <a:solidFill>
                  <a:schemeClr val="tx1"/>
                </a:solidFill>
                <a:latin typeface="Times New Roman" panose="02020603050405020304" pitchFamily="18" charset="0"/>
                <a:cs typeface="Times New Roman" panose="02020603050405020304" pitchFamily="18" charset="0"/>
              </a:rPr>
              <a:t>Қараша айында  9-11 сынып және ата-аналармен </a:t>
            </a:r>
            <a:r>
              <a:rPr lang="kk-KZ" sz="1600" b="1" i="1" dirty="0">
                <a:solidFill>
                  <a:schemeClr val="tx1"/>
                </a:solidFill>
                <a:latin typeface="Times New Roman" panose="02020603050405020304" pitchFamily="18" charset="0"/>
                <a:cs typeface="Times New Roman" panose="02020603050405020304" pitchFamily="18" charset="0"/>
              </a:rPr>
              <a:t>«Адамгершілік жыныстық тәрбие»</a:t>
            </a:r>
            <a:r>
              <a:rPr lang="kk-KZ" sz="1600" b="1" dirty="0">
                <a:solidFill>
                  <a:schemeClr val="tx1"/>
                </a:solidFill>
                <a:latin typeface="Times New Roman" panose="02020603050405020304" pitchFamily="18" charset="0"/>
                <a:cs typeface="Times New Roman" panose="02020603050405020304" pitchFamily="18" charset="0"/>
              </a:rPr>
              <a:t> тренинг, 7-10 сынып қыздарымен </a:t>
            </a:r>
            <a:r>
              <a:rPr lang="kk-KZ" sz="1600" b="1" i="1" dirty="0">
                <a:solidFill>
                  <a:schemeClr val="tx1"/>
                </a:solidFill>
                <a:latin typeface="Times New Roman" panose="02020603050405020304" pitchFamily="18" charset="0"/>
                <a:cs typeface="Times New Roman" panose="02020603050405020304" pitchFamily="18" charset="0"/>
              </a:rPr>
              <a:t>«Жыныстық кезеңнен қалай сүрінбей өтсем болады?», «Репродуктивті денсаулық дегеніміз не?»</a:t>
            </a:r>
            <a:r>
              <a:rPr lang="kk-KZ" sz="1600" b="1" dirty="0">
                <a:solidFill>
                  <a:schemeClr val="tx1"/>
                </a:solidFill>
                <a:latin typeface="Times New Roman" panose="02020603050405020304" pitchFamily="18" charset="0"/>
                <a:cs typeface="Times New Roman" panose="02020603050405020304" pitchFamily="18" charset="0"/>
              </a:rPr>
              <a:t> ақпараттық жұмыс ұйымдастырылды. Презентация,видеоролик көрсетілді.</a:t>
            </a:r>
            <a:r>
              <a:rPr lang="ru-RU" sz="1600" b="1" dirty="0">
                <a:solidFill>
                  <a:schemeClr val="tx1"/>
                </a:solidFill>
                <a:latin typeface="Times New Roman" panose="02020603050405020304" pitchFamily="18" charset="0"/>
                <a:cs typeface="Times New Roman" panose="02020603050405020304" pitchFamily="18" charset="0"/>
              </a:rPr>
              <a:t/>
            </a:r>
            <a:br>
              <a:rPr lang="ru-RU" sz="1600" b="1" dirty="0">
                <a:solidFill>
                  <a:schemeClr val="tx1"/>
                </a:solidFill>
                <a:latin typeface="Times New Roman" panose="02020603050405020304" pitchFamily="18" charset="0"/>
                <a:cs typeface="Times New Roman" panose="02020603050405020304" pitchFamily="18" charset="0"/>
              </a:rPr>
            </a:br>
            <a:r>
              <a:rPr lang="kk-KZ" sz="1600" b="1" i="1" dirty="0">
                <a:solidFill>
                  <a:schemeClr val="tx1"/>
                </a:solidFill>
                <a:latin typeface="Times New Roman" panose="02020603050405020304" pitchFamily="18" charset="0"/>
                <a:cs typeface="Times New Roman" panose="02020603050405020304" pitchFamily="18" charset="0"/>
              </a:rPr>
              <a:t> «Ерте жүктілікті алдын-алу»</a:t>
            </a:r>
            <a:r>
              <a:rPr lang="kk-KZ" sz="1600" b="1" dirty="0">
                <a:solidFill>
                  <a:schemeClr val="tx1"/>
                </a:solidFill>
                <a:latin typeface="Times New Roman" panose="02020603050405020304" pitchFamily="18" charset="0"/>
                <a:cs typeface="Times New Roman" panose="02020603050405020304" pitchFamily="18" charset="0"/>
              </a:rPr>
              <a:t> тренинг өткізіліп,кеңестер берілді.</a:t>
            </a:r>
            <a:r>
              <a:rPr lang="ru-RU" sz="1600" b="1" dirty="0">
                <a:solidFill>
                  <a:schemeClr val="tx1"/>
                </a:solidFill>
                <a:latin typeface="Times New Roman" panose="02020603050405020304" pitchFamily="18" charset="0"/>
                <a:cs typeface="Times New Roman" panose="02020603050405020304" pitchFamily="18" charset="0"/>
              </a:rPr>
              <a:t/>
            </a:r>
            <a:br>
              <a:rPr lang="ru-RU" sz="1600" b="1" dirty="0">
                <a:solidFill>
                  <a:schemeClr val="tx1"/>
                </a:solidFill>
                <a:latin typeface="Times New Roman" panose="02020603050405020304" pitchFamily="18" charset="0"/>
                <a:cs typeface="Times New Roman" panose="02020603050405020304" pitchFamily="18" charset="0"/>
              </a:rPr>
            </a:br>
            <a:r>
              <a:rPr lang="kk-KZ" sz="1600" b="1" dirty="0">
                <a:solidFill>
                  <a:schemeClr val="tx1"/>
                </a:solidFill>
                <a:latin typeface="Times New Roman" panose="02020603050405020304" pitchFamily="18" charset="0"/>
                <a:cs typeface="Times New Roman" panose="02020603050405020304" pitchFamily="18" charset="0"/>
              </a:rPr>
              <a:t> </a:t>
            </a:r>
            <a:endParaRPr lang="ru-RU" sz="1600" b="1" dirty="0">
              <a:solidFill>
                <a:schemeClr val="tx1"/>
              </a:solidFill>
              <a:latin typeface="Times New Roman" panose="02020603050405020304" pitchFamily="18" charset="0"/>
              <a:cs typeface="Times New Roman" panose="02020603050405020304" pitchFamily="18" charset="0"/>
            </a:endParaRPr>
          </a:p>
        </p:txBody>
      </p:sp>
      <p:pic>
        <p:nvPicPr>
          <p:cNvPr id="5" name="Рисунок 4" descr="C:\Users\User\AppData\Local\Temp\Rar$DIa0.041\IMG_728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2912" y="2132856"/>
            <a:ext cx="2639558" cy="18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Прямоугольник 5"/>
          <p:cNvSpPr/>
          <p:nvPr/>
        </p:nvSpPr>
        <p:spPr>
          <a:xfrm>
            <a:off x="539552" y="4149080"/>
            <a:ext cx="8280920" cy="523220"/>
          </a:xfrm>
          <a:prstGeom prst="rect">
            <a:avLst/>
          </a:prstGeom>
        </p:spPr>
        <p:txBody>
          <a:bodyPr wrap="square">
            <a:spAutoFit/>
          </a:bodyPr>
          <a:lstStyle/>
          <a:p>
            <a:pPr algn="ctr"/>
            <a:r>
              <a:rPr lang="kk-KZ" sz="1400" b="1" dirty="0">
                <a:latin typeface="Times New Roman" panose="02020603050405020304" pitchFamily="18" charset="0"/>
                <a:cs typeface="Times New Roman" panose="02020603050405020304" pitchFamily="18" charset="0"/>
              </a:rPr>
              <a:t>7-8 қыздар арасында «Адамгершілік жыныстық тәрбие» тақырыбында видеоролик көрсетіліп ақпараттандыру жұмыстары жүргізілді. </a:t>
            </a:r>
            <a:endParaRPr lang="ru-RU" sz="1400" b="1" dirty="0">
              <a:latin typeface="Times New Roman" panose="02020603050405020304" pitchFamily="18" charset="0"/>
              <a:cs typeface="Times New Roman" panose="02020603050405020304" pitchFamily="18" charset="0"/>
            </a:endParaRPr>
          </a:p>
        </p:txBody>
      </p:sp>
      <p:pic>
        <p:nvPicPr>
          <p:cNvPr id="7" name="Рисунок 6" descr="C:\Users\User\AppData\Local\Temp\Rar$DIa0.891\1b7a1893-45d5-4c6d-a1b3-ae8bef54b9b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5" y="4869161"/>
            <a:ext cx="1800200" cy="1596762"/>
          </a:xfrm>
          <a:prstGeom prst="rect">
            <a:avLst/>
          </a:prstGeom>
          <a:noFill/>
          <a:ln>
            <a:noFill/>
          </a:ln>
        </p:spPr>
      </p:pic>
      <p:pic>
        <p:nvPicPr>
          <p:cNvPr id="8" name="Рисунок 7" descr="C:\Users\User\AppData\Local\Temp\Rar$DIa0.326\IMG_5016.jpg"/>
          <p:cNvPicPr/>
          <p:nvPr/>
        </p:nvPicPr>
        <p:blipFill rotWithShape="1">
          <a:blip r:embed="rId5" cstate="print">
            <a:extLst>
              <a:ext uri="{28A0092B-C50C-407E-A947-70E740481C1C}">
                <a14:useLocalDpi xmlns:a14="http://schemas.microsoft.com/office/drawing/2010/main" val="0"/>
              </a:ext>
            </a:extLst>
          </a:blip>
          <a:srcRect t="35638"/>
          <a:stretch/>
        </p:blipFill>
        <p:spPr bwMode="auto">
          <a:xfrm>
            <a:off x="2569907" y="4837280"/>
            <a:ext cx="1858077" cy="1628644"/>
          </a:xfrm>
          <a:prstGeom prst="rect">
            <a:avLst/>
          </a:prstGeom>
          <a:noFill/>
          <a:ln>
            <a:noFill/>
          </a:ln>
          <a:extLst>
            <a:ext uri="{53640926-AAD7-44D8-BBD7-CCE9431645EC}">
              <a14:shadowObscured xmlns:a14="http://schemas.microsoft.com/office/drawing/2010/main"/>
            </a:ext>
          </a:extLst>
        </p:spPr>
      </p:pic>
      <p:pic>
        <p:nvPicPr>
          <p:cNvPr id="9" name="Рисунок 8" descr="C:\Users\User\AppData\Local\Temp\Rar$DIa0.897\IMG_4630.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52481" y="4837280"/>
            <a:ext cx="1680210" cy="1593850"/>
          </a:xfrm>
          <a:prstGeom prst="rect">
            <a:avLst/>
          </a:prstGeom>
          <a:noFill/>
          <a:ln>
            <a:noFill/>
          </a:ln>
        </p:spPr>
      </p:pic>
      <p:pic>
        <p:nvPicPr>
          <p:cNvPr id="10" name="Рисунок 9" descr="C:\Users\User\AppData\Local\Temp\Rar$DIa0.226\IMG_5024.jpg"/>
          <p:cNvPicPr/>
          <p:nvPr/>
        </p:nvPicPr>
        <p:blipFill rotWithShape="1">
          <a:blip r:embed="rId7" cstate="print">
            <a:extLst>
              <a:ext uri="{28A0092B-C50C-407E-A947-70E740481C1C}">
                <a14:useLocalDpi xmlns:a14="http://schemas.microsoft.com/office/drawing/2010/main" val="0"/>
              </a:ext>
            </a:extLst>
          </a:blip>
          <a:srcRect t="42243"/>
          <a:stretch/>
        </p:blipFill>
        <p:spPr bwMode="auto">
          <a:xfrm>
            <a:off x="6588225" y="4869161"/>
            <a:ext cx="1944216" cy="144015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444293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C:\Users\User\AppData\Local\Temp\Rar$DIa0.577\IMG_5308.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844824"/>
            <a:ext cx="2232248" cy="1872208"/>
          </a:xfrm>
          <a:prstGeom prst="rect">
            <a:avLst/>
          </a:prstGeom>
          <a:noFill/>
          <a:ln>
            <a:noFill/>
          </a:ln>
        </p:spPr>
      </p:pic>
      <p:sp>
        <p:nvSpPr>
          <p:cNvPr id="2" name="Заголовок 1"/>
          <p:cNvSpPr>
            <a:spLocks noGrp="1"/>
          </p:cNvSpPr>
          <p:nvPr>
            <p:ph type="title"/>
          </p:nvPr>
        </p:nvSpPr>
        <p:spPr>
          <a:xfrm>
            <a:off x="457200" y="274638"/>
            <a:ext cx="2602632" cy="1426170"/>
          </a:xfrm>
        </p:spPr>
        <p:txBody>
          <a:bodyPr>
            <a:normAutofit fontScale="90000"/>
          </a:bodyPr>
          <a:lstStyle/>
          <a:p>
            <a:r>
              <a:rPr lang="kk-KZ" sz="1800" dirty="0" smtClean="0"/>
              <a:t/>
            </a:r>
            <a:br>
              <a:rPr lang="kk-KZ" sz="1800" dirty="0" smtClean="0"/>
            </a:br>
            <a:r>
              <a:rPr lang="kk-KZ" sz="1800" dirty="0"/>
              <a:t/>
            </a:r>
            <a:br>
              <a:rPr lang="kk-KZ" sz="1800" dirty="0"/>
            </a:br>
            <a:r>
              <a:rPr lang="kk-KZ" sz="1800" dirty="0" smtClean="0">
                <a:solidFill>
                  <a:schemeClr val="tx1"/>
                </a:solidFill>
                <a:latin typeface="Times New Roman" panose="02020603050405020304" pitchFamily="18" charset="0"/>
                <a:cs typeface="Times New Roman" panose="02020603050405020304" pitchFamily="18" charset="0"/>
              </a:rPr>
              <a:t>7-8 </a:t>
            </a:r>
            <a:r>
              <a:rPr lang="kk-KZ" sz="1800" dirty="0">
                <a:solidFill>
                  <a:schemeClr val="tx1"/>
                </a:solidFill>
                <a:latin typeface="Times New Roman" panose="02020603050405020304" pitchFamily="18" charset="0"/>
                <a:cs typeface="Times New Roman" panose="02020603050405020304" pitchFamily="18" charset="0"/>
              </a:rPr>
              <a:t>қыздар арасында «Адамгершілік жыныстық тәрбие» тақырыбында видеоролик көрсетіліп ақпараттандыру жұмыстары жүргізілді. </a:t>
            </a:r>
            <a:r>
              <a:rPr lang="ru-RU" sz="1800" dirty="0">
                <a:solidFill>
                  <a:schemeClr val="tx1"/>
                </a:solidFill>
                <a:latin typeface="Times New Roman" panose="02020603050405020304" pitchFamily="18" charset="0"/>
                <a:cs typeface="Times New Roman" panose="02020603050405020304" pitchFamily="18" charset="0"/>
              </a:rPr>
              <a:t/>
            </a:r>
            <a:br>
              <a:rPr lang="ru-RU" sz="1800" dirty="0">
                <a:solidFill>
                  <a:schemeClr val="tx1"/>
                </a:solidFill>
                <a:latin typeface="Times New Roman" panose="02020603050405020304" pitchFamily="18" charset="0"/>
                <a:cs typeface="Times New Roman" panose="02020603050405020304" pitchFamily="18" charset="0"/>
              </a:rPr>
            </a:br>
            <a:r>
              <a:rPr lang="kk-KZ" dirty="0">
                <a:solidFill>
                  <a:schemeClr val="tx1"/>
                </a:solidFill>
                <a:latin typeface="Times New Roman" panose="02020603050405020304" pitchFamily="18" charset="0"/>
                <a:cs typeface="Times New Roman" panose="02020603050405020304" pitchFamily="18" charset="0"/>
              </a:rPr>
              <a:t>  	</a:t>
            </a:r>
            <a:endParaRPr lang="ru-RU" dirty="0">
              <a:solidFill>
                <a:schemeClr val="tx1"/>
              </a:solidFill>
              <a:latin typeface="Times New Roman" panose="02020603050405020304" pitchFamily="18" charset="0"/>
              <a:cs typeface="Times New Roman" panose="02020603050405020304" pitchFamily="18" charset="0"/>
            </a:endParaRPr>
          </a:p>
        </p:txBody>
      </p:sp>
      <p:pic>
        <p:nvPicPr>
          <p:cNvPr id="5" name="Рисунок 4" descr="C:\Users\User\AppData\Local\Temp\Rar$DIa0.885\IMG_531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3861048"/>
            <a:ext cx="2088232" cy="2088232"/>
          </a:xfrm>
          <a:prstGeom prst="rect">
            <a:avLst/>
          </a:prstGeom>
          <a:noFill/>
          <a:ln>
            <a:noFill/>
          </a:ln>
        </p:spPr>
      </p:pic>
      <p:sp>
        <p:nvSpPr>
          <p:cNvPr id="6" name="Прямоугольник 5"/>
          <p:cNvSpPr/>
          <p:nvPr/>
        </p:nvSpPr>
        <p:spPr>
          <a:xfrm>
            <a:off x="3491879" y="188640"/>
            <a:ext cx="5451291" cy="1200329"/>
          </a:xfrm>
          <a:prstGeom prst="rect">
            <a:avLst/>
          </a:prstGeom>
        </p:spPr>
        <p:txBody>
          <a:bodyPr wrap="square">
            <a:spAutoFit/>
          </a:bodyPr>
          <a:lstStyle/>
          <a:p>
            <a:r>
              <a:rPr lang="kk-KZ" dirty="0">
                <a:latin typeface="Times New Roman" panose="02020603050405020304" pitchFamily="18" charset="0"/>
                <a:cs typeface="Times New Roman" panose="02020603050405020304" pitchFamily="18" charset="0"/>
              </a:rPr>
              <a:t>Желтоқсан айының 20-25 аралығында «Психология-ғажайып ғылым!» тақырыбында апталық өткізілд</a:t>
            </a:r>
            <a:r>
              <a:rPr lang="kk-KZ" sz="1400" dirty="0">
                <a:latin typeface="Times New Roman" panose="02020603050405020304" pitchFamily="18" charset="0"/>
                <a:cs typeface="Times New Roman" panose="02020603050405020304" pitchFamily="18" charset="0"/>
              </a:rPr>
              <a:t>і.</a:t>
            </a:r>
            <a:r>
              <a:rPr lang="kk-KZ" dirty="0">
                <a:latin typeface="Times New Roman" panose="02020603050405020304" pitchFamily="18" charset="0"/>
                <a:cs typeface="Times New Roman" panose="02020603050405020304" pitchFamily="18" charset="0"/>
              </a:rPr>
              <a:t>Апталықта 1-11 сынып оқушылары қамтылды.</a:t>
            </a:r>
            <a:endParaRPr lang="ru-RU" dirty="0">
              <a:latin typeface="Times New Roman" panose="02020603050405020304" pitchFamily="18" charset="0"/>
              <a:cs typeface="Times New Roman" panose="02020603050405020304" pitchFamily="18" charset="0"/>
            </a:endParaRPr>
          </a:p>
        </p:txBody>
      </p:sp>
      <p:pic>
        <p:nvPicPr>
          <p:cNvPr id="7" name="Рисунок 6" descr="C:\Users\User\AppData\Local\Temp\Rar$DIa0.707\1d70dd86-739f-4cf2-99e7-1a11756f9bd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1385244"/>
            <a:ext cx="1728192" cy="1899740"/>
          </a:xfrm>
          <a:prstGeom prst="rect">
            <a:avLst/>
          </a:prstGeom>
          <a:noFill/>
          <a:ln>
            <a:noFill/>
          </a:ln>
        </p:spPr>
      </p:pic>
      <p:pic>
        <p:nvPicPr>
          <p:cNvPr id="8" name="Рисунок 7" descr="C:\Users\User\AppData\Local\Temp\Rar$DIa0.721\2b6babdc-04df-4c87-9c87-7dd4d9bd4a3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0545" y="1324766"/>
            <a:ext cx="1623742" cy="1899740"/>
          </a:xfrm>
          <a:prstGeom prst="rect">
            <a:avLst/>
          </a:prstGeom>
          <a:noFill/>
          <a:ln>
            <a:noFill/>
          </a:ln>
        </p:spPr>
      </p:pic>
      <p:pic>
        <p:nvPicPr>
          <p:cNvPr id="9" name="Рисунок 8" descr="C:\Users\User\AppData\Local\Temp\Rar$DIa0.239\182a49dd-a1c3-488a-a0c1-e999f179d341.JPG"/>
          <p:cNvPicPr/>
          <p:nvPr/>
        </p:nvPicPr>
        <p:blipFill rotWithShape="1">
          <a:blip r:embed="rId6" cstate="print">
            <a:extLst>
              <a:ext uri="{28A0092B-C50C-407E-A947-70E740481C1C}">
                <a14:useLocalDpi xmlns:a14="http://schemas.microsoft.com/office/drawing/2010/main" val="0"/>
              </a:ext>
            </a:extLst>
          </a:blip>
          <a:srcRect l="21775" r="25409"/>
          <a:stretch/>
        </p:blipFill>
        <p:spPr bwMode="auto">
          <a:xfrm>
            <a:off x="7380312" y="1396363"/>
            <a:ext cx="1562859" cy="1888622"/>
          </a:xfrm>
          <a:prstGeom prst="rect">
            <a:avLst/>
          </a:prstGeom>
          <a:noFill/>
          <a:ln>
            <a:noFill/>
          </a:ln>
          <a:extLst>
            <a:ext uri="{53640926-AAD7-44D8-BBD7-CCE9431645EC}">
              <a14:shadowObscured xmlns:a14="http://schemas.microsoft.com/office/drawing/2010/main"/>
            </a:ext>
          </a:extLst>
        </p:spPr>
      </p:pic>
      <p:pic>
        <p:nvPicPr>
          <p:cNvPr id="10" name="Рисунок 9" descr="C:\Users\User\AppData\Local\Temp\Rar$DIa0.820\IMG_786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10276" y="3645024"/>
            <a:ext cx="3414052" cy="2232248"/>
          </a:xfrm>
          <a:prstGeom prst="rect">
            <a:avLst/>
          </a:prstGeom>
          <a:noFill/>
          <a:ln>
            <a:noFill/>
          </a:ln>
        </p:spPr>
      </p:pic>
    </p:spTree>
    <p:extLst>
      <p:ext uri="{BB962C8B-B14F-4D97-AF65-F5344CB8AC3E}">
        <p14:creationId xmlns:p14="http://schemas.microsoft.com/office/powerpoint/2010/main" val="10984490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C:\Users\User\AppData\Local\Temp\Rar$DIa0.945\IMG_7895.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19572" y="2420888"/>
            <a:ext cx="1800200" cy="1584176"/>
          </a:xfrm>
          <a:prstGeom prst="rect">
            <a:avLst/>
          </a:prstGeom>
          <a:noFill/>
          <a:ln>
            <a:noFill/>
          </a:ln>
        </p:spPr>
      </p:pic>
      <p:sp>
        <p:nvSpPr>
          <p:cNvPr id="2" name="Заголовок 1"/>
          <p:cNvSpPr>
            <a:spLocks noGrp="1"/>
          </p:cNvSpPr>
          <p:nvPr>
            <p:ph type="title"/>
          </p:nvPr>
        </p:nvSpPr>
        <p:spPr>
          <a:xfrm>
            <a:off x="426368" y="139322"/>
            <a:ext cx="4131488" cy="1570186"/>
          </a:xfrm>
        </p:spPr>
        <p:txBody>
          <a:bodyPr>
            <a:noAutofit/>
          </a:bodyPr>
          <a:lstStyle/>
          <a:p>
            <a:r>
              <a:rPr lang="kk-KZ" sz="1200" dirty="0" smtClean="0"/>
              <a:t/>
            </a:r>
            <a:br>
              <a:rPr lang="kk-KZ" sz="1200" dirty="0" smtClean="0"/>
            </a:br>
            <a:r>
              <a:rPr lang="kk-KZ" sz="1200" dirty="0" smtClean="0"/>
              <a:t/>
            </a:r>
            <a:br>
              <a:rPr lang="kk-KZ" sz="1200" dirty="0" smtClean="0"/>
            </a:br>
            <a:r>
              <a:rPr lang="kk-KZ" sz="1200" dirty="0"/>
              <a:t/>
            </a:r>
            <a:br>
              <a:rPr lang="kk-KZ" sz="1200" dirty="0"/>
            </a:br>
            <a:r>
              <a:rPr lang="kk-KZ" sz="1200" dirty="0" smtClean="0"/>
              <a:t/>
            </a:r>
            <a:br>
              <a:rPr lang="kk-KZ" sz="1200" dirty="0" smtClean="0"/>
            </a:br>
            <a:r>
              <a:rPr lang="kk-KZ" sz="1200" dirty="0"/>
              <a:t/>
            </a:r>
            <a:br>
              <a:rPr lang="kk-KZ" sz="1200" dirty="0"/>
            </a:br>
            <a:r>
              <a:rPr lang="kk-KZ" sz="1400" dirty="0" smtClean="0">
                <a:solidFill>
                  <a:schemeClr val="tx1"/>
                </a:solidFill>
                <a:latin typeface="Times New Roman" panose="02020603050405020304" pitchFamily="18" charset="0"/>
                <a:cs typeface="Times New Roman" panose="02020603050405020304" pitchFamily="18" charset="0"/>
              </a:rPr>
              <a:t>Құқық </a:t>
            </a:r>
            <a:r>
              <a:rPr lang="kk-KZ" sz="1400" dirty="0">
                <a:solidFill>
                  <a:schemeClr val="tx1"/>
                </a:solidFill>
                <a:latin typeface="Times New Roman" panose="02020603050405020304" pitchFamily="18" charset="0"/>
                <a:cs typeface="Times New Roman" panose="02020603050405020304" pitchFamily="18" charset="0"/>
              </a:rPr>
              <a:t>бұзушылықты алдын-алуға байланысты қараша айынан бастап «Сенім жәшігі» қызметі жұмысын бастап жоспар бойынша жұмыстары атқарылды. </a:t>
            </a:r>
            <a:r>
              <a:rPr lang="ru-RU" sz="1400" dirty="0">
                <a:solidFill>
                  <a:schemeClr val="tx1"/>
                </a:solidFill>
                <a:latin typeface="Times New Roman" panose="02020603050405020304" pitchFamily="18" charset="0"/>
                <a:cs typeface="Times New Roman" panose="02020603050405020304" pitchFamily="18" charset="0"/>
              </a:rPr>
              <a:t/>
            </a:r>
            <a:br>
              <a:rPr lang="ru-RU" sz="1400" dirty="0">
                <a:solidFill>
                  <a:schemeClr val="tx1"/>
                </a:solidFill>
                <a:latin typeface="Times New Roman" panose="02020603050405020304" pitchFamily="18" charset="0"/>
                <a:cs typeface="Times New Roman" panose="02020603050405020304" pitchFamily="18" charset="0"/>
              </a:rPr>
            </a:br>
            <a:r>
              <a:rPr lang="kk-KZ" sz="1400" dirty="0">
                <a:solidFill>
                  <a:schemeClr val="tx1"/>
                </a:solidFill>
                <a:latin typeface="Times New Roman" panose="02020603050405020304" pitchFamily="18" charset="0"/>
                <a:cs typeface="Times New Roman" panose="02020603050405020304" pitchFamily="18" charset="0"/>
              </a:rPr>
              <a:t>  Сонымен қатар 9,10 сынып оқушыларымен кәсіби бағдарды анықтауда диогностикалық , психопрофилактикалық, дамыту жұмыстары жүргізілді. «Жаңа мамандық», «Мен таңдаған жол»,  «Мен мамандық әлемінде»,  «Экзамен», «Сенімділік </a:t>
            </a:r>
            <a:r>
              <a:rPr lang="kk-KZ" sz="1400" dirty="0">
                <a:latin typeface="Times New Roman" panose="02020603050405020304" pitchFamily="18" charset="0"/>
                <a:cs typeface="Times New Roman" panose="02020603050405020304" pitchFamily="18" charset="0"/>
              </a:rPr>
              <a:t>серігім» т.б       </a:t>
            </a:r>
            <a:r>
              <a:rPr lang="ru-RU" sz="1400" dirty="0">
                <a:latin typeface="Times New Roman" panose="02020603050405020304" pitchFamily="18" charset="0"/>
                <a:cs typeface="Times New Roman" panose="02020603050405020304" pitchFamily="18" charset="0"/>
              </a:rPr>
              <a:t/>
            </a:r>
            <a:br>
              <a:rPr lang="ru-RU" sz="1400" dirty="0">
                <a:latin typeface="Times New Roman" panose="02020603050405020304" pitchFamily="18" charset="0"/>
                <a:cs typeface="Times New Roman" panose="02020603050405020304" pitchFamily="18" charset="0"/>
              </a:rPr>
            </a:br>
            <a:endParaRPr lang="ru-RU" sz="1400" dirty="0">
              <a:latin typeface="Times New Roman" panose="02020603050405020304" pitchFamily="18" charset="0"/>
              <a:cs typeface="Times New Roman" panose="02020603050405020304" pitchFamily="18" charset="0"/>
            </a:endParaRPr>
          </a:p>
        </p:txBody>
      </p:sp>
      <p:pic>
        <p:nvPicPr>
          <p:cNvPr id="5" name="Рисунок 4" descr="C:\Users\User\AppData\Local\Temp\Rar$DIa0.354\IMG_797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771801" y="2420889"/>
            <a:ext cx="1584174" cy="1584176"/>
          </a:xfrm>
          <a:prstGeom prst="rect">
            <a:avLst/>
          </a:prstGeom>
          <a:noFill/>
          <a:ln>
            <a:noFill/>
          </a:ln>
        </p:spPr>
      </p:pic>
      <p:pic>
        <p:nvPicPr>
          <p:cNvPr id="6" name="Рисунок 5" descr="C:\Users\User\AppData\Local\Temp\Rar$DIa0.612\IMG_758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698" y="4185083"/>
            <a:ext cx="1684006" cy="1590123"/>
          </a:xfrm>
          <a:prstGeom prst="rect">
            <a:avLst/>
          </a:prstGeom>
          <a:noFill/>
          <a:ln>
            <a:noFill/>
          </a:ln>
        </p:spPr>
      </p:pic>
      <p:pic>
        <p:nvPicPr>
          <p:cNvPr id="7" name="Рисунок 6" descr="C:\Users\User\AppData\Local\Temp\Rar$DIa0.899\IMG_590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1760" y="4653136"/>
            <a:ext cx="1584176" cy="1373288"/>
          </a:xfrm>
          <a:prstGeom prst="rect">
            <a:avLst/>
          </a:prstGeom>
          <a:noFill/>
          <a:ln>
            <a:noFill/>
          </a:ln>
        </p:spPr>
      </p:pic>
      <p:pic>
        <p:nvPicPr>
          <p:cNvPr id="8" name="Рисунок 7" descr="C:\Users\User\Desktop\f116cde8-2c14-449b-a87a-c77c45d21b2b.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9672" y="3212976"/>
            <a:ext cx="1800200" cy="1944215"/>
          </a:xfrm>
          <a:prstGeom prst="rect">
            <a:avLst/>
          </a:prstGeom>
          <a:noFill/>
          <a:ln>
            <a:noFill/>
          </a:ln>
        </p:spPr>
      </p:pic>
      <p:sp>
        <p:nvSpPr>
          <p:cNvPr id="9" name="Прямоугольник 8"/>
          <p:cNvSpPr/>
          <p:nvPr/>
        </p:nvSpPr>
        <p:spPr>
          <a:xfrm>
            <a:off x="4644008" y="116632"/>
            <a:ext cx="4320480" cy="4616648"/>
          </a:xfrm>
          <a:prstGeom prst="rect">
            <a:avLst/>
          </a:prstGeom>
        </p:spPr>
        <p:txBody>
          <a:bodyPr wrap="square">
            <a:spAutoFit/>
          </a:bodyPr>
          <a:lstStyle/>
          <a:p>
            <a:r>
              <a:rPr lang="kk-KZ" sz="1400" dirty="0"/>
              <a:t>9-11 сыныпта мамандық таңдауға байланысты </a:t>
            </a:r>
            <a:r>
              <a:rPr lang="kk-KZ" sz="1400" dirty="0">
                <a:latin typeface="Times New Roman" panose="02020603050405020304" pitchFamily="18" charset="0"/>
                <a:cs typeface="Times New Roman" panose="02020603050405020304" pitchFamily="18" charset="0"/>
              </a:rPr>
              <a:t>жұмысымды жалғастырдым, бұнда Климов, Голланд,Л.Йовяйшидің белгілі бір мамандыққа бейімділігін анықтау әдісітемесі жүргізілді. Тест қорытындыларымен оқушылар пән мұғалімдері,сынып жетекшілер хабарлар етіліп мамандық бойынша бағыт,ақыл кеңестер берілді. «Өзіңе-өзің көмектес» әдістемесі ұсынылды.</a:t>
            </a:r>
            <a:endParaRPr lang="ru-RU" sz="1400" dirty="0">
              <a:latin typeface="Times New Roman" panose="02020603050405020304" pitchFamily="18" charset="0"/>
              <a:cs typeface="Times New Roman" panose="02020603050405020304" pitchFamily="18" charset="0"/>
            </a:endParaRPr>
          </a:p>
          <a:p>
            <a:r>
              <a:rPr lang="kk-KZ" sz="1400" dirty="0">
                <a:latin typeface="Times New Roman" panose="02020603050405020304" pitchFamily="18" charset="0"/>
                <a:cs typeface="Times New Roman" panose="02020603050405020304" pitchFamily="18" charset="0"/>
              </a:rPr>
              <a:t>   4 сынып оқушыларының орта буынға дайындығын диогностикалық жұмыстар яғни, Интеллектік тест ГИТ,зейін,есте сақтау,қобалжу деңгейлерін  анықтауға тест алынып қорытындысымен сынып жетекшісі таныстырылды. </a:t>
            </a:r>
            <a:endParaRPr lang="ru-RU" sz="1400" dirty="0">
              <a:latin typeface="Times New Roman" panose="02020603050405020304" pitchFamily="18" charset="0"/>
              <a:cs typeface="Times New Roman" panose="02020603050405020304" pitchFamily="18" charset="0"/>
            </a:endParaRPr>
          </a:p>
          <a:p>
            <a:r>
              <a:rPr lang="kk-KZ" sz="1400" dirty="0">
                <a:latin typeface="Times New Roman" panose="02020603050405020304" pitchFamily="18" charset="0"/>
                <a:cs typeface="Times New Roman" panose="02020603050405020304" pitchFamily="18" charset="0"/>
              </a:rPr>
              <a:t>  Жалпы мектебімізде оқушылардың логикалық даму деңгейі ортадан төмен жылда жүргізілген диогностика нәтижелерінен көруге болады. Пән мұғалімдері, сынып жетекшілеріне дамыту жұмыстарын , ойындар жүргізуді ұсындым.Оқушыларды 5 сыныпқа дайынндау мақсатында</a:t>
            </a:r>
            <a:endParaRPr lang="ru-RU" sz="1400" dirty="0">
              <a:latin typeface="Times New Roman" panose="02020603050405020304" pitchFamily="18" charset="0"/>
              <a:cs typeface="Times New Roman" panose="02020603050405020304" pitchFamily="18" charset="0"/>
            </a:endParaRPr>
          </a:p>
          <a:p>
            <a:r>
              <a:rPr lang="kk-KZ" sz="1400" dirty="0">
                <a:latin typeface="Times New Roman" panose="02020603050405020304" pitchFamily="18" charset="0"/>
                <a:cs typeface="Times New Roman" panose="02020603050405020304" pitchFamily="18" charset="0"/>
              </a:rPr>
              <a:t>«Алдымызда 5 сынып» тренинг өткізілді</a:t>
            </a:r>
            <a:endParaRPr lang="ru-RU" sz="1400" dirty="0">
              <a:latin typeface="Times New Roman" panose="02020603050405020304" pitchFamily="18" charset="0"/>
              <a:cs typeface="Times New Roman" panose="02020603050405020304" pitchFamily="18" charset="0"/>
            </a:endParaRPr>
          </a:p>
        </p:txBody>
      </p:sp>
      <p:pic>
        <p:nvPicPr>
          <p:cNvPr id="10" name="Рисунок 9" descr="C:\Users\User\AppData\Local\Temp\Rar$DIa0.104\IMG_352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57856" y="4706561"/>
            <a:ext cx="1786255" cy="11976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Рисунок 10" descr="C:\Users\User\AppData\Local\Temp\Rar$DIa0.418\IMG_3524.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16216" y="4706561"/>
            <a:ext cx="1570231" cy="11658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Рисунок 11" descr="C:\Users\User\AppData\Local\Temp\Rar$DIa0.211\IMG_3947.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40576" y="5438096"/>
            <a:ext cx="1351280" cy="11766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Рисунок 12" descr="C:\Users\User\AppData\Local\Temp\Rar$DIa0.577\IMG_3533.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77623" y="5717219"/>
            <a:ext cx="1586865" cy="11163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153259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C:\Users\User\Downloads\IMG_4480.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79511" y="3284987"/>
            <a:ext cx="2016224" cy="2016224"/>
          </a:xfrm>
          <a:prstGeom prst="rect">
            <a:avLst/>
          </a:prstGeom>
          <a:noFill/>
          <a:ln>
            <a:noFill/>
          </a:ln>
        </p:spPr>
      </p:pic>
      <p:sp>
        <p:nvSpPr>
          <p:cNvPr id="2" name="Заголовок 1"/>
          <p:cNvSpPr>
            <a:spLocks noGrp="1"/>
          </p:cNvSpPr>
          <p:nvPr>
            <p:ph type="title"/>
          </p:nvPr>
        </p:nvSpPr>
        <p:spPr>
          <a:xfrm>
            <a:off x="457200" y="274638"/>
            <a:ext cx="2962672" cy="1143000"/>
          </a:xfrm>
        </p:spPr>
        <p:txBody>
          <a:bodyPr>
            <a:noAutofit/>
          </a:bodyPr>
          <a:lstStyle/>
          <a:p>
            <a:r>
              <a:rPr lang="kk-KZ" sz="1800" dirty="0" smtClean="0"/>
              <a:t/>
            </a:r>
            <a:br>
              <a:rPr lang="kk-KZ" sz="1800" dirty="0" smtClean="0"/>
            </a:br>
            <a:r>
              <a:rPr lang="kk-KZ" sz="1800" dirty="0"/>
              <a:t/>
            </a:r>
            <a:br>
              <a:rPr lang="kk-KZ" sz="1800" dirty="0"/>
            </a:br>
            <a:r>
              <a:rPr lang="kk-KZ" sz="1800" dirty="0" smtClean="0"/>
              <a:t/>
            </a:r>
            <a:br>
              <a:rPr lang="kk-KZ" sz="1800" dirty="0" smtClean="0"/>
            </a:br>
            <a:r>
              <a:rPr lang="kk-KZ" sz="1800" dirty="0"/>
              <a:t/>
            </a:r>
            <a:br>
              <a:rPr lang="kk-KZ" sz="1800" dirty="0"/>
            </a:br>
            <a:r>
              <a:rPr lang="kk-KZ" sz="1800" dirty="0" smtClean="0"/>
              <a:t/>
            </a:r>
            <a:br>
              <a:rPr lang="kk-KZ" sz="1800" dirty="0" smtClean="0"/>
            </a:br>
            <a:r>
              <a:rPr lang="kk-KZ" sz="1800" dirty="0" smtClean="0"/>
              <a:t/>
            </a:r>
            <a:br>
              <a:rPr lang="kk-KZ" sz="1800" dirty="0" smtClean="0"/>
            </a:br>
            <a:r>
              <a:rPr lang="kk-KZ" sz="1800" dirty="0"/>
              <a:t/>
            </a:r>
            <a:br>
              <a:rPr lang="kk-KZ" sz="1800" dirty="0"/>
            </a:br>
            <a:r>
              <a:rPr lang="kk-KZ" sz="1800" b="1" dirty="0" smtClean="0">
                <a:solidFill>
                  <a:schemeClr val="tx1"/>
                </a:solidFill>
                <a:latin typeface="Times New Roman" panose="02020603050405020304" pitchFamily="18" charset="0"/>
                <a:cs typeface="Times New Roman" panose="02020603050405020304" pitchFamily="18" charset="0"/>
              </a:rPr>
              <a:t>Қараша </a:t>
            </a:r>
            <a:r>
              <a:rPr lang="kk-KZ" sz="1800" b="1" dirty="0">
                <a:solidFill>
                  <a:schemeClr val="tx1"/>
                </a:solidFill>
                <a:latin typeface="Times New Roman" panose="02020603050405020304" pitchFamily="18" charset="0"/>
                <a:cs typeface="Times New Roman" panose="02020603050405020304" pitchFamily="18" charset="0"/>
              </a:rPr>
              <a:t>айында «Ризашылық-мейірімділік бұлағы» қоғамдық мәдени білім беру жобасының «Қазақстан-менің алтын бесігім» фестиваліне 8 сынып оқушысы Аристаева Лаура қатыстырылып алғыс хатпен </a:t>
            </a:r>
            <a:r>
              <a:rPr lang="kk-KZ" sz="1800" b="1" dirty="0" smtClean="0">
                <a:solidFill>
                  <a:schemeClr val="tx1"/>
                </a:solidFill>
                <a:latin typeface="Times New Roman" panose="02020603050405020304" pitchFamily="18" charset="0"/>
                <a:cs typeface="Times New Roman" panose="02020603050405020304" pitchFamily="18" charset="0"/>
              </a:rPr>
              <a:t>марапатталды</a:t>
            </a:r>
            <a:br>
              <a:rPr lang="kk-KZ" sz="1800" b="1" dirty="0" smtClean="0">
                <a:solidFill>
                  <a:schemeClr val="tx1"/>
                </a:solidFill>
                <a:latin typeface="Times New Roman" panose="02020603050405020304" pitchFamily="18" charset="0"/>
                <a:cs typeface="Times New Roman" panose="02020603050405020304" pitchFamily="18" charset="0"/>
              </a:rPr>
            </a:br>
            <a:endParaRPr lang="ru-RU" sz="1800" b="1" dirty="0">
              <a:solidFill>
                <a:schemeClr val="tx1"/>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4355976" y="272371"/>
            <a:ext cx="4392488" cy="5909310"/>
          </a:xfrm>
          <a:prstGeom prst="rect">
            <a:avLst/>
          </a:prstGeom>
        </p:spPr>
        <p:txBody>
          <a:bodyPr wrap="square">
            <a:spAutoFit/>
          </a:bodyPr>
          <a:lstStyle/>
          <a:p>
            <a:r>
              <a:rPr lang="kk-KZ" sz="1400" b="1" dirty="0">
                <a:latin typeface="Times New Roman" panose="02020603050405020304" pitchFamily="18" charset="0"/>
                <a:cs typeface="Times New Roman" panose="02020603050405020304" pitchFamily="18" charset="0"/>
              </a:rPr>
              <a:t>Коррекциялық-дамыту жұмысы   </a:t>
            </a:r>
            <a:endParaRPr lang="ru-RU" sz="1400" dirty="0">
              <a:latin typeface="Times New Roman" panose="02020603050405020304" pitchFamily="18" charset="0"/>
              <a:cs typeface="Times New Roman" panose="02020603050405020304" pitchFamily="18" charset="0"/>
            </a:endParaRPr>
          </a:p>
          <a:p>
            <a:r>
              <a:rPr lang="kk-KZ" sz="1400" dirty="0">
                <a:latin typeface="Times New Roman" panose="02020603050405020304" pitchFamily="18" charset="0"/>
                <a:cs typeface="Times New Roman" panose="02020603050405020304" pitchFamily="18" charset="0"/>
              </a:rPr>
              <a:t>   4,9 сыныптарда МАБ пен емтиханға дайындық кезеңдеріндегі стратегиялар мен қағидаларға сүйене отырып, өз білімдеріне, күштеріне, өздеріне сенімділікті арттыру бағытында жұмыс жасауды  мақсатқа алдым. «Табыс жетістікке жеткізеді», «Сенім менің серігім»,  «ОЖСБ,ҰБТ-ға  ұйымшылдықпен қатысуға психологиялық дайындық». Кәсіптік бағдар бойынша оқушылардың мамандық таңдауда қиыншылықты жеңуге көмектесу үшін «Мамандық» ойыны, «Болашаққа жол», «Стресстен қашуға бола ма?», «Табысқа баратын жол», Стресстен айыратын жаттығулар,жазғы емтиханға дайындық ретінде оқушылар бойындағы үрей мен қобалжуды жоюға арналған «Емтихан» ойыны жүргізілді.</a:t>
            </a:r>
            <a:endParaRPr lang="ru-RU" sz="1400" dirty="0">
              <a:latin typeface="Times New Roman" panose="02020603050405020304" pitchFamily="18" charset="0"/>
              <a:cs typeface="Times New Roman" panose="02020603050405020304" pitchFamily="18" charset="0"/>
            </a:endParaRPr>
          </a:p>
          <a:p>
            <a:r>
              <a:rPr lang="kk-KZ" sz="1400" dirty="0">
                <a:latin typeface="Times New Roman" panose="02020603050405020304" pitchFamily="18" charset="0"/>
                <a:cs typeface="Times New Roman" panose="02020603050405020304" pitchFamily="18" charset="0"/>
              </a:rPr>
              <a:t> Бейімделуде қиындық көрген оқушылар 1 «а», «ә» сынып оқушыларымен дайындалған бағдарлама бойынша дамыту сабақтары өткізілді.</a:t>
            </a:r>
            <a:endParaRPr lang="ru-RU" sz="1400" dirty="0">
              <a:latin typeface="Times New Roman" panose="02020603050405020304" pitchFamily="18" charset="0"/>
              <a:cs typeface="Times New Roman" panose="02020603050405020304" pitchFamily="18" charset="0"/>
            </a:endParaRPr>
          </a:p>
          <a:p>
            <a:r>
              <a:rPr lang="kk-KZ" sz="1400" dirty="0">
                <a:latin typeface="Times New Roman" panose="02020603050405020304" pitchFamily="18" charset="0"/>
                <a:cs typeface="Times New Roman" panose="02020603050405020304" pitchFamily="18" charset="0"/>
              </a:rPr>
              <a:t>9,11 сынып оқушылары  ОЖСБ,ҰБТ,емтиханға дайындығы,көңіл-күйлері орташа  деңгейде өтіп жатқанын сауалнама нәтижесінен көруге болады.Қиын пәндерге ағылшын,орыс тілі, алгебра,химия,физиканы атап көрсеткен.</a:t>
            </a:r>
            <a:endParaRPr lang="ru-RU" sz="1400" dirty="0">
              <a:latin typeface="Times New Roman" panose="02020603050405020304" pitchFamily="18" charset="0"/>
              <a:cs typeface="Times New Roman" panose="02020603050405020304" pitchFamily="18" charset="0"/>
            </a:endParaRPr>
          </a:p>
          <a:p>
            <a:r>
              <a:rPr lang="kk-KZ" sz="1400" dirty="0">
                <a:latin typeface="Times New Roman" panose="02020603050405020304" pitchFamily="18" charset="0"/>
                <a:cs typeface="Times New Roman" panose="02020603050405020304" pitchFamily="18" charset="0"/>
              </a:rPr>
              <a:t>  Әр өткізілген іс шара Байқадам жалпы білім беру мектебінің  сайты және фейсбук парақшасына жүктеліп отырылады.</a:t>
            </a:r>
            <a:endParaRPr lang="ru-RU" sz="1400" dirty="0">
              <a:latin typeface="Times New Roman" panose="02020603050405020304" pitchFamily="18" charset="0"/>
              <a:cs typeface="Times New Roman" panose="02020603050405020304" pitchFamily="18" charset="0"/>
            </a:endParaRPr>
          </a:p>
          <a:p>
            <a:r>
              <a:rPr lang="kk-KZ" sz="1400" dirty="0">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65260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23528" y="1700808"/>
            <a:ext cx="8568951" cy="4425355"/>
          </a:xfrm>
        </p:spPr>
        <p:txBody>
          <a:bodyPr/>
          <a:lstStyle/>
          <a:p>
            <a:endParaRPr lang="kk-KZ" dirty="0" smtClean="0">
              <a:latin typeface="Times New Roman" pitchFamily="18" charset="0"/>
              <a:cs typeface="Times New Roman" pitchFamily="18" charset="0"/>
            </a:endParaRPr>
          </a:p>
          <a:p>
            <a:endParaRPr lang="kk-KZ" dirty="0">
              <a:latin typeface="Times New Roman" pitchFamily="18" charset="0"/>
              <a:cs typeface="Times New Roman" pitchFamily="18" charset="0"/>
            </a:endParaRPr>
          </a:p>
          <a:p>
            <a:endParaRPr lang="kk-KZ" dirty="0" smtClean="0">
              <a:latin typeface="Times New Roman" pitchFamily="18" charset="0"/>
              <a:cs typeface="Times New Roman" pitchFamily="18" charset="0"/>
            </a:endParaRPr>
          </a:p>
          <a:p>
            <a:pPr marL="0" indent="0">
              <a:buNone/>
            </a:pPr>
            <a:endParaRPr lang="kk-KZ" sz="1200" dirty="0">
              <a:latin typeface="Times New Roman" pitchFamily="18" charset="0"/>
              <a:cs typeface="Times New Roman" pitchFamily="18" charset="0"/>
            </a:endParaRPr>
          </a:p>
          <a:p>
            <a:pPr marL="0" indent="0">
              <a:buNone/>
            </a:pPr>
            <a:r>
              <a:rPr lang="kk-KZ" sz="1200" dirty="0" smtClean="0">
                <a:latin typeface="Times New Roman" pitchFamily="18" charset="0"/>
                <a:cs typeface="Times New Roman" pitchFamily="18" charset="0"/>
              </a:rPr>
              <a:t>        6 оқу орындарымен Кәсіби бағдар бойынша жұмыстар жүргіздіік.  </a:t>
            </a:r>
          </a:p>
          <a:p>
            <a:r>
              <a:rPr lang="kk-KZ" sz="1200" dirty="0" smtClean="0">
                <a:latin typeface="Times New Roman" pitchFamily="18" charset="0"/>
                <a:cs typeface="Times New Roman" pitchFamily="18" charset="0"/>
              </a:rPr>
              <a:t>12 </a:t>
            </a:r>
            <a:r>
              <a:rPr lang="kk-KZ" sz="1200" dirty="0">
                <a:latin typeface="Times New Roman" pitchFamily="18" charset="0"/>
                <a:cs typeface="Times New Roman" pitchFamily="18" charset="0"/>
              </a:rPr>
              <a:t>мамыр күні "ҚТжСК" КММ ҚАРАҒАНДЫ ТЕХНОЛОГИЯ және СЕРВИС КОЛЛЕДЖІнің мамандары Узбекова Б.Б және Алимбекова А.А Кәсіби бағдар бойынша  түсіндірме </a:t>
            </a:r>
            <a:r>
              <a:rPr lang="kk-KZ" sz="1200" dirty="0" smtClean="0">
                <a:latin typeface="Times New Roman" pitchFamily="18" charset="0"/>
                <a:cs typeface="Times New Roman" pitchFamily="18" charset="0"/>
              </a:rPr>
              <a:t>жұмыстарын жүргізді.</a:t>
            </a:r>
          </a:p>
          <a:p>
            <a:pPr marL="0" indent="0">
              <a:buNone/>
            </a:pPr>
            <a:r>
              <a:rPr lang="kk-KZ" sz="1400" dirty="0" smtClean="0">
                <a:latin typeface="Times New Roman" pitchFamily="18" charset="0"/>
                <a:cs typeface="Times New Roman" pitchFamily="18" charset="0"/>
              </a:rPr>
              <a:t>Сонымен </a:t>
            </a:r>
            <a:r>
              <a:rPr lang="kk-KZ" sz="1400" dirty="0">
                <a:latin typeface="Times New Roman" pitchFamily="18" charset="0"/>
                <a:cs typeface="Times New Roman" pitchFamily="18" charset="0"/>
              </a:rPr>
              <a:t>қатар 9,10 сынып оқушыларымен кәсіби бағдарды анықтауда диогностикалық , психопрофилактикалық, дамыту жұмыстары жүргізілді. «Жаңа мамандық», «Мен таңдаған жол»,  «Мен мамандық әлемінде»,  «Экзамен», «Сенімділік серігім», «Мамандық таңдауда қателесуге бола ма?» тренингі</a:t>
            </a:r>
            <a:endParaRPr lang="ru-RU" sz="1400" dirty="0">
              <a:latin typeface="Times New Roman" pitchFamily="18" charset="0"/>
              <a:cs typeface="Times New Roman" pitchFamily="18" charset="0"/>
            </a:endParaRPr>
          </a:p>
          <a:p>
            <a:endParaRPr lang="ru-RU" sz="1400" dirty="0"/>
          </a:p>
        </p:txBody>
      </p:sp>
      <p:sp>
        <p:nvSpPr>
          <p:cNvPr id="3" name="Заголовок 2"/>
          <p:cNvSpPr>
            <a:spLocks noGrp="1"/>
          </p:cNvSpPr>
          <p:nvPr>
            <p:ph type="title"/>
          </p:nvPr>
        </p:nvSpPr>
        <p:spPr/>
        <p:txBody>
          <a:bodyPr>
            <a:noAutofit/>
          </a:bodyPr>
          <a:lstStyle/>
          <a:p>
            <a:pPr lvl="0">
              <a:spcBef>
                <a:spcPct val="20000"/>
              </a:spcBef>
              <a:defRPr/>
            </a:pPr>
            <a:r>
              <a:rPr lang="kk-KZ" sz="2400" b="1" i="1" dirty="0">
                <a:solidFill>
                  <a:sysClr val="windowText" lastClr="000000">
                    <a:lumMod val="95000"/>
                    <a:lumOff val="5000"/>
                  </a:sysClr>
                </a:solidFill>
                <a:latin typeface="Times New Roman" pitchFamily="18" charset="0"/>
                <a:cs typeface="Times New Roman" pitchFamily="18" charset="0"/>
              </a:rPr>
              <a:t>Кәсіптік бағдар беру бойынша жасалған жұмыстар</a:t>
            </a:r>
            <a:br>
              <a:rPr lang="kk-KZ" sz="2400" b="1" i="1" dirty="0">
                <a:solidFill>
                  <a:sysClr val="windowText" lastClr="000000">
                    <a:lumMod val="95000"/>
                    <a:lumOff val="5000"/>
                  </a:sysClr>
                </a:solidFill>
                <a:latin typeface="Times New Roman" pitchFamily="18" charset="0"/>
                <a:cs typeface="Times New Roman" pitchFamily="18" charset="0"/>
              </a:rPr>
            </a:br>
            <a:r>
              <a:rPr lang="en-US" sz="2400" b="1" i="1" dirty="0">
                <a:solidFill>
                  <a:srgbClr val="1F497D"/>
                </a:solidFill>
                <a:latin typeface="Times New Roman" pitchFamily="18" charset="0"/>
                <a:cs typeface="Times New Roman" pitchFamily="18" charset="0"/>
              </a:rPr>
              <a:t>https://</a:t>
            </a:r>
            <a:r>
              <a:rPr lang="ru-RU" sz="4000" b="1" i="1" dirty="0">
                <a:solidFill>
                  <a:srgbClr val="1F497D"/>
                </a:solidFill>
                <a:latin typeface="Times New Roman" pitchFamily="18" charset="0"/>
                <a:cs typeface="Times New Roman" pitchFamily="18" charset="0"/>
              </a:rPr>
              <a:t/>
            </a:r>
            <a:br>
              <a:rPr lang="ru-RU" sz="4000" b="1" i="1" dirty="0">
                <a:solidFill>
                  <a:srgbClr val="1F497D"/>
                </a:solidFill>
                <a:latin typeface="Times New Roman" pitchFamily="18" charset="0"/>
                <a:cs typeface="Times New Roman" pitchFamily="18" charset="0"/>
              </a:rPr>
            </a:br>
            <a:endParaRPr lang="ru-RU" sz="2400" dirty="0"/>
          </a:p>
        </p:txBody>
      </p:sp>
      <p:pic>
        <p:nvPicPr>
          <p:cNvPr id="4" name="Рисунок 66" descr="Описание: C:\Users\User\AppData\Local\Temp\Rar$DIa0.945\IMG_789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860" y="4725144"/>
            <a:ext cx="2133143" cy="1605849"/>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67" descr="Описание: C:\Users\User\AppData\Local\Temp\Rar$DIa0.354\IMG_79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285458" y="4604768"/>
            <a:ext cx="1580243" cy="1872208"/>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68" descr="Описание: C:\Users\User\AppData\Local\Temp\Rar$DIa0.612\IMG_758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8613" y="1425982"/>
            <a:ext cx="1656184" cy="156410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мадина\Downloads\WhatsApp Image 2022-06-10 at 23.03.52.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1124744"/>
            <a:ext cx="1368152" cy="16561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мадина\Downloads\WhatsApp Image 2022-06-10 at 23.03.45.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44603" y="1363816"/>
            <a:ext cx="1656184" cy="154886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мадина\Downloads\WhatsApp Image 2022-06-10 at 23.03.39.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06969" y="1459509"/>
            <a:ext cx="1304715" cy="1621794"/>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Users\мадина\Downloads\WhatsApp Image 2022-06-13 at 11.39.24.jpe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8373" r="5672" b="28372"/>
          <a:stretch/>
        </p:blipFill>
        <p:spPr bwMode="auto">
          <a:xfrm>
            <a:off x="7020272" y="1250683"/>
            <a:ext cx="1488991" cy="1775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3255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39552" y="332656"/>
            <a:ext cx="8147248" cy="1080120"/>
          </a:xfrm>
        </p:spPr>
        <p:txBody>
          <a:bodyPr>
            <a:noAutofit/>
          </a:bodyPr>
          <a:lstStyle/>
          <a:p>
            <a:r>
              <a:rPr lang="kk-KZ" sz="1600" b="1" kern="0" dirty="0">
                <a:solidFill>
                  <a:srgbClr val="1F497D"/>
                </a:solidFill>
                <a:latin typeface="Times New Roman" pitchFamily="18" charset="0"/>
                <a:cs typeface="Times New Roman" pitchFamily="18" charset="0"/>
              </a:rPr>
              <a:t>АСППМ бағдарламасы бойынша күнделікті оқушылар мен мұғалімдерден сауалнама алынып нәтижесі бірден бағдарлама арқылы шығып отырады. Бағдарлама бойынша кері нәтиже көрсеткен оқушылармен жеке жұмыстар жүргізілді.</a:t>
            </a:r>
            <a:endParaRPr lang="ru-RU" sz="1600" dirty="0"/>
          </a:p>
        </p:txBody>
      </p:sp>
      <p:pic>
        <p:nvPicPr>
          <p:cNvPr id="4" name="Picture 2" descr="C:\Users\Админ\Downloads\8507c050-073d-4ef8-9f4f-a072b62c72a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2102" y="1556792"/>
            <a:ext cx="2376264" cy="28083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Админ\Downloads\12d41756-1c85-42c0-aa00-e80d1adad4e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1484784"/>
            <a:ext cx="2520280" cy="28083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User\Downloads\IMG_476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8753" y="1484784"/>
            <a:ext cx="2808312" cy="26642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User\Downloads\IMG_4761.jpg"/>
          <p:cNvPicPr>
            <a:picLocks noChangeAspect="1" noChangeArrowheads="1"/>
          </p:cNvPicPr>
          <p:nvPr/>
        </p:nvPicPr>
        <p:blipFill rotWithShape="1">
          <a:blip r:embed="rId5">
            <a:extLst>
              <a:ext uri="{28A0092B-C50C-407E-A947-70E740481C1C}">
                <a14:useLocalDpi xmlns:a14="http://schemas.microsoft.com/office/drawing/2010/main" val="0"/>
              </a:ext>
            </a:extLst>
          </a:blip>
          <a:srcRect l="5937" t="19000" r="2750"/>
          <a:stretch/>
        </p:blipFill>
        <p:spPr bwMode="auto">
          <a:xfrm>
            <a:off x="323528" y="4653136"/>
            <a:ext cx="2160240" cy="1656184"/>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2699792" y="4581129"/>
            <a:ext cx="5688632" cy="1631216"/>
          </a:xfrm>
          <a:prstGeom prst="rect">
            <a:avLst/>
          </a:prstGeom>
        </p:spPr>
        <p:txBody>
          <a:bodyPr wrap="square">
            <a:spAutoFit/>
          </a:bodyPr>
          <a:lstStyle/>
          <a:p>
            <a:pPr lvl="0">
              <a:spcBef>
                <a:spcPct val="0"/>
              </a:spcBef>
              <a:defRPr/>
            </a:pPr>
            <a:r>
              <a:rPr lang="kk-KZ" sz="1600" b="1" dirty="0">
                <a:latin typeface="Times New Roman" pitchFamily="18" charset="0"/>
                <a:cs typeface="Times New Roman" pitchFamily="18" charset="0"/>
              </a:rPr>
              <a:t>Аудандық «Өмір дағдылары» атты форум, «Буллинг» семинарына қатысып, алғыс хатпен марапатталдым.</a:t>
            </a:r>
          </a:p>
          <a:p>
            <a:pPr>
              <a:spcBef>
                <a:spcPct val="0"/>
              </a:spcBef>
              <a:defRPr/>
            </a:pPr>
            <a:r>
              <a:rPr lang="kk-KZ" sz="1600" b="1" i="1" dirty="0">
                <a:latin typeface="Times New Roman"/>
              </a:rPr>
              <a:t>Аймақтық семинар «Педагог тәжірбиесіндегі білім алушының оқу сауаттылығын ұлттық құндылықтармен ұштастыру» коучингіне қатыстым</a:t>
            </a:r>
            <a:endParaRPr lang="ru-RU" sz="1600" b="1" dirty="0"/>
          </a:p>
          <a:p>
            <a:pPr lvl="0">
              <a:spcBef>
                <a:spcPct val="0"/>
              </a:spcBef>
              <a:defRPr/>
            </a:pPr>
            <a:endParaRPr lang="ru-RU"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60968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51520" y="476672"/>
            <a:ext cx="8640960" cy="2554545"/>
          </a:xfrm>
          <a:prstGeom prst="rect">
            <a:avLst/>
          </a:prstGeom>
        </p:spPr>
        <p:txBody>
          <a:bodyPr wrap="square">
            <a:spAutoFit/>
          </a:bodyPr>
          <a:lstStyle/>
          <a:p>
            <a:r>
              <a:rPr lang="kk-KZ" sz="2000" b="1" dirty="0">
                <a:solidFill>
                  <a:srgbClr val="FF0000"/>
                </a:solidFill>
                <a:latin typeface="Times New Roman" pitchFamily="18" charset="0"/>
                <a:cs typeface="Times New Roman" pitchFamily="18" charset="0"/>
              </a:rPr>
              <a:t>Әлеуметтік педагогтың 2021-2022 оқу жылындағы жылдық </a:t>
            </a:r>
            <a:r>
              <a:rPr lang="kk-KZ" sz="2000" b="1" dirty="0" smtClean="0">
                <a:solidFill>
                  <a:srgbClr val="FF0000"/>
                </a:solidFill>
                <a:latin typeface="Times New Roman" pitchFamily="18" charset="0"/>
                <a:cs typeface="Times New Roman" pitchFamily="18" charset="0"/>
              </a:rPr>
              <a:t>есебі</a:t>
            </a:r>
            <a:endParaRPr lang="kk-KZ" sz="2000" b="1" dirty="0">
              <a:solidFill>
                <a:srgbClr val="FF0000"/>
              </a:solidFill>
              <a:latin typeface="Times New Roman" pitchFamily="18" charset="0"/>
              <a:cs typeface="Times New Roman" pitchFamily="18" charset="0"/>
            </a:endParaRPr>
          </a:p>
          <a:p>
            <a:endParaRPr lang="kk-KZ" sz="2000" b="1" dirty="0" smtClean="0">
              <a:solidFill>
                <a:srgbClr val="FF0000"/>
              </a:solidFill>
              <a:latin typeface="Times New Roman" pitchFamily="18" charset="0"/>
              <a:cs typeface="Times New Roman" pitchFamily="18" charset="0"/>
            </a:endParaRPr>
          </a:p>
          <a:p>
            <a:r>
              <a:rPr lang="kk-KZ" sz="2000" b="1" dirty="0" smtClean="0">
                <a:solidFill>
                  <a:srgbClr val="FF0000"/>
                </a:solidFill>
                <a:latin typeface="Times New Roman" pitchFamily="18" charset="0"/>
                <a:cs typeface="Times New Roman" pitchFamily="18" charset="0"/>
              </a:rPr>
              <a:t>Мақсаты</a:t>
            </a:r>
            <a:r>
              <a:rPr lang="kk-KZ" sz="2000" b="1" dirty="0">
                <a:solidFill>
                  <a:srgbClr val="FF0000"/>
                </a:solidFill>
                <a:latin typeface="Times New Roman" pitchFamily="18" charset="0"/>
                <a:cs typeface="Times New Roman" pitchFamily="18" charset="0"/>
              </a:rPr>
              <a:t>: </a:t>
            </a:r>
            <a:r>
              <a:rPr lang="kk-KZ" sz="2000" b="1" i="1" dirty="0">
                <a:solidFill>
                  <a:schemeClr val="tx2"/>
                </a:solidFill>
                <a:latin typeface="Times New Roman" pitchFamily="18" charset="0"/>
                <a:cs typeface="Times New Roman" pitchFamily="18" charset="0"/>
              </a:rPr>
              <a:t>оқушыларға әлеуметтік көмек ұйымдастыру, рухани жан дүниесін танып білу, қатарға қосу жұмыстарын </a:t>
            </a:r>
            <a:r>
              <a:rPr lang="kk-KZ" sz="2000" b="1" i="1" dirty="0" smtClean="0">
                <a:solidFill>
                  <a:schemeClr val="tx2"/>
                </a:solidFill>
                <a:latin typeface="Times New Roman" pitchFamily="18" charset="0"/>
                <a:cs typeface="Times New Roman" pitchFamily="18" charset="0"/>
              </a:rPr>
              <a:t>ұйымдастыру</a:t>
            </a:r>
            <a:endParaRPr lang="kk-KZ" sz="2000" b="1" i="1" dirty="0">
              <a:latin typeface="Times New Roman" pitchFamily="18" charset="0"/>
              <a:cs typeface="Times New Roman" pitchFamily="18" charset="0"/>
            </a:endParaRPr>
          </a:p>
          <a:p>
            <a:endParaRPr lang="kk-KZ" sz="2000" b="1" i="1" dirty="0" smtClean="0">
              <a:latin typeface="Times New Roman" pitchFamily="18" charset="0"/>
              <a:cs typeface="Times New Roman" pitchFamily="18" charset="0"/>
            </a:endParaRPr>
          </a:p>
          <a:p>
            <a:endParaRPr lang="kk-KZ" sz="2000" b="1" i="1" dirty="0">
              <a:latin typeface="Times New Roman" pitchFamily="18" charset="0"/>
              <a:cs typeface="Times New Roman" pitchFamily="18" charset="0"/>
            </a:endParaRPr>
          </a:p>
          <a:p>
            <a:endParaRPr lang="kk-KZ" sz="2000" b="1" i="1" dirty="0" smtClean="0">
              <a:latin typeface="Times New Roman" pitchFamily="18" charset="0"/>
              <a:cs typeface="Times New Roman" pitchFamily="18" charset="0"/>
            </a:endParaRPr>
          </a:p>
          <a:p>
            <a:endParaRPr lang="kk-KZ" sz="2000" b="1" i="1" dirty="0">
              <a:latin typeface="Times New Roman" pitchFamily="18" charset="0"/>
              <a:cs typeface="Times New Roman" pitchFamily="18" charset="0"/>
            </a:endParaRPr>
          </a:p>
        </p:txBody>
      </p:sp>
      <p:sp>
        <p:nvSpPr>
          <p:cNvPr id="7" name="Прямоугольник 6"/>
          <p:cNvSpPr/>
          <p:nvPr/>
        </p:nvSpPr>
        <p:spPr>
          <a:xfrm>
            <a:off x="251520" y="1305342"/>
            <a:ext cx="8352928" cy="3693319"/>
          </a:xfrm>
          <a:prstGeom prst="rect">
            <a:avLst/>
          </a:prstGeom>
        </p:spPr>
        <p:txBody>
          <a:bodyPr wrap="square">
            <a:spAutoFit/>
          </a:bodyPr>
          <a:lstStyle/>
          <a:p>
            <a:endParaRPr lang="ru-RU" b="1" dirty="0" smtClean="0">
              <a:solidFill>
                <a:srgbClr val="FF0000"/>
              </a:solidFill>
              <a:latin typeface="Times New Roman" panose="02020603050405020304" pitchFamily="18" charset="0"/>
              <a:cs typeface="Times New Roman" panose="02020603050405020304" pitchFamily="18" charset="0"/>
            </a:endParaRPr>
          </a:p>
          <a:p>
            <a:endParaRPr lang="ru-RU" b="1" dirty="0">
              <a:solidFill>
                <a:srgbClr val="FF0000"/>
              </a:solidFill>
              <a:latin typeface="Times New Roman" panose="02020603050405020304" pitchFamily="18" charset="0"/>
              <a:cs typeface="Times New Roman" panose="02020603050405020304" pitchFamily="18" charset="0"/>
            </a:endParaRPr>
          </a:p>
          <a:p>
            <a:endParaRPr lang="ru-RU" b="1" dirty="0" smtClean="0">
              <a:solidFill>
                <a:srgbClr val="FF0000"/>
              </a:solidFill>
              <a:latin typeface="Times New Roman" panose="02020603050405020304" pitchFamily="18" charset="0"/>
              <a:cs typeface="Times New Roman" panose="02020603050405020304" pitchFamily="18" charset="0"/>
            </a:endParaRPr>
          </a:p>
          <a:p>
            <a:r>
              <a:rPr lang="ru-RU" b="1" dirty="0" err="1" smtClean="0">
                <a:solidFill>
                  <a:srgbClr val="FF0000"/>
                </a:solidFill>
                <a:latin typeface="Times New Roman" panose="02020603050405020304" pitchFamily="18" charset="0"/>
                <a:cs typeface="Times New Roman" panose="02020603050405020304" pitchFamily="18" charset="0"/>
              </a:rPr>
              <a:t>Міндеттері</a:t>
            </a:r>
            <a:r>
              <a:rPr lang="ru-RU" b="1" i="1" dirty="0">
                <a:solidFill>
                  <a:schemeClr val="tx2"/>
                </a:solidFill>
                <a:latin typeface="Times New Roman" panose="02020603050405020304" pitchFamily="18" charset="0"/>
                <a:cs typeface="Times New Roman" panose="02020603050405020304" pitchFamily="18" charset="0"/>
              </a:rPr>
              <a:t>: </a:t>
            </a:r>
            <a:r>
              <a:rPr lang="ru-RU" b="1" i="1" dirty="0" smtClean="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мектеп</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оқушыларымен</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smtClean="0">
                <a:solidFill>
                  <a:schemeClr val="tx2"/>
                </a:solidFill>
                <a:latin typeface="Times New Roman" panose="02020603050405020304" pitchFamily="18" charset="0"/>
                <a:cs typeface="Times New Roman" panose="02020603050405020304" pitchFamily="18" charset="0"/>
              </a:rPr>
              <a:t>ата-аналар</a:t>
            </a:r>
            <a:r>
              <a:rPr lang="ru-RU" sz="2000" b="1" i="1" dirty="0" smtClean="0">
                <a:solidFill>
                  <a:schemeClr val="tx2"/>
                </a:solidFill>
                <a:latin typeface="Times New Roman" panose="02020603050405020304" pitchFamily="18" charset="0"/>
                <a:cs typeface="Times New Roman" panose="02020603050405020304" pitchFamily="18" charset="0"/>
              </a:rPr>
              <a:t> мен </a:t>
            </a:r>
            <a:r>
              <a:rPr lang="ru-RU" sz="2000" b="1" i="1" dirty="0" err="1">
                <a:solidFill>
                  <a:schemeClr val="tx2"/>
                </a:solidFill>
                <a:latin typeface="Times New Roman" panose="02020603050405020304" pitchFamily="18" charset="0"/>
                <a:cs typeface="Times New Roman" panose="02020603050405020304" pitchFamily="18" charset="0"/>
              </a:rPr>
              <a:t>әлеуметтік</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педагогикалық</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жұмыстар</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жүргізу</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және</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ата-анасының</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қамқорлығынсыз</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қалған</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балаларды</a:t>
            </a:r>
            <a:r>
              <a:rPr lang="ru-RU" sz="2000" b="1" i="1" dirty="0">
                <a:solidFill>
                  <a:schemeClr val="tx2"/>
                </a:solidFill>
                <a:latin typeface="Times New Roman" panose="02020603050405020304" pitchFamily="18" charset="0"/>
                <a:cs typeface="Times New Roman" panose="02020603050405020304" pitchFamily="18" charset="0"/>
              </a:rPr>
              <a:t>, аз </a:t>
            </a:r>
            <a:r>
              <a:rPr lang="ru-RU" sz="2000" b="1" i="1" dirty="0" err="1">
                <a:solidFill>
                  <a:schemeClr val="tx2"/>
                </a:solidFill>
                <a:latin typeface="Times New Roman" panose="02020603050405020304" pitchFamily="18" charset="0"/>
                <a:cs typeface="Times New Roman" panose="02020603050405020304" pitchFamily="18" charset="0"/>
              </a:rPr>
              <a:t>қамтамасыз</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етілген</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отбасы</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балаларын</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көпбалалы</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отбасы</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балаларын</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жартылай</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жетім</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және</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оралман</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оқушылармен</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әлеуметтік</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қолдау</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жұмыстарын</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жүргізу</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сонымен</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қатар</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тәртібінде</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ауытқушылығы</a:t>
            </a:r>
            <a:r>
              <a:rPr lang="ru-RU" sz="2000" b="1" i="1" dirty="0">
                <a:solidFill>
                  <a:schemeClr val="tx2"/>
                </a:solidFill>
                <a:latin typeface="Times New Roman" panose="02020603050405020304" pitchFamily="18" charset="0"/>
                <a:cs typeface="Times New Roman" panose="02020603050405020304" pitchFamily="18" charset="0"/>
              </a:rPr>
              <a:t> бар </a:t>
            </a:r>
            <a:r>
              <a:rPr lang="ru-RU" sz="2000" b="1" i="1" dirty="0" err="1">
                <a:solidFill>
                  <a:schemeClr val="tx2"/>
                </a:solidFill>
                <a:latin typeface="Times New Roman" panose="02020603050405020304" pitchFamily="18" charset="0"/>
                <a:cs typeface="Times New Roman" panose="02020603050405020304" pitchFamily="18" charset="0"/>
              </a:rPr>
              <a:t>және</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қиын</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құқықбұзуға</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бейім</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балалармен</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әлеуметтік-психологиялық</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және</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құқықтық</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жұмыстарды</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ұйымдастыру</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отбасы</a:t>
            </a:r>
            <a:r>
              <a:rPr lang="ru-RU" sz="2000" b="1" i="1" dirty="0">
                <a:solidFill>
                  <a:schemeClr val="tx2"/>
                </a:solidFill>
                <a:latin typeface="Times New Roman" panose="02020603050405020304" pitchFamily="18" charset="0"/>
                <a:cs typeface="Times New Roman" panose="02020603050405020304" pitchFamily="18" charset="0"/>
              </a:rPr>
              <a:t> мен </a:t>
            </a:r>
            <a:r>
              <a:rPr lang="ru-RU" sz="2000" b="1" i="1" dirty="0" err="1">
                <a:solidFill>
                  <a:schemeClr val="tx2"/>
                </a:solidFill>
                <a:latin typeface="Times New Roman" panose="02020603050405020304" pitchFamily="18" charset="0"/>
                <a:cs typeface="Times New Roman" panose="02020603050405020304" pitchFamily="18" charset="0"/>
              </a:rPr>
              <a:t>мектеп</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арасындағы</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ынтымақтастықты</a:t>
            </a:r>
            <a:r>
              <a:rPr lang="ru-RU" sz="2000" b="1" i="1" dirty="0">
                <a:solidFill>
                  <a:schemeClr val="tx2"/>
                </a:solidFill>
                <a:latin typeface="Times New Roman" panose="02020603050405020304" pitchFamily="18" charset="0"/>
                <a:cs typeface="Times New Roman" panose="02020603050405020304" pitchFamily="18" charset="0"/>
              </a:rPr>
              <a:t> </a:t>
            </a:r>
            <a:r>
              <a:rPr lang="ru-RU" sz="2000" b="1" i="1" dirty="0" err="1">
                <a:solidFill>
                  <a:schemeClr val="tx2"/>
                </a:solidFill>
                <a:latin typeface="Times New Roman" panose="02020603050405020304" pitchFamily="18" charset="0"/>
                <a:cs typeface="Times New Roman" panose="02020603050405020304" pitchFamily="18" charset="0"/>
              </a:rPr>
              <a:t>нығай</a:t>
            </a:r>
            <a:r>
              <a:rPr lang="ru-RU" sz="2000" b="1" i="1" dirty="0" err="1">
                <a:solidFill>
                  <a:srgbClr val="002060"/>
                </a:solidFill>
                <a:latin typeface="Times New Roman" panose="02020603050405020304" pitchFamily="18" charset="0"/>
                <a:cs typeface="Times New Roman" panose="02020603050405020304" pitchFamily="18" charset="0"/>
              </a:rPr>
              <a:t>ту</a:t>
            </a:r>
            <a:r>
              <a:rPr lang="ru-RU" sz="2000" b="1" i="1" dirty="0">
                <a:solidFill>
                  <a:srgbClr val="002060"/>
                </a:solidFill>
                <a:latin typeface="Times New Roman" panose="02020603050405020304" pitchFamily="18" charset="0"/>
                <a:cs typeface="Times New Roman" panose="02020603050405020304" pitchFamily="18" charset="0"/>
              </a:rPr>
              <a:t>.</a:t>
            </a:r>
            <a:endParaRPr lang="ru-RU" sz="2000" dirty="0">
              <a:solidFill>
                <a:srgbClr val="002060"/>
              </a:solidFill>
            </a:endParaRPr>
          </a:p>
        </p:txBody>
      </p:sp>
    </p:spTree>
    <p:extLst>
      <p:ext uri="{BB962C8B-B14F-4D97-AF65-F5344CB8AC3E}">
        <p14:creationId xmlns:p14="http://schemas.microsoft.com/office/powerpoint/2010/main" val="31951599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3397288492"/>
              </p:ext>
            </p:extLst>
          </p:nvPr>
        </p:nvGraphicFramePr>
        <p:xfrm>
          <a:off x="107504" y="188640"/>
          <a:ext cx="8892479" cy="7165189"/>
        </p:xfrm>
        <a:graphic>
          <a:graphicData uri="http://schemas.openxmlformats.org/drawingml/2006/table">
            <a:tbl>
              <a:tblPr firstRow="1" firstCol="1" bandRow="1">
                <a:tableStyleId>{5C22544A-7EE6-4342-B048-85BDC9FD1C3A}</a:tableStyleId>
              </a:tblPr>
              <a:tblGrid>
                <a:gridCol w="399661"/>
                <a:gridCol w="6616086"/>
                <a:gridCol w="1876732"/>
              </a:tblGrid>
              <a:tr h="288032">
                <a:tc>
                  <a:txBody>
                    <a:bodyPr/>
                    <a:lstStyle/>
                    <a:p>
                      <a:pPr algn="l">
                        <a:lnSpc>
                          <a:spcPct val="115000"/>
                        </a:lnSpc>
                        <a:spcAft>
                          <a:spcPts val="0"/>
                        </a:spcAft>
                      </a:pPr>
                      <a:r>
                        <a:rPr lang="kk-KZ" sz="1200" dirty="0">
                          <a:effectLst/>
                          <a:latin typeface="Times New Roman" panose="02020603050405020304" pitchFamily="18" charset="0"/>
                          <a:cs typeface="Times New Roman" panose="02020603050405020304" pitchFamily="18" charset="0"/>
                        </a:rPr>
                        <a:t>№</a:t>
                      </a:r>
                      <a:endParaRPr lang="ru-RU" sz="1200" dirty="0">
                        <a:effectLst/>
                        <a:latin typeface="Times New Roman" panose="02020603050405020304" pitchFamily="18" charset="0"/>
                        <a:ea typeface="Calibri"/>
                        <a:cs typeface="Times New Roman" panose="02020603050405020304" pitchFamily="18" charset="0"/>
                      </a:endParaRPr>
                    </a:p>
                  </a:txBody>
                  <a:tcPr marL="44170" marR="44170" marT="0" marB="0"/>
                </a:tc>
                <a:tc>
                  <a:txBody>
                    <a:bodyPr/>
                    <a:lstStyle/>
                    <a:p>
                      <a:pPr algn="l">
                        <a:lnSpc>
                          <a:spcPct val="115000"/>
                        </a:lnSpc>
                        <a:spcAft>
                          <a:spcPts val="0"/>
                        </a:spcAft>
                      </a:pPr>
                      <a:r>
                        <a:rPr lang="kk-KZ" sz="1200" dirty="0">
                          <a:effectLst/>
                          <a:latin typeface="Times New Roman" panose="02020603050405020304" pitchFamily="18" charset="0"/>
                          <a:cs typeface="Times New Roman" panose="02020603050405020304" pitchFamily="18" charset="0"/>
                        </a:rPr>
                        <a:t>Оқушылардың әлеуметтік топтамасы</a:t>
                      </a:r>
                      <a:endParaRPr lang="ru-RU" sz="1200" dirty="0">
                        <a:effectLst/>
                        <a:latin typeface="Times New Roman" panose="02020603050405020304" pitchFamily="18" charset="0"/>
                        <a:ea typeface="Calibri"/>
                        <a:cs typeface="Times New Roman" panose="02020603050405020304" pitchFamily="18" charset="0"/>
                      </a:endParaRPr>
                    </a:p>
                  </a:txBody>
                  <a:tcPr marL="44170" marR="44170" marT="0" marB="0"/>
                </a:tc>
                <a:tc>
                  <a:txBody>
                    <a:bodyPr/>
                    <a:lstStyle/>
                    <a:p>
                      <a:pPr algn="l">
                        <a:lnSpc>
                          <a:spcPct val="115000"/>
                        </a:lnSpc>
                        <a:spcAft>
                          <a:spcPts val="0"/>
                        </a:spcAft>
                      </a:pPr>
                      <a:r>
                        <a:rPr lang="kk-KZ" sz="1200">
                          <a:effectLst/>
                          <a:latin typeface="Times New Roman" panose="02020603050405020304" pitchFamily="18" charset="0"/>
                          <a:cs typeface="Times New Roman" panose="02020603050405020304" pitchFamily="18" charset="0"/>
                        </a:rPr>
                        <a:t>                               Саны</a:t>
                      </a:r>
                      <a:endParaRPr lang="ru-RU" sz="1200">
                        <a:effectLst/>
                        <a:latin typeface="Times New Roman" panose="02020603050405020304" pitchFamily="18" charset="0"/>
                        <a:ea typeface="Calibri"/>
                        <a:cs typeface="Times New Roman" panose="02020603050405020304" pitchFamily="18" charset="0"/>
                      </a:endParaRPr>
                    </a:p>
                  </a:txBody>
                  <a:tcPr marL="44170" marR="44170" marT="0" marB="0"/>
                </a:tc>
              </a:tr>
              <a:tr h="1039552">
                <a:tc rowSpan="3">
                  <a:txBody>
                    <a:bodyPr/>
                    <a:lstStyle/>
                    <a:p>
                      <a:pPr algn="l">
                        <a:lnSpc>
                          <a:spcPct val="115000"/>
                        </a:lnSpc>
                        <a:spcAft>
                          <a:spcPts val="0"/>
                        </a:spcAft>
                      </a:pPr>
                      <a:r>
                        <a:rPr lang="kk-KZ" sz="1200" dirty="0">
                          <a:effectLst/>
                          <a:latin typeface="Times New Roman" panose="02020603050405020304" pitchFamily="18" charset="0"/>
                          <a:cs typeface="Times New Roman" panose="02020603050405020304" pitchFamily="18" charset="0"/>
                        </a:rPr>
                        <a:t>1</a:t>
                      </a:r>
                      <a:endParaRPr lang="ru-RU" sz="1200" dirty="0">
                        <a:effectLst/>
                        <a:latin typeface="Times New Roman" panose="02020603050405020304" pitchFamily="18" charset="0"/>
                        <a:ea typeface="Calibri"/>
                        <a:cs typeface="Times New Roman" panose="02020603050405020304" pitchFamily="18" charset="0"/>
                      </a:endParaRPr>
                    </a:p>
                  </a:txBody>
                  <a:tcPr marL="44170" marR="44170" marT="0" marB="0">
                    <a:lnB w="12700" cap="flat" cmpd="sng" algn="ctr">
                      <a:solidFill>
                        <a:schemeClr val="tx1"/>
                      </a:solidFill>
                      <a:prstDash val="solid"/>
                      <a:round/>
                      <a:headEnd type="none" w="med" len="med"/>
                      <a:tailEnd type="none" w="med" len="med"/>
                    </a:lnB>
                  </a:tcPr>
                </a:tc>
                <a:tc>
                  <a:txBody>
                    <a:bodyPr/>
                    <a:lstStyle/>
                    <a:p>
                      <a:pPr algn="l">
                        <a:lnSpc>
                          <a:spcPct val="115000"/>
                        </a:lnSpc>
                        <a:spcAft>
                          <a:spcPts val="0"/>
                        </a:spcAft>
                      </a:pPr>
                      <a:r>
                        <a:rPr lang="kk-KZ" sz="1200" dirty="0">
                          <a:effectLst/>
                          <a:latin typeface="Times New Roman" panose="02020603050405020304" pitchFamily="18" charset="0"/>
                          <a:cs typeface="Times New Roman" panose="02020603050405020304" pitchFamily="18" charset="0"/>
                        </a:rPr>
                        <a:t>Оқушылардың жалпы саны:</a:t>
                      </a:r>
                      <a:endParaRPr lang="ru-RU" sz="1200" dirty="0">
                        <a:effectLst/>
                        <a:latin typeface="Times New Roman" panose="02020603050405020304" pitchFamily="18" charset="0"/>
                        <a:cs typeface="Times New Roman" panose="02020603050405020304" pitchFamily="18" charset="0"/>
                      </a:endParaRPr>
                    </a:p>
                    <a:p>
                      <a:pPr algn="l">
                        <a:lnSpc>
                          <a:spcPct val="115000"/>
                        </a:lnSpc>
                        <a:spcAft>
                          <a:spcPts val="0"/>
                        </a:spcAft>
                      </a:pPr>
                      <a:r>
                        <a:rPr lang="kk-KZ" sz="1200" dirty="0" smtClean="0">
                          <a:effectLst/>
                          <a:latin typeface="Times New Roman" panose="02020603050405020304" pitchFamily="18" charset="0"/>
                          <a:cs typeface="Times New Roman" panose="02020603050405020304" pitchFamily="18" charset="0"/>
                        </a:rPr>
                        <a:t>Бастауыш-92</a:t>
                      </a:r>
                      <a:r>
                        <a:rPr lang="kk-KZ" sz="1200" baseline="0" dirty="0" smtClean="0">
                          <a:effectLst/>
                          <a:latin typeface="Times New Roman" panose="02020603050405020304" pitchFamily="18" charset="0"/>
                          <a:cs typeface="Times New Roman" panose="02020603050405020304" pitchFamily="18" charset="0"/>
                        </a:rPr>
                        <a:t> </a:t>
                      </a:r>
                      <a:r>
                        <a:rPr lang="kk-KZ" sz="1200" dirty="0" smtClean="0">
                          <a:effectLst/>
                          <a:latin typeface="Times New Roman" panose="02020603050405020304" pitchFamily="18" charset="0"/>
                          <a:cs typeface="Times New Roman" panose="02020603050405020304" pitchFamily="18" charset="0"/>
                        </a:rPr>
                        <a:t>оқушы</a:t>
                      </a:r>
                      <a:endParaRPr lang="ru-RU" sz="1200" dirty="0">
                        <a:effectLst/>
                        <a:latin typeface="Times New Roman" panose="02020603050405020304" pitchFamily="18" charset="0"/>
                        <a:cs typeface="Times New Roman" panose="02020603050405020304" pitchFamily="18" charset="0"/>
                      </a:endParaRPr>
                    </a:p>
                    <a:p>
                      <a:pPr algn="l">
                        <a:lnSpc>
                          <a:spcPct val="115000"/>
                        </a:lnSpc>
                        <a:spcAft>
                          <a:spcPts val="0"/>
                        </a:spcAft>
                      </a:pPr>
                      <a:r>
                        <a:rPr lang="kk-KZ" sz="1200" dirty="0">
                          <a:effectLst/>
                          <a:latin typeface="Times New Roman" panose="02020603050405020304" pitchFamily="18" charset="0"/>
                          <a:cs typeface="Times New Roman" panose="02020603050405020304" pitchFamily="18" charset="0"/>
                        </a:rPr>
                        <a:t>5-9 </a:t>
                      </a:r>
                      <a:r>
                        <a:rPr lang="kk-KZ" sz="1200" dirty="0" smtClean="0">
                          <a:effectLst/>
                          <a:latin typeface="Times New Roman" panose="02020603050405020304" pitchFamily="18" charset="0"/>
                          <a:cs typeface="Times New Roman" panose="02020603050405020304" pitchFamily="18" charset="0"/>
                        </a:rPr>
                        <a:t>сынып-77оқушы</a:t>
                      </a:r>
                      <a:endParaRPr lang="ru-RU" sz="1200" dirty="0">
                        <a:effectLst/>
                        <a:latin typeface="Times New Roman" panose="02020603050405020304" pitchFamily="18" charset="0"/>
                        <a:cs typeface="Times New Roman" panose="02020603050405020304" pitchFamily="18" charset="0"/>
                      </a:endParaRPr>
                    </a:p>
                    <a:p>
                      <a:pPr algn="l">
                        <a:lnSpc>
                          <a:spcPct val="115000"/>
                        </a:lnSpc>
                        <a:spcAft>
                          <a:spcPts val="0"/>
                        </a:spcAft>
                      </a:pPr>
                      <a:r>
                        <a:rPr lang="kk-KZ" sz="1200" dirty="0">
                          <a:effectLst/>
                          <a:latin typeface="Times New Roman" panose="02020603050405020304" pitchFamily="18" charset="0"/>
                          <a:cs typeface="Times New Roman" panose="02020603050405020304" pitchFamily="18" charset="0"/>
                        </a:rPr>
                        <a:t>10-11сынып-15оқушы</a:t>
                      </a:r>
                      <a:endParaRPr lang="ru-RU" sz="1200" dirty="0">
                        <a:effectLst/>
                        <a:latin typeface="Times New Roman" panose="02020603050405020304" pitchFamily="18" charset="0"/>
                        <a:cs typeface="Times New Roman" panose="02020603050405020304" pitchFamily="18" charset="0"/>
                      </a:endParaRPr>
                    </a:p>
                    <a:p>
                      <a:pPr algn="l">
                        <a:lnSpc>
                          <a:spcPct val="115000"/>
                        </a:lnSpc>
                        <a:spcAft>
                          <a:spcPts val="0"/>
                        </a:spcAft>
                      </a:pPr>
                      <a:r>
                        <a:rPr lang="kk-KZ" sz="1200" dirty="0" smtClean="0">
                          <a:effectLst/>
                          <a:latin typeface="Times New Roman" panose="02020603050405020304" pitchFamily="18" charset="0"/>
                          <a:cs typeface="Times New Roman" panose="02020603050405020304" pitchFamily="18" charset="0"/>
                        </a:rPr>
                        <a:t>МАДТ-22оқуш</a:t>
                      </a:r>
                      <a:endParaRPr lang="ru-RU" sz="1200" dirty="0">
                        <a:effectLst/>
                        <a:latin typeface="Times New Roman" panose="02020603050405020304" pitchFamily="18" charset="0"/>
                        <a:ea typeface="Calibri"/>
                        <a:cs typeface="Times New Roman" panose="02020603050405020304" pitchFamily="18" charset="0"/>
                      </a:endParaRPr>
                    </a:p>
                  </a:txBody>
                  <a:tcPr marL="44170" marR="44170" marT="0" marB="0"/>
                </a:tc>
                <a:tc>
                  <a:txBody>
                    <a:bodyPr/>
                    <a:lstStyle/>
                    <a:p>
                      <a:pPr algn="ctr">
                        <a:lnSpc>
                          <a:spcPct val="115000"/>
                        </a:lnSpc>
                        <a:spcAft>
                          <a:spcPts val="0"/>
                        </a:spcAft>
                      </a:pPr>
                      <a:r>
                        <a:rPr lang="kk-KZ" sz="1200" dirty="0">
                          <a:effectLst/>
                          <a:latin typeface="Times New Roman" panose="02020603050405020304" pitchFamily="18" charset="0"/>
                          <a:cs typeface="Times New Roman" panose="02020603050405020304" pitchFamily="18" charset="0"/>
                        </a:rPr>
                        <a:t>І тоқсан</a:t>
                      </a:r>
                      <a:endParaRPr lang="ru-RU" sz="12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200" dirty="0">
                          <a:effectLst/>
                          <a:latin typeface="Times New Roman" panose="02020603050405020304" pitchFamily="18" charset="0"/>
                          <a:cs typeface="Times New Roman" panose="02020603050405020304" pitchFamily="18" charset="0"/>
                        </a:rPr>
                        <a:t> </a:t>
                      </a:r>
                      <a:endParaRPr lang="ru-RU" sz="12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200" dirty="0" smtClean="0">
                          <a:effectLst/>
                          <a:latin typeface="Times New Roman" panose="02020603050405020304" pitchFamily="18" charset="0"/>
                          <a:ea typeface="+mn-ea"/>
                          <a:cs typeface="Times New Roman" panose="02020603050405020304" pitchFamily="18" charset="0"/>
                        </a:rPr>
                        <a:t>204</a:t>
                      </a:r>
                      <a:endParaRPr lang="ru-RU" sz="1200" dirty="0">
                        <a:effectLst/>
                        <a:latin typeface="Times New Roman" panose="02020603050405020304" pitchFamily="18" charset="0"/>
                        <a:ea typeface="Calibri"/>
                        <a:cs typeface="Times New Roman" panose="02020603050405020304" pitchFamily="18" charset="0"/>
                      </a:endParaRPr>
                    </a:p>
                  </a:txBody>
                  <a:tcPr marL="44170" marR="44170" marT="0" marB="0"/>
                </a:tc>
              </a:tr>
              <a:tr h="839317">
                <a:tc vMerge="1">
                  <a:txBody>
                    <a:bodyPr/>
                    <a:lstStyle/>
                    <a:p>
                      <a:endParaRPr lang="ru-RU"/>
                    </a:p>
                  </a:txBody>
                  <a:tcPr/>
                </a:tc>
                <a:tc>
                  <a:txBody>
                    <a:bodyPr/>
                    <a:lstStyle/>
                    <a:p>
                      <a:pPr algn="l">
                        <a:lnSpc>
                          <a:spcPct val="115000"/>
                        </a:lnSpc>
                        <a:spcAft>
                          <a:spcPts val="0"/>
                        </a:spcAft>
                      </a:pPr>
                      <a:r>
                        <a:rPr lang="kk-KZ" sz="1200" dirty="0">
                          <a:effectLst/>
                          <a:latin typeface="Times New Roman" panose="02020603050405020304" pitchFamily="18" charset="0"/>
                          <a:cs typeface="Times New Roman" panose="02020603050405020304" pitchFamily="18" charset="0"/>
                        </a:rPr>
                        <a:t>Оқушылардың жалпы саны:</a:t>
                      </a:r>
                      <a:endParaRPr lang="ru-RU" sz="1200" dirty="0">
                        <a:effectLst/>
                        <a:latin typeface="Times New Roman" panose="02020603050405020304" pitchFamily="18" charset="0"/>
                        <a:cs typeface="Times New Roman" panose="02020603050405020304" pitchFamily="18" charset="0"/>
                      </a:endParaRPr>
                    </a:p>
                    <a:p>
                      <a:pPr algn="l">
                        <a:lnSpc>
                          <a:spcPct val="115000"/>
                        </a:lnSpc>
                        <a:spcAft>
                          <a:spcPts val="0"/>
                        </a:spcAft>
                      </a:pPr>
                      <a:r>
                        <a:rPr lang="kk-KZ" sz="1200" dirty="0">
                          <a:effectLst/>
                          <a:latin typeface="Times New Roman" panose="02020603050405020304" pitchFamily="18" charset="0"/>
                          <a:cs typeface="Times New Roman" panose="02020603050405020304" pitchFamily="18" charset="0"/>
                        </a:rPr>
                        <a:t>Бастауыш-87оқушы</a:t>
                      </a:r>
                      <a:endParaRPr lang="ru-RU" sz="1200" dirty="0">
                        <a:effectLst/>
                        <a:latin typeface="Times New Roman" panose="02020603050405020304" pitchFamily="18" charset="0"/>
                        <a:cs typeface="Times New Roman" panose="02020603050405020304" pitchFamily="18" charset="0"/>
                      </a:endParaRPr>
                    </a:p>
                    <a:p>
                      <a:pPr algn="l">
                        <a:lnSpc>
                          <a:spcPct val="115000"/>
                        </a:lnSpc>
                        <a:spcAft>
                          <a:spcPts val="0"/>
                        </a:spcAft>
                      </a:pPr>
                      <a:r>
                        <a:rPr lang="kk-KZ" sz="1200" dirty="0">
                          <a:effectLst/>
                          <a:latin typeface="Times New Roman" panose="02020603050405020304" pitchFamily="18" charset="0"/>
                          <a:cs typeface="Times New Roman" panose="02020603050405020304" pitchFamily="18" charset="0"/>
                        </a:rPr>
                        <a:t>5-9 сынып-73оқушы</a:t>
                      </a:r>
                      <a:endParaRPr lang="ru-RU" sz="1200" dirty="0">
                        <a:effectLst/>
                        <a:latin typeface="Times New Roman" panose="02020603050405020304" pitchFamily="18" charset="0"/>
                        <a:cs typeface="Times New Roman" panose="02020603050405020304" pitchFamily="18" charset="0"/>
                      </a:endParaRPr>
                    </a:p>
                    <a:p>
                      <a:pPr algn="l">
                        <a:lnSpc>
                          <a:spcPct val="115000"/>
                        </a:lnSpc>
                        <a:spcAft>
                          <a:spcPts val="0"/>
                        </a:spcAft>
                      </a:pPr>
                      <a:r>
                        <a:rPr lang="kk-KZ" sz="1200" dirty="0" smtClean="0">
                          <a:effectLst/>
                          <a:latin typeface="Times New Roman" panose="02020603050405020304" pitchFamily="18" charset="0"/>
                          <a:cs typeface="Times New Roman" panose="02020603050405020304" pitchFamily="18" charset="0"/>
                        </a:rPr>
                        <a:t>10-11сынып-14оқушы</a:t>
                      </a:r>
                      <a:endParaRPr lang="ru-RU" sz="1200" dirty="0">
                        <a:effectLst/>
                        <a:latin typeface="Times New Roman" panose="02020603050405020304" pitchFamily="18" charset="0"/>
                        <a:cs typeface="Times New Roman" panose="02020603050405020304" pitchFamily="18" charset="0"/>
                      </a:endParaRPr>
                    </a:p>
                  </a:txBody>
                  <a:tcPr marL="44170" marR="44170" marT="0" marB="0"/>
                </a:tc>
                <a:tc>
                  <a:txBody>
                    <a:bodyPr/>
                    <a:lstStyle/>
                    <a:p>
                      <a:pPr algn="ctr">
                        <a:lnSpc>
                          <a:spcPct val="115000"/>
                        </a:lnSpc>
                        <a:spcAft>
                          <a:spcPts val="0"/>
                        </a:spcAft>
                      </a:pPr>
                      <a:r>
                        <a:rPr lang="kk-KZ" sz="1200" dirty="0">
                          <a:effectLst/>
                          <a:latin typeface="Times New Roman" panose="02020603050405020304" pitchFamily="18" charset="0"/>
                          <a:cs typeface="Times New Roman" panose="02020603050405020304" pitchFamily="18" charset="0"/>
                        </a:rPr>
                        <a:t>ІІ тоқсан</a:t>
                      </a:r>
                      <a:endParaRPr lang="ru-RU" sz="12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200" dirty="0">
                          <a:effectLst/>
                          <a:latin typeface="Times New Roman" panose="02020603050405020304" pitchFamily="18" charset="0"/>
                          <a:cs typeface="Times New Roman" panose="02020603050405020304" pitchFamily="18" charset="0"/>
                        </a:rPr>
                        <a:t> </a:t>
                      </a:r>
                      <a:endParaRPr lang="ru-RU" sz="12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200" dirty="0" smtClean="0">
                          <a:effectLst/>
                          <a:latin typeface="Times New Roman" panose="02020603050405020304" pitchFamily="18" charset="0"/>
                          <a:ea typeface="+mn-ea"/>
                          <a:cs typeface="Times New Roman" panose="02020603050405020304" pitchFamily="18" charset="0"/>
                        </a:rPr>
                        <a:t>206 (-2)</a:t>
                      </a:r>
                      <a:endParaRPr lang="ru-RU" sz="1200" dirty="0">
                        <a:effectLst/>
                        <a:latin typeface="Times New Roman" panose="02020603050405020304" pitchFamily="18" charset="0"/>
                        <a:ea typeface="Calibri"/>
                        <a:cs typeface="Times New Roman" panose="02020603050405020304" pitchFamily="18" charset="0"/>
                      </a:endParaRPr>
                    </a:p>
                  </a:txBody>
                  <a:tcPr marL="44170" marR="44170" marT="0" marB="0"/>
                </a:tc>
              </a:tr>
              <a:tr h="1203536">
                <a:tc vMerge="1">
                  <a:txBody>
                    <a:bodyPr/>
                    <a:lstStyle/>
                    <a:p>
                      <a:endParaRPr lang="ru-RU"/>
                    </a:p>
                  </a:txBody>
                  <a:tcPr/>
                </a:tc>
                <a:tc>
                  <a:txBody>
                    <a:bodyPr/>
                    <a:lstStyle/>
                    <a:p>
                      <a:pPr algn="l">
                        <a:lnSpc>
                          <a:spcPct val="115000"/>
                        </a:lnSpc>
                        <a:spcAft>
                          <a:spcPts val="0"/>
                        </a:spcAft>
                      </a:pPr>
                      <a:r>
                        <a:rPr lang="kk-KZ" sz="1200" dirty="0">
                          <a:effectLst/>
                          <a:latin typeface="Times New Roman" panose="02020603050405020304" pitchFamily="18" charset="0"/>
                          <a:cs typeface="Times New Roman" panose="02020603050405020304" pitchFamily="18" charset="0"/>
                        </a:rPr>
                        <a:t>Оқушылардың жалпы саны:</a:t>
                      </a:r>
                      <a:endParaRPr lang="ru-RU" sz="1200" dirty="0">
                        <a:effectLst/>
                        <a:latin typeface="Times New Roman" panose="02020603050405020304" pitchFamily="18" charset="0"/>
                        <a:cs typeface="Times New Roman" panose="02020603050405020304" pitchFamily="18" charset="0"/>
                      </a:endParaRPr>
                    </a:p>
                    <a:p>
                      <a:pPr algn="l">
                        <a:lnSpc>
                          <a:spcPct val="115000"/>
                        </a:lnSpc>
                        <a:spcAft>
                          <a:spcPts val="0"/>
                        </a:spcAft>
                      </a:pPr>
                      <a:r>
                        <a:rPr lang="kk-KZ" sz="1200" dirty="0">
                          <a:effectLst/>
                          <a:latin typeface="Times New Roman" panose="02020603050405020304" pitchFamily="18" charset="0"/>
                          <a:cs typeface="Times New Roman" panose="02020603050405020304" pitchFamily="18" charset="0"/>
                        </a:rPr>
                        <a:t>Бастауыш-87оқушы</a:t>
                      </a:r>
                      <a:endParaRPr lang="ru-RU" sz="1200" dirty="0">
                        <a:effectLst/>
                        <a:latin typeface="Times New Roman" panose="02020603050405020304" pitchFamily="18" charset="0"/>
                        <a:cs typeface="Times New Roman" panose="02020603050405020304" pitchFamily="18" charset="0"/>
                      </a:endParaRPr>
                    </a:p>
                    <a:p>
                      <a:pPr algn="l">
                        <a:lnSpc>
                          <a:spcPct val="115000"/>
                        </a:lnSpc>
                        <a:spcAft>
                          <a:spcPts val="0"/>
                        </a:spcAft>
                      </a:pPr>
                      <a:r>
                        <a:rPr lang="kk-KZ" sz="1200" dirty="0">
                          <a:effectLst/>
                          <a:latin typeface="Times New Roman" panose="02020603050405020304" pitchFamily="18" charset="0"/>
                          <a:cs typeface="Times New Roman" panose="02020603050405020304" pitchFamily="18" charset="0"/>
                        </a:rPr>
                        <a:t>5-9 сынып-75оқушы</a:t>
                      </a:r>
                      <a:endParaRPr lang="ru-RU" sz="1200" dirty="0">
                        <a:effectLst/>
                        <a:latin typeface="Times New Roman" panose="02020603050405020304" pitchFamily="18" charset="0"/>
                        <a:cs typeface="Times New Roman" panose="02020603050405020304" pitchFamily="18" charset="0"/>
                      </a:endParaRPr>
                    </a:p>
                    <a:p>
                      <a:pPr algn="l">
                        <a:lnSpc>
                          <a:spcPct val="115000"/>
                        </a:lnSpc>
                        <a:spcAft>
                          <a:spcPts val="0"/>
                        </a:spcAft>
                      </a:pPr>
                      <a:r>
                        <a:rPr lang="kk-KZ" sz="1200" dirty="0">
                          <a:effectLst/>
                          <a:latin typeface="Times New Roman" panose="02020603050405020304" pitchFamily="18" charset="0"/>
                          <a:cs typeface="Times New Roman" panose="02020603050405020304" pitchFamily="18" charset="0"/>
                        </a:rPr>
                        <a:t>10-11сынып-14оқушы</a:t>
                      </a:r>
                      <a:endParaRPr lang="ru-RU" sz="1200" dirty="0">
                        <a:effectLst/>
                        <a:latin typeface="Times New Roman" panose="02020603050405020304" pitchFamily="18" charset="0"/>
                        <a:cs typeface="Times New Roman" panose="02020603050405020304" pitchFamily="18" charset="0"/>
                      </a:endParaRPr>
                    </a:p>
                    <a:p>
                      <a:pPr algn="l">
                        <a:lnSpc>
                          <a:spcPct val="115000"/>
                        </a:lnSpc>
                        <a:spcAft>
                          <a:spcPts val="0"/>
                        </a:spcAft>
                      </a:pPr>
                      <a:r>
                        <a:rPr lang="kk-KZ" sz="1200" dirty="0" smtClean="0">
                          <a:effectLst/>
                          <a:latin typeface="Times New Roman" panose="02020603050405020304" pitchFamily="18" charset="0"/>
                          <a:cs typeface="Times New Roman" panose="02020603050405020304" pitchFamily="18" charset="0"/>
                        </a:rPr>
                        <a:t>МАДТ-22оқушы</a:t>
                      </a:r>
                    </a:p>
                  </a:txBody>
                  <a:tcPr marL="44170" marR="44170" marT="0" marB="0">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kk-KZ" sz="1200" dirty="0">
                          <a:effectLst/>
                          <a:latin typeface="Times New Roman" panose="02020603050405020304" pitchFamily="18" charset="0"/>
                          <a:cs typeface="Times New Roman" panose="02020603050405020304" pitchFamily="18" charset="0"/>
                        </a:rPr>
                        <a:t>ІІІтоқсан</a:t>
                      </a:r>
                      <a:endParaRPr lang="ru-RU" sz="12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200" dirty="0">
                          <a:effectLst/>
                          <a:latin typeface="Times New Roman" panose="02020603050405020304" pitchFamily="18" charset="0"/>
                          <a:cs typeface="Times New Roman" panose="02020603050405020304" pitchFamily="18" charset="0"/>
                        </a:rPr>
                        <a:t> </a:t>
                      </a:r>
                      <a:endParaRPr lang="ru-RU" sz="12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200" dirty="0" smtClean="0">
                          <a:effectLst/>
                          <a:latin typeface="Times New Roman" panose="02020603050405020304" pitchFamily="18" charset="0"/>
                          <a:ea typeface="+mn-ea"/>
                          <a:cs typeface="Times New Roman" panose="02020603050405020304" pitchFamily="18" charset="0"/>
                        </a:rPr>
                        <a:t>205 (-1)</a:t>
                      </a:r>
                      <a:endParaRPr lang="ru-RU" sz="1200" dirty="0">
                        <a:effectLst/>
                        <a:latin typeface="Times New Roman" panose="02020603050405020304" pitchFamily="18" charset="0"/>
                        <a:ea typeface="Calibri"/>
                        <a:cs typeface="Times New Roman" panose="02020603050405020304" pitchFamily="18" charset="0"/>
                      </a:endParaRPr>
                    </a:p>
                  </a:txBody>
                  <a:tcPr marL="44170" marR="44170" marT="0" marB="0">
                    <a:lnB w="12700" cap="flat" cmpd="sng" algn="ctr">
                      <a:solidFill>
                        <a:schemeClr val="tx1"/>
                      </a:solidFill>
                      <a:prstDash val="solid"/>
                      <a:round/>
                      <a:headEnd type="none" w="med" len="med"/>
                      <a:tailEnd type="none" w="med" len="med"/>
                    </a:lnB>
                  </a:tcPr>
                </a:tc>
              </a:tr>
              <a:tr h="1008112">
                <a:tc>
                  <a:txBody>
                    <a:bodyPr/>
                    <a:lstStyle/>
                    <a:p>
                      <a:pPr algn="l">
                        <a:lnSpc>
                          <a:spcPct val="115000"/>
                        </a:lnSpc>
                        <a:spcAft>
                          <a:spcPts val="0"/>
                        </a:spcAft>
                      </a:pPr>
                      <a:endParaRPr lang="ru-RU" sz="1200" dirty="0">
                        <a:effectLst/>
                        <a:latin typeface="Times New Roman" panose="02020603050405020304" pitchFamily="18" charset="0"/>
                        <a:ea typeface="Calibri"/>
                        <a:cs typeface="Times New Roman" panose="02020603050405020304" pitchFamily="18" charset="0"/>
                      </a:endParaRPr>
                    </a:p>
                  </a:txBody>
                  <a:tcPr marL="44170" marR="44170" marT="0" marB="0">
                    <a:lnT w="12700" cap="flat" cmpd="sng" algn="ctr">
                      <a:solidFill>
                        <a:schemeClr val="tx1"/>
                      </a:solidFill>
                      <a:prstDash val="solid"/>
                      <a:round/>
                      <a:headEnd type="none" w="med" len="med"/>
                      <a:tailEnd type="none" w="med" len="med"/>
                    </a:lnT>
                  </a:tcPr>
                </a:tc>
                <a:tc>
                  <a:txBody>
                    <a:bodyPr/>
                    <a:lstStyle/>
                    <a:p>
                      <a:pPr algn="l">
                        <a:lnSpc>
                          <a:spcPct val="115000"/>
                        </a:lnSpc>
                        <a:spcAft>
                          <a:spcPts val="0"/>
                        </a:spcAft>
                      </a:pPr>
                      <a:r>
                        <a:rPr lang="kk-KZ" sz="1200" dirty="0">
                          <a:effectLst/>
                          <a:latin typeface="Times New Roman" panose="02020603050405020304" pitchFamily="18" charset="0"/>
                          <a:cs typeface="Times New Roman" panose="02020603050405020304" pitchFamily="18" charset="0"/>
                        </a:rPr>
                        <a:t>Оқушылардың жалпы саны:</a:t>
                      </a:r>
                      <a:endParaRPr lang="ru-RU" sz="1200" dirty="0">
                        <a:effectLst/>
                        <a:latin typeface="Times New Roman" panose="02020603050405020304" pitchFamily="18" charset="0"/>
                        <a:cs typeface="Times New Roman" panose="02020603050405020304" pitchFamily="18" charset="0"/>
                      </a:endParaRPr>
                    </a:p>
                    <a:p>
                      <a:pPr algn="l">
                        <a:lnSpc>
                          <a:spcPct val="115000"/>
                        </a:lnSpc>
                        <a:spcAft>
                          <a:spcPts val="0"/>
                        </a:spcAft>
                      </a:pPr>
                      <a:r>
                        <a:rPr lang="kk-KZ" sz="1200" dirty="0" smtClean="0">
                          <a:effectLst/>
                          <a:latin typeface="Times New Roman" panose="02020603050405020304" pitchFamily="18" charset="0"/>
                          <a:cs typeface="Times New Roman" panose="02020603050405020304" pitchFamily="18" charset="0"/>
                        </a:rPr>
                        <a:t>Бастауыш -90</a:t>
                      </a:r>
                      <a:r>
                        <a:rPr lang="kk-KZ" sz="1200" baseline="0" dirty="0" smtClean="0">
                          <a:effectLst/>
                          <a:latin typeface="Times New Roman" panose="02020603050405020304" pitchFamily="18" charset="0"/>
                          <a:cs typeface="Times New Roman" panose="02020603050405020304" pitchFamily="18" charset="0"/>
                        </a:rPr>
                        <a:t> </a:t>
                      </a:r>
                      <a:r>
                        <a:rPr lang="kk-KZ" sz="1200" dirty="0" smtClean="0">
                          <a:effectLst/>
                          <a:latin typeface="Times New Roman" panose="02020603050405020304" pitchFamily="18" charset="0"/>
                          <a:cs typeface="Times New Roman" panose="02020603050405020304" pitchFamily="18" charset="0"/>
                        </a:rPr>
                        <a:t>оқушы</a:t>
                      </a:r>
                      <a:endParaRPr lang="ru-RU" sz="1200" dirty="0">
                        <a:effectLst/>
                        <a:latin typeface="Times New Roman" panose="02020603050405020304" pitchFamily="18" charset="0"/>
                        <a:cs typeface="Times New Roman" panose="02020603050405020304" pitchFamily="18" charset="0"/>
                      </a:endParaRPr>
                    </a:p>
                    <a:p>
                      <a:pPr algn="l">
                        <a:lnSpc>
                          <a:spcPct val="115000"/>
                        </a:lnSpc>
                        <a:spcAft>
                          <a:spcPts val="0"/>
                        </a:spcAft>
                      </a:pPr>
                      <a:r>
                        <a:rPr lang="kk-KZ" sz="1200" dirty="0">
                          <a:effectLst/>
                          <a:latin typeface="Times New Roman" panose="02020603050405020304" pitchFamily="18" charset="0"/>
                          <a:cs typeface="Times New Roman" panose="02020603050405020304" pitchFamily="18" charset="0"/>
                        </a:rPr>
                        <a:t>5-9 </a:t>
                      </a:r>
                      <a:r>
                        <a:rPr lang="kk-KZ" sz="1200" dirty="0" smtClean="0">
                          <a:effectLst/>
                          <a:latin typeface="Times New Roman" panose="02020603050405020304" pitchFamily="18" charset="0"/>
                          <a:cs typeface="Times New Roman" panose="02020603050405020304" pitchFamily="18" charset="0"/>
                        </a:rPr>
                        <a:t>сынып-76</a:t>
                      </a:r>
                      <a:r>
                        <a:rPr lang="kk-KZ" sz="1200" baseline="0" dirty="0" smtClean="0">
                          <a:effectLst/>
                          <a:latin typeface="Times New Roman" panose="02020603050405020304" pitchFamily="18" charset="0"/>
                          <a:cs typeface="Times New Roman" panose="02020603050405020304" pitchFamily="18" charset="0"/>
                        </a:rPr>
                        <a:t> </a:t>
                      </a:r>
                      <a:r>
                        <a:rPr lang="kk-KZ" sz="1200" dirty="0" smtClean="0">
                          <a:effectLst/>
                          <a:latin typeface="Times New Roman" panose="02020603050405020304" pitchFamily="18" charset="0"/>
                          <a:cs typeface="Times New Roman" panose="02020603050405020304" pitchFamily="18" charset="0"/>
                        </a:rPr>
                        <a:t>оқушы</a:t>
                      </a:r>
                      <a:endParaRPr lang="ru-RU" sz="1200" dirty="0">
                        <a:effectLst/>
                        <a:latin typeface="Times New Roman" panose="02020603050405020304" pitchFamily="18" charset="0"/>
                        <a:cs typeface="Times New Roman" panose="02020603050405020304" pitchFamily="18" charset="0"/>
                      </a:endParaRPr>
                    </a:p>
                    <a:p>
                      <a:pPr algn="l">
                        <a:lnSpc>
                          <a:spcPct val="115000"/>
                        </a:lnSpc>
                        <a:spcAft>
                          <a:spcPts val="0"/>
                        </a:spcAft>
                      </a:pPr>
                      <a:r>
                        <a:rPr lang="kk-KZ" sz="1200" dirty="0" smtClean="0">
                          <a:effectLst/>
                          <a:latin typeface="Times New Roman" panose="02020603050405020304" pitchFamily="18" charset="0"/>
                          <a:cs typeface="Times New Roman" panose="02020603050405020304" pitchFamily="18" charset="0"/>
                        </a:rPr>
                        <a:t>10-11сынып-16</a:t>
                      </a:r>
                      <a:r>
                        <a:rPr lang="kk-KZ" sz="1200" baseline="0" dirty="0" smtClean="0">
                          <a:effectLst/>
                          <a:latin typeface="Times New Roman" panose="02020603050405020304" pitchFamily="18" charset="0"/>
                          <a:cs typeface="Times New Roman" panose="02020603050405020304" pitchFamily="18" charset="0"/>
                        </a:rPr>
                        <a:t> </a:t>
                      </a:r>
                      <a:r>
                        <a:rPr lang="kk-KZ" sz="1200" dirty="0" smtClean="0">
                          <a:effectLst/>
                          <a:latin typeface="Times New Roman" panose="02020603050405020304" pitchFamily="18" charset="0"/>
                          <a:cs typeface="Times New Roman" panose="02020603050405020304" pitchFamily="18" charset="0"/>
                        </a:rPr>
                        <a:t>оқушы</a:t>
                      </a:r>
                      <a:endParaRPr lang="ru-RU" sz="1200" dirty="0">
                        <a:effectLst/>
                        <a:latin typeface="Times New Roman" panose="02020603050405020304" pitchFamily="18" charset="0"/>
                        <a:cs typeface="Times New Roman" panose="02020603050405020304" pitchFamily="18" charset="0"/>
                      </a:endParaRPr>
                    </a:p>
                    <a:p>
                      <a:pPr algn="l">
                        <a:lnSpc>
                          <a:spcPct val="115000"/>
                        </a:lnSpc>
                        <a:spcAft>
                          <a:spcPts val="0"/>
                        </a:spcAft>
                      </a:pPr>
                      <a:r>
                        <a:rPr lang="kk-KZ" sz="1200" dirty="0" smtClean="0">
                          <a:effectLst/>
                          <a:latin typeface="Times New Roman" panose="02020603050405020304" pitchFamily="18" charset="0"/>
                          <a:cs typeface="Times New Roman" panose="02020603050405020304" pitchFamily="18" charset="0"/>
                        </a:rPr>
                        <a:t>МАДТ-21оқуш</a:t>
                      </a:r>
                      <a:endParaRPr lang="ru-RU" sz="1200" dirty="0">
                        <a:effectLst/>
                        <a:latin typeface="Times New Roman" panose="02020603050405020304" pitchFamily="18" charset="0"/>
                        <a:ea typeface="Calibri"/>
                        <a:cs typeface="Times New Roman" panose="02020603050405020304" pitchFamily="18" charset="0"/>
                      </a:endParaRPr>
                    </a:p>
                  </a:txBody>
                  <a:tcPr marL="44170" marR="44170" marT="0" marB="0">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kk-KZ" sz="1200" dirty="0" smtClean="0">
                          <a:effectLst/>
                          <a:latin typeface="Times New Roman" panose="02020603050405020304" pitchFamily="18" charset="0"/>
                          <a:cs typeface="Times New Roman" panose="02020603050405020304" pitchFamily="18" charset="0"/>
                        </a:rPr>
                        <a:t>І</a:t>
                      </a:r>
                      <a:r>
                        <a:rPr lang="en-US" sz="1200" dirty="0" smtClean="0">
                          <a:effectLst/>
                          <a:latin typeface="Times New Roman" panose="02020603050405020304" pitchFamily="18" charset="0"/>
                          <a:cs typeface="Times New Roman" panose="02020603050405020304" pitchFamily="18" charset="0"/>
                        </a:rPr>
                        <a:t>V</a:t>
                      </a:r>
                      <a:r>
                        <a:rPr lang="kk-KZ" sz="1200" dirty="0" smtClean="0">
                          <a:effectLst/>
                          <a:latin typeface="Times New Roman" panose="02020603050405020304" pitchFamily="18" charset="0"/>
                          <a:cs typeface="Times New Roman" panose="02020603050405020304" pitchFamily="18" charset="0"/>
                        </a:rPr>
                        <a:t>тоқсан</a:t>
                      </a:r>
                      <a:endParaRPr lang="ru-RU" sz="12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200" dirty="0">
                          <a:effectLst/>
                          <a:latin typeface="Times New Roman" panose="02020603050405020304" pitchFamily="18" charset="0"/>
                          <a:cs typeface="Times New Roman" panose="02020603050405020304" pitchFamily="18" charset="0"/>
                        </a:rPr>
                        <a:t> </a:t>
                      </a:r>
                      <a:endParaRPr lang="ru-RU" sz="12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200" dirty="0" smtClean="0">
                          <a:effectLst/>
                          <a:latin typeface="Times New Roman" panose="02020603050405020304" pitchFamily="18" charset="0"/>
                          <a:ea typeface="+mn-ea"/>
                          <a:cs typeface="Times New Roman" panose="02020603050405020304" pitchFamily="18" charset="0"/>
                        </a:rPr>
                        <a:t>20</a:t>
                      </a:r>
                      <a:r>
                        <a:rPr lang="en-US" sz="1200" dirty="0" smtClean="0">
                          <a:effectLst/>
                          <a:latin typeface="Times New Roman" panose="02020603050405020304" pitchFamily="18" charset="0"/>
                          <a:ea typeface="+mn-ea"/>
                          <a:cs typeface="Times New Roman" panose="02020603050405020304" pitchFamily="18" charset="0"/>
                        </a:rPr>
                        <a:t>3</a:t>
                      </a:r>
                      <a:r>
                        <a:rPr lang="kk-KZ" sz="1200" baseline="0" dirty="0" smtClean="0">
                          <a:effectLst/>
                          <a:latin typeface="Times New Roman" panose="02020603050405020304" pitchFamily="18" charset="0"/>
                          <a:ea typeface="+mn-ea"/>
                          <a:cs typeface="Times New Roman" panose="02020603050405020304" pitchFamily="18" charset="0"/>
                        </a:rPr>
                        <a:t>(-2)</a:t>
                      </a:r>
                      <a:endParaRPr lang="ru-RU" sz="1200" dirty="0">
                        <a:effectLst/>
                        <a:latin typeface="Times New Roman" panose="02020603050405020304" pitchFamily="18" charset="0"/>
                        <a:ea typeface="Calibri"/>
                        <a:cs typeface="Times New Roman" panose="02020603050405020304" pitchFamily="18" charset="0"/>
                      </a:endParaRPr>
                    </a:p>
                  </a:txBody>
                  <a:tcPr marL="44170" marR="44170" marT="0" marB="0">
                    <a:lnT w="12700" cap="flat" cmpd="sng" algn="ctr">
                      <a:solidFill>
                        <a:schemeClr val="tx1"/>
                      </a:solidFill>
                      <a:prstDash val="solid"/>
                      <a:round/>
                      <a:headEnd type="none" w="med" len="med"/>
                      <a:tailEnd type="none" w="med" len="med"/>
                    </a:lnT>
                  </a:tcPr>
                </a:tc>
              </a:tr>
              <a:tr h="207910">
                <a:tc>
                  <a:txBody>
                    <a:bodyPr/>
                    <a:lstStyle/>
                    <a:p>
                      <a:pPr algn="l">
                        <a:lnSpc>
                          <a:spcPct val="115000"/>
                        </a:lnSpc>
                        <a:spcAft>
                          <a:spcPts val="0"/>
                        </a:spcAft>
                      </a:pPr>
                      <a:r>
                        <a:rPr lang="kk-KZ" sz="1200">
                          <a:effectLst/>
                          <a:latin typeface="Times New Roman" panose="02020603050405020304" pitchFamily="18" charset="0"/>
                          <a:cs typeface="Times New Roman" panose="02020603050405020304" pitchFamily="18" charset="0"/>
                        </a:rPr>
                        <a:t>2</a:t>
                      </a:r>
                      <a:endParaRPr lang="ru-RU" sz="1200">
                        <a:effectLst/>
                        <a:latin typeface="Times New Roman" panose="02020603050405020304" pitchFamily="18" charset="0"/>
                        <a:ea typeface="Calibri"/>
                        <a:cs typeface="Times New Roman" panose="02020603050405020304" pitchFamily="18" charset="0"/>
                      </a:endParaRPr>
                    </a:p>
                  </a:txBody>
                  <a:tcPr marL="44170" marR="44170" marT="0" marB="0"/>
                </a:tc>
                <a:tc>
                  <a:txBody>
                    <a:bodyPr/>
                    <a:lstStyle/>
                    <a:p>
                      <a:pPr algn="l">
                        <a:lnSpc>
                          <a:spcPct val="115000"/>
                        </a:lnSpc>
                        <a:spcAft>
                          <a:spcPts val="0"/>
                        </a:spcAft>
                      </a:pPr>
                      <a:r>
                        <a:rPr lang="kk-KZ" sz="1200">
                          <a:effectLst/>
                          <a:latin typeface="Times New Roman" panose="02020603050405020304" pitchFamily="18" charset="0"/>
                          <a:cs typeface="Times New Roman" panose="02020603050405020304" pitchFamily="18" charset="0"/>
                        </a:rPr>
                        <a:t>Жетім және ата-ана қамқорлығынсыз қалған оқушы саны</a:t>
                      </a:r>
                      <a:endParaRPr lang="ru-RU" sz="1200">
                        <a:effectLst/>
                        <a:latin typeface="Times New Roman" panose="02020603050405020304" pitchFamily="18" charset="0"/>
                        <a:ea typeface="Calibri"/>
                        <a:cs typeface="Times New Roman" panose="02020603050405020304" pitchFamily="18" charset="0"/>
                      </a:endParaRPr>
                    </a:p>
                  </a:txBody>
                  <a:tcPr marL="44170" marR="44170" marT="0" marB="0"/>
                </a:tc>
                <a:tc>
                  <a:txBody>
                    <a:bodyPr/>
                    <a:lstStyle/>
                    <a:p>
                      <a:pPr algn="ctr">
                        <a:lnSpc>
                          <a:spcPct val="115000"/>
                        </a:lnSpc>
                        <a:spcAft>
                          <a:spcPts val="0"/>
                        </a:spcAft>
                      </a:pPr>
                      <a:r>
                        <a:rPr lang="kk-KZ" sz="1200" dirty="0">
                          <a:effectLst/>
                          <a:latin typeface="Times New Roman" panose="02020603050405020304" pitchFamily="18" charset="0"/>
                          <a:cs typeface="Times New Roman" panose="02020603050405020304" pitchFamily="18" charset="0"/>
                        </a:rPr>
                        <a:t>0</a:t>
                      </a:r>
                      <a:endParaRPr lang="ru-RU" sz="1200" dirty="0">
                        <a:effectLst/>
                        <a:latin typeface="Times New Roman" panose="02020603050405020304" pitchFamily="18" charset="0"/>
                        <a:ea typeface="Calibri"/>
                        <a:cs typeface="Times New Roman" panose="02020603050405020304" pitchFamily="18" charset="0"/>
                      </a:endParaRPr>
                    </a:p>
                  </a:txBody>
                  <a:tcPr marL="44170" marR="44170" marT="0" marB="0"/>
                </a:tc>
              </a:tr>
              <a:tr h="623731">
                <a:tc>
                  <a:txBody>
                    <a:bodyPr/>
                    <a:lstStyle/>
                    <a:p>
                      <a:pPr algn="l">
                        <a:lnSpc>
                          <a:spcPct val="115000"/>
                        </a:lnSpc>
                        <a:spcAft>
                          <a:spcPts val="0"/>
                        </a:spcAft>
                      </a:pPr>
                      <a:r>
                        <a:rPr lang="kk-KZ" sz="1200">
                          <a:effectLst/>
                          <a:latin typeface="Times New Roman" panose="02020603050405020304" pitchFamily="18" charset="0"/>
                          <a:cs typeface="Times New Roman" panose="02020603050405020304" pitchFamily="18" charset="0"/>
                        </a:rPr>
                        <a:t>3</a:t>
                      </a:r>
                      <a:endParaRPr lang="ru-RU" sz="1200">
                        <a:effectLst/>
                        <a:latin typeface="Times New Roman" panose="02020603050405020304" pitchFamily="18" charset="0"/>
                        <a:ea typeface="Calibri"/>
                        <a:cs typeface="Times New Roman" panose="02020603050405020304" pitchFamily="18" charset="0"/>
                      </a:endParaRPr>
                    </a:p>
                  </a:txBody>
                  <a:tcPr marL="44170" marR="44170" marT="0" marB="0"/>
                </a:tc>
                <a:tc>
                  <a:txBody>
                    <a:bodyPr/>
                    <a:lstStyle/>
                    <a:p>
                      <a:pPr algn="l">
                        <a:lnSpc>
                          <a:spcPct val="115000"/>
                        </a:lnSpc>
                        <a:spcAft>
                          <a:spcPts val="0"/>
                        </a:spcAft>
                      </a:pPr>
                      <a:r>
                        <a:rPr lang="kk-KZ" sz="1200">
                          <a:effectLst/>
                          <a:latin typeface="Times New Roman" panose="02020603050405020304" pitchFamily="18" charset="0"/>
                          <a:cs typeface="Times New Roman" panose="02020603050405020304" pitchFamily="18" charset="0"/>
                        </a:rPr>
                        <a:t>Жартылай жетім балалар саны:</a:t>
                      </a:r>
                      <a:endParaRPr lang="ru-RU" sz="1200">
                        <a:effectLst/>
                        <a:latin typeface="Times New Roman" panose="02020603050405020304" pitchFamily="18" charset="0"/>
                        <a:cs typeface="Times New Roman" panose="02020603050405020304" pitchFamily="18" charset="0"/>
                      </a:endParaRPr>
                    </a:p>
                    <a:p>
                      <a:pPr algn="l">
                        <a:lnSpc>
                          <a:spcPct val="115000"/>
                        </a:lnSpc>
                        <a:spcAft>
                          <a:spcPts val="0"/>
                        </a:spcAft>
                      </a:pPr>
                      <a:r>
                        <a:rPr lang="kk-KZ" sz="1200">
                          <a:effectLst/>
                          <a:latin typeface="Times New Roman" panose="02020603050405020304" pitchFamily="18" charset="0"/>
                          <a:cs typeface="Times New Roman" panose="02020603050405020304" pitchFamily="18" charset="0"/>
                        </a:rPr>
                        <a:t>Әкесі қайтыс болған:</a:t>
                      </a:r>
                      <a:endParaRPr lang="ru-RU" sz="1200">
                        <a:effectLst/>
                        <a:latin typeface="Times New Roman" panose="02020603050405020304" pitchFamily="18" charset="0"/>
                        <a:cs typeface="Times New Roman" panose="02020603050405020304" pitchFamily="18" charset="0"/>
                      </a:endParaRPr>
                    </a:p>
                    <a:p>
                      <a:pPr algn="l">
                        <a:lnSpc>
                          <a:spcPct val="115000"/>
                        </a:lnSpc>
                        <a:spcAft>
                          <a:spcPts val="0"/>
                        </a:spcAft>
                      </a:pPr>
                      <a:r>
                        <a:rPr lang="kk-KZ" sz="1200">
                          <a:effectLst/>
                          <a:latin typeface="Times New Roman" panose="02020603050405020304" pitchFamily="18" charset="0"/>
                          <a:cs typeface="Times New Roman" panose="02020603050405020304" pitchFamily="18" charset="0"/>
                        </a:rPr>
                        <a:t>Анасы қайтыс болған:</a:t>
                      </a:r>
                      <a:endParaRPr lang="ru-RU" sz="1200">
                        <a:effectLst/>
                        <a:latin typeface="Times New Roman" panose="02020603050405020304" pitchFamily="18" charset="0"/>
                        <a:ea typeface="Calibri"/>
                        <a:cs typeface="Times New Roman" panose="02020603050405020304" pitchFamily="18" charset="0"/>
                      </a:endParaRPr>
                    </a:p>
                  </a:txBody>
                  <a:tcPr marL="44170" marR="44170" marT="0" marB="0"/>
                </a:tc>
                <a:tc>
                  <a:txBody>
                    <a:bodyPr/>
                    <a:lstStyle/>
                    <a:p>
                      <a:pPr algn="ctr">
                        <a:lnSpc>
                          <a:spcPct val="115000"/>
                        </a:lnSpc>
                        <a:spcAft>
                          <a:spcPts val="0"/>
                        </a:spcAft>
                      </a:pPr>
                      <a:r>
                        <a:rPr lang="kk-KZ" sz="1200" dirty="0">
                          <a:effectLst/>
                          <a:latin typeface="Times New Roman" panose="02020603050405020304" pitchFamily="18" charset="0"/>
                          <a:cs typeface="Times New Roman" panose="02020603050405020304" pitchFamily="18" charset="0"/>
                        </a:rPr>
                        <a:t>4</a:t>
                      </a:r>
                      <a:endParaRPr lang="ru-RU" sz="12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200" dirty="0">
                          <a:effectLst/>
                          <a:latin typeface="Times New Roman" panose="02020603050405020304" pitchFamily="18" charset="0"/>
                          <a:cs typeface="Times New Roman" panose="02020603050405020304" pitchFamily="18" charset="0"/>
                        </a:rPr>
                        <a:t>3</a:t>
                      </a:r>
                      <a:endParaRPr lang="ru-RU" sz="1200" dirty="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200" dirty="0">
                          <a:effectLst/>
                          <a:latin typeface="Times New Roman" panose="02020603050405020304" pitchFamily="18" charset="0"/>
                          <a:cs typeface="Times New Roman" panose="02020603050405020304" pitchFamily="18" charset="0"/>
                        </a:rPr>
                        <a:t>1</a:t>
                      </a:r>
                      <a:endParaRPr lang="ru-RU" sz="1200" dirty="0">
                        <a:effectLst/>
                        <a:latin typeface="Times New Roman" panose="02020603050405020304" pitchFamily="18" charset="0"/>
                        <a:ea typeface="Calibri"/>
                        <a:cs typeface="Times New Roman" panose="02020603050405020304" pitchFamily="18" charset="0"/>
                      </a:endParaRPr>
                    </a:p>
                  </a:txBody>
                  <a:tcPr marL="44170" marR="44170" marT="0" marB="0"/>
                </a:tc>
              </a:tr>
              <a:tr h="415821">
                <a:tc rowSpan="2">
                  <a:txBody>
                    <a:bodyPr/>
                    <a:lstStyle/>
                    <a:p>
                      <a:pPr algn="l">
                        <a:lnSpc>
                          <a:spcPct val="115000"/>
                        </a:lnSpc>
                        <a:spcAft>
                          <a:spcPts val="0"/>
                        </a:spcAft>
                      </a:pPr>
                      <a:r>
                        <a:rPr lang="kk-KZ" sz="1200">
                          <a:effectLst/>
                          <a:latin typeface="Times New Roman" panose="02020603050405020304" pitchFamily="18" charset="0"/>
                          <a:cs typeface="Times New Roman" panose="02020603050405020304" pitchFamily="18" charset="0"/>
                        </a:rPr>
                        <a:t>4</a:t>
                      </a:r>
                      <a:endParaRPr lang="ru-RU" sz="1200">
                        <a:effectLst/>
                        <a:latin typeface="Times New Roman" panose="02020603050405020304" pitchFamily="18" charset="0"/>
                        <a:ea typeface="Calibri"/>
                        <a:cs typeface="Times New Roman" panose="02020603050405020304" pitchFamily="18" charset="0"/>
                      </a:endParaRPr>
                    </a:p>
                  </a:txBody>
                  <a:tcPr marL="44170" marR="44170" marT="0" marB="0"/>
                </a:tc>
                <a:tc>
                  <a:txBody>
                    <a:bodyPr/>
                    <a:lstStyle/>
                    <a:p>
                      <a:pPr algn="l">
                        <a:lnSpc>
                          <a:spcPct val="115000"/>
                        </a:lnSpc>
                        <a:spcAft>
                          <a:spcPts val="0"/>
                        </a:spcAft>
                      </a:pPr>
                      <a:r>
                        <a:rPr lang="kk-KZ" sz="1200" dirty="0">
                          <a:effectLst/>
                          <a:latin typeface="Times New Roman" panose="02020603050405020304" pitchFamily="18" charset="0"/>
                          <a:cs typeface="Times New Roman" panose="02020603050405020304" pitchFamily="18" charset="0"/>
                        </a:rPr>
                        <a:t>Аз қамтылған отбасы (АӘК ) балалар саны:</a:t>
                      </a:r>
                      <a:endParaRPr lang="ru-RU" sz="1200" dirty="0">
                        <a:effectLst/>
                        <a:latin typeface="Times New Roman" panose="02020603050405020304" pitchFamily="18" charset="0"/>
                        <a:ea typeface="Calibri"/>
                        <a:cs typeface="Times New Roman" panose="02020603050405020304" pitchFamily="18" charset="0"/>
                      </a:endParaRPr>
                    </a:p>
                  </a:txBody>
                  <a:tcPr marL="44170" marR="44170" marT="0" marB="0"/>
                </a:tc>
                <a:tc>
                  <a:txBody>
                    <a:bodyPr/>
                    <a:lstStyle/>
                    <a:p>
                      <a:pPr algn="ctr">
                        <a:lnSpc>
                          <a:spcPct val="115000"/>
                        </a:lnSpc>
                        <a:spcAft>
                          <a:spcPts val="0"/>
                        </a:spcAft>
                      </a:pPr>
                      <a:r>
                        <a:rPr lang="kk-KZ" sz="1200" dirty="0">
                          <a:effectLst/>
                          <a:latin typeface="Times New Roman" panose="02020603050405020304" pitchFamily="18" charset="0"/>
                          <a:cs typeface="Times New Roman" panose="02020603050405020304" pitchFamily="18" charset="0"/>
                        </a:rPr>
                        <a:t>І, ІІ </a:t>
                      </a:r>
                      <a:r>
                        <a:rPr lang="kk-KZ" sz="1200" dirty="0" smtClean="0">
                          <a:effectLst/>
                          <a:latin typeface="Times New Roman" panose="02020603050405020304" pitchFamily="18" charset="0"/>
                          <a:cs typeface="Times New Roman" panose="02020603050405020304" pitchFamily="18" charset="0"/>
                        </a:rPr>
                        <a:t>-7           ІІІ-,</a:t>
                      </a:r>
                      <a:r>
                        <a:rPr lang="en-US" sz="1200" dirty="0" smtClean="0">
                          <a:effectLst/>
                          <a:latin typeface="Times New Roman" panose="02020603050405020304" pitchFamily="18" charset="0"/>
                          <a:cs typeface="Times New Roman" panose="02020603050405020304" pitchFamily="18" charset="0"/>
                        </a:rPr>
                        <a:t>IV-</a:t>
                      </a:r>
                      <a:r>
                        <a:rPr lang="kk-KZ" sz="1200" dirty="0" smtClean="0">
                          <a:effectLst/>
                          <a:latin typeface="Times New Roman" panose="02020603050405020304" pitchFamily="18" charset="0"/>
                          <a:cs typeface="Times New Roman" panose="02020603050405020304" pitchFamily="18" charset="0"/>
                        </a:rPr>
                        <a:t>6</a:t>
                      </a:r>
                      <a:endParaRPr lang="ru-RU" sz="1200" dirty="0">
                        <a:effectLst/>
                        <a:latin typeface="Times New Roman" panose="02020603050405020304" pitchFamily="18" charset="0"/>
                        <a:ea typeface="Calibri"/>
                        <a:cs typeface="Times New Roman" panose="02020603050405020304" pitchFamily="18" charset="0"/>
                      </a:endParaRPr>
                    </a:p>
                  </a:txBody>
                  <a:tcPr marL="44170" marR="44170" marT="0" marB="0"/>
                </a:tc>
              </a:tr>
              <a:tr h="207910">
                <a:tc vMerge="1">
                  <a:txBody>
                    <a:bodyPr/>
                    <a:lstStyle/>
                    <a:p>
                      <a:endParaRPr lang="ru-RU"/>
                    </a:p>
                  </a:txBody>
                  <a:tcPr/>
                </a:tc>
                <a:tc>
                  <a:txBody>
                    <a:bodyPr/>
                    <a:lstStyle/>
                    <a:p>
                      <a:pPr algn="l">
                        <a:lnSpc>
                          <a:spcPct val="115000"/>
                        </a:lnSpc>
                        <a:spcAft>
                          <a:spcPts val="0"/>
                        </a:spcAft>
                      </a:pPr>
                      <a:r>
                        <a:rPr lang="kk-KZ" sz="1200">
                          <a:effectLst/>
                          <a:latin typeface="Times New Roman" panose="02020603050405020304" pitchFamily="18" charset="0"/>
                          <a:cs typeface="Times New Roman" panose="02020603050405020304" pitchFamily="18" charset="0"/>
                        </a:rPr>
                        <a:t>Ажырасқан отбасы балалар саны</a:t>
                      </a:r>
                      <a:endParaRPr lang="ru-RU" sz="1200">
                        <a:effectLst/>
                        <a:latin typeface="Times New Roman" panose="02020603050405020304" pitchFamily="18" charset="0"/>
                        <a:ea typeface="Calibri"/>
                        <a:cs typeface="Times New Roman" panose="02020603050405020304" pitchFamily="18" charset="0"/>
                      </a:endParaRPr>
                    </a:p>
                  </a:txBody>
                  <a:tcPr marL="44170" marR="44170" marT="0" marB="0"/>
                </a:tc>
                <a:tc>
                  <a:txBody>
                    <a:bodyPr/>
                    <a:lstStyle/>
                    <a:p>
                      <a:pPr algn="ctr">
                        <a:lnSpc>
                          <a:spcPct val="115000"/>
                        </a:lnSpc>
                        <a:spcAft>
                          <a:spcPts val="0"/>
                        </a:spcAft>
                      </a:pPr>
                      <a:r>
                        <a:rPr lang="kk-KZ" sz="1200" dirty="0" smtClean="0">
                          <a:effectLst/>
                          <a:latin typeface="Times New Roman" panose="02020603050405020304" pitchFamily="18" charset="0"/>
                          <a:ea typeface="+mn-ea"/>
                          <a:cs typeface="Times New Roman" panose="02020603050405020304" pitchFamily="18" charset="0"/>
                        </a:rPr>
                        <a:t>6</a:t>
                      </a:r>
                      <a:endParaRPr lang="ru-RU" sz="1200" dirty="0">
                        <a:effectLst/>
                        <a:latin typeface="Times New Roman" panose="02020603050405020304" pitchFamily="18" charset="0"/>
                        <a:ea typeface="Calibri"/>
                        <a:cs typeface="Times New Roman" panose="02020603050405020304" pitchFamily="18" charset="0"/>
                      </a:endParaRPr>
                    </a:p>
                  </a:txBody>
                  <a:tcPr marL="44170" marR="44170" marT="0" marB="0"/>
                </a:tc>
              </a:tr>
              <a:tr h="207910">
                <a:tc>
                  <a:txBody>
                    <a:bodyPr/>
                    <a:lstStyle/>
                    <a:p>
                      <a:pPr algn="l">
                        <a:lnSpc>
                          <a:spcPct val="115000"/>
                        </a:lnSpc>
                        <a:spcAft>
                          <a:spcPts val="0"/>
                        </a:spcAft>
                      </a:pPr>
                      <a:r>
                        <a:rPr lang="kk-KZ" sz="1200">
                          <a:effectLst/>
                          <a:latin typeface="Times New Roman" panose="02020603050405020304" pitchFamily="18" charset="0"/>
                          <a:cs typeface="Times New Roman" panose="02020603050405020304" pitchFamily="18" charset="0"/>
                        </a:rPr>
                        <a:t>5</a:t>
                      </a:r>
                      <a:endParaRPr lang="ru-RU" sz="1200">
                        <a:effectLst/>
                        <a:latin typeface="Times New Roman" panose="02020603050405020304" pitchFamily="18" charset="0"/>
                        <a:ea typeface="Calibri"/>
                        <a:cs typeface="Times New Roman" panose="02020603050405020304" pitchFamily="18" charset="0"/>
                      </a:endParaRPr>
                    </a:p>
                  </a:txBody>
                  <a:tcPr marL="44170" marR="44170" marT="0" marB="0"/>
                </a:tc>
                <a:tc>
                  <a:txBody>
                    <a:bodyPr/>
                    <a:lstStyle/>
                    <a:p>
                      <a:pPr algn="l">
                        <a:lnSpc>
                          <a:spcPct val="115000"/>
                        </a:lnSpc>
                        <a:spcAft>
                          <a:spcPts val="0"/>
                        </a:spcAft>
                      </a:pPr>
                      <a:r>
                        <a:rPr lang="kk-KZ" sz="1200">
                          <a:effectLst/>
                          <a:latin typeface="Times New Roman" panose="02020603050405020304" pitchFamily="18" charset="0"/>
                          <a:cs typeface="Times New Roman" panose="02020603050405020304" pitchFamily="18" charset="0"/>
                        </a:rPr>
                        <a:t>Көп балалы отбасыдан шыққан балалар саны:</a:t>
                      </a:r>
                      <a:endParaRPr lang="ru-RU" sz="1200">
                        <a:effectLst/>
                        <a:latin typeface="Times New Roman" panose="02020603050405020304" pitchFamily="18" charset="0"/>
                        <a:ea typeface="Calibri"/>
                        <a:cs typeface="Times New Roman" panose="02020603050405020304" pitchFamily="18" charset="0"/>
                      </a:endParaRPr>
                    </a:p>
                  </a:txBody>
                  <a:tcPr marL="44170" marR="44170" marT="0" marB="0"/>
                </a:tc>
                <a:tc>
                  <a:txBody>
                    <a:bodyPr/>
                    <a:lstStyle/>
                    <a:p>
                      <a:pPr algn="ctr">
                        <a:lnSpc>
                          <a:spcPct val="115000"/>
                        </a:lnSpc>
                        <a:spcAft>
                          <a:spcPts val="0"/>
                        </a:spcAft>
                      </a:pPr>
                      <a:r>
                        <a:rPr lang="kk-KZ" sz="1200" dirty="0" smtClean="0">
                          <a:effectLst/>
                          <a:latin typeface="Times New Roman" panose="02020603050405020304" pitchFamily="18" charset="0"/>
                          <a:cs typeface="Times New Roman" panose="02020603050405020304" pitchFamily="18" charset="0"/>
                        </a:rPr>
                        <a:t>68</a:t>
                      </a:r>
                      <a:endParaRPr lang="ru-RU" sz="1200" dirty="0">
                        <a:effectLst/>
                        <a:latin typeface="Times New Roman" panose="02020603050405020304" pitchFamily="18" charset="0"/>
                        <a:ea typeface="Calibri"/>
                        <a:cs typeface="Times New Roman" panose="02020603050405020304" pitchFamily="18" charset="0"/>
                      </a:endParaRPr>
                    </a:p>
                  </a:txBody>
                  <a:tcPr marL="44170" marR="44170" marT="0" marB="0"/>
                </a:tc>
              </a:tr>
              <a:tr h="207910">
                <a:tc>
                  <a:txBody>
                    <a:bodyPr/>
                    <a:lstStyle/>
                    <a:p>
                      <a:pPr algn="l">
                        <a:lnSpc>
                          <a:spcPct val="115000"/>
                        </a:lnSpc>
                        <a:spcAft>
                          <a:spcPts val="0"/>
                        </a:spcAft>
                      </a:pPr>
                      <a:r>
                        <a:rPr lang="kk-KZ" sz="1200">
                          <a:effectLst/>
                          <a:latin typeface="Times New Roman" panose="02020603050405020304" pitchFamily="18" charset="0"/>
                          <a:cs typeface="Times New Roman" panose="02020603050405020304" pitchFamily="18" charset="0"/>
                        </a:rPr>
                        <a:t>6</a:t>
                      </a:r>
                      <a:endParaRPr lang="ru-RU" sz="1200">
                        <a:effectLst/>
                        <a:latin typeface="Times New Roman" panose="02020603050405020304" pitchFamily="18" charset="0"/>
                        <a:ea typeface="Calibri"/>
                        <a:cs typeface="Times New Roman" panose="02020603050405020304" pitchFamily="18" charset="0"/>
                      </a:endParaRPr>
                    </a:p>
                  </a:txBody>
                  <a:tcPr marL="44170" marR="44170" marT="0" marB="0"/>
                </a:tc>
                <a:tc>
                  <a:txBody>
                    <a:bodyPr/>
                    <a:lstStyle/>
                    <a:p>
                      <a:pPr algn="l">
                        <a:lnSpc>
                          <a:spcPct val="115000"/>
                        </a:lnSpc>
                        <a:spcAft>
                          <a:spcPts val="0"/>
                        </a:spcAft>
                      </a:pPr>
                      <a:r>
                        <a:rPr lang="kk-KZ" sz="1200">
                          <a:effectLst/>
                          <a:latin typeface="Times New Roman" panose="02020603050405020304" pitchFamily="18" charset="0"/>
                          <a:cs typeface="Times New Roman" panose="02020603050405020304" pitchFamily="18" charset="0"/>
                        </a:rPr>
                        <a:t>Мүгедек (үйде оқылатын) балалар саны:</a:t>
                      </a:r>
                      <a:endParaRPr lang="ru-RU" sz="1200">
                        <a:effectLst/>
                        <a:latin typeface="Times New Roman" panose="02020603050405020304" pitchFamily="18" charset="0"/>
                        <a:ea typeface="Calibri"/>
                        <a:cs typeface="Times New Roman" panose="02020603050405020304" pitchFamily="18" charset="0"/>
                      </a:endParaRPr>
                    </a:p>
                  </a:txBody>
                  <a:tcPr marL="44170" marR="44170" marT="0" marB="0"/>
                </a:tc>
                <a:tc>
                  <a:txBody>
                    <a:bodyPr/>
                    <a:lstStyle/>
                    <a:p>
                      <a:pPr algn="ctr">
                        <a:lnSpc>
                          <a:spcPct val="115000"/>
                        </a:lnSpc>
                        <a:spcAft>
                          <a:spcPts val="0"/>
                        </a:spcAft>
                      </a:pPr>
                      <a:r>
                        <a:rPr lang="kk-KZ" sz="1200" dirty="0">
                          <a:effectLst/>
                          <a:latin typeface="Times New Roman" panose="02020603050405020304" pitchFamily="18" charset="0"/>
                          <a:cs typeface="Times New Roman" panose="02020603050405020304" pitchFamily="18" charset="0"/>
                        </a:rPr>
                        <a:t>1</a:t>
                      </a:r>
                      <a:endParaRPr lang="ru-RU" sz="1200" dirty="0">
                        <a:effectLst/>
                        <a:latin typeface="Times New Roman" panose="02020603050405020304" pitchFamily="18" charset="0"/>
                        <a:ea typeface="Calibri"/>
                        <a:cs typeface="Times New Roman" panose="02020603050405020304" pitchFamily="18" charset="0"/>
                      </a:endParaRPr>
                    </a:p>
                  </a:txBody>
                  <a:tcPr marL="44170" marR="44170" marT="0" marB="0"/>
                </a:tc>
              </a:tr>
              <a:tr h="207910">
                <a:tc>
                  <a:txBody>
                    <a:bodyPr/>
                    <a:lstStyle/>
                    <a:p>
                      <a:pPr algn="l">
                        <a:lnSpc>
                          <a:spcPct val="115000"/>
                        </a:lnSpc>
                        <a:spcAft>
                          <a:spcPts val="0"/>
                        </a:spcAft>
                      </a:pPr>
                      <a:r>
                        <a:rPr lang="kk-KZ" sz="1200">
                          <a:effectLst/>
                          <a:latin typeface="Times New Roman" panose="02020603050405020304" pitchFamily="18" charset="0"/>
                          <a:cs typeface="Times New Roman" panose="02020603050405020304" pitchFamily="18" charset="0"/>
                        </a:rPr>
                        <a:t>7</a:t>
                      </a:r>
                      <a:endParaRPr lang="ru-RU" sz="1200">
                        <a:effectLst/>
                        <a:latin typeface="Times New Roman" panose="02020603050405020304" pitchFamily="18" charset="0"/>
                        <a:ea typeface="Calibri"/>
                        <a:cs typeface="Times New Roman" panose="02020603050405020304" pitchFamily="18" charset="0"/>
                      </a:endParaRPr>
                    </a:p>
                  </a:txBody>
                  <a:tcPr marL="44170" marR="44170" marT="0" marB="0"/>
                </a:tc>
                <a:tc>
                  <a:txBody>
                    <a:bodyPr/>
                    <a:lstStyle/>
                    <a:p>
                      <a:pPr algn="l">
                        <a:lnSpc>
                          <a:spcPct val="115000"/>
                        </a:lnSpc>
                        <a:spcAft>
                          <a:spcPts val="0"/>
                        </a:spcAft>
                      </a:pPr>
                      <a:r>
                        <a:rPr lang="kk-KZ" sz="1200">
                          <a:effectLst/>
                          <a:latin typeface="Times New Roman" panose="02020603050405020304" pitchFamily="18" charset="0"/>
                          <a:cs typeface="Times New Roman" panose="02020603050405020304" pitchFamily="18" charset="0"/>
                        </a:rPr>
                        <a:t>Үйде оқыту (инклюзия)оқитын балалар саны:</a:t>
                      </a:r>
                      <a:endParaRPr lang="ru-RU" sz="1200">
                        <a:effectLst/>
                        <a:latin typeface="Times New Roman" panose="02020603050405020304" pitchFamily="18" charset="0"/>
                        <a:ea typeface="Calibri"/>
                        <a:cs typeface="Times New Roman" panose="02020603050405020304" pitchFamily="18" charset="0"/>
                      </a:endParaRPr>
                    </a:p>
                  </a:txBody>
                  <a:tcPr marL="44170" marR="44170" marT="0" marB="0"/>
                </a:tc>
                <a:tc>
                  <a:txBody>
                    <a:bodyPr/>
                    <a:lstStyle/>
                    <a:p>
                      <a:pPr algn="ctr">
                        <a:lnSpc>
                          <a:spcPct val="115000"/>
                        </a:lnSpc>
                        <a:spcAft>
                          <a:spcPts val="0"/>
                        </a:spcAft>
                      </a:pPr>
                      <a:r>
                        <a:rPr lang="kk-KZ" sz="1200" dirty="0" smtClean="0">
                          <a:effectLst/>
                          <a:latin typeface="Times New Roman" panose="02020603050405020304" pitchFamily="18" charset="0"/>
                          <a:ea typeface="+mn-ea"/>
                          <a:cs typeface="Times New Roman" panose="02020603050405020304" pitchFamily="18" charset="0"/>
                        </a:rPr>
                        <a:t>2</a:t>
                      </a:r>
                      <a:endParaRPr lang="ru-RU" sz="1200" dirty="0">
                        <a:effectLst/>
                        <a:latin typeface="Times New Roman" panose="02020603050405020304" pitchFamily="18" charset="0"/>
                        <a:ea typeface="Calibri"/>
                        <a:cs typeface="Times New Roman" panose="02020603050405020304" pitchFamily="18" charset="0"/>
                      </a:endParaRPr>
                    </a:p>
                  </a:txBody>
                  <a:tcPr marL="44170" marR="44170" marT="0" marB="0"/>
                </a:tc>
              </a:tr>
              <a:tr h="207910">
                <a:tc>
                  <a:txBody>
                    <a:bodyPr/>
                    <a:lstStyle/>
                    <a:p>
                      <a:pPr algn="l">
                        <a:lnSpc>
                          <a:spcPct val="115000"/>
                        </a:lnSpc>
                        <a:spcAft>
                          <a:spcPts val="0"/>
                        </a:spcAft>
                      </a:pPr>
                      <a:r>
                        <a:rPr lang="kk-KZ" sz="1200">
                          <a:effectLst/>
                          <a:latin typeface="Times New Roman" panose="02020603050405020304" pitchFamily="18" charset="0"/>
                          <a:cs typeface="Times New Roman" panose="02020603050405020304" pitchFamily="18" charset="0"/>
                        </a:rPr>
                        <a:t>8</a:t>
                      </a:r>
                      <a:endParaRPr lang="ru-RU" sz="1200">
                        <a:effectLst/>
                        <a:latin typeface="Times New Roman" panose="02020603050405020304" pitchFamily="18" charset="0"/>
                        <a:ea typeface="Calibri"/>
                        <a:cs typeface="Times New Roman" panose="02020603050405020304" pitchFamily="18" charset="0"/>
                      </a:endParaRPr>
                    </a:p>
                  </a:txBody>
                  <a:tcPr marL="44170" marR="44170" marT="0" marB="0"/>
                </a:tc>
                <a:tc>
                  <a:txBody>
                    <a:bodyPr/>
                    <a:lstStyle/>
                    <a:p>
                      <a:pPr algn="l">
                        <a:lnSpc>
                          <a:spcPct val="115000"/>
                        </a:lnSpc>
                        <a:spcAft>
                          <a:spcPts val="0"/>
                        </a:spcAft>
                      </a:pPr>
                      <a:r>
                        <a:rPr lang="kk-KZ" sz="1200">
                          <a:effectLst/>
                          <a:latin typeface="Times New Roman" panose="02020603050405020304" pitchFamily="18" charset="0"/>
                          <a:cs typeface="Times New Roman" panose="02020603050405020304" pitchFamily="18" charset="0"/>
                        </a:rPr>
                        <a:t>Мектепішілік бақылауда тұрған оқушы саны:</a:t>
                      </a:r>
                      <a:endParaRPr lang="ru-RU" sz="1200">
                        <a:effectLst/>
                        <a:latin typeface="Times New Roman" panose="02020603050405020304" pitchFamily="18" charset="0"/>
                        <a:ea typeface="Calibri"/>
                        <a:cs typeface="Times New Roman" panose="02020603050405020304" pitchFamily="18" charset="0"/>
                      </a:endParaRPr>
                    </a:p>
                  </a:txBody>
                  <a:tcPr marL="44170" marR="44170" marT="0" marB="0"/>
                </a:tc>
                <a:tc>
                  <a:txBody>
                    <a:bodyPr/>
                    <a:lstStyle/>
                    <a:p>
                      <a:pPr algn="ctr">
                        <a:lnSpc>
                          <a:spcPct val="115000"/>
                        </a:lnSpc>
                        <a:spcAft>
                          <a:spcPts val="0"/>
                        </a:spcAft>
                      </a:pPr>
                      <a:r>
                        <a:rPr lang="kk-KZ" sz="1200" dirty="0">
                          <a:effectLst/>
                          <a:latin typeface="Times New Roman" panose="02020603050405020304" pitchFamily="18" charset="0"/>
                          <a:cs typeface="Times New Roman" panose="02020603050405020304" pitchFamily="18" charset="0"/>
                        </a:rPr>
                        <a:t>0</a:t>
                      </a:r>
                      <a:endParaRPr lang="ru-RU" sz="1200" dirty="0">
                        <a:effectLst/>
                        <a:latin typeface="Times New Roman" panose="02020603050405020304" pitchFamily="18" charset="0"/>
                        <a:ea typeface="Calibri"/>
                        <a:cs typeface="Times New Roman" panose="02020603050405020304" pitchFamily="18" charset="0"/>
                      </a:endParaRPr>
                    </a:p>
                  </a:txBody>
                  <a:tcPr marL="44170" marR="44170" marT="0" marB="0"/>
                </a:tc>
              </a:tr>
              <a:tr h="207910">
                <a:tc>
                  <a:txBody>
                    <a:bodyPr/>
                    <a:lstStyle/>
                    <a:p>
                      <a:pPr algn="l">
                        <a:lnSpc>
                          <a:spcPct val="115000"/>
                        </a:lnSpc>
                        <a:spcAft>
                          <a:spcPts val="0"/>
                        </a:spcAft>
                      </a:pPr>
                      <a:r>
                        <a:rPr lang="kk-KZ" sz="1200">
                          <a:effectLst/>
                          <a:latin typeface="Times New Roman" panose="02020603050405020304" pitchFamily="18" charset="0"/>
                          <a:cs typeface="Times New Roman" panose="02020603050405020304" pitchFamily="18" charset="0"/>
                        </a:rPr>
                        <a:t>9</a:t>
                      </a:r>
                      <a:endParaRPr lang="ru-RU" sz="1200">
                        <a:effectLst/>
                        <a:latin typeface="Times New Roman" panose="02020603050405020304" pitchFamily="18" charset="0"/>
                        <a:ea typeface="Calibri"/>
                        <a:cs typeface="Times New Roman" panose="02020603050405020304" pitchFamily="18" charset="0"/>
                      </a:endParaRPr>
                    </a:p>
                  </a:txBody>
                  <a:tcPr marL="44170" marR="44170" marT="0" marB="0"/>
                </a:tc>
                <a:tc>
                  <a:txBody>
                    <a:bodyPr/>
                    <a:lstStyle/>
                    <a:p>
                      <a:pPr algn="l">
                        <a:lnSpc>
                          <a:spcPct val="115000"/>
                        </a:lnSpc>
                        <a:spcAft>
                          <a:spcPts val="0"/>
                        </a:spcAft>
                      </a:pPr>
                      <a:r>
                        <a:rPr lang="kk-KZ" sz="1200">
                          <a:effectLst/>
                          <a:latin typeface="Times New Roman" panose="02020603050405020304" pitchFamily="18" charset="0"/>
                          <a:cs typeface="Times New Roman" panose="02020603050405020304" pitchFamily="18" charset="0"/>
                        </a:rPr>
                        <a:t>ҚЮП есебінде тұрған оқушы саны:</a:t>
                      </a:r>
                      <a:endParaRPr lang="ru-RU" sz="1200">
                        <a:effectLst/>
                        <a:latin typeface="Times New Roman" panose="02020603050405020304" pitchFamily="18" charset="0"/>
                        <a:ea typeface="Calibri"/>
                        <a:cs typeface="Times New Roman" panose="02020603050405020304" pitchFamily="18" charset="0"/>
                      </a:endParaRPr>
                    </a:p>
                  </a:txBody>
                  <a:tcPr marL="44170" marR="44170" marT="0" marB="0"/>
                </a:tc>
                <a:tc>
                  <a:txBody>
                    <a:bodyPr/>
                    <a:lstStyle/>
                    <a:p>
                      <a:pPr algn="ctr">
                        <a:lnSpc>
                          <a:spcPct val="115000"/>
                        </a:lnSpc>
                        <a:spcAft>
                          <a:spcPts val="0"/>
                        </a:spcAft>
                      </a:pPr>
                      <a:r>
                        <a:rPr lang="kk-KZ" sz="1200" dirty="0">
                          <a:effectLst/>
                          <a:latin typeface="Times New Roman" panose="02020603050405020304" pitchFamily="18" charset="0"/>
                          <a:cs typeface="Times New Roman" panose="02020603050405020304" pitchFamily="18" charset="0"/>
                        </a:rPr>
                        <a:t>0</a:t>
                      </a:r>
                      <a:endParaRPr lang="ru-RU" sz="1200" dirty="0">
                        <a:effectLst/>
                        <a:latin typeface="Times New Roman" panose="02020603050405020304" pitchFamily="18" charset="0"/>
                        <a:ea typeface="Calibri"/>
                        <a:cs typeface="Times New Roman" panose="02020603050405020304" pitchFamily="18" charset="0"/>
                      </a:endParaRPr>
                    </a:p>
                  </a:txBody>
                  <a:tcPr marL="44170" marR="44170" marT="0" marB="0"/>
                </a:tc>
              </a:tr>
              <a:tr h="207910">
                <a:tc>
                  <a:txBody>
                    <a:bodyPr/>
                    <a:lstStyle/>
                    <a:p>
                      <a:pPr algn="l">
                        <a:lnSpc>
                          <a:spcPct val="115000"/>
                        </a:lnSpc>
                        <a:spcAft>
                          <a:spcPts val="0"/>
                        </a:spcAft>
                      </a:pPr>
                      <a:r>
                        <a:rPr lang="kk-KZ" sz="1200">
                          <a:effectLst/>
                          <a:latin typeface="Times New Roman" panose="02020603050405020304" pitchFamily="18" charset="0"/>
                          <a:cs typeface="Times New Roman" panose="02020603050405020304" pitchFamily="18" charset="0"/>
                        </a:rPr>
                        <a:t>10</a:t>
                      </a:r>
                      <a:endParaRPr lang="ru-RU" sz="1200">
                        <a:effectLst/>
                        <a:latin typeface="Times New Roman" panose="02020603050405020304" pitchFamily="18" charset="0"/>
                        <a:ea typeface="Calibri"/>
                        <a:cs typeface="Times New Roman" panose="02020603050405020304" pitchFamily="18" charset="0"/>
                      </a:endParaRPr>
                    </a:p>
                  </a:txBody>
                  <a:tcPr marL="44170" marR="44170" marT="0" marB="0"/>
                </a:tc>
                <a:tc>
                  <a:txBody>
                    <a:bodyPr/>
                    <a:lstStyle/>
                    <a:p>
                      <a:pPr algn="l">
                        <a:lnSpc>
                          <a:spcPct val="115000"/>
                        </a:lnSpc>
                        <a:spcAft>
                          <a:spcPts val="0"/>
                        </a:spcAft>
                      </a:pPr>
                      <a:r>
                        <a:rPr lang="kk-KZ" sz="1200">
                          <a:effectLst/>
                          <a:latin typeface="Times New Roman" panose="02020603050405020304" pitchFamily="18" charset="0"/>
                          <a:cs typeface="Times New Roman" panose="02020603050405020304" pitchFamily="18" charset="0"/>
                        </a:rPr>
                        <a:t>Өмірлік қиын жағдайдағы отбасылар саны:</a:t>
                      </a:r>
                      <a:endParaRPr lang="ru-RU" sz="1200">
                        <a:effectLst/>
                        <a:latin typeface="Times New Roman" panose="02020603050405020304" pitchFamily="18" charset="0"/>
                        <a:ea typeface="Calibri"/>
                        <a:cs typeface="Times New Roman" panose="02020603050405020304" pitchFamily="18" charset="0"/>
                      </a:endParaRPr>
                    </a:p>
                  </a:txBody>
                  <a:tcPr marL="44170" marR="44170" marT="0" marB="0"/>
                </a:tc>
                <a:tc>
                  <a:txBody>
                    <a:bodyPr/>
                    <a:lstStyle/>
                    <a:p>
                      <a:pPr algn="ctr">
                        <a:lnSpc>
                          <a:spcPct val="115000"/>
                        </a:lnSpc>
                        <a:spcAft>
                          <a:spcPts val="0"/>
                        </a:spcAft>
                      </a:pPr>
                      <a:r>
                        <a:rPr lang="kk-KZ" sz="1200" dirty="0">
                          <a:effectLst/>
                          <a:latin typeface="Times New Roman" panose="02020603050405020304" pitchFamily="18" charset="0"/>
                          <a:cs typeface="Times New Roman" panose="02020603050405020304" pitchFamily="18" charset="0"/>
                        </a:rPr>
                        <a:t>0</a:t>
                      </a:r>
                      <a:endParaRPr lang="ru-RU" sz="1200" dirty="0">
                        <a:effectLst/>
                        <a:latin typeface="Times New Roman" panose="02020603050405020304" pitchFamily="18" charset="0"/>
                        <a:ea typeface="Calibri"/>
                        <a:cs typeface="Times New Roman" panose="02020603050405020304" pitchFamily="18" charset="0"/>
                      </a:endParaRPr>
                    </a:p>
                  </a:txBody>
                  <a:tcPr marL="44170" marR="44170" marT="0" marB="0"/>
                </a:tc>
              </a:tr>
            </a:tbl>
          </a:graphicData>
        </a:graphic>
      </p:graphicFrame>
    </p:spTree>
    <p:extLst>
      <p:ext uri="{BB962C8B-B14F-4D97-AF65-F5344CB8AC3E}">
        <p14:creationId xmlns:p14="http://schemas.microsoft.com/office/powerpoint/2010/main" val="18506244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971600" y="548681"/>
            <a:ext cx="7175351" cy="1224135"/>
          </a:xfrm>
        </p:spPr>
        <p:txBody>
          <a:bodyPr/>
          <a:lstStyle/>
          <a:p>
            <a:pPr marL="182880" indent="0" algn="ctr">
              <a:buNone/>
            </a:pPr>
            <a:r>
              <a:rPr lang="kk-KZ" sz="2000" dirty="0">
                <a:solidFill>
                  <a:schemeClr val="tx1"/>
                </a:solidFill>
                <a:effectLst/>
                <a:latin typeface="Times New Roman" panose="02020603050405020304" pitchFamily="18" charset="0"/>
                <a:cs typeface="Times New Roman" panose="02020603050405020304" pitchFamily="18" charset="0"/>
              </a:rPr>
              <a:t>Мектепішілік бракераж </a:t>
            </a:r>
            <a:r>
              <a:rPr lang="kk-KZ" sz="2000" dirty="0" smtClean="0">
                <a:solidFill>
                  <a:schemeClr val="tx1"/>
                </a:solidFill>
                <a:effectLst/>
                <a:latin typeface="Times New Roman" panose="02020603050405020304" pitchFamily="18" charset="0"/>
                <a:cs typeface="Times New Roman" panose="02020603050405020304" pitchFamily="18" charset="0"/>
              </a:rPr>
              <a:t>комиссиясы </a:t>
            </a:r>
            <a:r>
              <a:rPr lang="kk-KZ" sz="2000" dirty="0">
                <a:solidFill>
                  <a:schemeClr val="tx1"/>
                </a:solidFill>
                <a:effectLst/>
                <a:latin typeface="Times New Roman" panose="02020603050405020304" pitchFamily="18" charset="0"/>
                <a:cs typeface="Times New Roman" panose="02020603050405020304" pitchFamily="18" charset="0"/>
              </a:rPr>
              <a:t>мектеп асханасында санитарлық-гигиеналық тексеру жүргізілді.</a:t>
            </a:r>
            <a:r>
              <a:rPr lang="ru-RU" sz="2000" dirty="0">
                <a:solidFill>
                  <a:schemeClr val="tx1"/>
                </a:solidFill>
                <a:effectLst/>
                <a:latin typeface="Times New Roman" panose="02020603050405020304" pitchFamily="18" charset="0"/>
                <a:cs typeface="Times New Roman" panose="02020603050405020304" pitchFamily="18" charset="0"/>
              </a:rPr>
              <a:t/>
            </a:r>
            <a:br>
              <a:rPr lang="ru-RU" sz="2000" dirty="0">
                <a:solidFill>
                  <a:schemeClr val="tx1"/>
                </a:solidFill>
                <a:effectLst/>
                <a:latin typeface="Times New Roman" panose="02020603050405020304" pitchFamily="18" charset="0"/>
                <a:cs typeface="Times New Roman" panose="02020603050405020304" pitchFamily="18" charset="0"/>
              </a:rPr>
            </a:br>
            <a:endParaRPr lang="ru-RU" sz="2000" dirty="0">
              <a:solidFill>
                <a:schemeClr val="tx1"/>
              </a:solidFill>
              <a:latin typeface="Times New Roman" panose="02020603050405020304" pitchFamily="18" charset="0"/>
              <a:cs typeface="Times New Roman" panose="02020603050405020304" pitchFamily="18" charset="0"/>
            </a:endParaRPr>
          </a:p>
        </p:txBody>
      </p:sp>
      <p:pic>
        <p:nvPicPr>
          <p:cNvPr id="4" name="Рисунок 3" descr="C:\Users\2824~1\AppData\Local\Temp\Rar$DIa5540.27818\IMG-20220407-WA001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7" y="1988841"/>
            <a:ext cx="1500470" cy="1512168"/>
          </a:xfrm>
          <a:prstGeom prst="rect">
            <a:avLst/>
          </a:prstGeom>
          <a:noFill/>
          <a:ln>
            <a:noFill/>
          </a:ln>
        </p:spPr>
      </p:pic>
      <p:pic>
        <p:nvPicPr>
          <p:cNvPr id="5" name="Рисунок 4" descr="C:\Users\Комп\Desktop\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721" y="1999619"/>
            <a:ext cx="1728191" cy="1501390"/>
          </a:xfrm>
          <a:prstGeom prst="rect">
            <a:avLst/>
          </a:prstGeom>
          <a:noFill/>
          <a:ln>
            <a:noFill/>
          </a:ln>
        </p:spPr>
      </p:pic>
      <p:pic>
        <p:nvPicPr>
          <p:cNvPr id="6" name="Рисунок 5" descr="C:\Users\Комп\Desktop\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5936" y="2001524"/>
            <a:ext cx="1872208" cy="1499485"/>
          </a:xfrm>
          <a:prstGeom prst="rect">
            <a:avLst/>
          </a:prstGeom>
          <a:noFill/>
          <a:ln>
            <a:noFill/>
          </a:ln>
        </p:spPr>
      </p:pic>
      <p:pic>
        <p:nvPicPr>
          <p:cNvPr id="7" name="Рисунок 6" descr="C:\Users\Комп\Desktop\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8" y="4077072"/>
            <a:ext cx="2088232" cy="1800201"/>
          </a:xfrm>
          <a:prstGeom prst="rect">
            <a:avLst/>
          </a:prstGeom>
          <a:noFill/>
          <a:ln>
            <a:noFill/>
          </a:ln>
        </p:spPr>
      </p:pic>
      <p:pic>
        <p:nvPicPr>
          <p:cNvPr id="8" name="Рисунок 7" descr="C:\Users\Комп\Desktop\3.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6" y="1988841"/>
            <a:ext cx="2088231" cy="1512168"/>
          </a:xfrm>
          <a:prstGeom prst="rect">
            <a:avLst/>
          </a:prstGeom>
          <a:noFill/>
          <a:ln>
            <a:noFill/>
          </a:ln>
        </p:spPr>
      </p:pic>
      <p:sp>
        <p:nvSpPr>
          <p:cNvPr id="2" name="Прямоугольник 1"/>
          <p:cNvSpPr/>
          <p:nvPr/>
        </p:nvSpPr>
        <p:spPr>
          <a:xfrm>
            <a:off x="2771800" y="4977172"/>
            <a:ext cx="5976664" cy="923330"/>
          </a:xfrm>
          <a:prstGeom prst="rect">
            <a:avLst/>
          </a:prstGeom>
        </p:spPr>
        <p:txBody>
          <a:bodyPr wrap="square">
            <a:spAutoFit/>
          </a:bodyPr>
          <a:lstStyle/>
          <a:p>
            <a:endParaRPr lang="kk-KZ" dirty="0">
              <a:hlinkClick r:id="rId7"/>
            </a:endParaRPr>
          </a:p>
          <a:p>
            <a:r>
              <a:rPr lang="en-US" dirty="0" smtClean="0">
                <a:hlinkClick r:id="rId7"/>
              </a:rPr>
              <a:t>https</a:t>
            </a:r>
            <a:r>
              <a:rPr lang="en-US" dirty="0">
                <a:hlinkClick r:id="rId7"/>
              </a:rPr>
              <a:t>://www.instagram.com/p/CckYMXGMTVg/?igshid=MDJmNzVkMjY</a:t>
            </a:r>
            <a:r>
              <a:rPr lang="en-US" dirty="0" smtClean="0"/>
              <a:t>=</a:t>
            </a:r>
            <a:r>
              <a:rPr lang="kk-KZ" dirty="0" smtClean="0"/>
              <a:t> </a:t>
            </a:r>
            <a:endParaRPr lang="ru-RU" dirty="0"/>
          </a:p>
        </p:txBody>
      </p:sp>
      <p:sp>
        <p:nvSpPr>
          <p:cNvPr id="9" name="Прямоугольник 8"/>
          <p:cNvSpPr/>
          <p:nvPr/>
        </p:nvSpPr>
        <p:spPr>
          <a:xfrm>
            <a:off x="2771800" y="3717032"/>
            <a:ext cx="5760640" cy="1077218"/>
          </a:xfrm>
          <a:prstGeom prst="rect">
            <a:avLst/>
          </a:prstGeom>
        </p:spPr>
        <p:txBody>
          <a:bodyPr wrap="square">
            <a:spAutoFit/>
          </a:bodyPr>
          <a:lstStyle/>
          <a:p>
            <a:r>
              <a:rPr lang="ru-RU" sz="1600" b="1" dirty="0" err="1">
                <a:latin typeface="Times New Roman" panose="02020603050405020304" pitchFamily="18" charset="0"/>
                <a:cs typeface="Times New Roman" panose="02020603050405020304" pitchFamily="18" charset="0"/>
              </a:rPr>
              <a:t>Бракеражды</a:t>
            </a:r>
            <a:r>
              <a:rPr lang="ru-RU" sz="1600" b="1" dirty="0">
                <a:latin typeface="Times New Roman" panose="02020603050405020304" pitchFamily="18" charset="0"/>
                <a:cs typeface="Times New Roman" panose="02020603050405020304" pitchFamily="18" charset="0"/>
              </a:rPr>
              <a:t> комиссия </a:t>
            </a:r>
            <a:r>
              <a:rPr lang="ru-RU" sz="1600" b="1" dirty="0" err="1">
                <a:latin typeface="Times New Roman" panose="02020603050405020304" pitchFamily="18" charset="0"/>
                <a:cs typeface="Times New Roman" panose="02020603050405020304" pitchFamily="18" charset="0"/>
              </a:rPr>
              <a:t>мүшелері</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тамақтанудын</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сапасы</a:t>
            </a:r>
            <a:r>
              <a:rPr lang="ru-RU" sz="1600" b="1" dirty="0">
                <a:latin typeface="Times New Roman" panose="02020603050405020304" pitchFamily="18" charset="0"/>
                <a:cs typeface="Times New Roman" panose="02020603050405020304" pitchFamily="18" charset="0"/>
              </a:rPr>
              <a:t> мен </a:t>
            </a:r>
            <a:r>
              <a:rPr lang="ru-RU" sz="1600" b="1" dirty="0" err="1">
                <a:latin typeface="Times New Roman" panose="02020603050405020304" pitchFamily="18" charset="0"/>
                <a:cs typeface="Times New Roman" panose="02020603050405020304" pitchFamily="18" charset="0"/>
              </a:rPr>
              <a:t>құрамын</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үнемі</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тексеріп</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отырды</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Тексеру</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барысында</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ақаулар</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табылмады</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Барлық</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ережелер</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нормаға</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сай</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Тамақтың</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салмағы</a:t>
            </a:r>
            <a:r>
              <a:rPr lang="ru-RU" sz="1600" b="1" dirty="0">
                <a:latin typeface="Times New Roman" panose="02020603050405020304" pitchFamily="18" charset="0"/>
                <a:cs typeface="Times New Roman" panose="02020603050405020304" pitchFamily="18" charset="0"/>
              </a:rPr>
              <a:t> ас </a:t>
            </a:r>
            <a:r>
              <a:rPr lang="ru-RU" sz="1600" b="1" dirty="0" err="1">
                <a:latin typeface="Times New Roman" panose="02020603050405020304" pitchFamily="18" charset="0"/>
                <a:cs typeface="Times New Roman" panose="02020603050405020304" pitchFamily="18" charset="0"/>
              </a:rPr>
              <a:t>мәзіріне</a:t>
            </a:r>
            <a:r>
              <a:rPr lang="ru-RU" sz="1600" b="1" dirty="0">
                <a:latin typeface="Times New Roman" panose="02020603050405020304" pitchFamily="18" charset="0"/>
                <a:cs typeface="Times New Roman" panose="02020603050405020304" pitchFamily="18" charset="0"/>
              </a:rPr>
              <a:t> </a:t>
            </a:r>
            <a:r>
              <a:rPr lang="ru-RU" sz="1600" b="1" dirty="0" err="1">
                <a:latin typeface="Times New Roman" panose="02020603050405020304" pitchFamily="18" charset="0"/>
                <a:cs typeface="Times New Roman" panose="02020603050405020304" pitchFamily="18" charset="0"/>
              </a:rPr>
              <a:t>сай</a:t>
            </a:r>
            <a:r>
              <a:rPr lang="ru-RU" sz="1600" b="1" dirty="0">
                <a:latin typeface="Times New Roman" panose="02020603050405020304" pitchFamily="18" charset="0"/>
                <a:cs typeface="Times New Roman" panose="02020603050405020304" pitchFamily="18" charset="0"/>
              </a:rPr>
              <a:t>.</a:t>
            </a:r>
            <a:r>
              <a:rPr lang="en-US" sz="1600" b="1" dirty="0">
                <a:latin typeface="Times New Roman" panose="02020603050405020304" pitchFamily="18" charset="0"/>
                <a:cs typeface="Times New Roman" panose="02020603050405020304" pitchFamily="18" charset="0"/>
              </a:rPr>
              <a:t> </a:t>
            </a:r>
            <a:endParaRPr lang="ru-RU" sz="1600" dirty="0"/>
          </a:p>
        </p:txBody>
      </p:sp>
    </p:spTree>
    <p:extLst>
      <p:ext uri="{BB962C8B-B14F-4D97-AF65-F5344CB8AC3E}">
        <p14:creationId xmlns:p14="http://schemas.microsoft.com/office/powerpoint/2010/main" val="582392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124744"/>
            <a:ext cx="8229600" cy="3528392"/>
          </a:xfrm>
        </p:spPr>
        <p:txBody>
          <a:bodyPr>
            <a:normAutofit fontScale="90000"/>
          </a:bodyPr>
          <a:lstStyle/>
          <a:p>
            <a:pPr algn="l"/>
            <a:r>
              <a:rPr lang="kk-KZ" sz="2000" b="1" dirty="0">
                <a:solidFill>
                  <a:schemeClr val="tx1"/>
                </a:solidFill>
                <a:latin typeface="Times New Roman" pitchFamily="18" charset="0"/>
                <a:cs typeface="Times New Roman" pitchFamily="18" charset="0"/>
              </a:rPr>
              <a:t>Бірінші бағыт – Қазақстандық патриотизм және азаматтық тәрбие, құқықтық </a:t>
            </a:r>
            <a:r>
              <a:rPr lang="kk-KZ" sz="2000" b="1" dirty="0" smtClean="0">
                <a:solidFill>
                  <a:schemeClr val="tx1"/>
                </a:solidFill>
                <a:latin typeface="Times New Roman" pitchFamily="18" charset="0"/>
                <a:cs typeface="Times New Roman" pitchFamily="18" charset="0"/>
              </a:rPr>
              <a:t>тәрбие</a:t>
            </a:r>
            <a:br>
              <a:rPr lang="kk-KZ" sz="2000" b="1" dirty="0" smtClean="0">
                <a:solidFill>
                  <a:schemeClr val="tx1"/>
                </a:solidFill>
                <a:latin typeface="Times New Roman" pitchFamily="18" charset="0"/>
                <a:cs typeface="Times New Roman" pitchFamily="18" charset="0"/>
              </a:rPr>
            </a:br>
            <a:r>
              <a:rPr lang="kk-KZ" sz="2000" b="1" dirty="0">
                <a:solidFill>
                  <a:schemeClr val="tx1"/>
                </a:solidFill>
                <a:latin typeface="Times New Roman" pitchFamily="18" charset="0"/>
                <a:cs typeface="Times New Roman" pitchFamily="18" charset="0"/>
              </a:rPr>
              <a:t/>
            </a:r>
            <a:br>
              <a:rPr lang="kk-KZ" sz="2000" b="1" dirty="0">
                <a:solidFill>
                  <a:schemeClr val="tx1"/>
                </a:solidFill>
                <a:latin typeface="Times New Roman" pitchFamily="18" charset="0"/>
                <a:cs typeface="Times New Roman" pitchFamily="18" charset="0"/>
              </a:rPr>
            </a:br>
            <a:r>
              <a:rPr lang="ru-RU" sz="2000" dirty="0">
                <a:solidFill>
                  <a:schemeClr val="tx1"/>
                </a:solidFill>
                <a:latin typeface="Times New Roman" pitchFamily="18" charset="0"/>
                <a:cs typeface="Times New Roman" pitchFamily="18" charset="0"/>
              </a:rPr>
              <a:t/>
            </a:r>
            <a:br>
              <a:rPr lang="ru-RU" sz="2000" dirty="0">
                <a:solidFill>
                  <a:schemeClr val="tx1"/>
                </a:solidFill>
                <a:latin typeface="Times New Roman" pitchFamily="18" charset="0"/>
                <a:cs typeface="Times New Roman" pitchFamily="18" charset="0"/>
              </a:rPr>
            </a:br>
            <a:r>
              <a:rPr lang="kk-KZ" sz="2000" b="1" dirty="0">
                <a:solidFill>
                  <a:schemeClr val="tx1"/>
                </a:solidFill>
                <a:latin typeface="Times New Roman" pitchFamily="18" charset="0"/>
                <a:cs typeface="Times New Roman" pitchFamily="18" charset="0"/>
              </a:rPr>
              <a:t>Мақсаты:</a:t>
            </a:r>
            <a:r>
              <a:rPr lang="kk-KZ" sz="2000" dirty="0">
                <a:solidFill>
                  <a:schemeClr val="tx1"/>
                </a:solidFill>
                <a:latin typeface="Times New Roman" pitchFamily="18" charset="0"/>
                <a:cs typeface="Times New Roman" pitchFamily="18" charset="0"/>
              </a:rPr>
              <a:t> Жаңа демократиялық қоғамда өмір сүруге қабілетті азаматты және патриотты; тұлғаның саяси, құқықтық және сыбайлас жемқорлыққа қарсы мәдениетін; балалар мен жастардың құқықтық санасын, оларда балалар мен жастар ортасындағы қатыгездік пен зорлық-зомбылыққа қарсы тұру даярлығын қалыптастыру.  </a:t>
            </a:r>
            <a:r>
              <a:rPr lang="ru-RU" sz="6600" dirty="0">
                <a:solidFill>
                  <a:schemeClr val="tx1"/>
                </a:solidFill>
              </a:rPr>
              <a:t/>
            </a:r>
            <a:br>
              <a:rPr lang="ru-RU" sz="6600" dirty="0">
                <a:solidFill>
                  <a:schemeClr val="tx1"/>
                </a:solidFill>
              </a:rPr>
            </a:br>
            <a:endParaRPr lang="ru-RU" sz="6600" b="1" i="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Скачать бесплатно однотонные фоны для сайт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3408"/>
            <a:ext cx="9144000" cy="432048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0" y="116632"/>
            <a:ext cx="3779912" cy="3517170"/>
          </a:xfrm>
        </p:spPr>
        <p:txBody>
          <a:bodyPr>
            <a:normAutofit fontScale="90000"/>
          </a:bodyPr>
          <a:lstStyle/>
          <a:p>
            <a:pPr marL="182880" indent="0">
              <a:buNone/>
            </a:pPr>
            <a:r>
              <a:rPr lang="kk-KZ" sz="2700" b="0" dirty="0" smtClean="0">
                <a:solidFill>
                  <a:schemeClr val="tx1"/>
                </a:solidFill>
                <a:latin typeface="Times New Roman" panose="02020603050405020304" pitchFamily="18" charset="0"/>
                <a:cs typeface="Times New Roman" panose="02020603050405020304" pitchFamily="18" charset="0"/>
              </a:rPr>
              <a:t> </a:t>
            </a:r>
            <a:r>
              <a:rPr lang="kk-KZ" sz="2700" b="0" dirty="0">
                <a:solidFill>
                  <a:schemeClr val="tx1"/>
                </a:solidFill>
                <a:latin typeface="Times New Roman" panose="02020603050405020304" pitchFamily="18" charset="0"/>
                <a:cs typeface="Times New Roman" panose="02020603050405020304" pitchFamily="18" charset="0"/>
              </a:rPr>
              <a:t>«</a:t>
            </a:r>
            <a:r>
              <a:rPr lang="kk-KZ" sz="2000" b="0" dirty="0">
                <a:solidFill>
                  <a:schemeClr val="tx1"/>
                </a:solidFill>
                <a:latin typeface="Times New Roman" panose="02020603050405020304" pitchFamily="18" charset="0"/>
                <a:cs typeface="Times New Roman" panose="02020603050405020304" pitchFamily="18" charset="0"/>
              </a:rPr>
              <a:t>Түнгі қаладағы балалар»  рейдтік жедел алдын алу іс –шаралары жүргізілді. </a:t>
            </a:r>
            <a:r>
              <a:rPr lang="ru-RU" sz="2000" b="0" dirty="0">
                <a:solidFill>
                  <a:schemeClr val="tx1"/>
                </a:solidFill>
                <a:latin typeface="Times New Roman" panose="02020603050405020304" pitchFamily="18" charset="0"/>
                <a:cs typeface="Times New Roman" panose="02020603050405020304" pitchFamily="18" charset="0"/>
              </a:rPr>
              <a:t/>
            </a:r>
            <a:br>
              <a:rPr lang="ru-RU" sz="2000" b="0" dirty="0">
                <a:solidFill>
                  <a:schemeClr val="tx1"/>
                </a:solidFill>
                <a:latin typeface="Times New Roman" panose="02020603050405020304" pitchFamily="18" charset="0"/>
                <a:cs typeface="Times New Roman" panose="02020603050405020304" pitchFamily="18" charset="0"/>
              </a:rPr>
            </a:br>
            <a:r>
              <a:rPr lang="kk-KZ" sz="2000" b="0" dirty="0">
                <a:solidFill>
                  <a:schemeClr val="tx1"/>
                </a:solidFill>
                <a:latin typeface="Times New Roman" panose="02020603050405020304" pitchFamily="18" charset="0"/>
                <a:cs typeface="Times New Roman" panose="02020603050405020304" pitchFamily="18" charset="0"/>
              </a:rPr>
              <a:t>Іс- шараның мақсаты: қаңғыбастыққа құқыққа қайшы әрекеттер жасауға бейім, кәмелетке толмағандарды уақытында анықтау,түнгі уақытта </a:t>
            </a:r>
            <a:r>
              <a:rPr lang="kk-KZ" sz="2000" b="0" dirty="0" smtClean="0">
                <a:solidFill>
                  <a:schemeClr val="tx1"/>
                </a:solidFill>
                <a:latin typeface="Times New Roman" panose="02020603050405020304" pitchFamily="18" charset="0"/>
                <a:cs typeface="Times New Roman" panose="02020603050405020304" pitchFamily="18" charset="0"/>
              </a:rPr>
              <a:t>жасөспірімдердің </a:t>
            </a:r>
            <a:r>
              <a:rPr lang="kk-KZ" sz="2000" b="0" dirty="0">
                <a:solidFill>
                  <a:schemeClr val="tx1"/>
                </a:solidFill>
                <a:latin typeface="Times New Roman" panose="02020603050405020304" pitchFamily="18" charset="0"/>
                <a:cs typeface="Times New Roman" panose="02020603050405020304" pitchFamily="18" charset="0"/>
              </a:rPr>
              <a:t>заңды өкілдерінсіз жүруіне жол бермеу.</a:t>
            </a:r>
            <a:r>
              <a:rPr lang="ru-RU" sz="2000" b="0" dirty="0">
                <a:solidFill>
                  <a:schemeClr val="tx1"/>
                </a:solidFill>
                <a:latin typeface="Times New Roman" panose="02020603050405020304" pitchFamily="18" charset="0"/>
                <a:cs typeface="Times New Roman" panose="02020603050405020304" pitchFamily="18" charset="0"/>
              </a:rPr>
              <a:t/>
            </a:r>
            <a:br>
              <a:rPr lang="ru-RU" sz="2000" b="0" dirty="0">
                <a:solidFill>
                  <a:schemeClr val="tx1"/>
                </a:solidFill>
                <a:latin typeface="Times New Roman" panose="02020603050405020304" pitchFamily="18" charset="0"/>
                <a:cs typeface="Times New Roman" panose="02020603050405020304" pitchFamily="18" charset="0"/>
              </a:rPr>
            </a:br>
            <a:endParaRPr lang="ru-RU" sz="2000" b="0" dirty="0">
              <a:solidFill>
                <a:schemeClr val="tx1"/>
              </a:solidFill>
              <a:latin typeface="Times New Roman" panose="02020603050405020304" pitchFamily="18" charset="0"/>
              <a:cs typeface="Times New Roman" panose="02020603050405020304" pitchFamily="18" charset="0"/>
            </a:endParaRPr>
          </a:p>
        </p:txBody>
      </p:sp>
      <p:sp>
        <p:nvSpPr>
          <p:cNvPr id="13" name="Подзаголовок 2"/>
          <p:cNvSpPr>
            <a:spLocks noGrp="1"/>
          </p:cNvSpPr>
          <p:nvPr>
            <p:ph type="subTitle" idx="1"/>
          </p:nvPr>
        </p:nvSpPr>
        <p:spPr>
          <a:xfrm>
            <a:off x="3779912" y="5565651"/>
            <a:ext cx="5112568" cy="936104"/>
          </a:xfrm>
        </p:spPr>
        <p:txBody>
          <a:bodyPr>
            <a:normAutofit fontScale="92500" lnSpcReduction="20000"/>
          </a:bodyPr>
          <a:lstStyle/>
          <a:p>
            <a:r>
              <a:rPr lang="en-US" sz="2400" dirty="0">
                <a:solidFill>
                  <a:schemeClr val="tx1"/>
                </a:solidFill>
                <a:latin typeface="Times New Roman" panose="02020603050405020304" pitchFamily="18" charset="0"/>
                <a:cs typeface="Times New Roman" panose="02020603050405020304" pitchFamily="18" charset="0"/>
                <a:hlinkClick r:id="rId3"/>
              </a:rPr>
              <a:t>https://</a:t>
            </a:r>
            <a:r>
              <a:rPr lang="en-US" sz="2400" dirty="0" smtClean="0">
                <a:solidFill>
                  <a:schemeClr val="tx1"/>
                </a:solidFill>
                <a:latin typeface="Times New Roman" panose="02020603050405020304" pitchFamily="18" charset="0"/>
                <a:cs typeface="Times New Roman" panose="02020603050405020304" pitchFamily="18" charset="0"/>
                <a:hlinkClick r:id="rId3"/>
              </a:rPr>
              <a:t>m.facebook.com/story.php?story_fbid=734062111066900&amp;id=100033893531683</a:t>
            </a:r>
            <a:r>
              <a:rPr lang="kk-KZ" sz="2400" dirty="0" smtClean="0">
                <a:solidFill>
                  <a:schemeClr val="tx1"/>
                </a:solidFill>
                <a:latin typeface="Times New Roman" panose="02020603050405020304" pitchFamily="18" charset="0"/>
                <a:cs typeface="Times New Roman" panose="02020603050405020304" pitchFamily="18" charset="0"/>
              </a:rPr>
              <a:t> </a:t>
            </a:r>
            <a:endParaRPr lang="kk-KZ" sz="2400" dirty="0">
              <a:solidFill>
                <a:schemeClr val="tx1"/>
              </a:solidFill>
              <a:latin typeface="Times New Roman" panose="02020603050405020304" pitchFamily="18" charset="0"/>
              <a:cs typeface="Times New Roman" panose="02020603050405020304" pitchFamily="18" charset="0"/>
            </a:endParaRPr>
          </a:p>
        </p:txBody>
      </p:sp>
      <p:pic>
        <p:nvPicPr>
          <p:cNvPr id="8" name="Рисунок 7" descr="C:\Users\Комп\Downloads\IMG-20211227-WA002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9912" y="-23337"/>
            <a:ext cx="2088232" cy="1944216"/>
          </a:xfrm>
          <a:prstGeom prst="rect">
            <a:avLst/>
          </a:prstGeom>
          <a:noFill/>
          <a:ln>
            <a:noFill/>
          </a:ln>
        </p:spPr>
      </p:pic>
      <p:pic>
        <p:nvPicPr>
          <p:cNvPr id="10" name="Рисунок 9" descr="C:\Users\Комп\Downloads\IMG-20211227-WA0028.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0364" y="4182"/>
            <a:ext cx="1914004" cy="1916697"/>
          </a:xfrm>
          <a:prstGeom prst="rect">
            <a:avLst/>
          </a:prstGeom>
          <a:noFill/>
          <a:ln>
            <a:noFill/>
          </a:ln>
        </p:spPr>
      </p:pic>
      <p:sp>
        <p:nvSpPr>
          <p:cNvPr id="3" name="Прямоугольник 2"/>
          <p:cNvSpPr/>
          <p:nvPr/>
        </p:nvSpPr>
        <p:spPr>
          <a:xfrm>
            <a:off x="4020859" y="2093790"/>
            <a:ext cx="4871621" cy="646331"/>
          </a:xfrm>
          <a:prstGeom prst="rect">
            <a:avLst/>
          </a:prstGeom>
        </p:spPr>
        <p:txBody>
          <a:bodyPr wrap="square">
            <a:spAutoFit/>
          </a:bodyPr>
          <a:lstStyle/>
          <a:p>
            <a:r>
              <a:rPr lang="en-US" dirty="0">
                <a:hlinkClick r:id="rId6"/>
              </a:rPr>
              <a:t>https://</a:t>
            </a:r>
            <a:r>
              <a:rPr lang="en-US" dirty="0" smtClean="0">
                <a:hlinkClick r:id="rId6"/>
              </a:rPr>
              <a:t>m.facebook.com/story.php?story_fbid=734733017666476&amp;id=100033893531683</a:t>
            </a:r>
            <a:r>
              <a:rPr lang="kk-KZ" dirty="0" smtClean="0"/>
              <a:t> </a:t>
            </a:r>
            <a:endParaRPr lang="ru-RU" dirty="0"/>
          </a:p>
        </p:txBody>
      </p:sp>
      <p:sp>
        <p:nvSpPr>
          <p:cNvPr id="11" name="Заголовок 1"/>
          <p:cNvSpPr txBox="1">
            <a:spLocks/>
          </p:cNvSpPr>
          <p:nvPr/>
        </p:nvSpPr>
        <p:spPr>
          <a:xfrm>
            <a:off x="96932" y="3789041"/>
            <a:ext cx="3275856" cy="2880320"/>
          </a:xfrm>
          <a:prstGeom prst="rect">
            <a:avLst/>
          </a:prstGeom>
          <a:effectLst/>
        </p:spPr>
        <p:txBody>
          <a:bodyPr vert="horz" lIns="91440" tIns="45720" rIns="91440" bIns="45720" rtlCol="0" anchor="t" anchorCtr="0">
            <a:noAutofit/>
          </a:bodyPr>
          <a:lstStyle>
            <a:lvl1pPr marL="640080" indent="-457200" algn="l" defTabSz="914400" rtl="0" eaLnBrk="1" latinLnBrk="0" hangingPunct="1">
              <a:spcBef>
                <a:spcPct val="0"/>
              </a:spcBef>
              <a:buClr>
                <a:schemeClr val="accent6">
                  <a:lumMod val="75000"/>
                </a:schemeClr>
              </a:buClr>
              <a:buSzPct val="128000"/>
              <a:buFont typeface="Georgia" pitchFamily="18" charset="0"/>
              <a:buChar char="*"/>
              <a:defRPr sz="54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buFont typeface="Georgia" pitchFamily="18" charset="0"/>
              <a:buNone/>
            </a:pPr>
            <a:r>
              <a:rPr lang="kk-KZ" sz="1800" dirty="0" smtClean="0">
                <a:solidFill>
                  <a:schemeClr val="tx1"/>
                </a:solidFill>
                <a:effectLst/>
                <a:latin typeface="Times New Roman" panose="02020603050405020304" pitchFamily="18" charset="0"/>
                <a:cs typeface="Times New Roman" panose="02020603050405020304" pitchFamily="18" charset="0"/>
              </a:rPr>
              <a:t> </a:t>
            </a:r>
            <a:r>
              <a:rPr lang="kk-KZ" sz="1800" b="0" dirty="0" smtClean="0">
                <a:solidFill>
                  <a:schemeClr val="tx1"/>
                </a:solidFill>
                <a:effectLst/>
                <a:latin typeface="Times New Roman" panose="02020603050405020304" pitchFamily="18" charset="0"/>
                <a:cs typeface="Times New Roman" panose="02020603050405020304" pitchFamily="18" charset="0"/>
              </a:rPr>
              <a:t>«Байқадам ЖББМ»КММде Балалар жылына арналған іс-шаралар жоспарын іске асыру шеңберінде Қарағанды облысының білім басқармасы басшысының 2022 ж 5 мамырдағы №1482 хатына сәйкес 12 мамырда аудандық кең ауқымды «Қамқор» атты рейд жүргізілді.</a:t>
            </a:r>
            <a:endParaRPr lang="ru-RU" sz="1800" b="0" dirty="0">
              <a:solidFill>
                <a:schemeClr val="tx1"/>
              </a:solidFill>
              <a:latin typeface="Times New Roman" panose="02020603050405020304" pitchFamily="18" charset="0"/>
              <a:cs typeface="Times New Roman" panose="02020603050405020304" pitchFamily="18" charset="0"/>
            </a:endParaRPr>
          </a:p>
        </p:txBody>
      </p:sp>
      <p:pic>
        <p:nvPicPr>
          <p:cNvPr id="12" name="Рисунок 11" descr="C:\Users\Комп\Downloads\IMG-20220530-WA0020 (1).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72788" y="3326699"/>
            <a:ext cx="1296143" cy="1934536"/>
          </a:xfrm>
          <a:prstGeom prst="rect">
            <a:avLst/>
          </a:prstGeom>
          <a:noFill/>
          <a:ln>
            <a:noFill/>
          </a:ln>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4027" y="3299603"/>
            <a:ext cx="1285063" cy="1928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4189" y="3332503"/>
            <a:ext cx="1260140" cy="1928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26139" y="3343131"/>
            <a:ext cx="1298912" cy="1901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17688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6146" name="Picture 2" descr="Скачать бесплатно однотонные фоны для сайт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descr="C:\Users\Комп\Downloads\IMG-20211122-WA0046 (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7854" y="275285"/>
            <a:ext cx="1628042" cy="1772816"/>
          </a:xfrm>
          <a:prstGeom prst="rect">
            <a:avLst/>
          </a:prstGeom>
          <a:noFill/>
          <a:ln>
            <a:noFill/>
          </a:ln>
        </p:spPr>
      </p:pic>
      <p:sp>
        <p:nvSpPr>
          <p:cNvPr id="6" name="Прямоугольник 5"/>
          <p:cNvSpPr/>
          <p:nvPr/>
        </p:nvSpPr>
        <p:spPr>
          <a:xfrm>
            <a:off x="3635896" y="2738"/>
            <a:ext cx="5516104" cy="1846659"/>
          </a:xfrm>
          <a:prstGeom prst="rect">
            <a:avLst/>
          </a:prstGeom>
        </p:spPr>
        <p:txBody>
          <a:bodyPr wrap="square">
            <a:spAutoFit/>
          </a:bodyPr>
          <a:lstStyle/>
          <a:p>
            <a:endParaRPr lang="kk-KZ" sz="1600" dirty="0" smtClean="0"/>
          </a:p>
          <a:p>
            <a:r>
              <a:rPr lang="kk-KZ" sz="1600" dirty="0" smtClean="0"/>
              <a:t>Балаларға </a:t>
            </a:r>
            <a:r>
              <a:rPr lang="kk-KZ" sz="1600" dirty="0"/>
              <a:t>зорлық – зомбылық пен қатыгездікпен қарауға қарсы іс-қимыл шеңберінде 7-8 сынып оқушыларымен «Зорлық- зомбылықсыз балалық шақ» атты презентация көрсетілді</a:t>
            </a:r>
            <a:r>
              <a:rPr lang="kk-KZ" sz="1600" dirty="0" smtClean="0"/>
              <a:t>.</a:t>
            </a:r>
          </a:p>
          <a:p>
            <a:endParaRPr lang="kk-KZ" sz="1600" dirty="0" smtClean="0"/>
          </a:p>
          <a:p>
            <a:endParaRPr lang="ru-RU" dirty="0"/>
          </a:p>
        </p:txBody>
      </p:sp>
      <p:pic>
        <p:nvPicPr>
          <p:cNvPr id="10" name="Рисунок 9" descr="C:\Users\Комп\Downloads\IMG-20211202-WA007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371" y="210701"/>
            <a:ext cx="1781973" cy="1772816"/>
          </a:xfrm>
          <a:prstGeom prst="rect">
            <a:avLst/>
          </a:prstGeom>
          <a:noFill/>
          <a:ln>
            <a:noFill/>
          </a:ln>
        </p:spPr>
      </p:pic>
      <p:sp>
        <p:nvSpPr>
          <p:cNvPr id="4" name="Прямоугольник 3"/>
          <p:cNvSpPr/>
          <p:nvPr/>
        </p:nvSpPr>
        <p:spPr>
          <a:xfrm>
            <a:off x="3923929" y="1434881"/>
            <a:ext cx="5211702" cy="646331"/>
          </a:xfrm>
          <a:prstGeom prst="rect">
            <a:avLst/>
          </a:prstGeom>
        </p:spPr>
        <p:txBody>
          <a:bodyPr wrap="square">
            <a:spAutoFit/>
          </a:bodyPr>
          <a:lstStyle/>
          <a:p>
            <a:r>
              <a:rPr lang="en-US" dirty="0">
                <a:hlinkClick r:id="rId5"/>
              </a:rPr>
              <a:t>https://</a:t>
            </a:r>
            <a:r>
              <a:rPr lang="en-US" dirty="0" smtClean="0">
                <a:hlinkClick r:id="rId5"/>
              </a:rPr>
              <a:t>m.facebook.com/story.php?story_fbid=633214957818283&amp;id=100033893531683</a:t>
            </a:r>
            <a:r>
              <a:rPr lang="kk-KZ" dirty="0" smtClean="0"/>
              <a:t> </a:t>
            </a:r>
            <a:endParaRPr lang="ru-RU" dirty="0"/>
          </a:p>
        </p:txBody>
      </p:sp>
      <p:sp>
        <p:nvSpPr>
          <p:cNvPr id="7" name="Прямоугольник 6"/>
          <p:cNvSpPr/>
          <p:nvPr/>
        </p:nvSpPr>
        <p:spPr>
          <a:xfrm rot="10800000" flipV="1">
            <a:off x="3933862" y="2048102"/>
            <a:ext cx="5245176" cy="646331"/>
          </a:xfrm>
          <a:prstGeom prst="rect">
            <a:avLst/>
          </a:prstGeom>
        </p:spPr>
        <p:txBody>
          <a:bodyPr wrap="square">
            <a:spAutoFit/>
          </a:bodyPr>
          <a:lstStyle/>
          <a:p>
            <a:r>
              <a:rPr lang="en-US" dirty="0">
                <a:hlinkClick r:id="rId6"/>
              </a:rPr>
              <a:t>https://</a:t>
            </a:r>
            <a:r>
              <a:rPr lang="en-US" dirty="0" smtClean="0">
                <a:hlinkClick r:id="rId6"/>
              </a:rPr>
              <a:t>m.facebook.com/story.php?story_fbid=627349105071535&amp;id=100033893531683</a:t>
            </a:r>
            <a:r>
              <a:rPr lang="kk-KZ" dirty="0" smtClean="0"/>
              <a:t> </a:t>
            </a:r>
            <a:endParaRPr lang="ru-RU" dirty="0"/>
          </a:p>
        </p:txBody>
      </p:sp>
      <p:sp>
        <p:nvSpPr>
          <p:cNvPr id="9" name="Прямоугольник 8"/>
          <p:cNvSpPr/>
          <p:nvPr/>
        </p:nvSpPr>
        <p:spPr>
          <a:xfrm>
            <a:off x="5056" y="1909603"/>
            <a:ext cx="3918871" cy="923330"/>
          </a:xfrm>
          <a:prstGeom prst="rect">
            <a:avLst/>
          </a:prstGeom>
        </p:spPr>
        <p:txBody>
          <a:bodyPr wrap="square">
            <a:spAutoFit/>
          </a:bodyPr>
          <a:lstStyle/>
          <a:p>
            <a:r>
              <a:rPr lang="en-US" dirty="0">
                <a:hlinkClick r:id="rId7"/>
              </a:rPr>
              <a:t>https://</a:t>
            </a:r>
            <a:r>
              <a:rPr lang="en-US" dirty="0" smtClean="0">
                <a:hlinkClick r:id="rId7"/>
              </a:rPr>
              <a:t>m.facebook.com/story.php?story_fbid=627347191738393&amp;id=100033893531683</a:t>
            </a:r>
            <a:r>
              <a:rPr lang="kk-KZ" dirty="0" smtClean="0"/>
              <a:t> </a:t>
            </a:r>
            <a:endParaRPr lang="ru-RU" dirty="0"/>
          </a:p>
        </p:txBody>
      </p:sp>
      <p:pic>
        <p:nvPicPr>
          <p:cNvPr id="12" name="Рисунок 11" descr="C:\Users\Комп\Downloads\IMG-20211202-WA0026.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977" y="2850889"/>
            <a:ext cx="1109366" cy="1872208"/>
          </a:xfrm>
          <a:prstGeom prst="rect">
            <a:avLst/>
          </a:prstGeom>
          <a:noFill/>
          <a:ln>
            <a:noFill/>
          </a:ln>
        </p:spPr>
      </p:pic>
      <p:pic>
        <p:nvPicPr>
          <p:cNvPr id="13" name="Рисунок 12" descr="C:\Users\Комп\Downloads\IMG-20211202-WA0030.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81564" y="2832933"/>
            <a:ext cx="936104" cy="1890164"/>
          </a:xfrm>
          <a:prstGeom prst="rect">
            <a:avLst/>
          </a:prstGeom>
          <a:noFill/>
          <a:ln>
            <a:noFill/>
          </a:ln>
        </p:spPr>
      </p:pic>
      <p:pic>
        <p:nvPicPr>
          <p:cNvPr id="14" name="Рисунок 13" descr="C:\Users\Комп\Downloads\20220211_145838 (1).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83769" y="2850889"/>
            <a:ext cx="1296144" cy="1872208"/>
          </a:xfrm>
          <a:prstGeom prst="rect">
            <a:avLst/>
          </a:prstGeom>
          <a:noFill/>
          <a:ln>
            <a:noFill/>
          </a:ln>
        </p:spPr>
      </p:pic>
      <p:pic>
        <p:nvPicPr>
          <p:cNvPr id="15" name="Рисунок 14" descr="C:\Users\Комп\Downloads\20220211_145935(0).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96155" y="2850889"/>
            <a:ext cx="1755965" cy="1872208"/>
          </a:xfrm>
          <a:prstGeom prst="rect">
            <a:avLst/>
          </a:prstGeom>
          <a:noFill/>
          <a:ln>
            <a:noFill/>
          </a:ln>
        </p:spPr>
      </p:pic>
      <p:sp>
        <p:nvSpPr>
          <p:cNvPr id="16" name="Прямоугольник 15"/>
          <p:cNvSpPr/>
          <p:nvPr/>
        </p:nvSpPr>
        <p:spPr>
          <a:xfrm>
            <a:off x="5796136" y="2850889"/>
            <a:ext cx="3096344" cy="2585323"/>
          </a:xfrm>
          <a:prstGeom prst="rect">
            <a:avLst/>
          </a:prstGeom>
        </p:spPr>
        <p:txBody>
          <a:bodyPr wrap="square">
            <a:spAutoFit/>
          </a:bodyPr>
          <a:lstStyle/>
          <a:p>
            <a:r>
              <a:rPr lang="kk-KZ" dirty="0">
                <a:latin typeface="Times New Roman" panose="02020603050405020304" pitchFamily="18" charset="0"/>
                <a:cs typeface="Times New Roman" panose="02020603050405020304" pitchFamily="18" charset="0"/>
              </a:rPr>
              <a:t>8 «А» сынып ата - аналарымен  құқық бұзушылық туралы,оқушылардың сабаққа қатысуы,«Өзіңді  сексуалдық зорлық-зомбылықтан қалай қорғау керек»  ата-аналарға арналған ақпараттар берілді.</a:t>
            </a:r>
            <a:endParaRPr lang="ru-RU" dirty="0">
              <a:latin typeface="Times New Roman" panose="02020603050405020304" pitchFamily="18" charset="0"/>
              <a:cs typeface="Times New Roman" panose="02020603050405020304" pitchFamily="18" charset="0"/>
            </a:endParaRPr>
          </a:p>
        </p:txBody>
      </p:sp>
      <p:sp>
        <p:nvSpPr>
          <p:cNvPr id="17" name="Прямоугольник 16"/>
          <p:cNvSpPr/>
          <p:nvPr/>
        </p:nvSpPr>
        <p:spPr>
          <a:xfrm>
            <a:off x="220620" y="5229200"/>
            <a:ext cx="5174185" cy="1200329"/>
          </a:xfrm>
          <a:prstGeom prst="rect">
            <a:avLst/>
          </a:prstGeom>
        </p:spPr>
        <p:txBody>
          <a:bodyPr wrap="square">
            <a:spAutoFit/>
          </a:bodyPr>
          <a:lstStyle/>
          <a:p>
            <a:r>
              <a:rPr lang="en-US" dirty="0" smtClean="0">
                <a:hlinkClick r:id="rId12"/>
              </a:rPr>
              <a:t>https</a:t>
            </a:r>
            <a:r>
              <a:rPr lang="en-US" dirty="0">
                <a:hlinkClick r:id="rId12"/>
              </a:rPr>
              <a:t>://</a:t>
            </a:r>
            <a:r>
              <a:rPr lang="en-US" dirty="0" smtClean="0">
                <a:hlinkClick r:id="rId12"/>
              </a:rPr>
              <a:t>m.facebook.com/story.php?story_fbid=680987529707692&amp;id=100033893531683</a:t>
            </a:r>
            <a:r>
              <a:rPr lang="kk-KZ" dirty="0" smtClean="0"/>
              <a:t> </a:t>
            </a:r>
          </a:p>
          <a:p>
            <a:r>
              <a:rPr lang="en-US" dirty="0" smtClean="0">
                <a:hlinkClick r:id="rId13"/>
              </a:rPr>
              <a:t>https</a:t>
            </a:r>
            <a:r>
              <a:rPr lang="en-US" dirty="0">
                <a:hlinkClick r:id="rId13"/>
              </a:rPr>
              <a:t>://</a:t>
            </a:r>
            <a:r>
              <a:rPr lang="en-US" dirty="0" smtClean="0">
                <a:hlinkClick r:id="rId13"/>
              </a:rPr>
              <a:t>m.facebook.com/story.php?story_fbid=676878186785293&amp;id=100033893531683</a:t>
            </a:r>
            <a:r>
              <a:rPr lang="kk-KZ" dirty="0" smtClean="0"/>
              <a:t> </a:t>
            </a:r>
            <a:endParaRPr lang="ru-RU" dirty="0"/>
          </a:p>
        </p:txBody>
      </p:sp>
      <p:sp>
        <p:nvSpPr>
          <p:cNvPr id="5" name="Прямоугольник 4"/>
          <p:cNvSpPr/>
          <p:nvPr/>
        </p:nvSpPr>
        <p:spPr>
          <a:xfrm>
            <a:off x="220620" y="4723097"/>
            <a:ext cx="5174185" cy="584775"/>
          </a:xfrm>
          <a:prstGeom prst="rect">
            <a:avLst/>
          </a:prstGeom>
        </p:spPr>
        <p:txBody>
          <a:bodyPr wrap="square">
            <a:spAutoFit/>
          </a:bodyPr>
          <a:lstStyle/>
          <a:p>
            <a:r>
              <a:rPr lang="en-US" sz="1600" dirty="0" smtClean="0"/>
              <a:t>https</a:t>
            </a:r>
            <a:r>
              <a:rPr lang="en-US" sz="1600" dirty="0"/>
              <a:t>://www.instagram.com/p/CZ84aF_tgnP/?igshid=YmMyMTA2M2Y=</a:t>
            </a:r>
            <a:endParaRPr lang="ru-RU" sz="1600" dirty="0"/>
          </a:p>
        </p:txBody>
      </p:sp>
    </p:spTree>
    <p:extLst>
      <p:ext uri="{BB962C8B-B14F-4D97-AF65-F5344CB8AC3E}">
        <p14:creationId xmlns:p14="http://schemas.microsoft.com/office/powerpoint/2010/main" val="40785218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Скачать бесплатно однотонные фоны для сайт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685006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0" y="116633"/>
            <a:ext cx="3995936" cy="864096"/>
          </a:xfrm>
        </p:spPr>
        <p:txBody>
          <a:bodyPr>
            <a:noAutofit/>
          </a:bodyPr>
          <a:lstStyle/>
          <a:p>
            <a:pPr marL="182880" indent="0" algn="ctr">
              <a:buNone/>
            </a:pPr>
            <a:r>
              <a:rPr lang="kk-KZ" sz="2000" dirty="0">
                <a:solidFill>
                  <a:schemeClr val="tx1"/>
                </a:solidFill>
                <a:effectLst/>
                <a:latin typeface="Times New Roman" panose="02020603050405020304" pitchFamily="18" charset="0"/>
                <a:cs typeface="Times New Roman" panose="02020603050405020304" pitchFamily="18" charset="0"/>
              </a:rPr>
              <a:t>Облыс әкімінің жаңа жыл қарсаңында берілген </a:t>
            </a:r>
            <a:r>
              <a:rPr lang="kk-KZ" sz="2000" dirty="0" smtClean="0">
                <a:solidFill>
                  <a:schemeClr val="tx1"/>
                </a:solidFill>
                <a:effectLst/>
                <a:latin typeface="Times New Roman" panose="02020603050405020304" pitchFamily="18" charset="0"/>
                <a:cs typeface="Times New Roman" panose="02020603050405020304" pitchFamily="18" charset="0"/>
              </a:rPr>
              <a:t>сыйы</a:t>
            </a:r>
            <a:endParaRPr lang="ru-RU" sz="2000" dirty="0">
              <a:solidFill>
                <a:schemeClr val="tx1"/>
              </a:solidFill>
              <a:latin typeface="Times New Roman" panose="02020603050405020304" pitchFamily="18" charset="0"/>
              <a:cs typeface="Times New Roman" panose="02020603050405020304" pitchFamily="18" charset="0"/>
            </a:endParaRPr>
          </a:p>
        </p:txBody>
      </p:sp>
      <p:pic>
        <p:nvPicPr>
          <p:cNvPr id="6" name="Рисунок 5" descr="C:\Users\Комп\Downloads\IMG-20211225-WA010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898301"/>
            <a:ext cx="1212183" cy="2168075"/>
          </a:xfrm>
          <a:prstGeom prst="rect">
            <a:avLst/>
          </a:prstGeom>
          <a:noFill/>
          <a:ln>
            <a:noFill/>
          </a:ln>
        </p:spPr>
      </p:pic>
      <p:sp>
        <p:nvSpPr>
          <p:cNvPr id="3" name="Прямоугольник 2"/>
          <p:cNvSpPr/>
          <p:nvPr/>
        </p:nvSpPr>
        <p:spPr>
          <a:xfrm>
            <a:off x="242685" y="851666"/>
            <a:ext cx="2760211" cy="923330"/>
          </a:xfrm>
          <a:prstGeom prst="rect">
            <a:avLst/>
          </a:prstGeom>
        </p:spPr>
        <p:txBody>
          <a:bodyPr wrap="square">
            <a:spAutoFit/>
          </a:bodyPr>
          <a:lstStyle/>
          <a:p>
            <a:r>
              <a:rPr lang="kk-KZ" sz="1200" dirty="0"/>
              <a:t> </a:t>
            </a:r>
            <a:r>
              <a:rPr lang="kk-KZ" dirty="0">
                <a:latin typeface="Times New Roman" panose="02020603050405020304" pitchFamily="18" charset="0"/>
                <a:cs typeface="Times New Roman" panose="02020603050405020304" pitchFamily="18" charset="0"/>
              </a:rPr>
              <a:t>8 сынып оқушысы: Исабаев  Нұр Аянұлы - үйде оқитын оқушы.</a:t>
            </a:r>
            <a:endParaRPr lang="ru-RU"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400148" y="23185"/>
            <a:ext cx="4572000" cy="923330"/>
          </a:xfrm>
          <a:prstGeom prst="rect">
            <a:avLst/>
          </a:prstGeom>
        </p:spPr>
        <p:txBody>
          <a:bodyPr>
            <a:spAutoFit/>
          </a:bodyPr>
          <a:lstStyle/>
          <a:p>
            <a:pPr algn="ctr"/>
            <a:r>
              <a:rPr lang="kk-KZ" dirty="0">
                <a:latin typeface="Times New Roman" panose="02020603050405020304" pitchFamily="18" charset="0"/>
                <a:cs typeface="Times New Roman" panose="02020603050405020304" pitchFamily="18" charset="0"/>
              </a:rPr>
              <a:t>Аудан  әкімінің жаңа жыл қарсаңында берілген тәтті қоржыны мен   20  мың теңге сертификат</a:t>
            </a:r>
            <a:endParaRPr lang="ru-RU" dirty="0">
              <a:latin typeface="Times New Roman" panose="02020603050405020304" pitchFamily="18" charset="0"/>
              <a:cs typeface="Times New Roman" panose="02020603050405020304" pitchFamily="18" charset="0"/>
            </a:endParaRPr>
          </a:p>
        </p:txBody>
      </p:sp>
      <p:pic>
        <p:nvPicPr>
          <p:cNvPr id="7" name="Рисунок 6" descr="C:\Users\Комп\Downloads\IMG-20211225-WA009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036677"/>
            <a:ext cx="1296144" cy="2029699"/>
          </a:xfrm>
          <a:prstGeom prst="rect">
            <a:avLst/>
          </a:prstGeom>
          <a:noFill/>
          <a:ln>
            <a:noFill/>
          </a:ln>
        </p:spPr>
      </p:pic>
      <p:pic>
        <p:nvPicPr>
          <p:cNvPr id="8" name="Рисунок 7" descr="C:\Users\Комп\Downloads\IMG-20211225-WA011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4208" y="1036677"/>
            <a:ext cx="1080120" cy="2029699"/>
          </a:xfrm>
          <a:prstGeom prst="rect">
            <a:avLst/>
          </a:prstGeom>
          <a:noFill/>
          <a:ln>
            <a:noFill/>
          </a:ln>
        </p:spPr>
      </p:pic>
      <p:sp>
        <p:nvSpPr>
          <p:cNvPr id="10" name="Прямоугольник 9"/>
          <p:cNvSpPr/>
          <p:nvPr/>
        </p:nvSpPr>
        <p:spPr>
          <a:xfrm>
            <a:off x="1016732" y="6021288"/>
            <a:ext cx="7110536" cy="646331"/>
          </a:xfrm>
          <a:prstGeom prst="rect">
            <a:avLst/>
          </a:prstGeom>
        </p:spPr>
        <p:txBody>
          <a:bodyPr wrap="square">
            <a:spAutoFit/>
          </a:bodyPr>
          <a:lstStyle/>
          <a:p>
            <a:r>
              <a:rPr lang="en-US" dirty="0">
                <a:hlinkClick r:id="rId6"/>
              </a:rPr>
              <a:t>https://</a:t>
            </a:r>
            <a:r>
              <a:rPr lang="en-US" dirty="0" smtClean="0">
                <a:hlinkClick r:id="rId6"/>
              </a:rPr>
              <a:t>m.facebook.com/story.php?story_fbid=656891665450612&amp;id=100033893531683</a:t>
            </a:r>
            <a:r>
              <a:rPr lang="kk-KZ" dirty="0" smtClean="0"/>
              <a:t> </a:t>
            </a:r>
            <a:endParaRPr lang="ru-RU" dirty="0"/>
          </a:p>
        </p:txBody>
      </p:sp>
      <p:sp>
        <p:nvSpPr>
          <p:cNvPr id="11" name="Прямоугольник 10"/>
          <p:cNvSpPr/>
          <p:nvPr/>
        </p:nvSpPr>
        <p:spPr>
          <a:xfrm>
            <a:off x="326558" y="3073583"/>
            <a:ext cx="7416824" cy="646331"/>
          </a:xfrm>
          <a:prstGeom prst="rect">
            <a:avLst/>
          </a:prstGeom>
        </p:spPr>
        <p:txBody>
          <a:bodyPr wrap="square">
            <a:spAutoFit/>
          </a:bodyPr>
          <a:lstStyle/>
          <a:p>
            <a:pPr algn="ctr"/>
            <a:r>
              <a:rPr lang="kk-KZ" dirty="0">
                <a:latin typeface="Times New Roman" panose="02020603050405020304" pitchFamily="18" charset="0"/>
                <a:cs typeface="Times New Roman" panose="02020603050405020304" pitchFamily="18" charset="0"/>
              </a:rPr>
              <a:t>Көкпекті с/о әкімі А.Т.Досмаков мектептегі көп балалы,аз қамтылған отбасы балаларына  жаңа жылдық 40 тәтті қоржындар таратты.                      </a:t>
            </a:r>
            <a:endParaRPr lang="ru-RU" dirty="0">
              <a:latin typeface="Times New Roman" panose="02020603050405020304" pitchFamily="18" charset="0"/>
              <a:cs typeface="Times New Roman" panose="02020603050405020304" pitchFamily="18" charset="0"/>
            </a:endParaRPr>
          </a:p>
        </p:txBody>
      </p:sp>
      <p:pic>
        <p:nvPicPr>
          <p:cNvPr id="12" name="Рисунок 11" descr="C:\Users\Комп\Downloads\IMG-20211229-WA0123.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3568" y="3996913"/>
            <a:ext cx="1100652" cy="1907144"/>
          </a:xfrm>
          <a:prstGeom prst="rect">
            <a:avLst/>
          </a:prstGeom>
          <a:noFill/>
          <a:ln>
            <a:noFill/>
          </a:ln>
        </p:spPr>
      </p:pic>
      <p:pic>
        <p:nvPicPr>
          <p:cNvPr id="13" name="Рисунок 12" descr="C:\Users\Комп\Downloads\IMG-20211229-WA0122.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79712" y="3996914"/>
            <a:ext cx="1207331" cy="1907144"/>
          </a:xfrm>
          <a:prstGeom prst="rect">
            <a:avLst/>
          </a:prstGeom>
          <a:noFill/>
          <a:ln>
            <a:noFill/>
          </a:ln>
        </p:spPr>
      </p:pic>
      <p:pic>
        <p:nvPicPr>
          <p:cNvPr id="14" name="Рисунок 13" descr="C:\Users\Комп\Downloads\IMG-20211229-WA0125.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47865" y="4007586"/>
            <a:ext cx="1224320" cy="1896472"/>
          </a:xfrm>
          <a:prstGeom prst="rect">
            <a:avLst/>
          </a:prstGeom>
          <a:noFill/>
          <a:ln>
            <a:noFill/>
          </a:ln>
        </p:spPr>
      </p:pic>
      <p:pic>
        <p:nvPicPr>
          <p:cNvPr id="15" name="Рисунок 14" descr="C:\Users\Комп\Downloads\IMG-20211229-WA0127.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44100" y="4004858"/>
            <a:ext cx="1151944" cy="1899200"/>
          </a:xfrm>
          <a:prstGeom prst="rect">
            <a:avLst/>
          </a:prstGeom>
          <a:noFill/>
          <a:ln>
            <a:noFill/>
          </a:ln>
        </p:spPr>
      </p:pic>
      <p:pic>
        <p:nvPicPr>
          <p:cNvPr id="16" name="Рисунок 15" descr="C:\Users\Комп\Downloads\IMG-20211229-WA0128.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68144" y="3996912"/>
            <a:ext cx="1167851" cy="1907145"/>
          </a:xfrm>
          <a:prstGeom prst="rect">
            <a:avLst/>
          </a:prstGeom>
          <a:noFill/>
          <a:ln>
            <a:noFill/>
          </a:ln>
        </p:spPr>
      </p:pic>
      <p:pic>
        <p:nvPicPr>
          <p:cNvPr id="17" name="Рисунок 16" descr="C:\Users\Комп\Downloads\20211229_104057 (1).jpg"/>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5400000">
            <a:off x="6795146" y="4360417"/>
            <a:ext cx="1896472" cy="1224136"/>
          </a:xfrm>
          <a:prstGeom prst="rect">
            <a:avLst/>
          </a:prstGeom>
          <a:noFill/>
          <a:ln>
            <a:noFill/>
          </a:ln>
        </p:spPr>
      </p:pic>
    </p:spTree>
    <p:extLst>
      <p:ext uri="{BB962C8B-B14F-4D97-AF65-F5344CB8AC3E}">
        <p14:creationId xmlns:p14="http://schemas.microsoft.com/office/powerpoint/2010/main" val="26072264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188640"/>
            <a:ext cx="8568952" cy="6408711"/>
          </a:xfrm>
        </p:spPr>
        <p:txBody>
          <a:bodyPr>
            <a:normAutofit/>
          </a:bodyPr>
          <a:lstStyle/>
          <a:p>
            <a:pPr algn="just">
              <a:spcAft>
                <a:spcPts val="0"/>
              </a:spcAft>
            </a:pPr>
            <a:r>
              <a:rPr lang="kk-KZ" sz="2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2021-2022 оқу жылдарындағы </a:t>
            </a:r>
            <a:r>
              <a:rPr lang="kk-KZ"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дене шынықтыру</a:t>
            </a:r>
            <a:r>
              <a:rPr lang="kk-KZ" sz="2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пәнінің мұғалімдерінің </a:t>
            </a:r>
            <a:r>
              <a:rPr lang="ru-RU" sz="2000" dirty="0">
                <a:solidFill>
                  <a:schemeClr val="tx1"/>
                </a:solidFill>
                <a:latin typeface="Times New Roman" pitchFamily="18" charset="0"/>
                <a:ea typeface="Calibri" panose="020F0502020204030204" pitchFamily="34" charset="0"/>
                <a:cs typeface="Times New Roman" pitchFamily="18" charset="0"/>
              </a:rPr>
              <a:t/>
            </a:r>
            <a:br>
              <a:rPr lang="ru-RU" sz="2000" dirty="0">
                <a:solidFill>
                  <a:schemeClr val="tx1"/>
                </a:solidFill>
                <a:latin typeface="Times New Roman" pitchFamily="18" charset="0"/>
                <a:ea typeface="Calibri" panose="020F0502020204030204" pitchFamily="34" charset="0"/>
                <a:cs typeface="Times New Roman" pitchFamily="18" charset="0"/>
              </a:rPr>
            </a:br>
            <a:r>
              <a:rPr lang="kk-KZ" sz="2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атқарған жұмыстарының  жылдық қорытынды  есебі </a:t>
            </a:r>
            <a:r>
              <a:rPr lang="ru-RU" sz="2000" dirty="0">
                <a:solidFill>
                  <a:schemeClr val="tx1"/>
                </a:solidFill>
                <a:latin typeface="Times New Roman" pitchFamily="18" charset="0"/>
                <a:ea typeface="Calibri" panose="020F0502020204030204" pitchFamily="34" charset="0"/>
                <a:cs typeface="Times New Roman" pitchFamily="18" charset="0"/>
              </a:rPr>
              <a:t/>
            </a:r>
            <a:br>
              <a:rPr lang="ru-RU" sz="2000" dirty="0">
                <a:solidFill>
                  <a:schemeClr val="tx1"/>
                </a:solidFill>
                <a:latin typeface="Times New Roman" pitchFamily="18" charset="0"/>
                <a:ea typeface="Calibri" panose="020F0502020204030204" pitchFamily="34" charset="0"/>
                <a:cs typeface="Times New Roman" pitchFamily="18" charset="0"/>
              </a:rPr>
            </a:br>
            <a:endParaRPr lang="kk-KZ"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kk-KZ" sz="2000" dirty="0" smtClean="0">
                <a:latin typeface="Times New Roman" panose="02020603050405020304" pitchFamily="18" charset="0"/>
                <a:ea typeface="Times New Roman" panose="02020603050405020304" pitchFamily="18" charset="0"/>
                <a:cs typeface="Times New Roman" panose="02020603050405020304" pitchFamily="18" charset="0"/>
              </a:rPr>
              <a:t>Дене </a:t>
            </a:r>
            <a:r>
              <a:rPr lang="kk-KZ" sz="2000" dirty="0">
                <a:latin typeface="Times New Roman" panose="02020603050405020304" pitchFamily="18" charset="0"/>
                <a:ea typeface="Times New Roman" panose="02020603050405020304" pitchFamily="18" charset="0"/>
                <a:cs typeface="Times New Roman" panose="02020603050405020304" pitchFamily="18" charset="0"/>
              </a:rPr>
              <a:t>шынықтыру  мұғалімдерінің тақырыбы -«Оқушылардың жас ерекшеліктері мен психологиялық ерекшеліктерін ескере отырып білім мен дене дамуын дамыта отырып  оқу-тәрбие үрдісін құру» тақырыбында жұмыс жүргізді.</a:t>
            </a:r>
            <a:endParaRPr lang="ru-RU" sz="2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kk-KZ" sz="2000" dirty="0">
                <a:latin typeface="Times New Roman" panose="02020603050405020304" pitchFamily="18" charset="0"/>
                <a:ea typeface="Times New Roman" panose="02020603050405020304" pitchFamily="18" charset="0"/>
                <a:cs typeface="Times New Roman" panose="02020603050405020304" pitchFamily="18" charset="0"/>
              </a:rPr>
              <a:t>Дене шынықтыру пәнінің мұғалімінің  алға қойған міндеттері мынадай:</a:t>
            </a:r>
            <a:endParaRPr lang="ru-RU" sz="2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kk-KZ" sz="2000" dirty="0">
                <a:latin typeface="Times New Roman" panose="02020603050405020304" pitchFamily="18" charset="0"/>
                <a:ea typeface="Times New Roman" panose="02020603050405020304" pitchFamily="18" charset="0"/>
                <a:cs typeface="Times New Roman" panose="02020603050405020304" pitchFamily="18" charset="0"/>
              </a:rPr>
              <a:t>1. Оқушыларды  үнемі  ДШ мен спортпен айналысуға бағыттау</a:t>
            </a:r>
            <a:endParaRPr lang="ru-RU" sz="2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kk-KZ" sz="2000" dirty="0">
                <a:latin typeface="Times New Roman" panose="02020603050405020304" pitchFamily="18" charset="0"/>
                <a:ea typeface="Times New Roman" panose="02020603050405020304" pitchFamily="18" charset="0"/>
                <a:cs typeface="Times New Roman" panose="02020603050405020304" pitchFamily="18" charset="0"/>
              </a:rPr>
              <a:t>2. Салауатты өмір салтын насихаттау.</a:t>
            </a:r>
            <a:endParaRPr lang="ru-RU" sz="2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kk-KZ" sz="2000" dirty="0">
                <a:latin typeface="Times New Roman" panose="02020603050405020304" pitchFamily="18" charset="0"/>
                <a:ea typeface="Times New Roman" panose="02020603050405020304" pitchFamily="18" charset="0"/>
                <a:cs typeface="Times New Roman" panose="02020603050405020304" pitchFamily="18" charset="0"/>
              </a:rPr>
              <a:t>3.Оқушылар арасында қоғамдық дене шынықтырулық-сауықтыру және спорттық жұмысты қалыптастыру.</a:t>
            </a:r>
            <a:endParaRPr lang="ru-RU" sz="2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kk-KZ" sz="2000" dirty="0">
                <a:latin typeface="Times New Roman" panose="02020603050405020304" pitchFamily="18" charset="0"/>
                <a:ea typeface="Times New Roman" panose="02020603050405020304" pitchFamily="18" charset="0"/>
                <a:cs typeface="Times New Roman" panose="02020603050405020304" pitchFamily="18" charset="0"/>
              </a:rPr>
              <a:t>4.Оқушылардың денсаулығын нығайту мақсатында Президенттік  тесті енгізу.</a:t>
            </a:r>
            <a:endParaRPr lang="ru-RU" sz="2000" dirty="0">
              <a:latin typeface="Times New Roman" panose="02020603050405020304" pitchFamily="18" charset="0"/>
              <a:ea typeface="Times New Roman" panose="02020603050405020304" pitchFamily="18" charset="0"/>
              <a:cs typeface="Times New Roman" panose="02020603050405020304" pitchFamily="18" charset="0"/>
            </a:endParaRPr>
          </a:p>
          <a:p>
            <a:r>
              <a:rPr lang="kk-KZ" sz="2000" dirty="0">
                <a:latin typeface="Times New Roman" panose="02020603050405020304" pitchFamily="18" charset="0"/>
                <a:ea typeface="Calibri" panose="020F0502020204030204" pitchFamily="34" charset="0"/>
                <a:cs typeface="Times New Roman" panose="02020603050405020304" pitchFamily="18" charset="0"/>
              </a:rPr>
              <a:t>5.Оқушылардың өздерінің денсаулықтарын сақтау мен нығайтуға бағытталған балалардың сана-сезімін дамыту</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5229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3768" y="3501008"/>
            <a:ext cx="2314306" cy="210966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5945" y="908720"/>
            <a:ext cx="2694714" cy="200046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8086" y="783624"/>
            <a:ext cx="2663981" cy="2038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C:\Users\линг-1\Documents\спорт.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774" t="25819" r="19700" b="2530"/>
          <a:stretch/>
        </p:blipFill>
        <p:spPr bwMode="auto">
          <a:xfrm rot="10800000">
            <a:off x="251520" y="781167"/>
            <a:ext cx="1971753" cy="604203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860032" y="3049265"/>
            <a:ext cx="4146541" cy="3323987"/>
          </a:xfrm>
          <a:prstGeom prst="rect">
            <a:avLst/>
          </a:prstGeom>
        </p:spPr>
        <p:txBody>
          <a:bodyPr wrap="square">
            <a:spAutoFit/>
          </a:bodyPr>
          <a:lstStyle/>
          <a:p>
            <a:r>
              <a:rPr lang="kk-KZ" sz="1050" dirty="0">
                <a:latin typeface="Times New Roman" panose="02020603050405020304" pitchFamily="18" charset="0"/>
                <a:cs typeface="Times New Roman" panose="02020603050405020304" pitchFamily="18" charset="0"/>
              </a:rPr>
              <a:t>«Белсенді өмір-жүз жастық ғұмыр» атты денсаулық фестивалі ұйымдастырылды.Бұл фестивальға 1-11 сынып оқушылары қатысты.1және 2-сынып оқушылары арасында «Толағай» спорттық ойыны өткізілді. Мектеп оқушылары арасында жүгіру,ұзындыққа секіру, командалар арасында футбол ойыны ұйымдастырылды.Сонымен қатар,ұлттық ойындар ойнатылды.Фестиваль соңында жеңіске жеткен оқушылар марапатталды.      3 және 4-сынып арасында жүгіруден І орынға Слюсарев Назар,Кенжебек Айару, ІІ орынды Олжабай Әлібек пен Майкенова Томирис иеленсе, ІІІ орынға Иманбек Нұрасыл мен Шайзанда Жанбота иеленді.5-7- сынып оқушылары арасында І орынға  Қуанышұлы Шерхан мен  Акимбекова Аягөз ие болса,ІІ орынға Бөйтек Әлихан мен Қорабаева Жанерке,ал ІІІ орынға Сарай Нұржігіт пен Сержанқызы Гүлденбақ ие болды.Ұзындыққа секіруден  І орынға 11-сынып оқушылары Сексенбаева Іңкәр мен Жекебай Ерғанат , ІІ орынға Сарай Арайлым мен Исаев Рауан,ІІІ орынға Күнәбіл Еңлік пен Асалбек Алмаз ие болды.Футбол ойыны бойынша 6 және 11- сынып оқушылары І орынға ие болса,ІІ орынға 9-сынып оқушылары ие болды.Жеңіс тұғырына көтерілген оқушыларға мадақтама мен медаль, кубоктар табысталды.</a:t>
            </a:r>
            <a:endParaRPr lang="ru-RU" sz="10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3135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4293096"/>
            <a:ext cx="2880320" cy="19917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2254477"/>
            <a:ext cx="3384376" cy="18722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347863"/>
            <a:ext cx="3312368" cy="1969081"/>
          </a:xfrm>
          <a:prstGeom prst="rect">
            <a:avLst/>
          </a:prstGeom>
          <a:ln>
            <a:noFill/>
          </a:ln>
          <a:effectLst>
            <a:softEdge rad="112500"/>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9992" y="116632"/>
            <a:ext cx="3960440" cy="2200312"/>
          </a:xfrm>
          <a:prstGeom prst="rect">
            <a:avLst/>
          </a:prstGeom>
          <a:ln>
            <a:noFill/>
          </a:ln>
          <a:effectLst>
            <a:softEdge rad="112500"/>
          </a:effectLst>
        </p:spPr>
      </p:pic>
      <p:sp>
        <p:nvSpPr>
          <p:cNvPr id="2" name="Прямоугольник 1"/>
          <p:cNvSpPr/>
          <p:nvPr/>
        </p:nvSpPr>
        <p:spPr>
          <a:xfrm>
            <a:off x="4283968" y="4149080"/>
            <a:ext cx="4464496" cy="2031325"/>
          </a:xfrm>
          <a:prstGeom prst="rect">
            <a:avLst/>
          </a:prstGeom>
        </p:spPr>
        <p:txBody>
          <a:bodyPr wrap="square">
            <a:spAutoFit/>
          </a:bodyPr>
          <a:lstStyle/>
          <a:p>
            <a:r>
              <a:rPr lang="kk-KZ" dirty="0">
                <a:latin typeface="Times New Roman" panose="02020603050405020304" pitchFamily="18" charset="0"/>
                <a:ea typeface="Times New Roman" panose="02020603050405020304" pitchFamily="18" charset="0"/>
              </a:rPr>
              <a:t>Қыркүйек  айының  екінші  аптасында  «денсаулық  фестивалі» ұйымдастырылып  аталып  өткізілді. Осы фестивалге  ата-аналар,ұстаздар,оқушылар ат салыса  қатысты.5-7 сыныптар арасында 500м жүгіруден 1-орынға Қуанышұлы Ш, 2-орын  Бөйтек Ә  3-орынға Сарай Н </a:t>
            </a:r>
            <a:r>
              <a:rPr lang="kk-KZ" dirty="0" smtClean="0">
                <a:latin typeface="Times New Roman" panose="02020603050405020304" pitchFamily="18" charset="0"/>
                <a:ea typeface="Times New Roman" panose="02020603050405020304" pitchFamily="18" charset="0"/>
              </a:rPr>
              <a:t>иеленді.</a:t>
            </a:r>
            <a:endParaRPr lang="ru-RU" dirty="0"/>
          </a:p>
        </p:txBody>
      </p:sp>
      <p:sp>
        <p:nvSpPr>
          <p:cNvPr id="3" name="Прямоугольник 2"/>
          <p:cNvSpPr/>
          <p:nvPr/>
        </p:nvSpPr>
        <p:spPr>
          <a:xfrm>
            <a:off x="179512" y="2607087"/>
            <a:ext cx="3672408" cy="1477328"/>
          </a:xfrm>
          <a:prstGeom prst="rect">
            <a:avLst/>
          </a:prstGeom>
        </p:spPr>
        <p:txBody>
          <a:bodyPr wrap="square">
            <a:spAutoFit/>
          </a:bodyPr>
          <a:lstStyle/>
          <a:p>
            <a:r>
              <a:rPr lang="kk-KZ" dirty="0">
                <a:latin typeface="Times New Roman" panose="02020603050405020304" pitchFamily="18" charset="0"/>
                <a:ea typeface="Calibri" panose="020F0502020204030204" pitchFamily="34" charset="0"/>
                <a:cs typeface="Times New Roman" panose="02020603050405020304" pitchFamily="18" charset="0"/>
              </a:rPr>
              <a:t>Қараша айының 10-ші жұлдызында баскетболдан аудандық жарыс өтті. Осы сайысқа мектебіміздің жоғарғы сынып ұлдар командасы барып белсене қатысты. </a:t>
            </a:r>
            <a:endParaRPr lang="ru-RU" dirty="0"/>
          </a:p>
        </p:txBody>
      </p:sp>
    </p:spTree>
    <p:extLst>
      <p:ext uri="{BB962C8B-B14F-4D97-AF65-F5344CB8AC3E}">
        <p14:creationId xmlns:p14="http://schemas.microsoft.com/office/powerpoint/2010/main" val="2234180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8024" y="260648"/>
            <a:ext cx="3672408" cy="3708412"/>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440160"/>
            <a:ext cx="3152886" cy="261365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247" y="3429000"/>
            <a:ext cx="3960440" cy="3028411"/>
          </a:xfrm>
          <a:prstGeom prst="rect">
            <a:avLst/>
          </a:prstGeom>
        </p:spPr>
      </p:pic>
      <p:sp>
        <p:nvSpPr>
          <p:cNvPr id="2" name="Прямоугольник 1"/>
          <p:cNvSpPr/>
          <p:nvPr/>
        </p:nvSpPr>
        <p:spPr>
          <a:xfrm>
            <a:off x="4788024" y="4077072"/>
            <a:ext cx="4032448" cy="2585323"/>
          </a:xfrm>
          <a:prstGeom prst="rect">
            <a:avLst/>
          </a:prstGeom>
        </p:spPr>
        <p:txBody>
          <a:bodyPr wrap="square">
            <a:spAutoFit/>
          </a:bodyPr>
          <a:lstStyle/>
          <a:p>
            <a:r>
              <a:rPr lang="kk-KZ" dirty="0">
                <a:latin typeface="Times New Roman" panose="02020603050405020304" pitchFamily="18" charset="0"/>
                <a:ea typeface="Calibri" panose="020F0502020204030204" pitchFamily="34" charset="0"/>
                <a:cs typeface="Times New Roman" panose="02020603050405020304" pitchFamily="18" charset="0"/>
              </a:rPr>
              <a:t>Қараша  айының 5-де аудандық муғалімдер арасында «стол тенниснен» және волейболдан жарыс өткізілді. Бұл жарысқа 22 мектеп мұғалімдері командасы  белсене қатысып қайтты.Бұл жарыста стөл тенисінен 3-орынға ие болып, жалпы командалық есепте 3 орынға ие болдық.</a:t>
            </a:r>
            <a:endParaRPr lang="ru-RU" dirty="0"/>
          </a:p>
        </p:txBody>
      </p:sp>
    </p:spTree>
    <p:extLst>
      <p:ext uri="{BB962C8B-B14F-4D97-AF65-F5344CB8AC3E}">
        <p14:creationId xmlns:p14="http://schemas.microsoft.com/office/powerpoint/2010/main" val="2017536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4293096"/>
            <a:ext cx="2880320" cy="19917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2445752"/>
            <a:ext cx="2592288" cy="16849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7844" y="361055"/>
            <a:ext cx="2363316" cy="2084697"/>
          </a:xfrm>
          <a:prstGeom prst="rect">
            <a:avLst/>
          </a:prstGeom>
          <a:ln>
            <a:noFill/>
          </a:ln>
          <a:effectLst>
            <a:softEdge rad="112500"/>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4592" y="361055"/>
            <a:ext cx="2813872" cy="2200312"/>
          </a:xfrm>
          <a:prstGeom prst="rect">
            <a:avLst/>
          </a:prstGeom>
          <a:ln>
            <a:noFill/>
          </a:ln>
          <a:effectLst>
            <a:softEdge rad="112500"/>
          </a:effectLst>
        </p:spPr>
      </p:pic>
      <p:sp>
        <p:nvSpPr>
          <p:cNvPr id="2" name="Прямоугольник 1"/>
          <p:cNvSpPr/>
          <p:nvPr/>
        </p:nvSpPr>
        <p:spPr>
          <a:xfrm>
            <a:off x="4283968" y="4149080"/>
            <a:ext cx="4464496" cy="2031325"/>
          </a:xfrm>
          <a:prstGeom prst="rect">
            <a:avLst/>
          </a:prstGeom>
        </p:spPr>
        <p:txBody>
          <a:bodyPr wrap="square">
            <a:spAutoFit/>
          </a:bodyPr>
          <a:lstStyle/>
          <a:p>
            <a:r>
              <a:rPr lang="kk-KZ" dirty="0">
                <a:latin typeface="Times New Roman" panose="02020603050405020304" pitchFamily="18" charset="0"/>
                <a:ea typeface="Times New Roman" panose="02020603050405020304" pitchFamily="18" charset="0"/>
              </a:rPr>
              <a:t>Қыркүйек  айының  екінші  аптасында  «денсаулық  фестивалі» ұйымдастырылып  аталып  өткізілді. Осы фестивалге  ата-аналар,ұстаздар,оқушылар ат салыса  қатысты.5-7 сыныптар арасында 500м жүгіруден 1-орынға Қуанышұлы Ш, 2-орын  Бөйтек Ә  3-орынға Сарай Н </a:t>
            </a:r>
            <a:r>
              <a:rPr lang="kk-KZ" dirty="0" smtClean="0">
                <a:latin typeface="Times New Roman" panose="02020603050405020304" pitchFamily="18" charset="0"/>
                <a:ea typeface="Times New Roman" panose="02020603050405020304" pitchFamily="18" charset="0"/>
              </a:rPr>
              <a:t>иеленді.</a:t>
            </a:r>
            <a:endParaRPr lang="ru-RU" dirty="0"/>
          </a:p>
        </p:txBody>
      </p:sp>
      <p:sp>
        <p:nvSpPr>
          <p:cNvPr id="3" name="Прямоугольник 2"/>
          <p:cNvSpPr/>
          <p:nvPr/>
        </p:nvSpPr>
        <p:spPr>
          <a:xfrm>
            <a:off x="323528" y="2376413"/>
            <a:ext cx="3312368" cy="1754326"/>
          </a:xfrm>
          <a:prstGeom prst="rect">
            <a:avLst/>
          </a:prstGeom>
        </p:spPr>
        <p:txBody>
          <a:bodyPr wrap="square">
            <a:spAutoFit/>
          </a:bodyPr>
          <a:lstStyle/>
          <a:p>
            <a:r>
              <a:rPr lang="kk-KZ" dirty="0">
                <a:latin typeface="Times New Roman" panose="02020603050405020304" pitchFamily="18" charset="0"/>
                <a:ea typeface="Calibri" panose="020F0502020204030204" pitchFamily="34" charset="0"/>
                <a:cs typeface="Times New Roman" panose="02020603050405020304" pitchFamily="18" charset="0"/>
              </a:rPr>
              <a:t>Қараша айының 10-ші жұлдызында баскетболдан аудандық жарыс өтті. Осы сайысқа мектебіміздің жоғарғы сынып ұлдар командасы барып белсене қатысты. </a:t>
            </a:r>
            <a:endParaRPr lang="ru-RU" dirty="0"/>
          </a:p>
        </p:txBody>
      </p:sp>
      <p:sp>
        <p:nvSpPr>
          <p:cNvPr id="9" name="Блок-схема: перфолента 8"/>
          <p:cNvSpPr/>
          <p:nvPr/>
        </p:nvSpPr>
        <p:spPr>
          <a:xfrm>
            <a:off x="539552" y="587310"/>
            <a:ext cx="2376264" cy="1020544"/>
          </a:xfrm>
          <a:prstGeom prst="flowChartPunchedTap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kk-KZ" dirty="0" smtClean="0">
                <a:solidFill>
                  <a:schemeClr val="tx1"/>
                </a:solidFill>
                <a:latin typeface="Times New Roman" panose="02020603050405020304" pitchFamily="18" charset="0"/>
                <a:cs typeface="Times New Roman" panose="02020603050405020304" pitchFamily="18" charset="0"/>
              </a:rPr>
              <a:t>Мұғалімдер арасында аудандық жарыстар</a:t>
            </a:r>
            <a:endParaRPr lang="ru-RU"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6299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8024" y="260648"/>
            <a:ext cx="3672408" cy="3708412"/>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440160"/>
            <a:ext cx="3152886" cy="261365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247" y="3429000"/>
            <a:ext cx="3960440" cy="3028411"/>
          </a:xfrm>
          <a:prstGeom prst="rect">
            <a:avLst/>
          </a:prstGeom>
        </p:spPr>
      </p:pic>
      <p:sp>
        <p:nvSpPr>
          <p:cNvPr id="2" name="Прямоугольник 1"/>
          <p:cNvSpPr/>
          <p:nvPr/>
        </p:nvSpPr>
        <p:spPr>
          <a:xfrm>
            <a:off x="4788024" y="4077072"/>
            <a:ext cx="4032448" cy="2308324"/>
          </a:xfrm>
          <a:prstGeom prst="rect">
            <a:avLst/>
          </a:prstGeom>
        </p:spPr>
        <p:txBody>
          <a:bodyPr wrap="square">
            <a:spAutoFit/>
          </a:bodyPr>
          <a:lstStyle/>
          <a:p>
            <a:r>
              <a:rPr lang="kk-KZ" dirty="0">
                <a:latin typeface="Times New Roman" panose="02020603050405020304" pitchFamily="18" charset="0"/>
                <a:ea typeface="Calibri" panose="020F0502020204030204" pitchFamily="34" charset="0"/>
                <a:cs typeface="Times New Roman" panose="02020603050405020304" pitchFamily="18" charset="0"/>
              </a:rPr>
              <a:t>Қараша  </a:t>
            </a:r>
            <a:r>
              <a:rPr lang="kk-KZ" dirty="0" smtClean="0">
                <a:latin typeface="Times New Roman" panose="02020603050405020304" pitchFamily="18" charset="0"/>
                <a:ea typeface="Calibri" panose="020F0502020204030204" pitchFamily="34" charset="0"/>
                <a:cs typeface="Times New Roman" panose="02020603050405020304" pitchFamily="18" charset="0"/>
              </a:rPr>
              <a:t>айында аудандық мұғалімдер </a:t>
            </a:r>
            <a:r>
              <a:rPr lang="kk-KZ" dirty="0">
                <a:latin typeface="Times New Roman" panose="02020603050405020304" pitchFamily="18" charset="0"/>
                <a:ea typeface="Calibri" panose="020F0502020204030204" pitchFamily="34" charset="0"/>
                <a:cs typeface="Times New Roman" panose="02020603050405020304" pitchFamily="18" charset="0"/>
              </a:rPr>
              <a:t>арасында </a:t>
            </a:r>
            <a:r>
              <a:rPr lang="kk-KZ" dirty="0" smtClean="0">
                <a:latin typeface="Times New Roman" panose="02020603050405020304" pitchFamily="18" charset="0"/>
                <a:ea typeface="Calibri" panose="020F0502020204030204" pitchFamily="34" charset="0"/>
                <a:cs typeface="Times New Roman" panose="02020603050405020304" pitchFamily="18" charset="0"/>
              </a:rPr>
              <a:t>«Стол теннисінен</a:t>
            </a:r>
            <a:r>
              <a:rPr lang="kk-KZ" dirty="0">
                <a:latin typeface="Times New Roman" panose="02020603050405020304" pitchFamily="18" charset="0"/>
                <a:ea typeface="Calibri" panose="020F0502020204030204" pitchFamily="34" charset="0"/>
                <a:cs typeface="Times New Roman" panose="02020603050405020304" pitchFamily="18" charset="0"/>
              </a:rPr>
              <a:t>» және волейболдан жарыс өткізілді. Бұл жарысқа 22 мектеп </a:t>
            </a:r>
            <a:r>
              <a:rPr lang="kk-KZ" dirty="0" smtClean="0">
                <a:latin typeface="Times New Roman" panose="02020603050405020304" pitchFamily="18" charset="0"/>
                <a:ea typeface="Calibri" panose="020F0502020204030204" pitchFamily="34" charset="0"/>
                <a:cs typeface="Times New Roman" panose="02020603050405020304" pitchFamily="18" charset="0"/>
              </a:rPr>
              <a:t>мұғалім </a:t>
            </a:r>
            <a:r>
              <a:rPr lang="kk-KZ" dirty="0">
                <a:latin typeface="Times New Roman" panose="02020603050405020304" pitchFamily="18" charset="0"/>
                <a:ea typeface="Calibri" panose="020F0502020204030204" pitchFamily="34" charset="0"/>
                <a:cs typeface="Times New Roman" panose="02020603050405020304" pitchFamily="18" charset="0"/>
              </a:rPr>
              <a:t>командасы  белсене қатысып қайтты.Бұл жарыста </a:t>
            </a:r>
            <a:r>
              <a:rPr lang="kk-KZ" dirty="0" smtClean="0">
                <a:latin typeface="Times New Roman" panose="02020603050405020304" pitchFamily="18" charset="0"/>
                <a:ea typeface="Calibri" panose="020F0502020204030204" pitchFamily="34" charset="0"/>
                <a:cs typeface="Times New Roman" panose="02020603050405020304" pitchFamily="18" charset="0"/>
              </a:rPr>
              <a:t>стол теннисінен </a:t>
            </a:r>
            <a:r>
              <a:rPr lang="kk-KZ" dirty="0">
                <a:latin typeface="Times New Roman" panose="02020603050405020304" pitchFamily="18" charset="0"/>
                <a:ea typeface="Calibri" panose="020F0502020204030204" pitchFamily="34" charset="0"/>
                <a:cs typeface="Times New Roman" panose="02020603050405020304" pitchFamily="18" charset="0"/>
              </a:rPr>
              <a:t>3-орынға ие болып, жалпы командалық есепте 3 орынға ие болдық.</a:t>
            </a:r>
            <a:endParaRPr lang="ru-RU" dirty="0"/>
          </a:p>
        </p:txBody>
      </p:sp>
    </p:spTree>
    <p:extLst>
      <p:ext uri="{BB962C8B-B14F-4D97-AF65-F5344CB8AC3E}">
        <p14:creationId xmlns:p14="http://schemas.microsoft.com/office/powerpoint/2010/main" val="2289676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2927" y="1124744"/>
            <a:ext cx="2897578" cy="22322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4373" y="1340768"/>
            <a:ext cx="2664296" cy="190385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9256" y="400728"/>
            <a:ext cx="3092700" cy="3212976"/>
          </a:xfrm>
          <a:prstGeom prst="ellipse">
            <a:avLst/>
          </a:prstGeom>
          <a:ln>
            <a:noFill/>
          </a:ln>
          <a:effectLst>
            <a:softEdge rad="112500"/>
          </a:effectLst>
        </p:spPr>
      </p:pic>
      <p:sp>
        <p:nvSpPr>
          <p:cNvPr id="2" name="Прямоугольник 1"/>
          <p:cNvSpPr/>
          <p:nvPr/>
        </p:nvSpPr>
        <p:spPr>
          <a:xfrm>
            <a:off x="2530630" y="3613666"/>
            <a:ext cx="4417633" cy="369332"/>
          </a:xfrm>
          <a:prstGeom prst="rect">
            <a:avLst/>
          </a:prstGeom>
        </p:spPr>
        <p:txBody>
          <a:bodyPr wrap="square">
            <a:spAutoFit/>
          </a:bodyPr>
          <a:lstStyle/>
          <a:p>
            <a:pPr algn="ctr"/>
            <a:r>
              <a:rPr lang="kk-KZ" dirty="0">
                <a:latin typeface="Arial" pitchFamily="34" charset="0"/>
                <a:cs typeface="Arial" pitchFamily="34" charset="0"/>
              </a:rPr>
              <a:t>Аудандық қол күрес</a:t>
            </a:r>
            <a:endParaRPr lang="ru-RU" dirty="0">
              <a:latin typeface="Arial" pitchFamily="34" charset="0"/>
              <a:cs typeface="Arial" pitchFamily="34" charset="0"/>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60" y="4116755"/>
            <a:ext cx="3357591" cy="2304256"/>
          </a:xfrm>
          <a:prstGeom prst="rect">
            <a:avLst/>
          </a:prstGeom>
        </p:spPr>
      </p:pic>
      <p:pic>
        <p:nvPicPr>
          <p:cNvPr id="9" name="Объект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4048" y="4077072"/>
            <a:ext cx="2915816" cy="2304256"/>
          </a:xfrm>
          <a:prstGeom prst="rect">
            <a:avLst/>
          </a:prstGeom>
        </p:spPr>
      </p:pic>
    </p:spTree>
    <p:extLst>
      <p:ext uri="{BB962C8B-B14F-4D97-AF65-F5344CB8AC3E}">
        <p14:creationId xmlns:p14="http://schemas.microsoft.com/office/powerpoint/2010/main" val="1103045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Users\мадина\Desktop\Новая папка (11)\WhatsApp Image 2020-09-01 at 10.40.54.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32656"/>
            <a:ext cx="2736304" cy="1584176"/>
          </a:xfrm>
          <a:prstGeom prst="rect">
            <a:avLst/>
          </a:prstGeom>
          <a:noFill/>
          <a:ln>
            <a:noFill/>
          </a:ln>
        </p:spPr>
      </p:pic>
      <p:pic>
        <p:nvPicPr>
          <p:cNvPr id="9" name="Рисунок 8" descr="C:\Users\1\Desktop\IMG-20211107-WA0061.jpg"/>
          <p:cNvPicPr/>
          <p:nvPr/>
        </p:nvPicPr>
        <p:blipFill rotWithShape="1">
          <a:blip r:embed="rId3" cstate="print">
            <a:extLst>
              <a:ext uri="{28A0092B-C50C-407E-A947-70E740481C1C}">
                <a14:useLocalDpi xmlns:a14="http://schemas.microsoft.com/office/drawing/2010/main" val="0"/>
              </a:ext>
            </a:extLst>
          </a:blip>
          <a:srcRect/>
          <a:stretch/>
        </p:blipFill>
        <p:spPr bwMode="auto">
          <a:xfrm>
            <a:off x="3275856" y="2940624"/>
            <a:ext cx="2217974" cy="3224679"/>
          </a:xfrm>
          <a:prstGeom prst="rect">
            <a:avLst/>
          </a:prstGeom>
          <a:noFill/>
          <a:ln>
            <a:noFill/>
          </a:ln>
          <a:extLst>
            <a:ext uri="{53640926-AAD7-44D8-BBD7-CCE9431645EC}">
              <a14:shadowObscured xmlns:a14="http://schemas.microsoft.com/office/drawing/2010/main"/>
            </a:ext>
          </a:extLst>
        </p:spPr>
      </p:pic>
      <p:pic>
        <p:nvPicPr>
          <p:cNvPr id="10" name="Рисунок 9" descr="C:\Users\1\Desktop\IMG-20211107-WA005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204864"/>
            <a:ext cx="2457114" cy="1750061"/>
          </a:xfrm>
          <a:prstGeom prst="rect">
            <a:avLst/>
          </a:prstGeom>
          <a:noFill/>
          <a:ln>
            <a:noFill/>
          </a:ln>
        </p:spPr>
      </p:pic>
      <p:pic>
        <p:nvPicPr>
          <p:cNvPr id="12" name="Picture 3" descr="C:\Users\мадина\Downloads\WhatsApp Image 2022-05-11 at 15.19.23.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548" y="4282162"/>
            <a:ext cx="2632118" cy="188314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987824" y="386080"/>
            <a:ext cx="5904655" cy="2554545"/>
          </a:xfrm>
          <a:prstGeom prst="rect">
            <a:avLst/>
          </a:prstGeom>
        </p:spPr>
        <p:txBody>
          <a:bodyPr wrap="square">
            <a:spAutoFit/>
          </a:bodyPr>
          <a:lstStyle/>
          <a:p>
            <a:r>
              <a:rPr lang="kk-KZ" sz="2000" i="1" dirty="0">
                <a:latin typeface="Times New Roman" pitchFamily="18" charset="0"/>
                <a:cs typeface="Times New Roman" pitchFamily="18" charset="0"/>
              </a:rPr>
              <a:t>Қыркүйек айының </a:t>
            </a:r>
            <a:r>
              <a:rPr lang="kk-KZ" sz="2000" i="1" dirty="0" smtClean="0">
                <a:latin typeface="Times New Roman" pitchFamily="18" charset="0"/>
                <a:cs typeface="Times New Roman" pitchFamily="18" charset="0"/>
              </a:rPr>
              <a:t>1 күні 1- </a:t>
            </a:r>
            <a:r>
              <a:rPr lang="kk-KZ" sz="2000" i="1" dirty="0">
                <a:latin typeface="Times New Roman" pitchFamily="18" charset="0"/>
                <a:cs typeface="Times New Roman" pitchFamily="18" charset="0"/>
              </a:rPr>
              <a:t>сынып оқушыларына </a:t>
            </a:r>
            <a:r>
              <a:rPr lang="kk-KZ" sz="2000" b="1" i="1" dirty="0">
                <a:latin typeface="Times New Roman" pitchFamily="18" charset="0"/>
                <a:cs typeface="Times New Roman" pitchFamily="18" charset="0"/>
              </a:rPr>
              <a:t>«Кел, балалар, оқылық!»  </a:t>
            </a:r>
            <a:r>
              <a:rPr lang="kk-KZ" sz="2000" i="1" dirty="0">
                <a:latin typeface="Times New Roman" pitchFamily="18" charset="0"/>
                <a:cs typeface="Times New Roman" pitchFamily="18" charset="0"/>
              </a:rPr>
              <a:t>атты салтанатты </a:t>
            </a:r>
            <a:r>
              <a:rPr lang="kk-KZ" sz="2000" i="1" dirty="0" smtClean="0">
                <a:latin typeface="Times New Roman" pitchFamily="18" charset="0"/>
                <a:cs typeface="Times New Roman" pitchFamily="18" charset="0"/>
              </a:rPr>
              <a:t>саптүзеу өткізіліп </a:t>
            </a:r>
            <a:r>
              <a:rPr lang="kk-KZ" sz="2000" i="1" dirty="0">
                <a:latin typeface="Times New Roman" pitchFamily="18" charset="0"/>
                <a:cs typeface="Times New Roman" pitchFamily="18" charset="0"/>
              </a:rPr>
              <a:t>оқушыларға «Әліппе» таратылды.  2-11 сынып  аралығында  Қазақстан Републикасының 30 жылдығына орай «Тәуелсіздік жетістіктері» тақырыбында сынып сағаттары өткізілді.</a:t>
            </a:r>
            <a:r>
              <a:rPr lang="en-US" sz="2000" i="1" dirty="0">
                <a:latin typeface="Times New Roman" pitchFamily="18" charset="0"/>
                <a:cs typeface="Times New Roman" pitchFamily="18" charset="0"/>
              </a:rPr>
              <a:t/>
            </a:r>
            <a:br>
              <a:rPr lang="en-US" sz="2000" i="1" dirty="0">
                <a:latin typeface="Times New Roman" pitchFamily="18" charset="0"/>
                <a:cs typeface="Times New Roman" pitchFamily="18" charset="0"/>
              </a:rPr>
            </a:br>
            <a:r>
              <a:rPr lang="kk-KZ" sz="2000" dirty="0" smtClean="0">
                <a:latin typeface="Arial" pitchFamily="34" charset="0"/>
                <a:cs typeface="Arial" pitchFamily="34" charset="0"/>
              </a:rPr>
              <a:t>. </a:t>
            </a:r>
            <a:endParaRPr lang="ru-RU" sz="2000" dirty="0">
              <a:latin typeface="Arial" pitchFamily="34" charset="0"/>
              <a:cs typeface="Arial" pitchFamily="34" charset="0"/>
            </a:endParaRPr>
          </a:p>
        </p:txBody>
      </p:sp>
      <p:pic>
        <p:nvPicPr>
          <p:cNvPr id="8" name="Picture 4" descr="C:\Users\мадина\Downloads\WhatsApp Image 2022-05-11 at 15.19.22.jpe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4128" y="2851909"/>
            <a:ext cx="2600324" cy="3313394"/>
          </a:xfrm>
          <a:prstGeom prst="rect">
            <a:avLst/>
          </a:prstGeom>
          <a:noFill/>
          <a:extLst/>
        </p:spPr>
      </p:pic>
    </p:spTree>
    <p:extLst>
      <p:ext uri="{BB962C8B-B14F-4D97-AF65-F5344CB8AC3E}">
        <p14:creationId xmlns:p14="http://schemas.microsoft.com/office/powerpoint/2010/main" val="21899497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8883" y="3356992"/>
            <a:ext cx="2639254" cy="2160241"/>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9" y="476672"/>
            <a:ext cx="3841649" cy="2592288"/>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8218" y="3356992"/>
            <a:ext cx="2160240" cy="2160241"/>
          </a:xfrm>
          <a:prstGeom prst="rect">
            <a:avLst/>
          </a:prstGeom>
        </p:spPr>
      </p:pic>
      <p:pic>
        <p:nvPicPr>
          <p:cNvPr id="8" name="Объект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3848" y="3356993"/>
            <a:ext cx="2977553" cy="2160240"/>
          </a:xfrm>
          <a:prstGeom prst="rect">
            <a:avLst/>
          </a:prstGeom>
        </p:spPr>
      </p:pic>
      <p:sp>
        <p:nvSpPr>
          <p:cNvPr id="2" name="Прямоугольник 1"/>
          <p:cNvSpPr/>
          <p:nvPr/>
        </p:nvSpPr>
        <p:spPr>
          <a:xfrm>
            <a:off x="395536" y="714234"/>
            <a:ext cx="3168352" cy="1200329"/>
          </a:xfrm>
          <a:prstGeom prst="rect">
            <a:avLst/>
          </a:prstGeom>
        </p:spPr>
        <p:txBody>
          <a:bodyPr wrap="square">
            <a:spAutoFit/>
          </a:bodyPr>
          <a:lstStyle/>
          <a:p>
            <a:pPr algn="ctr"/>
            <a:r>
              <a:rPr lang="kk-KZ" dirty="0">
                <a:latin typeface="Times New Roman" panose="02020603050405020304" pitchFamily="18" charset="0"/>
                <a:cs typeface="Times New Roman" panose="02020603050405020304" pitchFamily="18" charset="0"/>
              </a:rPr>
              <a:t>Балаларды қорғау күніне </a:t>
            </a:r>
            <a:r>
              <a:rPr lang="kk-KZ" dirty="0" smtClean="0">
                <a:latin typeface="Times New Roman" panose="02020603050405020304" pitchFamily="18" charset="0"/>
                <a:cs typeface="Times New Roman" panose="02020603050405020304" pitchFamily="18" charset="0"/>
              </a:rPr>
              <a:t> спорттық ойындар: қол күресі,футбол,қазақша күрес,кір көтеру өткізілді. </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4601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188640"/>
            <a:ext cx="3898776" cy="1584176"/>
          </a:xfrm>
        </p:spPr>
        <p:txBody>
          <a:bodyPr>
            <a:noAutofit/>
          </a:bodyPr>
          <a:lstStyle/>
          <a:p>
            <a:r>
              <a:rPr lang="kk-KZ" sz="1400" b="1" dirty="0" smtClean="0">
                <a:solidFill>
                  <a:schemeClr val="tx1"/>
                </a:solidFill>
                <a:latin typeface="Times New Roman" pitchFamily="18" charset="0"/>
                <a:cs typeface="Times New Roman" pitchFamily="18" charset="0"/>
              </a:rPr>
              <a:t/>
            </a:r>
            <a:br>
              <a:rPr lang="kk-KZ" sz="1400" b="1" dirty="0" smtClean="0">
                <a:solidFill>
                  <a:schemeClr val="tx1"/>
                </a:solidFill>
                <a:latin typeface="Times New Roman" pitchFamily="18" charset="0"/>
                <a:cs typeface="Times New Roman" pitchFamily="18" charset="0"/>
              </a:rPr>
            </a:br>
            <a:r>
              <a:rPr lang="kk-KZ" sz="1400" b="1" dirty="0">
                <a:solidFill>
                  <a:schemeClr val="tx1"/>
                </a:solidFill>
                <a:latin typeface="Times New Roman" pitchFamily="18" charset="0"/>
                <a:cs typeface="Times New Roman" pitchFamily="18" charset="0"/>
              </a:rPr>
              <a:t/>
            </a:r>
            <a:br>
              <a:rPr lang="kk-KZ" sz="1400" b="1" dirty="0">
                <a:solidFill>
                  <a:schemeClr val="tx1"/>
                </a:solidFill>
                <a:latin typeface="Times New Roman" pitchFamily="18" charset="0"/>
                <a:cs typeface="Times New Roman" pitchFamily="18" charset="0"/>
              </a:rPr>
            </a:br>
            <a:r>
              <a:rPr lang="kk-KZ" sz="1400" b="1" dirty="0" smtClean="0">
                <a:solidFill>
                  <a:schemeClr val="tx1"/>
                </a:solidFill>
                <a:latin typeface="Times New Roman" pitchFamily="18" charset="0"/>
                <a:cs typeface="Times New Roman" pitchFamily="18" charset="0"/>
              </a:rPr>
              <a:t/>
            </a:r>
            <a:br>
              <a:rPr lang="kk-KZ" sz="1400" b="1" dirty="0" smtClean="0">
                <a:solidFill>
                  <a:schemeClr val="tx1"/>
                </a:solidFill>
                <a:latin typeface="Times New Roman" pitchFamily="18" charset="0"/>
                <a:cs typeface="Times New Roman" pitchFamily="18" charset="0"/>
              </a:rPr>
            </a:br>
            <a:r>
              <a:rPr lang="kk-KZ" sz="1400" b="1" dirty="0">
                <a:solidFill>
                  <a:schemeClr val="tx1"/>
                </a:solidFill>
                <a:latin typeface="Times New Roman" pitchFamily="18" charset="0"/>
                <a:cs typeface="Times New Roman" pitchFamily="18" charset="0"/>
              </a:rPr>
              <a:t/>
            </a:r>
            <a:br>
              <a:rPr lang="kk-KZ" sz="1400" b="1" dirty="0">
                <a:solidFill>
                  <a:schemeClr val="tx1"/>
                </a:solidFill>
                <a:latin typeface="Times New Roman" pitchFamily="18" charset="0"/>
                <a:cs typeface="Times New Roman" pitchFamily="18" charset="0"/>
              </a:rPr>
            </a:br>
            <a:r>
              <a:rPr lang="kk-KZ" sz="1400" b="1" dirty="0" smtClean="0">
                <a:solidFill>
                  <a:schemeClr val="tx1"/>
                </a:solidFill>
                <a:latin typeface="Times New Roman" pitchFamily="18" charset="0"/>
                <a:cs typeface="Times New Roman" pitchFamily="18" charset="0"/>
              </a:rPr>
              <a:t/>
            </a:r>
            <a:br>
              <a:rPr lang="kk-KZ" sz="1400" b="1" dirty="0" smtClean="0">
                <a:solidFill>
                  <a:schemeClr val="tx1"/>
                </a:solidFill>
                <a:latin typeface="Times New Roman" pitchFamily="18" charset="0"/>
                <a:cs typeface="Times New Roman" pitchFamily="18" charset="0"/>
              </a:rPr>
            </a:br>
            <a:r>
              <a:rPr lang="kk-KZ" sz="1400" b="1" dirty="0">
                <a:solidFill>
                  <a:schemeClr val="tx1"/>
                </a:solidFill>
                <a:latin typeface="Times New Roman" pitchFamily="18" charset="0"/>
                <a:cs typeface="Times New Roman" pitchFamily="18" charset="0"/>
              </a:rPr>
              <a:t/>
            </a:r>
            <a:br>
              <a:rPr lang="kk-KZ" sz="1400" b="1" dirty="0">
                <a:solidFill>
                  <a:schemeClr val="tx1"/>
                </a:solidFill>
                <a:latin typeface="Times New Roman" pitchFamily="18" charset="0"/>
                <a:cs typeface="Times New Roman" pitchFamily="18" charset="0"/>
              </a:rPr>
            </a:br>
            <a:r>
              <a:rPr lang="kk-KZ" sz="1400" b="1" dirty="0" smtClean="0">
                <a:solidFill>
                  <a:schemeClr val="tx1"/>
                </a:solidFill>
                <a:latin typeface="Times New Roman" pitchFamily="18" charset="0"/>
                <a:cs typeface="Times New Roman" pitchFamily="18" charset="0"/>
              </a:rPr>
              <a:t/>
            </a:r>
            <a:br>
              <a:rPr lang="kk-KZ" sz="1400" b="1" dirty="0" smtClean="0">
                <a:solidFill>
                  <a:schemeClr val="tx1"/>
                </a:solidFill>
                <a:latin typeface="Times New Roman" pitchFamily="18" charset="0"/>
                <a:cs typeface="Times New Roman" pitchFamily="18" charset="0"/>
              </a:rPr>
            </a:br>
            <a:r>
              <a:rPr lang="kk-KZ" sz="1400" b="1" dirty="0" smtClean="0">
                <a:solidFill>
                  <a:schemeClr val="tx1"/>
                </a:solidFill>
                <a:latin typeface="Times New Roman" pitchFamily="18" charset="0"/>
                <a:cs typeface="Times New Roman" pitchFamily="18" charset="0"/>
              </a:rPr>
              <a:t/>
            </a:r>
            <a:br>
              <a:rPr lang="kk-KZ" sz="1400" b="1" dirty="0" smtClean="0">
                <a:solidFill>
                  <a:schemeClr val="tx1"/>
                </a:solidFill>
                <a:latin typeface="Times New Roman" pitchFamily="18" charset="0"/>
                <a:cs typeface="Times New Roman" pitchFamily="18" charset="0"/>
              </a:rPr>
            </a:br>
            <a:r>
              <a:rPr lang="kk-KZ" sz="1400" b="1" dirty="0">
                <a:solidFill>
                  <a:schemeClr val="tx1"/>
                </a:solidFill>
                <a:latin typeface="Times New Roman" pitchFamily="18" charset="0"/>
                <a:cs typeface="Times New Roman" pitchFamily="18" charset="0"/>
              </a:rPr>
              <a:t/>
            </a:r>
            <a:br>
              <a:rPr lang="kk-KZ" sz="1400" b="1" dirty="0">
                <a:solidFill>
                  <a:schemeClr val="tx1"/>
                </a:solidFill>
                <a:latin typeface="Times New Roman" pitchFamily="18" charset="0"/>
                <a:cs typeface="Times New Roman" pitchFamily="18" charset="0"/>
              </a:rPr>
            </a:br>
            <a:r>
              <a:rPr lang="kk-KZ" sz="1600" b="1" dirty="0" smtClean="0">
                <a:solidFill>
                  <a:schemeClr val="tx1"/>
                </a:solidFill>
                <a:latin typeface="Times New Roman" pitchFamily="18" charset="0"/>
                <a:cs typeface="Times New Roman" pitchFamily="18" charset="0"/>
              </a:rPr>
              <a:t>Тоғызқұмалақ </a:t>
            </a:r>
            <a:r>
              <a:rPr lang="kk-KZ" sz="1600" b="1" dirty="0">
                <a:solidFill>
                  <a:schemeClr val="tx1"/>
                </a:solidFill>
                <a:latin typeface="Times New Roman" pitchFamily="18" charset="0"/>
                <a:cs typeface="Times New Roman" pitchFamily="18" charset="0"/>
              </a:rPr>
              <a:t>үйірмесінің жылдық есебі</a:t>
            </a:r>
            <a:r>
              <a:rPr lang="ru-RU" sz="1600" dirty="0">
                <a:solidFill>
                  <a:schemeClr val="tx1"/>
                </a:solidFill>
                <a:latin typeface="Times New Roman" pitchFamily="18" charset="0"/>
                <a:cs typeface="Times New Roman" pitchFamily="18" charset="0"/>
              </a:rPr>
              <a:t/>
            </a:r>
            <a:br>
              <a:rPr lang="ru-RU" sz="1600" dirty="0">
                <a:solidFill>
                  <a:schemeClr val="tx1"/>
                </a:solidFill>
                <a:latin typeface="Times New Roman" pitchFamily="18" charset="0"/>
                <a:cs typeface="Times New Roman" pitchFamily="18" charset="0"/>
              </a:rPr>
            </a:br>
            <a:r>
              <a:rPr lang="kk-KZ" sz="1400" dirty="0">
                <a:solidFill>
                  <a:schemeClr val="tx1"/>
                </a:solidFill>
                <a:latin typeface="Times New Roman" pitchFamily="18" charset="0"/>
                <a:cs typeface="Times New Roman" pitchFamily="18" charset="0"/>
              </a:rPr>
              <a:t> </a:t>
            </a:r>
            <a:r>
              <a:rPr lang="ru-RU" sz="1400" dirty="0">
                <a:solidFill>
                  <a:schemeClr val="tx1"/>
                </a:solidFill>
                <a:latin typeface="Times New Roman" pitchFamily="18" charset="0"/>
                <a:cs typeface="Times New Roman" pitchFamily="18" charset="0"/>
              </a:rPr>
              <a:t/>
            </a:r>
            <a:br>
              <a:rPr lang="ru-RU" sz="1400" dirty="0">
                <a:solidFill>
                  <a:schemeClr val="tx1"/>
                </a:solidFill>
                <a:latin typeface="Times New Roman" pitchFamily="18" charset="0"/>
                <a:cs typeface="Times New Roman" pitchFamily="18" charset="0"/>
              </a:rPr>
            </a:br>
            <a:r>
              <a:rPr lang="kk-KZ" sz="1400" dirty="0">
                <a:solidFill>
                  <a:schemeClr val="tx1"/>
                </a:solidFill>
                <a:latin typeface="Times New Roman" pitchFamily="18" charset="0"/>
                <a:cs typeface="Times New Roman" pitchFamily="18" charset="0"/>
              </a:rPr>
              <a:t>Оқу жылының басында 5-6 сынып оқушыларының  </a:t>
            </a:r>
            <a:r>
              <a:rPr lang="kk-KZ" sz="1400" dirty="0" smtClean="0">
                <a:solidFill>
                  <a:schemeClr val="tx1"/>
                </a:solidFill>
                <a:latin typeface="Times New Roman" pitchFamily="18" charset="0"/>
                <a:cs typeface="Times New Roman" pitchFamily="18" charset="0"/>
              </a:rPr>
              <a:t>өтініштерімен</a:t>
            </a:r>
            <a:r>
              <a:rPr lang="kk-KZ" sz="1400" dirty="0">
                <a:solidFill>
                  <a:schemeClr val="tx1"/>
                </a:solidFill>
                <a:latin typeface="Times New Roman" pitchFamily="18" charset="0"/>
                <a:cs typeface="Times New Roman" pitchFamily="18" charset="0"/>
              </a:rPr>
              <a:t> </a:t>
            </a:r>
            <a:r>
              <a:rPr lang="kk-KZ" sz="1400" b="1" dirty="0">
                <a:solidFill>
                  <a:schemeClr val="tx1"/>
                </a:solidFill>
                <a:latin typeface="Times New Roman" pitchFamily="18" charset="0"/>
                <a:cs typeface="Times New Roman" pitchFamily="18" charset="0"/>
              </a:rPr>
              <a:t>«тоғызқұмалақ»</a:t>
            </a:r>
            <a:r>
              <a:rPr lang="kk-KZ" sz="1400" dirty="0">
                <a:solidFill>
                  <a:schemeClr val="tx1"/>
                </a:solidFill>
                <a:latin typeface="Times New Roman" pitchFamily="18" charset="0"/>
                <a:cs typeface="Times New Roman" pitchFamily="18" charset="0"/>
              </a:rPr>
              <a:t> үйірмесі бір топ болып мектеп директорының бұйрығымен ашылды. Жоспар бойынша өткізілді. Бірінші тоқсанда тоғызқұмалақтың тарихын , тақтасын және жүрістерін меңгерді. Оқушылар арасында тоғызқұмалақтан жарыс өткізілді.Ерекше ойынмен көзге түскен оқушылар Догдорхан Ақнұр,Сарай Нұржігіт, Қуанышұлы Шерхан,Рашид Мади,Туреханова Амина болды.</a:t>
            </a:r>
            <a:r>
              <a:rPr lang="ru-RU" sz="1400" dirty="0">
                <a:solidFill>
                  <a:schemeClr val="tx1"/>
                </a:solidFill>
                <a:latin typeface="Times New Roman" pitchFamily="18" charset="0"/>
                <a:cs typeface="Times New Roman" pitchFamily="18" charset="0"/>
              </a:rPr>
              <a:t/>
            </a:r>
            <a:br>
              <a:rPr lang="ru-RU" sz="1400" dirty="0">
                <a:solidFill>
                  <a:schemeClr val="tx1"/>
                </a:solidFill>
                <a:latin typeface="Times New Roman" pitchFamily="18" charset="0"/>
                <a:cs typeface="Times New Roman" pitchFamily="18" charset="0"/>
              </a:rPr>
            </a:br>
            <a:endParaRPr lang="ru-RU" sz="1400" dirty="0">
              <a:solidFill>
                <a:schemeClr val="tx1"/>
              </a:solidFill>
              <a:latin typeface="Times New Roman" pitchFamily="18" charset="0"/>
              <a:cs typeface="Times New Roman" pitchFamily="18" charset="0"/>
            </a:endParaRPr>
          </a:p>
        </p:txBody>
      </p:sp>
      <p:pic>
        <p:nvPicPr>
          <p:cNvPr id="4" name="Picture 1" descr="C:\Users\edige\OneDrive\Рабочий стол\Новая папка\20211213_094715.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501008"/>
            <a:ext cx="3888432" cy="2808312"/>
          </a:xfrm>
          <a:prstGeom prst="rect">
            <a:avLst/>
          </a:prstGeom>
          <a:noFill/>
          <a:ln>
            <a:noFill/>
          </a:ln>
        </p:spPr>
      </p:pic>
      <p:sp>
        <p:nvSpPr>
          <p:cNvPr id="5" name="Прямоугольник 4"/>
          <p:cNvSpPr/>
          <p:nvPr/>
        </p:nvSpPr>
        <p:spPr>
          <a:xfrm>
            <a:off x="5004048" y="404664"/>
            <a:ext cx="3888432" cy="1600438"/>
          </a:xfrm>
          <a:prstGeom prst="rect">
            <a:avLst/>
          </a:prstGeom>
        </p:spPr>
        <p:txBody>
          <a:bodyPr wrap="square">
            <a:spAutoFit/>
          </a:bodyPr>
          <a:lstStyle/>
          <a:p>
            <a:r>
              <a:rPr lang="kk-KZ" sz="1600" dirty="0">
                <a:latin typeface="Times New Roman" pitchFamily="18" charset="0"/>
                <a:cs typeface="Times New Roman" pitchFamily="18" charset="0"/>
              </a:rPr>
              <a:t>Екінші тоқсанда жай және табысты жүрістер және тұздық алуды үйренді. Ойынды жазып ойнауды жүрістерді есептеуді жақсы </a:t>
            </a:r>
            <a:r>
              <a:rPr lang="kk-KZ" sz="1600" dirty="0" smtClean="0">
                <a:latin typeface="Times New Roman" pitchFamily="18" charset="0"/>
                <a:cs typeface="Times New Roman" pitchFamily="18" charset="0"/>
              </a:rPr>
              <a:t>меңгерді.Мектепшілік </a:t>
            </a:r>
            <a:r>
              <a:rPr lang="kk-KZ" sz="1600" dirty="0">
                <a:latin typeface="Times New Roman" pitchFamily="18" charset="0"/>
                <a:cs typeface="Times New Roman" pitchFamily="18" charset="0"/>
              </a:rPr>
              <a:t>жарыстарда жақсы өнер көрсетті. </a:t>
            </a:r>
            <a:endParaRPr lang="ru-RU" sz="1600" dirty="0">
              <a:latin typeface="Times New Roman" pitchFamily="18" charset="0"/>
              <a:cs typeface="Times New Roman" pitchFamily="18" charset="0"/>
            </a:endParaRPr>
          </a:p>
          <a:p>
            <a:r>
              <a:rPr lang="kk-KZ" dirty="0">
                <a:latin typeface="Times New Roman" pitchFamily="18" charset="0"/>
                <a:cs typeface="Times New Roman" pitchFamily="18" charset="0"/>
              </a:rPr>
              <a:t> </a:t>
            </a:r>
            <a:endParaRPr lang="ru-RU" dirty="0">
              <a:latin typeface="Times New Roman" pitchFamily="18" charset="0"/>
              <a:cs typeface="Times New Roman" pitchFamily="18" charset="0"/>
            </a:endParaRPr>
          </a:p>
        </p:txBody>
      </p:sp>
      <p:pic>
        <p:nvPicPr>
          <p:cNvPr id="6" name="Picture 2" descr="C:\Users\edige\OneDrive\Рабочий стол\Новая папка\20211207_14414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933283" y="2278119"/>
            <a:ext cx="4032449" cy="3885942"/>
          </a:xfrm>
          <a:prstGeom prst="rect">
            <a:avLst/>
          </a:prstGeom>
          <a:noFill/>
          <a:ln>
            <a:noFill/>
          </a:ln>
        </p:spPr>
      </p:pic>
    </p:spTree>
    <p:extLst>
      <p:ext uri="{BB962C8B-B14F-4D97-AF65-F5344CB8AC3E}">
        <p14:creationId xmlns:p14="http://schemas.microsoft.com/office/powerpoint/2010/main" val="25860313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83568" y="338328"/>
            <a:ext cx="4032448" cy="2514608"/>
          </a:xfrm>
        </p:spPr>
        <p:txBody>
          <a:bodyPr>
            <a:noAutofit/>
          </a:bodyPr>
          <a:lstStyle/>
          <a:p>
            <a:pPr algn="l"/>
            <a:r>
              <a:rPr lang="kk-KZ" sz="1600" dirty="0" smtClean="0">
                <a:solidFill>
                  <a:schemeClr val="tx1"/>
                </a:solidFill>
                <a:latin typeface="Times New Roman" pitchFamily="18" charset="0"/>
                <a:cs typeface="Times New Roman" pitchFamily="18" charset="0"/>
              </a:rPr>
              <a:t/>
            </a:r>
            <a:br>
              <a:rPr lang="kk-KZ" sz="1600" dirty="0" smtClean="0">
                <a:solidFill>
                  <a:schemeClr val="tx1"/>
                </a:solidFill>
                <a:latin typeface="Times New Roman" pitchFamily="18" charset="0"/>
                <a:cs typeface="Times New Roman" pitchFamily="18" charset="0"/>
              </a:rPr>
            </a:br>
            <a:r>
              <a:rPr lang="kk-KZ" sz="1600" dirty="0" smtClean="0">
                <a:solidFill>
                  <a:schemeClr val="tx1"/>
                </a:solidFill>
                <a:latin typeface="Times New Roman" pitchFamily="18" charset="0"/>
                <a:cs typeface="Times New Roman" pitchFamily="18" charset="0"/>
              </a:rPr>
              <a:t/>
            </a:r>
            <a:br>
              <a:rPr lang="kk-KZ" sz="1600" dirty="0" smtClean="0">
                <a:solidFill>
                  <a:schemeClr val="tx1"/>
                </a:solidFill>
                <a:latin typeface="Times New Roman" pitchFamily="18" charset="0"/>
                <a:cs typeface="Times New Roman" pitchFamily="18" charset="0"/>
              </a:rPr>
            </a:br>
            <a:r>
              <a:rPr lang="kk-KZ" sz="1600" dirty="0" smtClean="0">
                <a:solidFill>
                  <a:schemeClr val="tx1"/>
                </a:solidFill>
                <a:latin typeface="Times New Roman" pitchFamily="18" charset="0"/>
                <a:cs typeface="Times New Roman" pitchFamily="18" charset="0"/>
              </a:rPr>
              <a:t/>
            </a:r>
            <a:br>
              <a:rPr lang="kk-KZ" sz="1600" dirty="0" smtClean="0">
                <a:solidFill>
                  <a:schemeClr val="tx1"/>
                </a:solidFill>
                <a:latin typeface="Times New Roman" pitchFamily="18" charset="0"/>
                <a:cs typeface="Times New Roman" pitchFamily="18" charset="0"/>
              </a:rPr>
            </a:br>
            <a:r>
              <a:rPr lang="kk-KZ" sz="1600" dirty="0" smtClean="0">
                <a:solidFill>
                  <a:schemeClr val="tx1"/>
                </a:solidFill>
                <a:latin typeface="Times New Roman" pitchFamily="18" charset="0"/>
                <a:cs typeface="Times New Roman" pitchFamily="18" charset="0"/>
              </a:rPr>
              <a:t/>
            </a:r>
            <a:br>
              <a:rPr lang="kk-KZ" sz="1600" dirty="0" smtClean="0">
                <a:solidFill>
                  <a:schemeClr val="tx1"/>
                </a:solidFill>
                <a:latin typeface="Times New Roman" pitchFamily="18" charset="0"/>
                <a:cs typeface="Times New Roman" pitchFamily="18" charset="0"/>
              </a:rPr>
            </a:br>
            <a:r>
              <a:rPr lang="kk-KZ" sz="1600" dirty="0" smtClean="0">
                <a:solidFill>
                  <a:schemeClr val="tx1"/>
                </a:solidFill>
                <a:latin typeface="Times New Roman" pitchFamily="18" charset="0"/>
                <a:cs typeface="Times New Roman" pitchFamily="18" charset="0"/>
              </a:rPr>
              <a:t/>
            </a:r>
            <a:br>
              <a:rPr lang="kk-KZ" sz="1600" dirty="0" smtClean="0">
                <a:solidFill>
                  <a:schemeClr val="tx1"/>
                </a:solidFill>
                <a:latin typeface="Times New Roman" pitchFamily="18" charset="0"/>
                <a:cs typeface="Times New Roman" pitchFamily="18" charset="0"/>
              </a:rPr>
            </a:br>
            <a:r>
              <a:rPr lang="kk-KZ" sz="1600" dirty="0" smtClean="0">
                <a:solidFill>
                  <a:schemeClr val="tx1"/>
                </a:solidFill>
                <a:latin typeface="Times New Roman" pitchFamily="18" charset="0"/>
                <a:cs typeface="Times New Roman" pitchFamily="18" charset="0"/>
              </a:rPr>
              <a:t/>
            </a:r>
            <a:br>
              <a:rPr lang="kk-KZ" sz="1600" dirty="0" smtClean="0">
                <a:solidFill>
                  <a:schemeClr val="tx1"/>
                </a:solidFill>
                <a:latin typeface="Times New Roman" pitchFamily="18" charset="0"/>
                <a:cs typeface="Times New Roman" pitchFamily="18" charset="0"/>
              </a:rPr>
            </a:br>
            <a:r>
              <a:rPr lang="kk-KZ" sz="1600" dirty="0">
                <a:solidFill>
                  <a:schemeClr val="tx1"/>
                </a:solidFill>
                <a:latin typeface="Times New Roman" pitchFamily="18" charset="0"/>
                <a:cs typeface="Times New Roman" pitchFamily="18" charset="0"/>
              </a:rPr>
              <a:t/>
            </a:r>
            <a:br>
              <a:rPr lang="kk-KZ" sz="1600" dirty="0">
                <a:solidFill>
                  <a:schemeClr val="tx1"/>
                </a:solidFill>
                <a:latin typeface="Times New Roman" pitchFamily="18" charset="0"/>
                <a:cs typeface="Times New Roman" pitchFamily="18" charset="0"/>
              </a:rPr>
            </a:br>
            <a:r>
              <a:rPr lang="kk-KZ" sz="1600" dirty="0" smtClean="0">
                <a:solidFill>
                  <a:schemeClr val="tx1"/>
                </a:solidFill>
                <a:latin typeface="Times New Roman" pitchFamily="18" charset="0"/>
                <a:cs typeface="Times New Roman" pitchFamily="18" charset="0"/>
              </a:rPr>
              <a:t/>
            </a:r>
            <a:br>
              <a:rPr lang="kk-KZ" sz="1600" dirty="0" smtClean="0">
                <a:solidFill>
                  <a:schemeClr val="tx1"/>
                </a:solidFill>
                <a:latin typeface="Times New Roman" pitchFamily="18" charset="0"/>
                <a:cs typeface="Times New Roman" pitchFamily="18" charset="0"/>
              </a:rPr>
            </a:br>
            <a:r>
              <a:rPr lang="kk-KZ" sz="1600" dirty="0">
                <a:solidFill>
                  <a:schemeClr val="tx1"/>
                </a:solidFill>
                <a:latin typeface="Times New Roman" pitchFamily="18" charset="0"/>
                <a:cs typeface="Times New Roman" pitchFamily="18" charset="0"/>
              </a:rPr>
              <a:t/>
            </a:r>
            <a:br>
              <a:rPr lang="kk-KZ" sz="1600" dirty="0">
                <a:solidFill>
                  <a:schemeClr val="tx1"/>
                </a:solidFill>
                <a:latin typeface="Times New Roman" pitchFamily="18" charset="0"/>
                <a:cs typeface="Times New Roman" pitchFamily="18" charset="0"/>
              </a:rPr>
            </a:br>
            <a:r>
              <a:rPr lang="kk-KZ" sz="1600" dirty="0" smtClean="0">
                <a:solidFill>
                  <a:schemeClr val="tx1"/>
                </a:solidFill>
                <a:latin typeface="Times New Roman" pitchFamily="18" charset="0"/>
                <a:cs typeface="Times New Roman" pitchFamily="18" charset="0"/>
              </a:rPr>
              <a:t/>
            </a:r>
            <a:br>
              <a:rPr lang="kk-KZ" sz="1600" dirty="0" smtClean="0">
                <a:solidFill>
                  <a:schemeClr val="tx1"/>
                </a:solidFill>
                <a:latin typeface="Times New Roman" pitchFamily="18" charset="0"/>
                <a:cs typeface="Times New Roman" pitchFamily="18" charset="0"/>
              </a:rPr>
            </a:br>
            <a:r>
              <a:rPr lang="kk-KZ" sz="1600" dirty="0">
                <a:solidFill>
                  <a:schemeClr val="tx1"/>
                </a:solidFill>
                <a:latin typeface="Times New Roman" pitchFamily="18" charset="0"/>
                <a:cs typeface="Times New Roman" pitchFamily="18" charset="0"/>
              </a:rPr>
              <a:t/>
            </a:r>
            <a:br>
              <a:rPr lang="kk-KZ" sz="1600" dirty="0">
                <a:solidFill>
                  <a:schemeClr val="tx1"/>
                </a:solidFill>
                <a:latin typeface="Times New Roman" pitchFamily="18" charset="0"/>
                <a:cs typeface="Times New Roman" pitchFamily="18" charset="0"/>
              </a:rPr>
            </a:br>
            <a:r>
              <a:rPr lang="kk-KZ" sz="1600" dirty="0" smtClean="0">
                <a:solidFill>
                  <a:schemeClr val="tx1"/>
                </a:solidFill>
                <a:latin typeface="Times New Roman" pitchFamily="18" charset="0"/>
                <a:cs typeface="Times New Roman" pitchFamily="18" charset="0"/>
              </a:rPr>
              <a:t/>
            </a:r>
            <a:br>
              <a:rPr lang="kk-KZ" sz="1600" dirty="0" smtClean="0">
                <a:solidFill>
                  <a:schemeClr val="tx1"/>
                </a:solidFill>
                <a:latin typeface="Times New Roman" pitchFamily="18" charset="0"/>
                <a:cs typeface="Times New Roman" pitchFamily="18" charset="0"/>
              </a:rPr>
            </a:br>
            <a:r>
              <a:rPr lang="kk-KZ" sz="1600" dirty="0" smtClean="0">
                <a:solidFill>
                  <a:schemeClr val="tx1"/>
                </a:solidFill>
                <a:latin typeface="Times New Roman" pitchFamily="18" charset="0"/>
                <a:cs typeface="Times New Roman" pitchFamily="18" charset="0"/>
              </a:rPr>
              <a:t/>
            </a:r>
            <a:br>
              <a:rPr lang="kk-KZ" sz="1600" dirty="0" smtClean="0">
                <a:solidFill>
                  <a:schemeClr val="tx1"/>
                </a:solidFill>
                <a:latin typeface="Times New Roman" pitchFamily="18" charset="0"/>
                <a:cs typeface="Times New Roman" pitchFamily="18" charset="0"/>
              </a:rPr>
            </a:br>
            <a:r>
              <a:rPr lang="kk-KZ" sz="1600" dirty="0">
                <a:solidFill>
                  <a:schemeClr val="tx1"/>
                </a:solidFill>
                <a:latin typeface="Times New Roman" pitchFamily="18" charset="0"/>
                <a:cs typeface="Times New Roman" pitchFamily="18" charset="0"/>
              </a:rPr>
              <a:t/>
            </a:r>
            <a:br>
              <a:rPr lang="kk-KZ" sz="1600" dirty="0">
                <a:solidFill>
                  <a:schemeClr val="tx1"/>
                </a:solidFill>
                <a:latin typeface="Times New Roman" pitchFamily="18" charset="0"/>
                <a:cs typeface="Times New Roman" pitchFamily="18" charset="0"/>
              </a:rPr>
            </a:br>
            <a:r>
              <a:rPr lang="kk-KZ" sz="1600" dirty="0" smtClean="0">
                <a:solidFill>
                  <a:schemeClr val="tx1"/>
                </a:solidFill>
                <a:latin typeface="Times New Roman" pitchFamily="18" charset="0"/>
                <a:cs typeface="Times New Roman" pitchFamily="18" charset="0"/>
              </a:rPr>
              <a:t/>
            </a:r>
            <a:br>
              <a:rPr lang="kk-KZ" sz="1600" dirty="0" smtClean="0">
                <a:solidFill>
                  <a:schemeClr val="tx1"/>
                </a:solidFill>
                <a:latin typeface="Times New Roman" pitchFamily="18" charset="0"/>
                <a:cs typeface="Times New Roman" pitchFamily="18" charset="0"/>
              </a:rPr>
            </a:br>
            <a:r>
              <a:rPr lang="kk-KZ" sz="1600" dirty="0">
                <a:solidFill>
                  <a:schemeClr val="tx1"/>
                </a:solidFill>
                <a:latin typeface="Times New Roman" pitchFamily="18" charset="0"/>
                <a:cs typeface="Times New Roman" pitchFamily="18" charset="0"/>
              </a:rPr>
              <a:t/>
            </a:r>
            <a:br>
              <a:rPr lang="kk-KZ" sz="1600" dirty="0">
                <a:solidFill>
                  <a:schemeClr val="tx1"/>
                </a:solidFill>
                <a:latin typeface="Times New Roman" pitchFamily="18" charset="0"/>
                <a:cs typeface="Times New Roman" pitchFamily="18" charset="0"/>
              </a:rPr>
            </a:br>
            <a:r>
              <a:rPr lang="kk-KZ" sz="2000" dirty="0" smtClean="0">
                <a:solidFill>
                  <a:schemeClr val="tx1"/>
                </a:solidFill>
                <a:latin typeface="Times New Roman" pitchFamily="18" charset="0"/>
                <a:cs typeface="Times New Roman" pitchFamily="18" charset="0"/>
              </a:rPr>
              <a:t>Оқушылар сонымен қатар байлап ойнау және айырбасқа шақыруды білді. Оқушылар арасында жарыс өткізіліп, жеңіске жеткен оқушылар ауданда өтетін жарысқа жолдама алды.Жарысқа Асалбек Қарақат, Догдорхан </a:t>
            </a:r>
            <a:r>
              <a:rPr lang="kk-KZ" sz="1600" dirty="0" smtClean="0">
                <a:solidFill>
                  <a:schemeClr val="tx1"/>
                </a:solidFill>
                <a:latin typeface="Times New Roman" pitchFamily="18" charset="0"/>
                <a:cs typeface="Times New Roman" pitchFamily="18" charset="0"/>
              </a:rPr>
              <a:t>Ақнұр, Асалбек Алмаз қатысып,жүлделі орындармен жәнеде кубокпен марапатталды.</a:t>
            </a:r>
            <a:br>
              <a:rPr lang="kk-KZ" sz="1600" dirty="0" smtClean="0">
                <a:solidFill>
                  <a:schemeClr val="tx1"/>
                </a:solidFill>
                <a:latin typeface="Times New Roman" pitchFamily="18" charset="0"/>
                <a:cs typeface="Times New Roman" pitchFamily="18" charset="0"/>
              </a:rPr>
            </a:br>
            <a:r>
              <a:rPr lang="kk-KZ" sz="1600" dirty="0">
                <a:solidFill>
                  <a:schemeClr val="tx1"/>
                </a:solidFill>
                <a:latin typeface="Times New Roman" pitchFamily="18" charset="0"/>
                <a:cs typeface="Times New Roman" pitchFamily="18" charset="0"/>
              </a:rPr>
              <a:t/>
            </a:r>
            <a:br>
              <a:rPr lang="kk-KZ" sz="1600" dirty="0">
                <a:solidFill>
                  <a:schemeClr val="tx1"/>
                </a:solidFill>
                <a:latin typeface="Times New Roman" pitchFamily="18" charset="0"/>
                <a:cs typeface="Times New Roman" pitchFamily="18" charset="0"/>
              </a:rPr>
            </a:br>
            <a:r>
              <a:rPr lang="kk-KZ" sz="1400" dirty="0" smtClean="0">
                <a:solidFill>
                  <a:schemeClr val="tx1"/>
                </a:solidFill>
                <a:latin typeface="Times New Roman" pitchFamily="18" charset="0"/>
                <a:cs typeface="Times New Roman" pitchFamily="18" charset="0"/>
              </a:rPr>
              <a:t>Төртінші </a:t>
            </a:r>
            <a:r>
              <a:rPr lang="kk-KZ" sz="1400" dirty="0">
                <a:solidFill>
                  <a:schemeClr val="tx1"/>
                </a:solidFill>
                <a:latin typeface="Times New Roman" pitchFamily="18" charset="0"/>
                <a:cs typeface="Times New Roman" pitchFamily="18" charset="0"/>
              </a:rPr>
              <a:t>тоқсанда осал отауларға шабуыл жасау және осал отауларды қорғау әдістерін жақсы меңгерді. Өткен сабақтарды қайталап шықты.Жоспар бойынша үйірме жұмысының барлық әдіс тәсілдері мен ережелері толық орындалды.Келесі жылға бастауыш сынып оқушыларын тоғызқұмалақ үйірмесіне қатыстыру туралы жоспарлаудамын.</a:t>
            </a:r>
            <a:r>
              <a:rPr lang="ru-RU" sz="1400" dirty="0">
                <a:solidFill>
                  <a:schemeClr val="tx1"/>
                </a:solidFill>
                <a:latin typeface="Times New Roman" pitchFamily="18" charset="0"/>
                <a:cs typeface="Times New Roman" pitchFamily="18" charset="0"/>
              </a:rPr>
              <a:t/>
            </a:r>
            <a:br>
              <a:rPr lang="ru-RU" sz="1400" dirty="0">
                <a:solidFill>
                  <a:schemeClr val="tx1"/>
                </a:solidFill>
                <a:latin typeface="Times New Roman" pitchFamily="18" charset="0"/>
                <a:cs typeface="Times New Roman" pitchFamily="18" charset="0"/>
              </a:rPr>
            </a:br>
            <a:r>
              <a:rPr lang="kk-KZ" sz="1100" dirty="0">
                <a:solidFill>
                  <a:schemeClr val="tx1"/>
                </a:solidFill>
                <a:latin typeface="Times New Roman" pitchFamily="18" charset="0"/>
                <a:cs typeface="Times New Roman" pitchFamily="18" charset="0"/>
              </a:rPr>
              <a:t> </a:t>
            </a:r>
            <a:r>
              <a:rPr lang="ru-RU" sz="1100" dirty="0">
                <a:solidFill>
                  <a:schemeClr val="tx1"/>
                </a:solidFill>
                <a:latin typeface="Times New Roman" pitchFamily="18" charset="0"/>
                <a:cs typeface="Times New Roman" pitchFamily="18" charset="0"/>
              </a:rPr>
              <a:t/>
            </a:r>
            <a:br>
              <a:rPr lang="ru-RU" sz="1100" dirty="0">
                <a:solidFill>
                  <a:schemeClr val="tx1"/>
                </a:solidFill>
                <a:latin typeface="Times New Roman" pitchFamily="18" charset="0"/>
                <a:cs typeface="Times New Roman" pitchFamily="18" charset="0"/>
              </a:rPr>
            </a:br>
            <a:r>
              <a:rPr lang="ru-RU" sz="1100" dirty="0" smtClean="0">
                <a:solidFill>
                  <a:schemeClr val="tx1"/>
                </a:solidFill>
                <a:latin typeface="Times New Roman" pitchFamily="18" charset="0"/>
                <a:cs typeface="Times New Roman" pitchFamily="18" charset="0"/>
              </a:rPr>
              <a:t/>
            </a:r>
            <a:br>
              <a:rPr lang="ru-RU" sz="1100" dirty="0" smtClean="0">
                <a:solidFill>
                  <a:schemeClr val="tx1"/>
                </a:solidFill>
                <a:latin typeface="Times New Roman" pitchFamily="18" charset="0"/>
                <a:cs typeface="Times New Roman" pitchFamily="18" charset="0"/>
              </a:rPr>
            </a:br>
            <a:r>
              <a:rPr lang="kk-KZ" sz="1100" dirty="0" smtClean="0">
                <a:solidFill>
                  <a:schemeClr val="tx1"/>
                </a:solidFill>
                <a:latin typeface="Times New Roman" pitchFamily="18" charset="0"/>
                <a:cs typeface="Times New Roman" pitchFamily="18" charset="0"/>
              </a:rPr>
              <a:t> </a:t>
            </a:r>
            <a:r>
              <a:rPr lang="ru-RU" sz="1400" dirty="0" smtClean="0">
                <a:solidFill>
                  <a:schemeClr val="tx1"/>
                </a:solidFill>
                <a:latin typeface="Times New Roman" pitchFamily="18" charset="0"/>
                <a:cs typeface="Times New Roman" pitchFamily="18" charset="0"/>
              </a:rPr>
              <a:t/>
            </a:r>
            <a:br>
              <a:rPr lang="ru-RU" sz="1400" dirty="0" smtClean="0">
                <a:solidFill>
                  <a:schemeClr val="tx1"/>
                </a:solidFill>
                <a:latin typeface="Times New Roman" pitchFamily="18" charset="0"/>
                <a:cs typeface="Times New Roman" pitchFamily="18" charset="0"/>
              </a:rPr>
            </a:br>
            <a:endParaRPr lang="ru-RU" sz="1400" dirty="0">
              <a:solidFill>
                <a:schemeClr val="tx1"/>
              </a:solidFill>
              <a:latin typeface="Times New Roman" pitchFamily="18" charset="0"/>
              <a:cs typeface="Times New Roman" pitchFamily="18" charset="0"/>
            </a:endParaRPr>
          </a:p>
        </p:txBody>
      </p:sp>
      <p:pic>
        <p:nvPicPr>
          <p:cNvPr id="4" name="Picture 3" descr="C:\Users\edige\OneDrive\Рабочий стол\Новая папка\20211030_15191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981788" y="1662680"/>
            <a:ext cx="3238235" cy="3528392"/>
          </a:xfrm>
          <a:prstGeom prst="rect">
            <a:avLst/>
          </a:prstGeom>
          <a:noFill/>
          <a:ln>
            <a:noFill/>
          </a:ln>
        </p:spPr>
      </p:pic>
    </p:spTree>
    <p:extLst>
      <p:ext uri="{BB962C8B-B14F-4D97-AF65-F5344CB8AC3E}">
        <p14:creationId xmlns:p14="http://schemas.microsoft.com/office/powerpoint/2010/main" val="30862952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44505" y="260648"/>
            <a:ext cx="8229600" cy="1252728"/>
          </a:xfrm>
        </p:spPr>
        <p:txBody>
          <a:bodyPr/>
          <a:lstStyle/>
          <a:p>
            <a:endParaRPr lang="ru-RU" dirty="0"/>
          </a:p>
        </p:txBody>
      </p:sp>
      <p:sp>
        <p:nvSpPr>
          <p:cNvPr id="5" name="Rectangle 1"/>
          <p:cNvSpPr>
            <a:spLocks noChangeArrowheads="1"/>
          </p:cNvSpPr>
          <p:nvPr/>
        </p:nvSpPr>
        <p:spPr bwMode="auto">
          <a:xfrm>
            <a:off x="251520" y="852247"/>
            <a:ext cx="8640960"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А</a:t>
            </a:r>
            <a:r>
              <a:rPr kumimoji="0" lang="kk-KZ"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Ә</a:t>
            </a:r>
            <a:r>
              <a:rPr kumimoji="0" 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ТД </a:t>
            </a:r>
            <a:r>
              <a:rPr kumimoji="0" lang="ru-RU" sz="16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жағдайы</a:t>
            </a:r>
            <a:r>
              <a:rPr kumimoji="0" 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және</a:t>
            </a:r>
            <a:r>
              <a:rPr kumimoji="0" 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әскери-патриоттық</a:t>
            </a:r>
            <a:r>
              <a:rPr kumimoji="0" 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жұмыс</a:t>
            </a:r>
            <a:r>
              <a:rPr kumimoji="0" 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туралы</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ru-RU" sz="16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Байқадам</a:t>
            </a:r>
            <a:r>
              <a:rPr kumimoji="0" 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КММ" 2021-2022 </a:t>
            </a:r>
            <a:r>
              <a:rPr kumimoji="0" lang="ru-RU" sz="16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оқу</a:t>
            </a:r>
            <a:r>
              <a:rPr kumimoji="0" 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жылында</a:t>
            </a:r>
            <a:r>
              <a:rPr kumimoji="0" 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Есепті</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жылы</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Байқадам</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ЖББМ КММ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алғашқы</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әскери</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дайындық</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бойынша</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жұмысқа</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тартылды</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АӘТД</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оқу</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бағдарламасы</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есепті</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жылы</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толығымен</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орындалды</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Алғашқы</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әскери</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дайындық</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курсынан</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17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адам</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өтті</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Биылғы</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жылы</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қорғаныс</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бұқаралық</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және</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әскери</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спорттық</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іс</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шараларды</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өткізуге</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COVID-19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вирусының</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таралуына</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байланысты</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түзетулер</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енгізілді</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және</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мектеп</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аудандық</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жарыстарға</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қатыспады</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сондай</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ақ</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НВТП</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бойынша</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материалдық</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базаның</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жетіспеушілігіне</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байланысты</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онлайн</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жарыстарға</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қатыспады</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Негізінен</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біздің</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іс</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қимылдарымыз</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челлендждерді</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дайындауға</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және</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оған</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қатысуға</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жоғары</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әскери</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оқу</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орындарына</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түсуге</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кандидаттарды</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іріктеуге</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бейнероликтер</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көрсете</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отырып</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жоғары</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әскери</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оқу</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орындарына</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түсуге</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үгіттеуге</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компьютерлік</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сауаттылық</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саласында</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оқуға</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шақырылушыларды</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анықтау</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үшін</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сауалнама</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жүргізуге</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бағытталды</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Мектептегі</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терроризмге</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қарсы</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қауіпсіздік</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бойынша</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жұмыс</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Жалпы</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жоғарыда</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аталған</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іс</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шаралар</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оқу</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пәнін</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нығайтуға</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оқушылардың</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белсенділігі</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мен</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санасын</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арттыруға</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жақсы</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әсер</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еткенін</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айту</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керек</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graphicFrame>
        <p:nvGraphicFramePr>
          <p:cNvPr id="7" name="Объект 6"/>
          <p:cNvGraphicFramePr>
            <a:graphicFrameLocks noGrp="1"/>
          </p:cNvGraphicFramePr>
          <p:nvPr>
            <p:ph idx="1"/>
            <p:extLst>
              <p:ext uri="{D42A27DB-BD31-4B8C-83A1-F6EECF244321}">
                <p14:modId xmlns:p14="http://schemas.microsoft.com/office/powerpoint/2010/main" val="794408861"/>
              </p:ext>
            </p:extLst>
          </p:nvPr>
        </p:nvGraphicFramePr>
        <p:xfrm>
          <a:off x="1187624" y="5013178"/>
          <a:ext cx="4104455" cy="1491100"/>
        </p:xfrm>
        <a:graphic>
          <a:graphicData uri="http://schemas.openxmlformats.org/drawingml/2006/table">
            <a:tbl>
              <a:tblPr>
                <a:tableStyleId>{5C22544A-7EE6-4342-B048-85BDC9FD1C3A}</a:tableStyleId>
              </a:tblPr>
              <a:tblGrid>
                <a:gridCol w="1367237"/>
                <a:gridCol w="1363579"/>
                <a:gridCol w="1373639"/>
              </a:tblGrid>
              <a:tr h="504624">
                <a:tc>
                  <a:txBody>
                    <a:bodyPr/>
                    <a:lstStyle/>
                    <a:p>
                      <a:pPr algn="ctr">
                        <a:lnSpc>
                          <a:spcPct val="107000"/>
                        </a:lnSpc>
                        <a:spcAft>
                          <a:spcPts val="0"/>
                        </a:spcAft>
                      </a:pPr>
                      <a:r>
                        <a:rPr lang="ru-RU" sz="1200">
                          <a:effectLst/>
                        </a:rPr>
                        <a:t> </a:t>
                      </a:r>
                    </a:p>
                    <a:p>
                      <a:pPr algn="ctr">
                        <a:lnSpc>
                          <a:spcPct val="107000"/>
                        </a:lnSpc>
                        <a:spcAft>
                          <a:spcPts val="0"/>
                        </a:spcAft>
                      </a:pPr>
                      <a:r>
                        <a:rPr lang="ru-RU" sz="1200">
                          <a:effectLst/>
                        </a:rPr>
                        <a:t>СЫНЫП</a:t>
                      </a:r>
                      <a:endParaRPr lang="ru-RU" sz="1200">
                        <a:effectLst/>
                        <a:latin typeface="Calibri"/>
                        <a:ea typeface="Times New Roman"/>
                        <a:cs typeface="Times New Roman"/>
                      </a:endParaRPr>
                    </a:p>
                  </a:txBody>
                  <a:tcPr marL="68580" marR="68580" marT="0" marB="0"/>
                </a:tc>
                <a:tc>
                  <a:txBody>
                    <a:bodyPr/>
                    <a:lstStyle/>
                    <a:p>
                      <a:pPr algn="ctr">
                        <a:lnSpc>
                          <a:spcPct val="107000"/>
                        </a:lnSpc>
                        <a:spcAft>
                          <a:spcPts val="0"/>
                        </a:spcAft>
                      </a:pPr>
                      <a:r>
                        <a:rPr lang="ru-RU" sz="1200">
                          <a:effectLst/>
                        </a:rPr>
                        <a:t> </a:t>
                      </a:r>
                    </a:p>
                    <a:p>
                      <a:pPr algn="ctr">
                        <a:lnSpc>
                          <a:spcPct val="107000"/>
                        </a:lnSpc>
                        <a:spcAft>
                          <a:spcPts val="0"/>
                        </a:spcAft>
                      </a:pPr>
                      <a:r>
                        <a:rPr lang="ru-RU" sz="1200">
                          <a:effectLst/>
                        </a:rPr>
                        <a:t>ҰЛДАР</a:t>
                      </a:r>
                      <a:endParaRPr lang="ru-RU" sz="1200">
                        <a:effectLst/>
                        <a:latin typeface="Calibri"/>
                        <a:ea typeface="Times New Roman"/>
                        <a:cs typeface="Times New Roman"/>
                      </a:endParaRPr>
                    </a:p>
                  </a:txBody>
                  <a:tcPr marL="68580" marR="68580" marT="0" marB="0"/>
                </a:tc>
                <a:tc>
                  <a:txBody>
                    <a:bodyPr/>
                    <a:lstStyle/>
                    <a:p>
                      <a:pPr algn="ctr">
                        <a:lnSpc>
                          <a:spcPct val="107000"/>
                        </a:lnSpc>
                        <a:spcAft>
                          <a:spcPts val="0"/>
                        </a:spcAft>
                      </a:pPr>
                      <a:r>
                        <a:rPr lang="ru-RU" sz="1200">
                          <a:effectLst/>
                        </a:rPr>
                        <a:t> </a:t>
                      </a:r>
                    </a:p>
                    <a:p>
                      <a:pPr algn="ctr">
                        <a:lnSpc>
                          <a:spcPct val="107000"/>
                        </a:lnSpc>
                        <a:spcAft>
                          <a:spcPts val="0"/>
                        </a:spcAft>
                      </a:pPr>
                      <a:r>
                        <a:rPr lang="ru-RU" sz="1200">
                          <a:effectLst/>
                        </a:rPr>
                        <a:t>ҚЫЗДАР</a:t>
                      </a:r>
                      <a:endParaRPr lang="ru-RU" sz="1200">
                        <a:effectLst/>
                        <a:latin typeface="Calibri"/>
                        <a:ea typeface="Times New Roman"/>
                        <a:cs typeface="Times New Roman"/>
                      </a:endParaRPr>
                    </a:p>
                  </a:txBody>
                  <a:tcPr marL="68580" marR="68580" marT="0" marB="0"/>
                </a:tc>
              </a:tr>
              <a:tr h="246619">
                <a:tc>
                  <a:txBody>
                    <a:bodyPr/>
                    <a:lstStyle/>
                    <a:p>
                      <a:pPr algn="ctr">
                        <a:lnSpc>
                          <a:spcPct val="107000"/>
                        </a:lnSpc>
                        <a:spcAft>
                          <a:spcPts val="0"/>
                        </a:spcAft>
                      </a:pPr>
                      <a:r>
                        <a:rPr lang="ru-RU" sz="1200">
                          <a:effectLst/>
                        </a:rPr>
                        <a:t>10А</a:t>
                      </a:r>
                      <a:endParaRPr lang="ru-RU" sz="1200">
                        <a:effectLst/>
                        <a:latin typeface="Calibri"/>
                        <a:ea typeface="Times New Roman"/>
                        <a:cs typeface="Times New Roman"/>
                      </a:endParaRPr>
                    </a:p>
                  </a:txBody>
                  <a:tcPr marL="68580" marR="68580" marT="0" marB="0"/>
                </a:tc>
                <a:tc>
                  <a:txBody>
                    <a:bodyPr/>
                    <a:lstStyle/>
                    <a:p>
                      <a:pPr algn="ctr">
                        <a:lnSpc>
                          <a:spcPct val="107000"/>
                        </a:lnSpc>
                        <a:spcAft>
                          <a:spcPts val="0"/>
                        </a:spcAft>
                      </a:pPr>
                      <a:r>
                        <a:rPr lang="kk-KZ" sz="1200">
                          <a:effectLst/>
                        </a:rPr>
                        <a:t>3</a:t>
                      </a:r>
                      <a:endParaRPr lang="ru-RU" sz="1200">
                        <a:effectLst/>
                        <a:latin typeface="Calibri"/>
                        <a:ea typeface="Times New Roman"/>
                        <a:cs typeface="Times New Roman"/>
                      </a:endParaRPr>
                    </a:p>
                  </a:txBody>
                  <a:tcPr marL="68580" marR="68580" marT="0" marB="0"/>
                </a:tc>
                <a:tc>
                  <a:txBody>
                    <a:bodyPr/>
                    <a:lstStyle/>
                    <a:p>
                      <a:pPr algn="ctr">
                        <a:lnSpc>
                          <a:spcPct val="107000"/>
                        </a:lnSpc>
                        <a:spcAft>
                          <a:spcPts val="0"/>
                        </a:spcAft>
                      </a:pPr>
                      <a:r>
                        <a:rPr lang="ru-RU" sz="1200">
                          <a:effectLst/>
                        </a:rPr>
                        <a:t>3</a:t>
                      </a:r>
                      <a:endParaRPr lang="ru-RU" sz="1200">
                        <a:effectLst/>
                        <a:latin typeface="Calibri"/>
                        <a:ea typeface="Times New Roman"/>
                        <a:cs typeface="Times New Roman"/>
                      </a:endParaRPr>
                    </a:p>
                  </a:txBody>
                  <a:tcPr marL="68580" marR="68580" marT="0" marB="0"/>
                </a:tc>
              </a:tr>
              <a:tr h="246619">
                <a:tc>
                  <a:txBody>
                    <a:bodyPr/>
                    <a:lstStyle/>
                    <a:p>
                      <a:pPr algn="ctr">
                        <a:lnSpc>
                          <a:spcPct val="107000"/>
                        </a:lnSpc>
                        <a:spcAft>
                          <a:spcPts val="0"/>
                        </a:spcAft>
                      </a:pPr>
                      <a:r>
                        <a:rPr lang="en-US" sz="1200">
                          <a:effectLst/>
                        </a:rPr>
                        <a:t>11</a:t>
                      </a:r>
                      <a:r>
                        <a:rPr lang="kk-KZ" sz="1200">
                          <a:effectLst/>
                        </a:rPr>
                        <a:t>Ә</a:t>
                      </a:r>
                      <a:endParaRPr lang="ru-RU" sz="1200">
                        <a:effectLst/>
                        <a:latin typeface="Calibri"/>
                        <a:ea typeface="Times New Roman"/>
                        <a:cs typeface="Times New Roman"/>
                      </a:endParaRPr>
                    </a:p>
                  </a:txBody>
                  <a:tcPr marL="68580" marR="68580" marT="0" marB="0"/>
                </a:tc>
                <a:tc>
                  <a:txBody>
                    <a:bodyPr/>
                    <a:lstStyle/>
                    <a:p>
                      <a:pPr algn="ctr">
                        <a:lnSpc>
                          <a:spcPct val="107000"/>
                        </a:lnSpc>
                        <a:spcAft>
                          <a:spcPts val="0"/>
                        </a:spcAft>
                      </a:pPr>
                      <a:r>
                        <a:rPr lang="kk-KZ" sz="1200">
                          <a:effectLst/>
                        </a:rPr>
                        <a:t>5</a:t>
                      </a:r>
                      <a:endParaRPr lang="ru-RU" sz="1200">
                        <a:effectLst/>
                        <a:latin typeface="Calibri"/>
                        <a:ea typeface="Times New Roman"/>
                        <a:cs typeface="Times New Roman"/>
                      </a:endParaRPr>
                    </a:p>
                  </a:txBody>
                  <a:tcPr marL="68580" marR="68580" marT="0" marB="0"/>
                </a:tc>
                <a:tc>
                  <a:txBody>
                    <a:bodyPr/>
                    <a:lstStyle/>
                    <a:p>
                      <a:pPr algn="ctr">
                        <a:lnSpc>
                          <a:spcPct val="107000"/>
                        </a:lnSpc>
                        <a:spcAft>
                          <a:spcPts val="0"/>
                        </a:spcAft>
                      </a:pPr>
                      <a:r>
                        <a:rPr lang="ru-RU" sz="1200">
                          <a:effectLst/>
                        </a:rPr>
                        <a:t>1</a:t>
                      </a:r>
                      <a:endParaRPr lang="ru-RU" sz="1200">
                        <a:effectLst/>
                        <a:latin typeface="Calibri"/>
                        <a:ea typeface="Times New Roman"/>
                        <a:cs typeface="Times New Roman"/>
                      </a:endParaRPr>
                    </a:p>
                  </a:txBody>
                  <a:tcPr marL="68580" marR="68580" marT="0" marB="0"/>
                </a:tc>
              </a:tr>
              <a:tr h="246619">
                <a:tc>
                  <a:txBody>
                    <a:bodyPr/>
                    <a:lstStyle/>
                    <a:p>
                      <a:pPr algn="ctr">
                        <a:lnSpc>
                          <a:spcPct val="107000"/>
                        </a:lnSpc>
                        <a:spcAft>
                          <a:spcPts val="0"/>
                        </a:spcAft>
                      </a:pPr>
                      <a:r>
                        <a:rPr lang="kk-KZ" sz="1200">
                          <a:effectLst/>
                        </a:rPr>
                        <a:t>11А</a:t>
                      </a:r>
                      <a:endParaRPr lang="ru-RU" sz="1200">
                        <a:effectLst/>
                        <a:latin typeface="Calibri"/>
                        <a:ea typeface="Times New Roman"/>
                        <a:cs typeface="Times New Roman"/>
                      </a:endParaRPr>
                    </a:p>
                  </a:txBody>
                  <a:tcPr marL="68580" marR="68580" marT="0" marB="0"/>
                </a:tc>
                <a:tc>
                  <a:txBody>
                    <a:bodyPr/>
                    <a:lstStyle/>
                    <a:p>
                      <a:pPr algn="ctr">
                        <a:lnSpc>
                          <a:spcPct val="107000"/>
                        </a:lnSpc>
                        <a:spcAft>
                          <a:spcPts val="0"/>
                        </a:spcAft>
                      </a:pPr>
                      <a:r>
                        <a:rPr lang="ru-RU" sz="1200">
                          <a:effectLst/>
                        </a:rPr>
                        <a:t>2</a:t>
                      </a:r>
                      <a:endParaRPr lang="ru-RU" sz="1200">
                        <a:effectLst/>
                        <a:latin typeface="Calibri"/>
                        <a:ea typeface="Times New Roman"/>
                        <a:cs typeface="Times New Roman"/>
                      </a:endParaRPr>
                    </a:p>
                  </a:txBody>
                  <a:tcPr marL="68580" marR="68580" marT="0" marB="0"/>
                </a:tc>
                <a:tc>
                  <a:txBody>
                    <a:bodyPr/>
                    <a:lstStyle/>
                    <a:p>
                      <a:pPr algn="ctr">
                        <a:lnSpc>
                          <a:spcPct val="107000"/>
                        </a:lnSpc>
                        <a:spcAft>
                          <a:spcPts val="0"/>
                        </a:spcAft>
                      </a:pPr>
                      <a:r>
                        <a:rPr lang="ru-RU" sz="1200">
                          <a:effectLst/>
                        </a:rPr>
                        <a:t>3</a:t>
                      </a:r>
                      <a:endParaRPr lang="ru-RU" sz="1200">
                        <a:effectLst/>
                        <a:latin typeface="Calibri"/>
                        <a:ea typeface="Times New Roman"/>
                        <a:cs typeface="Times New Roman"/>
                      </a:endParaRPr>
                    </a:p>
                  </a:txBody>
                  <a:tcPr marL="68580" marR="68580" marT="0" marB="0"/>
                </a:tc>
              </a:tr>
              <a:tr h="246619">
                <a:tc>
                  <a:txBody>
                    <a:bodyPr/>
                    <a:lstStyle/>
                    <a:p>
                      <a:pPr algn="ctr">
                        <a:lnSpc>
                          <a:spcPct val="107000"/>
                        </a:lnSpc>
                        <a:spcAft>
                          <a:spcPts val="0"/>
                        </a:spcAft>
                      </a:pPr>
                      <a:r>
                        <a:rPr lang="kk-KZ" sz="1200">
                          <a:effectLst/>
                        </a:rPr>
                        <a:t>Жалпы</a:t>
                      </a:r>
                      <a:endParaRPr lang="ru-RU" sz="1200">
                        <a:effectLst/>
                        <a:latin typeface="Calibri"/>
                        <a:ea typeface="Times New Roman"/>
                        <a:cs typeface="Times New Roman"/>
                      </a:endParaRPr>
                    </a:p>
                  </a:txBody>
                  <a:tcPr marL="68580" marR="68580" marT="0" marB="0"/>
                </a:tc>
                <a:tc>
                  <a:txBody>
                    <a:bodyPr/>
                    <a:lstStyle/>
                    <a:p>
                      <a:pPr algn="ctr">
                        <a:lnSpc>
                          <a:spcPct val="107000"/>
                        </a:lnSpc>
                        <a:spcAft>
                          <a:spcPts val="0"/>
                        </a:spcAft>
                      </a:pPr>
                      <a:r>
                        <a:rPr lang="en-US" sz="1200">
                          <a:effectLst/>
                        </a:rPr>
                        <a:t>10</a:t>
                      </a:r>
                      <a:endParaRPr lang="ru-RU" sz="1200">
                        <a:effectLst/>
                        <a:latin typeface="Calibri"/>
                        <a:ea typeface="Times New Roman"/>
                        <a:cs typeface="Times New Roman"/>
                      </a:endParaRPr>
                    </a:p>
                  </a:txBody>
                  <a:tcPr marL="68580" marR="68580" marT="0" marB="0"/>
                </a:tc>
                <a:tc>
                  <a:txBody>
                    <a:bodyPr/>
                    <a:lstStyle/>
                    <a:p>
                      <a:pPr algn="ctr">
                        <a:lnSpc>
                          <a:spcPct val="107000"/>
                        </a:lnSpc>
                        <a:spcAft>
                          <a:spcPts val="0"/>
                        </a:spcAft>
                      </a:pPr>
                      <a:r>
                        <a:rPr lang="kk-KZ" sz="1200" dirty="0">
                          <a:effectLst/>
                        </a:rPr>
                        <a:t>7</a:t>
                      </a:r>
                      <a:endParaRPr lang="ru-RU" sz="1200" dirty="0">
                        <a:effectLst/>
                        <a:latin typeface="Calibri"/>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1313226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338328"/>
            <a:ext cx="3754760" cy="1650512"/>
          </a:xfrm>
        </p:spPr>
        <p:txBody>
          <a:bodyPr>
            <a:normAutofit fontScale="90000"/>
          </a:bodyPr>
          <a:lstStyle/>
          <a:p>
            <a:r>
              <a:rPr lang="ru-RU" sz="1400" b="1" dirty="0" err="1">
                <a:solidFill>
                  <a:schemeClr val="tx1"/>
                </a:solidFill>
                <a:latin typeface="Times New Roman" pitchFamily="18" charset="0"/>
                <a:cs typeface="Times New Roman" pitchFamily="18" charset="0"/>
              </a:rPr>
              <a:t>Қыркүйек</a:t>
            </a:r>
            <a:r>
              <a:rPr lang="en-US"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жылдың</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басында</a:t>
            </a:r>
            <a:r>
              <a:rPr lang="ru-RU" sz="1400" dirty="0">
                <a:solidFill>
                  <a:schemeClr val="tx1"/>
                </a:solidFill>
                <a:latin typeface="Times New Roman" pitchFamily="18" charset="0"/>
                <a:cs typeface="Times New Roman" pitchFamily="18" charset="0"/>
              </a:rPr>
              <a:t> АӘТД </a:t>
            </a:r>
            <a:r>
              <a:rPr lang="ru-RU" sz="1400" dirty="0" err="1">
                <a:solidFill>
                  <a:schemeClr val="tx1"/>
                </a:solidFill>
                <a:latin typeface="Times New Roman" pitchFamily="18" charset="0"/>
                <a:cs typeface="Times New Roman" pitchFamily="18" charset="0"/>
              </a:rPr>
              <a:t>сабақтары</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бойынша</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барлық</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сағаттар</a:t>
            </a:r>
            <a:r>
              <a:rPr lang="ru-RU" sz="1400" dirty="0">
                <a:solidFill>
                  <a:schemeClr val="tx1"/>
                </a:solidFill>
                <a:latin typeface="Times New Roman" pitchFamily="18" charset="0"/>
                <a:cs typeface="Times New Roman" pitchFamily="18" charset="0"/>
              </a:rPr>
              <a:t> жарты </a:t>
            </a:r>
            <a:r>
              <a:rPr lang="ru-RU" sz="1400" dirty="0" err="1">
                <a:solidFill>
                  <a:schemeClr val="tx1"/>
                </a:solidFill>
                <a:latin typeface="Times New Roman" pitchFamily="18" charset="0"/>
                <a:cs typeface="Times New Roman" pitchFamily="18" charset="0"/>
              </a:rPr>
              <a:t>жыл</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ішінде</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толық</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көлемде</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өткізілді</a:t>
            </a:r>
            <a:r>
              <a:rPr lang="en-US"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Теориялық</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және</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практикалық</a:t>
            </a:r>
            <a:r>
              <a:rPr lang="en-US" sz="1400" dirty="0">
                <a:solidFill>
                  <a:schemeClr val="tx1"/>
                </a:solidFill>
                <a:latin typeface="Times New Roman" pitchFamily="18" charset="0"/>
                <a:cs typeface="Times New Roman" pitchFamily="18" charset="0"/>
              </a:rPr>
              <a:t>.</a:t>
            </a:r>
            <a:r>
              <a:rPr lang="ru-RU" sz="1400" dirty="0">
                <a:solidFill>
                  <a:schemeClr val="tx1"/>
                </a:solidFill>
                <a:latin typeface="Times New Roman" pitchFamily="18" charset="0"/>
                <a:cs typeface="Times New Roman" pitchFamily="18" charset="0"/>
              </a:rPr>
              <a:t/>
            </a:r>
            <a:br>
              <a:rPr lang="ru-RU" sz="1400" dirty="0">
                <a:solidFill>
                  <a:schemeClr val="tx1"/>
                </a:solidFill>
                <a:latin typeface="Times New Roman" pitchFamily="18" charset="0"/>
                <a:cs typeface="Times New Roman" pitchFamily="18" charset="0"/>
              </a:rPr>
            </a:br>
            <a:r>
              <a:rPr lang="ru-RU" sz="1400" dirty="0" err="1">
                <a:solidFill>
                  <a:schemeClr val="tx1"/>
                </a:solidFill>
                <a:latin typeface="Times New Roman" pitchFamily="18" charset="0"/>
                <a:cs typeface="Times New Roman" pitchFamily="18" charset="0"/>
              </a:rPr>
              <a:t>Бөлімше</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құрамында</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газтұтқыштарда</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жүгіру</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бойынша</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жаттығулар</a:t>
            </a:r>
            <a:r>
              <a:rPr lang="en-US"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Саптық</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тәсілдер</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және</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оларды</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практикалық</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орындау</a:t>
            </a:r>
            <a:r>
              <a:rPr lang="ru-RU" sz="1400" dirty="0">
                <a:solidFill>
                  <a:schemeClr val="tx1"/>
                </a:solidFill>
                <a:latin typeface="Times New Roman" pitchFamily="18" charset="0"/>
                <a:cs typeface="Times New Roman" pitchFamily="18" charset="0"/>
              </a:rPr>
              <a:t/>
            </a:r>
            <a:br>
              <a:rPr lang="ru-RU" sz="1400" dirty="0">
                <a:solidFill>
                  <a:schemeClr val="tx1"/>
                </a:solidFill>
                <a:latin typeface="Times New Roman" pitchFamily="18" charset="0"/>
                <a:cs typeface="Times New Roman" pitchFamily="18" charset="0"/>
              </a:rPr>
            </a:br>
            <a:endParaRPr lang="ru-RU" sz="1400" dirty="0">
              <a:solidFill>
                <a:schemeClr val="tx1"/>
              </a:solidFill>
              <a:latin typeface="Times New Roman" pitchFamily="18" charset="0"/>
              <a:cs typeface="Times New Roman" pitchFamily="18" charset="0"/>
            </a:endParaRPr>
          </a:p>
        </p:txBody>
      </p:sp>
      <p:pic>
        <p:nvPicPr>
          <p:cNvPr id="4" name="Объект 3" descr="C:\Users\BZHRusCabine\Desktop\Новая папка\WhatsApp Image 2021-12-28 at 12.15.49 (2).jpe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576893" y="1844824"/>
            <a:ext cx="1944216" cy="1800200"/>
          </a:xfrm>
          <a:prstGeom prst="rect">
            <a:avLst/>
          </a:prstGeom>
          <a:noFill/>
          <a:ln>
            <a:noFill/>
          </a:ln>
        </p:spPr>
      </p:pic>
      <p:pic>
        <p:nvPicPr>
          <p:cNvPr id="5" name="Рисунок 4" descr="C:\Users\BZHRusCabine\AppData\Local\Microsoft\Windows\INetCache\Content.Word\WhatsApp Image 2021-12-28 at 12.15.48 (2).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4280" y="260647"/>
            <a:ext cx="2350254" cy="1800200"/>
          </a:xfrm>
          <a:prstGeom prst="rect">
            <a:avLst/>
          </a:prstGeom>
          <a:noFill/>
          <a:ln>
            <a:noFill/>
          </a:ln>
        </p:spPr>
      </p:pic>
      <p:pic>
        <p:nvPicPr>
          <p:cNvPr id="6" name="Рисунок 5" descr="C:\Users\BZHRusCabine\AppData\Local\Microsoft\Windows\INetCache\Content.Word\WhatsApp Image 2021-12-28 at 12.15.49.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6136" y="1897986"/>
            <a:ext cx="2808312" cy="1717083"/>
          </a:xfrm>
          <a:prstGeom prst="rect">
            <a:avLst/>
          </a:prstGeom>
          <a:noFill/>
          <a:ln>
            <a:noFill/>
          </a:ln>
        </p:spPr>
      </p:pic>
      <p:pic>
        <p:nvPicPr>
          <p:cNvPr id="7" name="Рисунок 6" descr="C:\Users\BZHRusCabine\AppData\Local\Microsoft\Windows\INetCache\Content.Word\WhatsApp Image 2021-12-28 at 12.16.38.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1897986"/>
            <a:ext cx="2808312" cy="1501059"/>
          </a:xfrm>
          <a:prstGeom prst="rect">
            <a:avLst/>
          </a:prstGeom>
          <a:noFill/>
          <a:ln>
            <a:noFill/>
          </a:ln>
        </p:spPr>
      </p:pic>
      <p:pic>
        <p:nvPicPr>
          <p:cNvPr id="8193" name="Рисунок 19" descr="Описание: C:\Users\BZHRusCabine\AppData\Local\Microsoft\Windows\INetCache\Content.Word\WhatsApp Image 2021-12-28 at 12.15.48.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192" y="4221088"/>
            <a:ext cx="2054567" cy="136815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179512" y="3615068"/>
            <a:ext cx="8640960" cy="523220"/>
          </a:xfrm>
          <a:prstGeom prst="rect">
            <a:avLst/>
          </a:prstGeom>
        </p:spPr>
        <p:txBody>
          <a:bodyPr wrap="square">
            <a:spAutoFit/>
          </a:bodyPr>
          <a:lstStyle/>
          <a:p>
            <a:pPr lvl="0" fontAlgn="base">
              <a:spcBef>
                <a:spcPct val="0"/>
              </a:spcBef>
              <a:spcAft>
                <a:spcPct val="0"/>
              </a:spcAft>
            </a:pPr>
            <a:r>
              <a:rPr lang="ru-RU" sz="1400" dirty="0" err="1">
                <a:latin typeface="Times New Roman" pitchFamily="18" charset="0"/>
                <a:ea typeface="Times New Roman" pitchFamily="18" charset="0"/>
                <a:cs typeface="Times New Roman" pitchFamily="18" charset="0"/>
              </a:rPr>
              <a:t>Атыс</a:t>
            </a:r>
            <a:r>
              <a:rPr lang="ru-RU" sz="1400" dirty="0">
                <a:latin typeface="Times New Roman" pitchFamily="18" charset="0"/>
                <a:ea typeface="Times New Roman" pitchFamily="18" charset="0"/>
                <a:cs typeface="Times New Roman" pitchFamily="18" charset="0"/>
              </a:rPr>
              <a:t> </a:t>
            </a:r>
            <a:r>
              <a:rPr lang="ru-RU" sz="1400" dirty="0" err="1">
                <a:latin typeface="Times New Roman" pitchFamily="18" charset="0"/>
                <a:ea typeface="Times New Roman" pitchFamily="18" charset="0"/>
                <a:cs typeface="Times New Roman" pitchFamily="18" charset="0"/>
              </a:rPr>
              <a:t>дайындығы</a:t>
            </a:r>
            <a:r>
              <a:rPr lang="ru-RU" sz="1400" dirty="0">
                <a:latin typeface="Times New Roman" pitchFamily="18" charset="0"/>
                <a:ea typeface="Times New Roman" pitchFamily="18" charset="0"/>
                <a:cs typeface="Times New Roman" pitchFamily="18" charset="0"/>
              </a:rPr>
              <a:t> </a:t>
            </a:r>
            <a:r>
              <a:rPr lang="ru-RU" sz="1400" dirty="0" err="1">
                <a:latin typeface="Times New Roman" pitchFamily="18" charset="0"/>
                <a:ea typeface="Times New Roman" pitchFamily="18" charset="0"/>
                <a:cs typeface="Times New Roman" pitchFamily="18" charset="0"/>
              </a:rPr>
              <a:t>бойынша</a:t>
            </a:r>
            <a:r>
              <a:rPr lang="ru-RU" sz="1400" dirty="0">
                <a:latin typeface="Times New Roman" pitchFamily="18" charset="0"/>
                <a:ea typeface="Times New Roman" pitchFamily="18" charset="0"/>
                <a:cs typeface="Times New Roman" pitchFamily="18" charset="0"/>
              </a:rPr>
              <a:t> </a:t>
            </a:r>
            <a:r>
              <a:rPr lang="ru-RU" sz="1400" dirty="0" err="1">
                <a:latin typeface="Times New Roman" pitchFamily="18" charset="0"/>
                <a:ea typeface="Times New Roman" pitchFamily="18" charset="0"/>
                <a:cs typeface="Times New Roman" pitchFamily="18" charset="0"/>
              </a:rPr>
              <a:t>практикалық</a:t>
            </a:r>
            <a:r>
              <a:rPr lang="ru-RU" sz="1400" dirty="0">
                <a:latin typeface="Times New Roman" pitchFamily="18" charset="0"/>
                <a:ea typeface="Times New Roman" pitchFamily="18" charset="0"/>
                <a:cs typeface="Times New Roman" pitchFamily="18" charset="0"/>
              </a:rPr>
              <a:t> </a:t>
            </a:r>
            <a:r>
              <a:rPr lang="ru-RU" sz="1400" dirty="0" err="1">
                <a:latin typeface="Times New Roman" pitchFamily="18" charset="0"/>
                <a:ea typeface="Times New Roman" pitchFamily="18" charset="0"/>
                <a:cs typeface="Times New Roman" pitchFamily="18" charset="0"/>
              </a:rPr>
              <a:t>және</a:t>
            </a:r>
            <a:r>
              <a:rPr lang="ru-RU" sz="1400" dirty="0">
                <a:latin typeface="Times New Roman" pitchFamily="18" charset="0"/>
                <a:ea typeface="Times New Roman" pitchFamily="18" charset="0"/>
                <a:cs typeface="Times New Roman" pitchFamily="18" charset="0"/>
              </a:rPr>
              <a:t> </a:t>
            </a:r>
            <a:r>
              <a:rPr lang="ru-RU" sz="1400" dirty="0" err="1">
                <a:latin typeface="Times New Roman" pitchFamily="18" charset="0"/>
                <a:ea typeface="Times New Roman" pitchFamily="18" charset="0"/>
                <a:cs typeface="Times New Roman" pitchFamily="18" charset="0"/>
              </a:rPr>
              <a:t>теориялық</a:t>
            </a:r>
            <a:r>
              <a:rPr lang="ru-RU" sz="1400" dirty="0">
                <a:latin typeface="Times New Roman" pitchFamily="18" charset="0"/>
                <a:ea typeface="Times New Roman" pitchFamily="18" charset="0"/>
                <a:cs typeface="Times New Roman" pitchFamily="18" charset="0"/>
              </a:rPr>
              <a:t> </a:t>
            </a:r>
            <a:r>
              <a:rPr lang="ru-RU" sz="1400" dirty="0" err="1">
                <a:latin typeface="Times New Roman" pitchFamily="18" charset="0"/>
                <a:ea typeface="Times New Roman" pitchFamily="18" charset="0"/>
                <a:cs typeface="Times New Roman" pitchFamily="18" charset="0"/>
              </a:rPr>
              <a:t>сабақтар</a:t>
            </a:r>
            <a:r>
              <a:rPr lang="ru-RU" sz="1400" dirty="0">
                <a:latin typeface="Times New Roman" pitchFamily="18" charset="0"/>
                <a:ea typeface="Times New Roman" pitchFamily="18" charset="0"/>
                <a:cs typeface="Times New Roman" pitchFamily="18" charset="0"/>
              </a:rPr>
              <a:t>, </a:t>
            </a:r>
            <a:r>
              <a:rPr lang="ru-RU" sz="1400" dirty="0" err="1">
                <a:latin typeface="Times New Roman" pitchFamily="18" charset="0"/>
                <a:ea typeface="Times New Roman" pitchFamily="18" charset="0"/>
                <a:cs typeface="Times New Roman" pitchFamily="18" charset="0"/>
              </a:rPr>
              <a:t>гранаталар</a:t>
            </a:r>
            <a:r>
              <a:rPr lang="ru-RU" sz="1400" dirty="0">
                <a:latin typeface="Times New Roman" pitchFamily="18" charset="0"/>
                <a:ea typeface="Times New Roman" pitchFamily="18" charset="0"/>
                <a:cs typeface="Times New Roman" pitchFamily="18" charset="0"/>
              </a:rPr>
              <a:t> </a:t>
            </a:r>
            <a:r>
              <a:rPr lang="ru-RU" sz="1400" dirty="0" err="1">
                <a:latin typeface="Times New Roman" pitchFamily="18" charset="0"/>
                <a:ea typeface="Times New Roman" pitchFamily="18" charset="0"/>
                <a:cs typeface="Times New Roman" pitchFamily="18" charset="0"/>
              </a:rPr>
              <a:t>лақтыру</a:t>
            </a:r>
            <a:r>
              <a:rPr lang="ru-RU" sz="1400" dirty="0">
                <a:latin typeface="Times New Roman" pitchFamily="18" charset="0"/>
                <a:ea typeface="Times New Roman" pitchFamily="18" charset="0"/>
                <a:cs typeface="Times New Roman" pitchFamily="18" charset="0"/>
              </a:rPr>
              <a:t> </a:t>
            </a:r>
            <a:r>
              <a:rPr lang="ru-RU" sz="1400" dirty="0" err="1">
                <a:latin typeface="Times New Roman" pitchFamily="18" charset="0"/>
                <a:ea typeface="Times New Roman" pitchFamily="18" charset="0"/>
                <a:cs typeface="Times New Roman" pitchFamily="18" charset="0"/>
              </a:rPr>
              <a:t>және</a:t>
            </a:r>
            <a:r>
              <a:rPr lang="ru-RU" sz="1400" dirty="0">
                <a:latin typeface="Times New Roman" pitchFamily="18" charset="0"/>
                <a:ea typeface="Times New Roman" pitchFamily="18" charset="0"/>
                <a:cs typeface="Times New Roman" pitchFamily="18" charset="0"/>
              </a:rPr>
              <a:t> </a:t>
            </a:r>
            <a:r>
              <a:rPr lang="ru-RU" sz="1400" dirty="0" err="1">
                <a:latin typeface="Times New Roman" pitchFamily="18" charset="0"/>
                <a:ea typeface="Times New Roman" pitchFamily="18" charset="0"/>
                <a:cs typeface="Times New Roman" pitchFamily="18" charset="0"/>
              </a:rPr>
              <a:t>пневматикалық</a:t>
            </a:r>
            <a:r>
              <a:rPr lang="ru-RU" sz="1400" dirty="0">
                <a:latin typeface="Times New Roman" pitchFamily="18" charset="0"/>
                <a:ea typeface="Times New Roman" pitchFamily="18" charset="0"/>
                <a:cs typeface="Times New Roman" pitchFamily="18" charset="0"/>
              </a:rPr>
              <a:t> </a:t>
            </a:r>
            <a:r>
              <a:rPr lang="ru-RU" sz="1400" dirty="0" err="1">
                <a:latin typeface="Times New Roman" pitchFamily="18" charset="0"/>
                <a:ea typeface="Times New Roman" pitchFamily="18" charset="0"/>
                <a:cs typeface="Times New Roman" pitchFamily="18" charset="0"/>
              </a:rPr>
              <a:t>винтовкадан</a:t>
            </a:r>
            <a:r>
              <a:rPr lang="ru-RU" sz="1400" dirty="0">
                <a:latin typeface="Times New Roman" pitchFamily="18" charset="0"/>
                <a:ea typeface="Times New Roman" pitchFamily="18" charset="0"/>
                <a:cs typeface="Times New Roman" pitchFamily="18" charset="0"/>
              </a:rPr>
              <a:t> ату. </a:t>
            </a:r>
            <a:r>
              <a:rPr lang="ru-RU" sz="1400" dirty="0" err="1">
                <a:latin typeface="Times New Roman" pitchFamily="18" charset="0"/>
                <a:ea typeface="Times New Roman" pitchFamily="18" charset="0"/>
                <a:cs typeface="Times New Roman" pitchFamily="18" charset="0"/>
              </a:rPr>
              <a:t>Және</a:t>
            </a:r>
            <a:r>
              <a:rPr lang="ru-RU" sz="1400" dirty="0">
                <a:latin typeface="Times New Roman" pitchFamily="18" charset="0"/>
                <a:ea typeface="Times New Roman" pitchFamily="18" charset="0"/>
                <a:cs typeface="Times New Roman" pitchFamily="18" charset="0"/>
              </a:rPr>
              <a:t> ату </a:t>
            </a:r>
            <a:r>
              <a:rPr lang="ru-RU" sz="1400" dirty="0" err="1">
                <a:latin typeface="Times New Roman" pitchFamily="18" charset="0"/>
                <a:ea typeface="Times New Roman" pitchFamily="18" charset="0"/>
                <a:cs typeface="Times New Roman" pitchFamily="18" charset="0"/>
              </a:rPr>
              <a:t>үйірмесінде</a:t>
            </a:r>
            <a:endParaRPr lang="ru-RU" sz="1400" dirty="0">
              <a:latin typeface="Arial" pitchFamily="34" charset="0"/>
              <a:cs typeface="Arial" pitchFamily="34" charset="0"/>
            </a:endParaRPr>
          </a:p>
        </p:txBody>
      </p:sp>
      <p:pic>
        <p:nvPicPr>
          <p:cNvPr id="12" name="Рисунок 11" descr="C:\Users\BZHRusCabine\AppData\Local\Microsoft\Windows\INetCache\Content.Word\WhatsApp Image 2021-12-28 at 12.15.46 (2).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15816" y="4263950"/>
            <a:ext cx="2357239" cy="1325290"/>
          </a:xfrm>
          <a:prstGeom prst="rect">
            <a:avLst/>
          </a:prstGeom>
          <a:noFill/>
          <a:ln>
            <a:noFill/>
          </a:ln>
        </p:spPr>
      </p:pic>
      <p:pic>
        <p:nvPicPr>
          <p:cNvPr id="13" name="Рисунок 12" descr="C:\Users\BZHRusCabine\AppData\Local\Microsoft\Windows\INetCache\Content.Word\WhatsApp Image 2021-12-28 at 12.15.46 (5).jpe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04558" y="4263950"/>
            <a:ext cx="2662534" cy="1254236"/>
          </a:xfrm>
          <a:prstGeom prst="rect">
            <a:avLst/>
          </a:prstGeom>
          <a:noFill/>
          <a:ln>
            <a:noFill/>
          </a:ln>
        </p:spPr>
      </p:pic>
    </p:spTree>
    <p:extLst>
      <p:ext uri="{BB962C8B-B14F-4D97-AF65-F5344CB8AC3E}">
        <p14:creationId xmlns:p14="http://schemas.microsoft.com/office/powerpoint/2010/main" val="24698542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23528" y="404664"/>
            <a:ext cx="3322712" cy="936104"/>
          </a:xfrm>
        </p:spPr>
        <p:txBody>
          <a:bodyPr>
            <a:noAutofit/>
          </a:bodyPr>
          <a:lstStyle/>
          <a:p>
            <a:r>
              <a:rPr lang="ru-RU" sz="1400" b="1" dirty="0" err="1" smtClean="0">
                <a:solidFill>
                  <a:schemeClr val="tx1"/>
                </a:solidFill>
                <a:latin typeface="Times New Roman" pitchFamily="18" charset="0"/>
                <a:cs typeface="Times New Roman" pitchFamily="18" charset="0"/>
              </a:rPr>
              <a:t>Қазан</a:t>
            </a:r>
            <a:r>
              <a:rPr lang="ru-RU" sz="1400" b="1" dirty="0" smtClean="0">
                <a:solidFill>
                  <a:schemeClr val="tx1"/>
                </a:solidFill>
                <a:latin typeface="Times New Roman" pitchFamily="18" charset="0"/>
                <a:cs typeface="Times New Roman" pitchFamily="18" charset="0"/>
              </a:rPr>
              <a:t>:</a:t>
            </a:r>
            <a:r>
              <a:rPr lang="ru-RU" sz="1400" dirty="0" smtClean="0">
                <a:solidFill>
                  <a:schemeClr val="tx1"/>
                </a:solidFill>
                <a:latin typeface="Times New Roman" pitchFamily="18" charset="0"/>
                <a:cs typeface="Times New Roman" pitchFamily="18" charset="0"/>
              </a:rPr>
              <a:t> Р. К. </a:t>
            </a:r>
            <a:r>
              <a:rPr lang="ru-RU" sz="1400" dirty="0" err="1" smtClean="0">
                <a:solidFill>
                  <a:schemeClr val="tx1"/>
                </a:solidFill>
                <a:latin typeface="Times New Roman" pitchFamily="18" charset="0"/>
                <a:cs typeface="Times New Roman" pitchFamily="18" charset="0"/>
              </a:rPr>
              <a:t>Мемлекеттік</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Туын</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алып</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шығу</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арқылы</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салтанатты</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іс-шараларға</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шығу</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үшін</a:t>
            </a:r>
            <a:r>
              <a:rPr lang="ru-RU" sz="1400" dirty="0" smtClean="0">
                <a:solidFill>
                  <a:schemeClr val="tx1"/>
                </a:solidFill>
                <a:latin typeface="Times New Roman" pitchFamily="18" charset="0"/>
                <a:cs typeface="Times New Roman" pitchFamily="18" charset="0"/>
              </a:rPr>
              <a:t> Ту </a:t>
            </a:r>
            <a:r>
              <a:rPr lang="ru-RU" sz="1400" dirty="0" err="1" smtClean="0">
                <a:solidFill>
                  <a:schemeClr val="tx1"/>
                </a:solidFill>
                <a:latin typeface="Times New Roman" pitchFamily="18" charset="0"/>
                <a:cs typeface="Times New Roman" pitchFamily="18" charset="0"/>
              </a:rPr>
              <a:t>тобы</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дайындалды</a:t>
            </a:r>
            <a:r>
              <a:rPr lang="ru-RU" sz="1400" dirty="0" smtClean="0">
                <a:solidFill>
                  <a:schemeClr val="tx1"/>
                </a:solidFill>
                <a:latin typeface="Times New Roman" pitchFamily="18" charset="0"/>
                <a:cs typeface="Times New Roman" pitchFamily="18" charset="0"/>
              </a:rPr>
              <a:t>. </a:t>
            </a:r>
            <a:br>
              <a:rPr lang="ru-RU" sz="1400" dirty="0" smtClean="0">
                <a:solidFill>
                  <a:schemeClr val="tx1"/>
                </a:solidFill>
                <a:latin typeface="Times New Roman" pitchFamily="18" charset="0"/>
                <a:cs typeface="Times New Roman" pitchFamily="18" charset="0"/>
              </a:rPr>
            </a:br>
            <a:endParaRPr lang="ru-RU" sz="1400" dirty="0">
              <a:solidFill>
                <a:schemeClr val="tx1"/>
              </a:solidFill>
              <a:latin typeface="Times New Roman" pitchFamily="18" charset="0"/>
              <a:cs typeface="Times New Roman" pitchFamily="18" charset="0"/>
            </a:endParaRPr>
          </a:p>
        </p:txBody>
      </p:sp>
      <p:pic>
        <p:nvPicPr>
          <p:cNvPr id="4" name="Объект 3" descr="C:\Users\BZHRusCabine\AppData\Local\Microsoft\Windows\INetCache\Content.Word\WhatsApp Image 2021-12-28 at 12.15.45.jpe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484784"/>
            <a:ext cx="2900928" cy="2160240"/>
          </a:xfrm>
          <a:prstGeom prst="rect">
            <a:avLst/>
          </a:prstGeom>
          <a:noFill/>
          <a:ln>
            <a:noFill/>
          </a:ln>
        </p:spPr>
      </p:pic>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9217" name="Рисунок 15" descr="Описание: C:\Users\BZHRusCabine\AppData\Local\Microsoft\Windows\INetCache\Content.Word\WhatsApp Image 2021-12-28 at 12.14.26.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457199"/>
            <a:ext cx="2088233" cy="233212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rot="10800000" flipV="1">
            <a:off x="5904999" y="480998"/>
            <a:ext cx="301892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Мектептегі</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терроризмге</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қарсы</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қауіпсіздік</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бойынша</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жұмыс</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ru-RU" sz="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Оқушыларды</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таныстыру</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үшін</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стенд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құрастырумен</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ru-RU" sz="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Терроризмге</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қарсы</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қауіпсіздіктің</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паспорты</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мен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құжаттамасы</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Мектеп</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оқушылары</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арасында</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террорлық</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әрекеттер</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мен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қауіптер</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туралы</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білім</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тақырыбы</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бойынша</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сауалнама</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ru-RU" sz="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Психологты</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тарта</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отырып</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қоғамдағы</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терроризмнің</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зияны</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туралы</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бейнероликтер</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көрсету</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және</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түсіндіру</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5"/>
          <p:cNvSpPr>
            <a:spLocks noChangeArrowheads="1"/>
          </p:cNvSpPr>
          <p:nvPr/>
        </p:nvSpPr>
        <p:spPr bwMode="auto">
          <a:xfrm>
            <a:off x="539551" y="5518378"/>
            <a:ext cx="450135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Отан</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Қорғаушыларға</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арналған</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челендж</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өткізу</a:t>
            </a:r>
            <a:endParaRPr kumimoji="0" lang="ru-RU" sz="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Ұлы</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Отан</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соғысы</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ардагерлеріне</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құрмет</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пен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құрмет</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көрсетуге</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Отан</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қорғаушыларға</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құрмет</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көрсетуге</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арналған</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ескерткіштің</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аумағын</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тазарту</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ru-RU" sz="7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220" name="Рисунок 10" descr="Описание: C:\Users\BZHRusCabine\AppData\Local\Microsoft\Windows\INetCache\Content.Word\WhatsApp Image 2021-12-28 at 12.14.24 (1).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596" y="3907491"/>
            <a:ext cx="2072439" cy="151216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Рисунок 10" descr="C:\Users\BZHRusCabine\AppData\Local\Microsoft\Windows\INetCache\Content.Word\WhatsApp Image 2021-12-28 at 12.14.23.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25572" y="3907491"/>
            <a:ext cx="1800200" cy="1561888"/>
          </a:xfrm>
          <a:prstGeom prst="rect">
            <a:avLst/>
          </a:prstGeom>
          <a:noFill/>
          <a:ln>
            <a:noFill/>
          </a:ln>
        </p:spPr>
      </p:pic>
      <p:pic>
        <p:nvPicPr>
          <p:cNvPr id="12" name="Рисунок 11" descr="C:\Users\BZHRusCabine\AppData\Local\Microsoft\Windows\INetCache\Content.Word\WhatsApp Image 2021-12-28 at 12.14.26 (3).jpe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40903" y="3189044"/>
            <a:ext cx="1728192" cy="1436893"/>
          </a:xfrm>
          <a:prstGeom prst="rect">
            <a:avLst/>
          </a:prstGeom>
          <a:noFill/>
          <a:ln>
            <a:noFill/>
          </a:ln>
        </p:spPr>
      </p:pic>
      <p:pic>
        <p:nvPicPr>
          <p:cNvPr id="13" name="Рисунок 12" descr="C:\Users\BZHRusCabine\AppData\Local\Microsoft\Windows\INetCache\Content.Word\WhatsApp Image 2021-12-28 at 12.14.26 (1).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0272" y="3155522"/>
            <a:ext cx="1903650" cy="1457325"/>
          </a:xfrm>
          <a:prstGeom prst="rect">
            <a:avLst/>
          </a:prstGeom>
          <a:noFill/>
          <a:ln>
            <a:noFill/>
          </a:ln>
        </p:spPr>
      </p:pic>
      <p:pic>
        <p:nvPicPr>
          <p:cNvPr id="14" name="Рисунок 13" descr="C:\Users\BZHRusCabine\AppData\Local\Microsoft\Windows\INetCache\Content.Word\WhatsApp Image 2021-12-28 at 12.14.24 (1).jpe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52902" y="4719033"/>
            <a:ext cx="1686470" cy="1629410"/>
          </a:xfrm>
          <a:prstGeom prst="rect">
            <a:avLst/>
          </a:prstGeom>
          <a:noFill/>
          <a:ln>
            <a:noFill/>
          </a:ln>
        </p:spPr>
      </p:pic>
      <p:pic>
        <p:nvPicPr>
          <p:cNvPr id="15" name="Рисунок 14" descr="C:\Users\BZHRusCabine\AppData\Local\Microsoft\Windows\INetCache\Content.Word\WhatsApp Image 2021-12-28 at 12.14.23 (3).jpe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20272" y="4688435"/>
            <a:ext cx="1903650" cy="1660008"/>
          </a:xfrm>
          <a:prstGeom prst="rect">
            <a:avLst/>
          </a:prstGeom>
          <a:noFill/>
          <a:ln>
            <a:noFill/>
          </a:ln>
        </p:spPr>
      </p:pic>
    </p:spTree>
    <p:extLst>
      <p:ext uri="{BB962C8B-B14F-4D97-AF65-F5344CB8AC3E}">
        <p14:creationId xmlns:p14="http://schemas.microsoft.com/office/powerpoint/2010/main" val="8037873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51520" y="260648"/>
            <a:ext cx="4752528" cy="2016224"/>
          </a:xfrm>
        </p:spPr>
        <p:txBody>
          <a:bodyPr>
            <a:normAutofit fontScale="90000"/>
          </a:bodyPr>
          <a:lstStyle/>
          <a:p>
            <a:r>
              <a:rPr lang="ru-RU" sz="1600" b="1" dirty="0" smtClean="0">
                <a:solidFill>
                  <a:schemeClr val="tx1"/>
                </a:solidFill>
                <a:latin typeface="Times New Roman" pitchFamily="18" charset="0"/>
                <a:cs typeface="Times New Roman" pitchFamily="18" charset="0"/>
              </a:rPr>
              <a:t/>
            </a:r>
            <a:br>
              <a:rPr lang="ru-RU" sz="1600" b="1" dirty="0" smtClean="0">
                <a:solidFill>
                  <a:schemeClr val="tx1"/>
                </a:solidFill>
                <a:latin typeface="Times New Roman" pitchFamily="18" charset="0"/>
                <a:cs typeface="Times New Roman" pitchFamily="18" charset="0"/>
              </a:rPr>
            </a:br>
            <a:r>
              <a:rPr lang="ru-RU" sz="1600" b="1" dirty="0">
                <a:solidFill>
                  <a:schemeClr val="tx1"/>
                </a:solidFill>
                <a:latin typeface="Times New Roman" pitchFamily="18" charset="0"/>
                <a:cs typeface="Times New Roman" pitchFamily="18" charset="0"/>
              </a:rPr>
              <a:t/>
            </a:r>
            <a:br>
              <a:rPr lang="ru-RU" sz="1600" b="1" dirty="0">
                <a:solidFill>
                  <a:schemeClr val="tx1"/>
                </a:solidFill>
                <a:latin typeface="Times New Roman" pitchFamily="18" charset="0"/>
                <a:cs typeface="Times New Roman" pitchFamily="18" charset="0"/>
              </a:rPr>
            </a:br>
            <a:r>
              <a:rPr lang="ru-RU" sz="1600" b="1" dirty="0" smtClean="0">
                <a:solidFill>
                  <a:schemeClr val="tx1"/>
                </a:solidFill>
                <a:latin typeface="Times New Roman" pitchFamily="18" charset="0"/>
                <a:cs typeface="Times New Roman" pitchFamily="18" charset="0"/>
              </a:rPr>
              <a:t/>
            </a:r>
            <a:br>
              <a:rPr lang="ru-RU" sz="1600" b="1" dirty="0" smtClean="0">
                <a:solidFill>
                  <a:schemeClr val="tx1"/>
                </a:solidFill>
                <a:latin typeface="Times New Roman" pitchFamily="18" charset="0"/>
                <a:cs typeface="Times New Roman" pitchFamily="18" charset="0"/>
              </a:rPr>
            </a:br>
            <a:r>
              <a:rPr lang="ru-RU" sz="1600" b="1" dirty="0" err="1" smtClean="0">
                <a:solidFill>
                  <a:schemeClr val="tx1"/>
                </a:solidFill>
                <a:latin typeface="Times New Roman" pitchFamily="18" charset="0"/>
                <a:cs typeface="Times New Roman" pitchFamily="18" charset="0"/>
              </a:rPr>
              <a:t>Қараша</a:t>
            </a:r>
            <a:r>
              <a:rPr lang="ru-RU" sz="1600" b="1" dirty="0">
                <a:solidFill>
                  <a:schemeClr val="tx1"/>
                </a:solidFill>
                <a:latin typeface="Times New Roman" pitchFamily="18" charset="0"/>
                <a:cs typeface="Times New Roman" pitchFamily="18" charset="0"/>
              </a:rPr>
              <a:t>:</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Қазақстан</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Республикасының</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Жоғары</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әскери</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оқу</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орындарына</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түсу</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мәселелері</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бойынша</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үгіт-насихат</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жұмыстары</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Әскери</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қасиеттер</a:t>
            </a:r>
            <a:r>
              <a:rPr lang="ru-RU" sz="1600" dirty="0">
                <a:solidFill>
                  <a:schemeClr val="tx1"/>
                </a:solidFill>
                <a:latin typeface="Times New Roman" pitchFamily="18" charset="0"/>
                <a:cs typeface="Times New Roman" pitchFamily="18" charset="0"/>
              </a:rPr>
              <a:t> мен </a:t>
            </a:r>
            <a:r>
              <a:rPr lang="ru-RU" sz="1600" dirty="0" err="1">
                <a:solidFill>
                  <a:schemeClr val="tx1"/>
                </a:solidFill>
                <a:latin typeface="Times New Roman" pitchFamily="18" charset="0"/>
                <a:cs typeface="Times New Roman" pitchFamily="18" charset="0"/>
              </a:rPr>
              <a:t>Отан</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алдындағы</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борыш</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сезімін</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дарыту</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Қазақстан</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аумағындағы</a:t>
            </a:r>
            <a:r>
              <a:rPr lang="ru-RU" sz="1600" dirty="0">
                <a:solidFill>
                  <a:schemeClr val="tx1"/>
                </a:solidFill>
                <a:latin typeface="Times New Roman" pitchFamily="18" charset="0"/>
                <a:cs typeface="Times New Roman" pitchFamily="18" charset="0"/>
              </a:rPr>
              <a:t> ҚР </a:t>
            </a:r>
            <a:r>
              <a:rPr lang="ru-RU" sz="1600" dirty="0" err="1">
                <a:solidFill>
                  <a:schemeClr val="tx1"/>
                </a:solidFill>
                <a:latin typeface="Times New Roman" pitchFamily="18" charset="0"/>
                <a:cs typeface="Times New Roman" pitchFamily="18" charset="0"/>
              </a:rPr>
              <a:t>Әскери</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Жоғары</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оқу</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орындары</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туралы</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әңгімелесу</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және</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бейнероликтер</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көрсету</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және</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әскери</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қызметшілердің</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түсу</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шарттары</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өмірі</a:t>
            </a:r>
            <a:r>
              <a:rPr lang="ru-RU" sz="1600" dirty="0">
                <a:solidFill>
                  <a:schemeClr val="tx1"/>
                </a:solidFill>
                <a:latin typeface="Times New Roman" pitchFamily="18" charset="0"/>
                <a:cs typeface="Times New Roman" pitchFamily="18" charset="0"/>
              </a:rPr>
              <a:t> мен </a:t>
            </a:r>
            <a:r>
              <a:rPr lang="ru-RU" sz="1600" dirty="0" err="1">
                <a:solidFill>
                  <a:schemeClr val="tx1"/>
                </a:solidFill>
                <a:latin typeface="Times New Roman" pitchFamily="18" charset="0"/>
                <a:cs typeface="Times New Roman" pitchFamily="18" charset="0"/>
              </a:rPr>
              <a:t>тұрмысы</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Әскери</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жоғары</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оқу</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орындарына</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түсу</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кезіндегі</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кадеттердің</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артықшылықтары</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Бұқар</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Жырау</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ауданының</a:t>
            </a:r>
            <a:r>
              <a:rPr lang="ru-RU" sz="1600" dirty="0">
                <a:solidFill>
                  <a:schemeClr val="tx1"/>
                </a:solidFill>
                <a:latin typeface="Times New Roman" pitchFamily="18" charset="0"/>
                <a:cs typeface="Times New Roman" pitchFamily="18" charset="0"/>
              </a:rPr>
              <a:t> 10-11 </a:t>
            </a:r>
            <a:r>
              <a:rPr lang="ru-RU" sz="1600" dirty="0" err="1">
                <a:solidFill>
                  <a:schemeClr val="tx1"/>
                </a:solidFill>
                <a:latin typeface="Times New Roman" pitchFamily="18" charset="0"/>
                <a:cs typeface="Times New Roman" pitchFamily="18" charset="0"/>
              </a:rPr>
              <a:t>сынып</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оқушыларына</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айти</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технологиясын</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білуге</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арналған</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сауалнама</a:t>
            </a:r>
            <a:r>
              <a:rPr lang="ru-RU" sz="1600" dirty="0">
                <a:solidFill>
                  <a:schemeClr val="tx1"/>
                </a:solidFill>
                <a:latin typeface="Times New Roman" pitchFamily="18" charset="0"/>
                <a:cs typeface="Times New Roman" pitchFamily="18" charset="0"/>
              </a:rPr>
              <a:t>.</a:t>
            </a:r>
            <a:br>
              <a:rPr lang="ru-RU" sz="1600" dirty="0">
                <a:solidFill>
                  <a:schemeClr val="tx1"/>
                </a:solidFill>
                <a:latin typeface="Times New Roman" pitchFamily="18" charset="0"/>
                <a:cs typeface="Times New Roman" pitchFamily="18" charset="0"/>
              </a:rPr>
            </a:br>
            <a:endParaRPr lang="ru-RU" sz="1600" dirty="0">
              <a:solidFill>
                <a:schemeClr val="tx1"/>
              </a:solidFill>
              <a:latin typeface="Times New Roman" pitchFamily="18" charset="0"/>
              <a:cs typeface="Times New Roman" pitchFamily="18" charset="0"/>
            </a:endParaRPr>
          </a:p>
        </p:txBody>
      </p:sp>
      <p:pic>
        <p:nvPicPr>
          <p:cNvPr id="4" name="Объект 3" descr="WhatsApp Image 2021-12-28 at 12"/>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764704"/>
            <a:ext cx="2664296" cy="1656184"/>
          </a:xfrm>
          <a:prstGeom prst="rect">
            <a:avLst/>
          </a:prstGeom>
          <a:noFill/>
          <a:ln>
            <a:noFill/>
          </a:ln>
        </p:spPr>
      </p:pic>
      <p:pic>
        <p:nvPicPr>
          <p:cNvPr id="5" name="Рисунок 4" descr="C:\Users\BZHRusCabine\AppData\Local\Microsoft\Windows\INetCache\Content.Word\WhatsApp Image 2021-12-28 at 12.13.26 (1).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3140968"/>
            <a:ext cx="2232248" cy="1656184"/>
          </a:xfrm>
          <a:prstGeom prst="rect">
            <a:avLst/>
          </a:prstGeom>
          <a:noFill/>
          <a:ln>
            <a:noFill/>
          </a:ln>
        </p:spPr>
      </p:pic>
      <p:pic>
        <p:nvPicPr>
          <p:cNvPr id="6" name="Рисунок 5" descr="C:\Users\BZHRusCabine\AppData\Local\Microsoft\Windows\INetCache\Content.Word\WhatsApp Image 2021-12-28 at 12.13.26 (4).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7950" y="3140968"/>
            <a:ext cx="2284090" cy="1656184"/>
          </a:xfrm>
          <a:prstGeom prst="rect">
            <a:avLst/>
          </a:prstGeom>
          <a:noFill/>
          <a:ln>
            <a:noFill/>
          </a:ln>
        </p:spPr>
      </p:pic>
      <p:pic>
        <p:nvPicPr>
          <p:cNvPr id="7" name="Рисунок 6" descr="C:\Users\BZHRusCabine\AppData\Local\Microsoft\Windows\INetCache\Content.Word\WhatsApp Image 2021-12-28 at 12.13.26 (3).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080" y="2549904"/>
            <a:ext cx="2664296" cy="1743191"/>
          </a:xfrm>
          <a:prstGeom prst="rect">
            <a:avLst/>
          </a:prstGeom>
          <a:noFill/>
          <a:ln>
            <a:noFill/>
          </a:ln>
        </p:spPr>
      </p:pic>
      <p:pic>
        <p:nvPicPr>
          <p:cNvPr id="9" name="Рисунок 8" descr="C:\Users\BZHRusCabine\AppData\Local\Microsoft\Windows\INetCache\Content.Word\WhatsApp Image 2021-12-28 at 12.13.26 (5).jpe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19062" y="4613204"/>
            <a:ext cx="2709321" cy="1584176"/>
          </a:xfrm>
          <a:prstGeom prst="rect">
            <a:avLst/>
          </a:prstGeom>
          <a:noFill/>
          <a:ln>
            <a:noFill/>
          </a:ln>
        </p:spPr>
      </p:pic>
      <p:sp>
        <p:nvSpPr>
          <p:cNvPr id="11" name="Прямоугольник 10"/>
          <p:cNvSpPr/>
          <p:nvPr/>
        </p:nvSpPr>
        <p:spPr>
          <a:xfrm>
            <a:off x="611560" y="5157192"/>
            <a:ext cx="4572000" cy="1015663"/>
          </a:xfrm>
          <a:prstGeom prst="rect">
            <a:avLst/>
          </a:prstGeom>
        </p:spPr>
        <p:txBody>
          <a:bodyPr>
            <a:spAutoFit/>
          </a:bodyPr>
          <a:lstStyle/>
          <a:p>
            <a:r>
              <a:rPr lang="ru-RU" dirty="0"/>
              <a:t> </a:t>
            </a:r>
            <a:r>
              <a:rPr lang="ru-RU" sz="1400" dirty="0" err="1" smtClean="0">
                <a:latin typeface="Times New Roman" pitchFamily="18" charset="0"/>
                <a:cs typeface="Times New Roman" pitchFamily="18" charset="0"/>
              </a:rPr>
              <a:t>Желтоқсан</a:t>
            </a:r>
            <a:r>
              <a:rPr lang="ru-RU" sz="1400" dirty="0" smtClean="0">
                <a:latin typeface="Times New Roman" pitchFamily="18" charset="0"/>
                <a:cs typeface="Times New Roman" pitchFamily="18" charset="0"/>
              </a:rPr>
              <a:t>: 10-11 </a:t>
            </a:r>
            <a:r>
              <a:rPr lang="ru-RU" sz="1400" dirty="0" err="1">
                <a:latin typeface="Times New Roman" pitchFamily="18" charset="0"/>
                <a:cs typeface="Times New Roman" pitchFamily="18" charset="0"/>
              </a:rPr>
              <a:t>сыныптарға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арналған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мектепте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құқық</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бұзушылық</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және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үлгілі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мінез-құлық</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бойынша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үгіт-насихат</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жұмыстары</a:t>
            </a:r>
            <a:r>
              <a:rPr lang="ru-RU" sz="1400" dirty="0">
                <a:latin typeface="Times New Roman" pitchFamily="18" charset="0"/>
                <a:cs typeface="Times New Roman" pitchFamily="18" charset="0"/>
              </a:rPr>
              <a:t>. Взвод </a:t>
            </a:r>
            <a:r>
              <a:rPr lang="ru-RU" sz="1400" dirty="0" err="1">
                <a:latin typeface="Times New Roman" pitchFamily="18" charset="0"/>
                <a:cs typeface="Times New Roman" pitchFamily="18" charset="0"/>
              </a:rPr>
              <a:t>және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бөлім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командирлерімен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әңгімелесу</a:t>
            </a:r>
            <a:r>
              <a:rPr lang="ru-RU" sz="1400" dirty="0">
                <a:latin typeface="Times New Roman" pitchFamily="18" charset="0"/>
                <a:cs typeface="Times New Roman" pitchFamily="18" charset="0"/>
              </a:rPr>
              <a:t>.</a:t>
            </a:r>
          </a:p>
        </p:txBody>
      </p:sp>
    </p:spTree>
    <p:extLst>
      <p:ext uri="{BB962C8B-B14F-4D97-AF65-F5344CB8AC3E}">
        <p14:creationId xmlns:p14="http://schemas.microsoft.com/office/powerpoint/2010/main" val="5965990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338328"/>
            <a:ext cx="8291264" cy="570392"/>
          </a:xfrm>
        </p:spPr>
        <p:txBody>
          <a:bodyPr>
            <a:noAutofit/>
          </a:bodyPr>
          <a:lstStyle/>
          <a:p>
            <a:r>
              <a:rPr lang="ru-RU" sz="1600" dirty="0" smtClean="0">
                <a:solidFill>
                  <a:schemeClr val="tx1"/>
                </a:solidFill>
                <a:latin typeface="Times New Roman" pitchFamily="18" charset="0"/>
                <a:cs typeface="Times New Roman" pitchFamily="18" charset="0"/>
              </a:rPr>
              <a:t/>
            </a:r>
            <a:br>
              <a:rPr lang="ru-RU" sz="1600" dirty="0" smtClean="0">
                <a:solidFill>
                  <a:schemeClr val="tx1"/>
                </a:solidFill>
                <a:latin typeface="Times New Roman" pitchFamily="18" charset="0"/>
                <a:cs typeface="Times New Roman" pitchFamily="18" charset="0"/>
              </a:rPr>
            </a:br>
            <a:r>
              <a:rPr lang="ru-RU" sz="1600" dirty="0">
                <a:solidFill>
                  <a:schemeClr val="tx1"/>
                </a:solidFill>
                <a:latin typeface="Times New Roman" pitchFamily="18" charset="0"/>
                <a:cs typeface="Times New Roman" pitchFamily="18" charset="0"/>
              </a:rPr>
              <a:t/>
            </a:r>
            <a:br>
              <a:rPr lang="ru-RU" sz="1600" dirty="0">
                <a:solidFill>
                  <a:schemeClr val="tx1"/>
                </a:solidFill>
                <a:latin typeface="Times New Roman" pitchFamily="18" charset="0"/>
                <a:cs typeface="Times New Roman" pitchFamily="18" charset="0"/>
              </a:rPr>
            </a:br>
            <a:r>
              <a:rPr lang="ru-RU" sz="1600" dirty="0" err="1" smtClean="0">
                <a:solidFill>
                  <a:schemeClr val="tx1"/>
                </a:solidFill>
                <a:latin typeface="Times New Roman" pitchFamily="18" charset="0"/>
                <a:cs typeface="Times New Roman" pitchFamily="18" charset="0"/>
              </a:rPr>
              <a:t>Қаңтар</a:t>
            </a:r>
            <a:r>
              <a:rPr lang="ru-RU" sz="1600" dirty="0" smtClean="0">
                <a:solidFill>
                  <a:schemeClr val="tx1"/>
                </a:solidFill>
                <a:latin typeface="Times New Roman" pitchFamily="18" charset="0"/>
                <a:cs typeface="Times New Roman" pitchFamily="18" charset="0"/>
              </a:rPr>
              <a:t>: </a:t>
            </a:r>
            <a:r>
              <a:rPr lang="ru-RU" sz="1600" dirty="0">
                <a:solidFill>
                  <a:schemeClr val="tx1"/>
                </a:solidFill>
                <a:latin typeface="Times New Roman" pitchFamily="18" charset="0"/>
                <a:cs typeface="Times New Roman" pitchFamily="18" charset="0"/>
              </a:rPr>
              <a:t>10-11 </a:t>
            </a:r>
            <a:r>
              <a:rPr lang="ru-RU" sz="1600" dirty="0" err="1">
                <a:solidFill>
                  <a:schemeClr val="tx1"/>
                </a:solidFill>
                <a:latin typeface="Times New Roman" pitchFamily="18" charset="0"/>
                <a:cs typeface="Times New Roman" pitchFamily="18" charset="0"/>
              </a:rPr>
              <a:t>сыныптарға</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арналған</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мектепте</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құқық</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бұзушылық</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және</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үлгілі</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мінез-құлық</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бойынша</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үгіт-насихат</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жұмыстары</a:t>
            </a:r>
            <a:r>
              <a:rPr lang="ru-RU" sz="1600" dirty="0">
                <a:solidFill>
                  <a:schemeClr val="tx1"/>
                </a:solidFill>
                <a:latin typeface="Times New Roman" pitchFamily="18" charset="0"/>
                <a:cs typeface="Times New Roman" pitchFamily="18" charset="0"/>
              </a:rPr>
              <a:t>. Взвод </a:t>
            </a:r>
            <a:r>
              <a:rPr lang="ru-RU" sz="1600" dirty="0" err="1">
                <a:solidFill>
                  <a:schemeClr val="tx1"/>
                </a:solidFill>
                <a:latin typeface="Times New Roman" pitchFamily="18" charset="0"/>
                <a:cs typeface="Times New Roman" pitchFamily="18" charset="0"/>
              </a:rPr>
              <a:t>және</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бөлім</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командирлерімен</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әңгімелесу</a:t>
            </a:r>
            <a:r>
              <a:rPr lang="ru-RU" sz="1600" dirty="0">
                <a:solidFill>
                  <a:schemeClr val="tx1"/>
                </a:solidFill>
                <a:latin typeface="Times New Roman" pitchFamily="18" charset="0"/>
                <a:cs typeface="Times New Roman" pitchFamily="18" charset="0"/>
              </a:rPr>
              <a:t>.</a:t>
            </a:r>
            <a:br>
              <a:rPr lang="ru-RU" sz="1600" dirty="0">
                <a:solidFill>
                  <a:schemeClr val="tx1"/>
                </a:solidFill>
                <a:latin typeface="Times New Roman" pitchFamily="18" charset="0"/>
                <a:cs typeface="Times New Roman" pitchFamily="18" charset="0"/>
              </a:rPr>
            </a:br>
            <a:endParaRPr lang="ru-RU" sz="1600" dirty="0">
              <a:solidFill>
                <a:schemeClr val="tx1"/>
              </a:solidFill>
              <a:latin typeface="Times New Roman" pitchFamily="18" charset="0"/>
              <a:cs typeface="Times New Roman" pitchFamily="18" charset="0"/>
            </a:endParaRPr>
          </a:p>
        </p:txBody>
      </p:sp>
      <p:pic>
        <p:nvPicPr>
          <p:cNvPr id="4" name="Объект 3" descr="C:\Users\user\Desktop\Новая папка\IMG-20220121-WA0000.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304029"/>
            <a:ext cx="1857895" cy="1990898"/>
          </a:xfrm>
          <a:prstGeom prst="rect">
            <a:avLst/>
          </a:prstGeom>
          <a:noFill/>
          <a:ln>
            <a:noFill/>
          </a:ln>
        </p:spPr>
      </p:pic>
      <p:pic>
        <p:nvPicPr>
          <p:cNvPr id="5" name="Рисунок 4" descr="C:\Users\user\Desktop\Новая папка\IMG-20220121-WA000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7744" y="1556792"/>
            <a:ext cx="2238375" cy="2000250"/>
          </a:xfrm>
          <a:prstGeom prst="rect">
            <a:avLst/>
          </a:prstGeom>
          <a:noFill/>
          <a:ln>
            <a:noFill/>
          </a:ln>
        </p:spPr>
      </p:pic>
      <p:pic>
        <p:nvPicPr>
          <p:cNvPr id="6" name="Рисунок 5" descr="C:\Users\user\Desktop\Новая папка\IMG-20220121-WA000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1700808"/>
            <a:ext cx="1847850" cy="2000250"/>
          </a:xfrm>
          <a:prstGeom prst="rect">
            <a:avLst/>
          </a:prstGeom>
          <a:noFill/>
          <a:ln>
            <a:noFill/>
          </a:ln>
        </p:spPr>
      </p:pic>
      <p:sp>
        <p:nvSpPr>
          <p:cNvPr id="7" name="Прямоугольник 6"/>
          <p:cNvSpPr/>
          <p:nvPr/>
        </p:nvSpPr>
        <p:spPr>
          <a:xfrm>
            <a:off x="251520" y="3701058"/>
            <a:ext cx="8712968" cy="523220"/>
          </a:xfrm>
          <a:prstGeom prst="rect">
            <a:avLst/>
          </a:prstGeom>
        </p:spPr>
        <p:txBody>
          <a:bodyPr wrap="square">
            <a:spAutoFit/>
          </a:bodyPr>
          <a:lstStyle/>
          <a:p>
            <a:r>
              <a:rPr lang="ru-RU" sz="1400" b="1" dirty="0" err="1">
                <a:latin typeface="Times New Roman" pitchFamily="18" charset="0"/>
                <a:cs typeface="Times New Roman" pitchFamily="18" charset="0"/>
              </a:rPr>
              <a:t>Ақпан</a:t>
            </a:r>
            <a:r>
              <a:rPr lang="ru-RU" sz="1400" dirty="0">
                <a:latin typeface="Times New Roman" pitchFamily="18" charset="0"/>
                <a:cs typeface="Times New Roman" pitchFamily="18" charset="0"/>
              </a:rPr>
              <a:t>: 9,10,11 </a:t>
            </a:r>
            <a:r>
              <a:rPr lang="ru-RU" sz="1400" dirty="0" err="1">
                <a:latin typeface="Times New Roman" pitchFamily="18" charset="0"/>
                <a:cs typeface="Times New Roman" pitchFamily="18" charset="0"/>
              </a:rPr>
              <a:t>сыныптар</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арасында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пневматикалық</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винтовкадан</a:t>
            </a:r>
            <a:r>
              <a:rPr lang="ru-RU" sz="1400" dirty="0">
                <a:latin typeface="Times New Roman" pitchFamily="18" charset="0"/>
                <a:cs typeface="Times New Roman" pitchFamily="18" charset="0"/>
              </a:rPr>
              <a:t> ату </a:t>
            </a:r>
            <a:r>
              <a:rPr lang="ru-RU" sz="1400" dirty="0" err="1">
                <a:latin typeface="Times New Roman" pitchFamily="18" charset="0"/>
                <a:cs typeface="Times New Roman" pitchFamily="18" charset="0"/>
              </a:rPr>
              <a:t>жарысы</a:t>
            </a:r>
            <a:r>
              <a:rPr lang="ru-RU" sz="1400" dirty="0">
                <a:latin typeface="Times New Roman" pitchFamily="18" charset="0"/>
                <a:cs typeface="Times New Roman" pitchFamily="18" charset="0"/>
              </a:rPr>
              <a:t>. 1 </a:t>
            </a:r>
            <a:r>
              <a:rPr lang="ru-RU" sz="1400" dirty="0" err="1">
                <a:latin typeface="Times New Roman" pitchFamily="18" charset="0"/>
                <a:cs typeface="Times New Roman" pitchFamily="18" charset="0"/>
              </a:rPr>
              <a:t>орын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Сексенбаева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Іңкәр</a:t>
            </a:r>
            <a:r>
              <a:rPr lang="ru-RU" sz="1400" dirty="0">
                <a:latin typeface="Times New Roman" pitchFamily="18" charset="0"/>
                <a:cs typeface="Times New Roman" pitchFamily="18" charset="0"/>
              </a:rPr>
              <a:t>, 2 </a:t>
            </a:r>
            <a:r>
              <a:rPr lang="ru-RU" sz="1400" dirty="0" err="1">
                <a:latin typeface="Times New Roman" pitchFamily="18" charset="0"/>
                <a:cs typeface="Times New Roman" pitchFamily="18" charset="0"/>
              </a:rPr>
              <a:t>орын</a:t>
            </a:r>
            <a:r>
              <a:rPr lang="ru-RU" sz="1400" dirty="0">
                <a:latin typeface="Times New Roman" pitchFamily="18" charset="0"/>
                <a:cs typeface="Times New Roman" pitchFamily="18" charset="0"/>
              </a:rPr>
              <a:t> Исаев Ислам, 3 </a:t>
            </a:r>
            <a:r>
              <a:rPr lang="ru-RU" sz="1400" dirty="0" err="1">
                <a:latin typeface="Times New Roman" pitchFamily="18" charset="0"/>
                <a:cs typeface="Times New Roman" pitchFamily="18" charset="0"/>
              </a:rPr>
              <a:t>орын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Құнабіл</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Еңлік</a:t>
            </a:r>
            <a:r>
              <a:rPr lang="ru-RU" sz="1400" dirty="0">
                <a:latin typeface="Times New Roman" pitchFamily="18" charset="0"/>
                <a:cs typeface="Times New Roman" pitchFamily="18" charset="0"/>
              </a:rPr>
              <a:t>.</a:t>
            </a:r>
          </a:p>
        </p:txBody>
      </p:sp>
      <p:pic>
        <p:nvPicPr>
          <p:cNvPr id="8" name="Рисунок 7" descr="C:\Users\user\Desktop\Новая папка\165392001346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903" y="4289002"/>
            <a:ext cx="1948841" cy="1300238"/>
          </a:xfrm>
          <a:prstGeom prst="rect">
            <a:avLst/>
          </a:prstGeom>
          <a:noFill/>
          <a:ln>
            <a:noFill/>
          </a:ln>
        </p:spPr>
      </p:pic>
      <p:pic>
        <p:nvPicPr>
          <p:cNvPr id="9" name="Рисунок 8" descr="C:\Users\user\Desktop\Новая папка\1653920013463.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86830" y="4292516"/>
            <a:ext cx="2121173" cy="1296724"/>
          </a:xfrm>
          <a:prstGeom prst="rect">
            <a:avLst/>
          </a:prstGeom>
          <a:noFill/>
          <a:ln>
            <a:noFill/>
          </a:ln>
        </p:spPr>
      </p:pic>
      <p:pic>
        <p:nvPicPr>
          <p:cNvPr id="10" name="Рисунок 9" descr="C:\Users\user\Desktop\Новая папка\1653920013444.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28807" y="4289003"/>
            <a:ext cx="1875441" cy="1300238"/>
          </a:xfrm>
          <a:prstGeom prst="rect">
            <a:avLst/>
          </a:prstGeom>
          <a:noFill/>
          <a:ln>
            <a:noFill/>
          </a:ln>
        </p:spPr>
      </p:pic>
      <p:pic>
        <p:nvPicPr>
          <p:cNvPr id="11" name="Рисунок 10" descr="C:\Users\user\Desktop\Новая папка\1653920013437.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61828" y="4320415"/>
            <a:ext cx="2002659" cy="1268826"/>
          </a:xfrm>
          <a:prstGeom prst="rect">
            <a:avLst/>
          </a:prstGeom>
          <a:noFill/>
          <a:ln>
            <a:noFill/>
          </a:ln>
        </p:spPr>
      </p:pic>
    </p:spTree>
    <p:extLst>
      <p:ext uri="{BB962C8B-B14F-4D97-AF65-F5344CB8AC3E}">
        <p14:creationId xmlns:p14="http://schemas.microsoft.com/office/powerpoint/2010/main" val="8540280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67544" y="338328"/>
            <a:ext cx="8219256" cy="858424"/>
          </a:xfrm>
        </p:spPr>
        <p:txBody>
          <a:bodyPr>
            <a:normAutofit fontScale="90000"/>
          </a:bodyPr>
          <a:lstStyle/>
          <a:p>
            <a:r>
              <a:rPr lang="ru-RU" sz="1800" b="1" dirty="0" smtClean="0">
                <a:solidFill>
                  <a:schemeClr val="tx1"/>
                </a:solidFill>
                <a:latin typeface="Times New Roman" pitchFamily="18" charset="0"/>
                <a:cs typeface="Times New Roman" pitchFamily="18" charset="0"/>
              </a:rPr>
              <a:t/>
            </a:r>
            <a:br>
              <a:rPr lang="ru-RU" sz="1800" b="1" dirty="0" smtClean="0">
                <a:solidFill>
                  <a:schemeClr val="tx1"/>
                </a:solidFill>
                <a:latin typeface="Times New Roman" pitchFamily="18" charset="0"/>
                <a:cs typeface="Times New Roman" pitchFamily="18" charset="0"/>
              </a:rPr>
            </a:br>
            <a:r>
              <a:rPr lang="ru-RU" sz="1800" b="1" dirty="0">
                <a:solidFill>
                  <a:schemeClr val="tx1"/>
                </a:solidFill>
                <a:latin typeface="Times New Roman" pitchFamily="18" charset="0"/>
                <a:cs typeface="Times New Roman" pitchFamily="18" charset="0"/>
              </a:rPr>
              <a:t/>
            </a:r>
            <a:br>
              <a:rPr lang="ru-RU" sz="1800" b="1" dirty="0">
                <a:solidFill>
                  <a:schemeClr val="tx1"/>
                </a:solidFill>
                <a:latin typeface="Times New Roman" pitchFamily="18" charset="0"/>
                <a:cs typeface="Times New Roman" pitchFamily="18" charset="0"/>
              </a:rPr>
            </a:br>
            <a:r>
              <a:rPr lang="ru-RU" sz="1800" b="1" dirty="0" smtClean="0">
                <a:solidFill>
                  <a:schemeClr val="tx1"/>
                </a:solidFill>
                <a:latin typeface="Times New Roman" pitchFamily="18" charset="0"/>
                <a:cs typeface="Times New Roman" pitchFamily="18" charset="0"/>
              </a:rPr>
              <a:t/>
            </a:r>
            <a:br>
              <a:rPr lang="ru-RU" sz="1800" b="1" dirty="0" smtClean="0">
                <a:solidFill>
                  <a:schemeClr val="tx1"/>
                </a:solidFill>
                <a:latin typeface="Times New Roman" pitchFamily="18" charset="0"/>
                <a:cs typeface="Times New Roman" pitchFamily="18" charset="0"/>
              </a:rPr>
            </a:br>
            <a:r>
              <a:rPr lang="ru-RU" sz="1800" b="1" dirty="0">
                <a:solidFill>
                  <a:schemeClr val="tx1"/>
                </a:solidFill>
                <a:latin typeface="Times New Roman" pitchFamily="18" charset="0"/>
                <a:cs typeface="Times New Roman" pitchFamily="18" charset="0"/>
              </a:rPr>
              <a:t/>
            </a:r>
            <a:br>
              <a:rPr lang="ru-RU" sz="1800" b="1" dirty="0">
                <a:solidFill>
                  <a:schemeClr val="tx1"/>
                </a:solidFill>
                <a:latin typeface="Times New Roman" pitchFamily="18" charset="0"/>
                <a:cs typeface="Times New Roman" pitchFamily="18" charset="0"/>
              </a:rPr>
            </a:br>
            <a:r>
              <a:rPr lang="ru-RU" sz="1800" b="1" dirty="0" err="1" smtClean="0">
                <a:solidFill>
                  <a:schemeClr val="tx1"/>
                </a:solidFill>
                <a:latin typeface="Times New Roman" pitchFamily="18" charset="0"/>
                <a:cs typeface="Times New Roman" pitchFamily="18" charset="0"/>
              </a:rPr>
              <a:t>Наурыз</a:t>
            </a:r>
            <a:r>
              <a:rPr lang="ru-RU" sz="1800" dirty="0">
                <a:solidFill>
                  <a:schemeClr val="tx1"/>
                </a:solidFill>
                <a:latin typeface="Times New Roman" pitchFamily="18" charset="0"/>
                <a:cs typeface="Times New Roman" pitchFamily="18" charset="0"/>
              </a:rPr>
              <a:t>: </a:t>
            </a:r>
            <a:r>
              <a:rPr lang="ru-RU" sz="1800" dirty="0" err="1">
                <a:solidFill>
                  <a:schemeClr val="tx1"/>
                </a:solidFill>
                <a:latin typeface="Times New Roman" pitchFamily="18" charset="0"/>
                <a:cs typeface="Times New Roman" pitchFamily="18" charset="0"/>
              </a:rPr>
              <a:t>Мектепте</a:t>
            </a:r>
            <a:r>
              <a:rPr lang="ru-RU" sz="1800" dirty="0">
                <a:solidFill>
                  <a:schemeClr val="tx1"/>
                </a:solidFill>
                <a:latin typeface="Times New Roman" pitchFamily="18" charset="0"/>
                <a:cs typeface="Times New Roman" pitchFamily="18" charset="0"/>
              </a:rPr>
              <a:t> </a:t>
            </a:r>
            <a:r>
              <a:rPr lang="ru-RU" sz="1800" dirty="0" err="1">
                <a:solidFill>
                  <a:schemeClr val="tx1"/>
                </a:solidFill>
                <a:latin typeface="Times New Roman" pitchFamily="18" charset="0"/>
                <a:cs typeface="Times New Roman" pitchFamily="18" charset="0"/>
              </a:rPr>
              <a:t>Азаматтық</a:t>
            </a:r>
            <a:r>
              <a:rPr lang="ru-RU" sz="1800" dirty="0">
                <a:solidFill>
                  <a:schemeClr val="tx1"/>
                </a:solidFill>
                <a:latin typeface="Times New Roman" pitchFamily="18" charset="0"/>
                <a:cs typeface="Times New Roman" pitchFamily="18" charset="0"/>
              </a:rPr>
              <a:t> </a:t>
            </a:r>
            <a:r>
              <a:rPr lang="ru-RU" sz="1800" dirty="0" err="1">
                <a:solidFill>
                  <a:schemeClr val="tx1"/>
                </a:solidFill>
                <a:latin typeface="Times New Roman" pitchFamily="18" charset="0"/>
                <a:cs typeface="Times New Roman" pitchFamily="18" charset="0"/>
              </a:rPr>
              <a:t>қорғаныс</a:t>
            </a:r>
            <a:r>
              <a:rPr lang="ru-RU" sz="1800" dirty="0">
                <a:solidFill>
                  <a:schemeClr val="tx1"/>
                </a:solidFill>
                <a:latin typeface="Times New Roman" pitchFamily="18" charset="0"/>
                <a:cs typeface="Times New Roman" pitchFamily="18" charset="0"/>
              </a:rPr>
              <a:t> </a:t>
            </a:r>
            <a:r>
              <a:rPr lang="ru-RU" sz="1800" dirty="0" err="1">
                <a:solidFill>
                  <a:schemeClr val="tx1"/>
                </a:solidFill>
                <a:latin typeface="Times New Roman" pitchFamily="18" charset="0"/>
                <a:cs typeface="Times New Roman" pitchFamily="18" charset="0"/>
              </a:rPr>
              <a:t>күніне</a:t>
            </a:r>
            <a:r>
              <a:rPr lang="ru-RU" sz="1800" dirty="0">
                <a:solidFill>
                  <a:schemeClr val="tx1"/>
                </a:solidFill>
                <a:latin typeface="Times New Roman" pitchFamily="18" charset="0"/>
                <a:cs typeface="Times New Roman" pitchFamily="18" charset="0"/>
              </a:rPr>
              <a:t> </a:t>
            </a:r>
            <a:r>
              <a:rPr lang="ru-RU" sz="1800" dirty="0" err="1">
                <a:solidFill>
                  <a:schemeClr val="tx1"/>
                </a:solidFill>
                <a:latin typeface="Times New Roman" pitchFamily="18" charset="0"/>
                <a:cs typeface="Times New Roman" pitchFamily="18" charset="0"/>
              </a:rPr>
              <a:t>орай</a:t>
            </a:r>
            <a:r>
              <a:rPr lang="ru-RU" sz="1800" dirty="0">
                <a:solidFill>
                  <a:schemeClr val="tx1"/>
                </a:solidFill>
                <a:latin typeface="Times New Roman" pitchFamily="18" charset="0"/>
                <a:cs typeface="Times New Roman" pitchFamily="18" charset="0"/>
              </a:rPr>
              <a:t> </a:t>
            </a:r>
            <a:r>
              <a:rPr lang="ru-RU" sz="1800" dirty="0" err="1">
                <a:solidFill>
                  <a:schemeClr val="tx1"/>
                </a:solidFill>
                <a:latin typeface="Times New Roman" pitchFamily="18" charset="0"/>
                <a:cs typeface="Times New Roman" pitchFamily="18" charset="0"/>
              </a:rPr>
              <a:t>эвакуациялық</a:t>
            </a:r>
            <a:r>
              <a:rPr lang="ru-RU" sz="1800" dirty="0">
                <a:solidFill>
                  <a:schemeClr val="tx1"/>
                </a:solidFill>
                <a:latin typeface="Times New Roman" pitchFamily="18" charset="0"/>
                <a:cs typeface="Times New Roman" pitchFamily="18" charset="0"/>
              </a:rPr>
              <a:t> </a:t>
            </a:r>
            <a:r>
              <a:rPr lang="ru-RU" sz="1800" dirty="0" err="1">
                <a:solidFill>
                  <a:schemeClr val="tx1"/>
                </a:solidFill>
                <a:latin typeface="Times New Roman" pitchFamily="18" charset="0"/>
                <a:cs typeface="Times New Roman" pitchFamily="18" charset="0"/>
              </a:rPr>
              <a:t>оқу-жаттығу</a:t>
            </a:r>
            <a:r>
              <a:rPr lang="ru-RU" sz="1800" dirty="0">
                <a:solidFill>
                  <a:schemeClr val="tx1"/>
                </a:solidFill>
                <a:latin typeface="Times New Roman" pitchFamily="18" charset="0"/>
                <a:cs typeface="Times New Roman" pitchFamily="18" charset="0"/>
              </a:rPr>
              <a:t> </a:t>
            </a:r>
            <a:r>
              <a:rPr lang="ru-RU" sz="1800" dirty="0" err="1">
                <a:solidFill>
                  <a:schemeClr val="tx1"/>
                </a:solidFill>
                <a:latin typeface="Times New Roman" pitchFamily="18" charset="0"/>
                <a:cs typeface="Times New Roman" pitchFamily="18" charset="0"/>
              </a:rPr>
              <a:t>өткізілді</a:t>
            </a:r>
            <a:r>
              <a:rPr lang="ru-RU" sz="1800" dirty="0">
                <a:solidFill>
                  <a:schemeClr val="tx1"/>
                </a:solidFill>
                <a:latin typeface="Times New Roman" pitchFamily="18" charset="0"/>
                <a:cs typeface="Times New Roman" pitchFamily="18" charset="0"/>
              </a:rPr>
              <a:t>. </a:t>
            </a:r>
            <a:r>
              <a:rPr lang="ru-RU" sz="1800" dirty="0" err="1">
                <a:solidFill>
                  <a:schemeClr val="tx1"/>
                </a:solidFill>
                <a:latin typeface="Times New Roman" pitchFamily="18" charset="0"/>
                <a:cs typeface="Times New Roman" pitchFamily="18" charset="0"/>
              </a:rPr>
              <a:t>Мұғалімдер</a:t>
            </a:r>
            <a:r>
              <a:rPr lang="ru-RU" sz="1800" dirty="0">
                <a:solidFill>
                  <a:schemeClr val="tx1"/>
                </a:solidFill>
                <a:latin typeface="Times New Roman" pitchFamily="18" charset="0"/>
                <a:cs typeface="Times New Roman" pitchFamily="18" charset="0"/>
              </a:rPr>
              <a:t> мен </a:t>
            </a:r>
            <a:r>
              <a:rPr lang="ru-RU" sz="1800" dirty="0" err="1">
                <a:solidFill>
                  <a:schemeClr val="tx1"/>
                </a:solidFill>
                <a:latin typeface="Times New Roman" pitchFamily="18" charset="0"/>
                <a:cs typeface="Times New Roman" pitchFamily="18" charset="0"/>
              </a:rPr>
              <a:t>оқушылар</a:t>
            </a:r>
            <a:r>
              <a:rPr lang="ru-RU" sz="1800" dirty="0">
                <a:solidFill>
                  <a:schemeClr val="tx1"/>
                </a:solidFill>
                <a:latin typeface="Times New Roman" pitchFamily="18" charset="0"/>
                <a:cs typeface="Times New Roman" pitchFamily="18" charset="0"/>
              </a:rPr>
              <a:t> </a:t>
            </a:r>
            <a:r>
              <a:rPr lang="ru-RU" sz="1800" dirty="0" err="1">
                <a:solidFill>
                  <a:schemeClr val="tx1"/>
                </a:solidFill>
                <a:latin typeface="Times New Roman" pitchFamily="18" charset="0"/>
                <a:cs typeface="Times New Roman" pitchFamily="18" charset="0"/>
              </a:rPr>
              <a:t>жақсы</a:t>
            </a:r>
            <a:r>
              <a:rPr lang="ru-RU" sz="1800" dirty="0">
                <a:solidFill>
                  <a:schemeClr val="tx1"/>
                </a:solidFill>
                <a:latin typeface="Times New Roman" pitchFamily="18" charset="0"/>
                <a:cs typeface="Times New Roman" pitchFamily="18" charset="0"/>
              </a:rPr>
              <a:t> </a:t>
            </a:r>
            <a:r>
              <a:rPr lang="ru-RU" sz="1800" dirty="0" err="1">
                <a:solidFill>
                  <a:schemeClr val="tx1"/>
                </a:solidFill>
                <a:latin typeface="Times New Roman" pitchFamily="18" charset="0"/>
                <a:cs typeface="Times New Roman" pitchFamily="18" charset="0"/>
              </a:rPr>
              <a:t>тәртіп</a:t>
            </a:r>
            <a:r>
              <a:rPr lang="ru-RU" sz="1800" dirty="0">
                <a:solidFill>
                  <a:schemeClr val="tx1"/>
                </a:solidFill>
                <a:latin typeface="Times New Roman" pitchFamily="18" charset="0"/>
                <a:cs typeface="Times New Roman" pitchFamily="18" charset="0"/>
              </a:rPr>
              <a:t> </a:t>
            </a:r>
            <a:r>
              <a:rPr lang="ru-RU" sz="1800" dirty="0" err="1">
                <a:solidFill>
                  <a:schemeClr val="tx1"/>
                </a:solidFill>
                <a:latin typeface="Times New Roman" pitchFamily="18" charset="0"/>
                <a:cs typeface="Times New Roman" pitchFamily="18" charset="0"/>
              </a:rPr>
              <a:t>көрсетті</a:t>
            </a:r>
            <a:r>
              <a:rPr lang="ru-RU" sz="1800" dirty="0">
                <a:solidFill>
                  <a:schemeClr val="tx1"/>
                </a:solidFill>
                <a:latin typeface="Times New Roman" pitchFamily="18" charset="0"/>
                <a:cs typeface="Times New Roman" pitchFamily="18" charset="0"/>
              </a:rPr>
              <a:t>. </a:t>
            </a:r>
            <a:r>
              <a:rPr lang="ru-RU" sz="1800" dirty="0" err="1">
                <a:solidFill>
                  <a:schemeClr val="tx1"/>
                </a:solidFill>
                <a:latin typeface="Times New Roman" pitchFamily="18" charset="0"/>
                <a:cs typeface="Times New Roman" pitchFamily="18" charset="0"/>
              </a:rPr>
              <a:t>Мектептен</a:t>
            </a:r>
            <a:r>
              <a:rPr lang="ru-RU" sz="1800" dirty="0">
                <a:solidFill>
                  <a:schemeClr val="tx1"/>
                </a:solidFill>
                <a:latin typeface="Times New Roman" pitchFamily="18" charset="0"/>
                <a:cs typeface="Times New Roman" pitchFamily="18" charset="0"/>
              </a:rPr>
              <a:t> </a:t>
            </a:r>
            <a:r>
              <a:rPr lang="ru-RU" sz="1800" dirty="0" err="1">
                <a:solidFill>
                  <a:schemeClr val="tx1"/>
                </a:solidFill>
                <a:latin typeface="Times New Roman" pitchFamily="18" charset="0"/>
                <a:cs typeface="Times New Roman" pitchFamily="18" charset="0"/>
              </a:rPr>
              <a:t>шығу</a:t>
            </a:r>
            <a:r>
              <a:rPr lang="ru-RU" sz="1800" dirty="0">
                <a:solidFill>
                  <a:schemeClr val="tx1"/>
                </a:solidFill>
                <a:latin typeface="Times New Roman" pitchFamily="18" charset="0"/>
                <a:cs typeface="Times New Roman" pitchFamily="18" charset="0"/>
              </a:rPr>
              <a:t> </a:t>
            </a:r>
            <a:r>
              <a:rPr lang="ru-RU" sz="1800" dirty="0" err="1">
                <a:solidFill>
                  <a:schemeClr val="tx1"/>
                </a:solidFill>
                <a:latin typeface="Times New Roman" pitchFamily="18" charset="0"/>
                <a:cs typeface="Times New Roman" pitchFamily="18" charset="0"/>
              </a:rPr>
              <a:t>уақыты</a:t>
            </a:r>
            <a:r>
              <a:rPr lang="ru-RU" sz="1800" dirty="0">
                <a:solidFill>
                  <a:schemeClr val="tx1"/>
                </a:solidFill>
                <a:latin typeface="Times New Roman" pitchFamily="18" charset="0"/>
                <a:cs typeface="Times New Roman" pitchFamily="18" charset="0"/>
              </a:rPr>
              <a:t> 4 минут </a:t>
            </a:r>
            <a:r>
              <a:rPr lang="ru-RU" sz="1800" dirty="0" err="1">
                <a:solidFill>
                  <a:schemeClr val="tx1"/>
                </a:solidFill>
                <a:latin typeface="Times New Roman" pitchFamily="18" charset="0"/>
                <a:cs typeface="Times New Roman" pitchFamily="18" charset="0"/>
              </a:rPr>
              <a:t>болды</a:t>
            </a:r>
            <a:r>
              <a:rPr lang="ru-RU" sz="1800" dirty="0">
                <a:solidFill>
                  <a:schemeClr val="tx1"/>
                </a:solidFill>
                <a:latin typeface="Times New Roman" pitchFamily="18" charset="0"/>
                <a:cs typeface="Times New Roman" pitchFamily="18" charset="0"/>
              </a:rPr>
              <a:t>.</a:t>
            </a:r>
            <a:br>
              <a:rPr lang="ru-RU" sz="1800" dirty="0">
                <a:solidFill>
                  <a:schemeClr val="tx1"/>
                </a:solidFill>
                <a:latin typeface="Times New Roman" pitchFamily="18" charset="0"/>
                <a:cs typeface="Times New Roman" pitchFamily="18" charset="0"/>
              </a:rPr>
            </a:br>
            <a:r>
              <a:rPr lang="ru-RU" sz="1800" dirty="0">
                <a:solidFill>
                  <a:schemeClr val="tx1"/>
                </a:solidFill>
                <a:latin typeface="Times New Roman" pitchFamily="18" charset="0"/>
                <a:cs typeface="Times New Roman" pitchFamily="18" charset="0"/>
              </a:rPr>
              <a:t> </a:t>
            </a:r>
            <a:br>
              <a:rPr lang="ru-RU" sz="1800" dirty="0">
                <a:solidFill>
                  <a:schemeClr val="tx1"/>
                </a:solidFill>
                <a:latin typeface="Times New Roman" pitchFamily="18" charset="0"/>
                <a:cs typeface="Times New Roman" pitchFamily="18" charset="0"/>
              </a:rPr>
            </a:br>
            <a:r>
              <a:rPr lang="ru-RU" dirty="0"/>
              <a:t> </a:t>
            </a:r>
            <a:br>
              <a:rPr lang="ru-RU" dirty="0"/>
            </a:br>
            <a:endParaRPr lang="ru-RU" dirty="0"/>
          </a:p>
        </p:txBody>
      </p:sp>
      <p:pic>
        <p:nvPicPr>
          <p:cNvPr id="5" name="Рисунок 4" descr="C:\Users\user\Desktop\Новая папка\IMG-20220301-WA0016.jpg"/>
          <p:cNvPicPr/>
          <p:nvPr/>
        </p:nvPicPr>
        <p:blipFill rotWithShape="1">
          <a:blip r:embed="rId2" cstate="print">
            <a:extLst>
              <a:ext uri="{28A0092B-C50C-407E-A947-70E740481C1C}">
                <a14:useLocalDpi xmlns:a14="http://schemas.microsoft.com/office/drawing/2010/main" val="0"/>
              </a:ext>
            </a:extLst>
          </a:blip>
          <a:srcRect b="24044"/>
          <a:stretch/>
        </p:blipFill>
        <p:spPr bwMode="auto">
          <a:xfrm>
            <a:off x="265162" y="1052736"/>
            <a:ext cx="2002582" cy="1952905"/>
          </a:xfrm>
          <a:prstGeom prst="rect">
            <a:avLst/>
          </a:prstGeom>
          <a:noFill/>
          <a:ln>
            <a:noFill/>
          </a:ln>
        </p:spPr>
      </p:pic>
      <p:pic>
        <p:nvPicPr>
          <p:cNvPr id="6" name="Объект 5" descr="C:\Users\user\Desktop\Новая папка\IMG-20220301-WA0019.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411760" y="1090696"/>
            <a:ext cx="2088232" cy="2002058"/>
          </a:xfrm>
          <a:prstGeom prst="rect">
            <a:avLst/>
          </a:prstGeom>
          <a:noFill/>
          <a:ln>
            <a:noFill/>
          </a:ln>
        </p:spPr>
      </p:pic>
      <p:pic>
        <p:nvPicPr>
          <p:cNvPr id="7" name="Рисунок 6" descr="C:\Users\user\Desktop\Новая папка\IMG-20220301-WA002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7810" y="1176451"/>
            <a:ext cx="1982421" cy="1785029"/>
          </a:xfrm>
          <a:prstGeom prst="rect">
            <a:avLst/>
          </a:prstGeom>
          <a:noFill/>
          <a:ln>
            <a:noFill/>
          </a:ln>
        </p:spPr>
      </p:pic>
      <p:pic>
        <p:nvPicPr>
          <p:cNvPr id="8" name="Рисунок 7" descr="C:\Users\user\Desktop\Новая папка\IMG-20220301-WA002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8466" y="1108560"/>
            <a:ext cx="2074014" cy="1852920"/>
          </a:xfrm>
          <a:prstGeom prst="rect">
            <a:avLst/>
          </a:prstGeom>
          <a:noFill/>
          <a:ln>
            <a:noFill/>
          </a:ln>
        </p:spPr>
      </p:pic>
      <p:sp>
        <p:nvSpPr>
          <p:cNvPr id="10" name="Прямоугольник 9"/>
          <p:cNvSpPr/>
          <p:nvPr/>
        </p:nvSpPr>
        <p:spPr>
          <a:xfrm>
            <a:off x="265162" y="3429000"/>
            <a:ext cx="2794670" cy="1169551"/>
          </a:xfrm>
          <a:prstGeom prst="rect">
            <a:avLst/>
          </a:prstGeom>
        </p:spPr>
        <p:txBody>
          <a:bodyPr wrap="square">
            <a:spAutoFit/>
          </a:bodyPr>
          <a:lstStyle/>
          <a:p>
            <a:r>
              <a:rPr lang="ru-RU" sz="1400" b="1" dirty="0" err="1">
                <a:latin typeface="Times New Roman" pitchFamily="18" charset="0"/>
                <a:cs typeface="Times New Roman" pitchFamily="18" charset="0"/>
              </a:rPr>
              <a:t>Сәуір</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Жоғары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сынып</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оқушыларымен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мектеп</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тәртібі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сыбайлас</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жемқорлық</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құқық</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бұзушылық</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туралы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әңгіме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өткізілді</a:t>
            </a:r>
            <a:r>
              <a:rPr lang="ru-RU" sz="1400" dirty="0">
                <a:latin typeface="Times New Roman" pitchFamily="18" charset="0"/>
                <a:cs typeface="Times New Roman" pitchFamily="18" charset="0"/>
              </a:rPr>
              <a:t>.</a:t>
            </a:r>
          </a:p>
        </p:txBody>
      </p:sp>
      <p:pic>
        <p:nvPicPr>
          <p:cNvPr id="11" name="Рисунок 10" descr="C:\Users\user\Desktop\Новая папка\1653920013384.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3729" y="4575392"/>
            <a:ext cx="1800200" cy="1324589"/>
          </a:xfrm>
          <a:prstGeom prst="rect">
            <a:avLst/>
          </a:prstGeom>
          <a:noFill/>
          <a:ln>
            <a:noFill/>
          </a:ln>
        </p:spPr>
      </p:pic>
      <p:pic>
        <p:nvPicPr>
          <p:cNvPr id="12" name="Рисунок 11" descr="C:\Users\user\Desktop\Новая папка\1653920013391.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512" y="4603837"/>
            <a:ext cx="1800199" cy="1296144"/>
          </a:xfrm>
          <a:prstGeom prst="rect">
            <a:avLst/>
          </a:prstGeom>
          <a:noFill/>
          <a:ln>
            <a:noFill/>
          </a:ln>
        </p:spPr>
      </p:pic>
      <p:sp>
        <p:nvSpPr>
          <p:cNvPr id="14" name="Прямоугольник 13"/>
          <p:cNvSpPr/>
          <p:nvPr/>
        </p:nvSpPr>
        <p:spPr>
          <a:xfrm>
            <a:off x="5659229" y="3423772"/>
            <a:ext cx="2808312" cy="1600438"/>
          </a:xfrm>
          <a:prstGeom prst="rect">
            <a:avLst/>
          </a:prstGeom>
        </p:spPr>
        <p:txBody>
          <a:bodyPr wrap="square">
            <a:spAutoFit/>
          </a:bodyPr>
          <a:lstStyle/>
          <a:p>
            <a:r>
              <a:rPr lang="ru-RU" sz="1400" dirty="0">
                <a:latin typeface="Times New Roman" pitchFamily="18" charset="0"/>
                <a:cs typeface="Times New Roman" pitchFamily="18" charset="0"/>
              </a:rPr>
              <a:t>Су </a:t>
            </a:r>
            <a:r>
              <a:rPr lang="ru-RU" sz="1400" dirty="0" err="1">
                <a:latin typeface="Times New Roman" pitchFamily="18" charset="0"/>
                <a:cs typeface="Times New Roman" pitchFamily="18" charset="0"/>
              </a:rPr>
              <a:t>тасқыны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және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басқа</a:t>
            </a:r>
            <a:r>
              <a:rPr lang="ru-RU" sz="1400" dirty="0">
                <a:latin typeface="Times New Roman" pitchFamily="18" charset="0"/>
                <a:cs typeface="Times New Roman" pitchFamily="18" charset="0"/>
              </a:rPr>
              <a:t> да </a:t>
            </a:r>
            <a:r>
              <a:rPr lang="ru-RU" sz="1400" dirty="0" err="1">
                <a:latin typeface="Times New Roman" pitchFamily="18" charset="0"/>
                <a:cs typeface="Times New Roman" pitchFamily="18" charset="0"/>
              </a:rPr>
              <a:t>төтенше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жағдайлар</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кезінде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эвакуациялау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пунктін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құру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бойынша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жұмыс</a:t>
            </a:r>
            <a:r>
              <a:rPr lang="ru-RU" sz="1400" dirty="0">
                <a:latin typeface="Times New Roman" pitchFamily="18" charset="0"/>
                <a:cs typeface="Times New Roman" pitchFamily="18" charset="0"/>
              </a:rPr>
              <a:t>. Инструктаж </a:t>
            </a:r>
            <a:r>
              <a:rPr lang="ru-RU" sz="1400" dirty="0" err="1">
                <a:latin typeface="Times New Roman" pitchFamily="18" charset="0"/>
                <a:cs typeface="Times New Roman" pitchFamily="18" charset="0"/>
              </a:rPr>
              <a:t>өткізілді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құжаттар</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дайындалды</a:t>
            </a:r>
            <a:r>
              <a:rPr lang="ru-RU" sz="1400" dirty="0">
                <a:latin typeface="Times New Roman" pitchFamily="18" charset="0"/>
                <a:cs typeface="Times New Roman" pitchFamily="18" charset="0"/>
              </a:rPr>
              <a:t>. су </a:t>
            </a:r>
            <a:r>
              <a:rPr lang="ru-RU" sz="1400" dirty="0" err="1">
                <a:latin typeface="Times New Roman" pitchFamily="18" charset="0"/>
                <a:cs typeface="Times New Roman" pitchFamily="18" charset="0"/>
              </a:rPr>
              <a:t>тасқыны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оқиғасынан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безендірілген</a:t>
            </a:r>
            <a:r>
              <a:rPr lang="ru-RU" sz="1400" dirty="0">
                <a:latin typeface="Times New Roman" pitchFamily="18" charset="0"/>
                <a:cs typeface="Times New Roman" pitchFamily="18" charset="0"/>
              </a:rPr>
              <a:t> стенд.</a:t>
            </a:r>
          </a:p>
        </p:txBody>
      </p:sp>
      <p:pic>
        <p:nvPicPr>
          <p:cNvPr id="15" name="Рисунок 14" descr="C:\Users\user\Desktop\Новая папка\1653920013399.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39952" y="3429000"/>
            <a:ext cx="1519277" cy="1512168"/>
          </a:xfrm>
          <a:prstGeom prst="rect">
            <a:avLst/>
          </a:prstGeom>
          <a:noFill/>
          <a:ln>
            <a:noFill/>
          </a:ln>
        </p:spPr>
      </p:pic>
      <p:pic>
        <p:nvPicPr>
          <p:cNvPr id="16" name="Рисунок 15" descr="C:\Users\user\Desktop\Новая папка\1653920013417.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48352" y="5086918"/>
            <a:ext cx="1767863" cy="1285110"/>
          </a:xfrm>
          <a:prstGeom prst="rect">
            <a:avLst/>
          </a:prstGeom>
          <a:noFill/>
          <a:ln>
            <a:noFill/>
          </a:ln>
        </p:spPr>
      </p:pic>
      <p:pic>
        <p:nvPicPr>
          <p:cNvPr id="17" name="Рисунок 16" descr="C:\Users\user\Desktop\Новая папка\1653920013424.jpg"/>
          <p:cNvPicPr/>
          <p:nvPr/>
        </p:nvPicPr>
        <p:blipFill rotWithShape="1">
          <a:blip r:embed="rId10" cstate="print">
            <a:extLst>
              <a:ext uri="{28A0092B-C50C-407E-A947-70E740481C1C}">
                <a14:useLocalDpi xmlns:a14="http://schemas.microsoft.com/office/drawing/2010/main" val="0"/>
              </a:ext>
            </a:extLst>
          </a:blip>
          <a:srcRect r="33647"/>
          <a:stretch/>
        </p:blipFill>
        <p:spPr bwMode="auto">
          <a:xfrm rot="5400000">
            <a:off x="6990209" y="4842614"/>
            <a:ext cx="1347819" cy="1649075"/>
          </a:xfrm>
          <a:prstGeom prst="rect">
            <a:avLst/>
          </a:prstGeom>
          <a:noFill/>
          <a:ln>
            <a:noFill/>
          </a:ln>
        </p:spPr>
      </p:pic>
    </p:spTree>
    <p:extLst>
      <p:ext uri="{BB962C8B-B14F-4D97-AF65-F5344CB8AC3E}">
        <p14:creationId xmlns:p14="http://schemas.microsoft.com/office/powerpoint/2010/main" val="30113532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338328"/>
            <a:ext cx="3106688" cy="1794528"/>
          </a:xfrm>
        </p:spPr>
        <p:txBody>
          <a:bodyPr>
            <a:noAutofit/>
          </a:bodyPr>
          <a:lstStyle/>
          <a:p>
            <a:r>
              <a:rPr lang="ru-RU" sz="2000" b="1" dirty="0" smtClean="0">
                <a:solidFill>
                  <a:schemeClr val="tx1"/>
                </a:solidFill>
                <a:latin typeface="Times New Roman" pitchFamily="18" charset="0"/>
                <a:cs typeface="Times New Roman" pitchFamily="18" charset="0"/>
              </a:rPr>
              <a:t/>
            </a:r>
            <a:br>
              <a:rPr lang="ru-RU" sz="2000" b="1" dirty="0" smtClean="0">
                <a:solidFill>
                  <a:schemeClr val="tx1"/>
                </a:solidFill>
                <a:latin typeface="Times New Roman" pitchFamily="18" charset="0"/>
                <a:cs typeface="Times New Roman" pitchFamily="18" charset="0"/>
              </a:rPr>
            </a:br>
            <a:r>
              <a:rPr lang="ru-RU" sz="2000" b="1" dirty="0">
                <a:solidFill>
                  <a:schemeClr val="tx1"/>
                </a:solidFill>
                <a:latin typeface="Times New Roman" pitchFamily="18" charset="0"/>
                <a:cs typeface="Times New Roman" pitchFamily="18" charset="0"/>
              </a:rPr>
              <a:t/>
            </a:r>
            <a:br>
              <a:rPr lang="ru-RU" sz="2000" b="1" dirty="0">
                <a:solidFill>
                  <a:schemeClr val="tx1"/>
                </a:solidFill>
                <a:latin typeface="Times New Roman" pitchFamily="18" charset="0"/>
                <a:cs typeface="Times New Roman" pitchFamily="18" charset="0"/>
              </a:rPr>
            </a:br>
            <a:r>
              <a:rPr lang="ru-RU" sz="2000" b="1" dirty="0" smtClean="0">
                <a:solidFill>
                  <a:schemeClr val="tx1"/>
                </a:solidFill>
                <a:latin typeface="Times New Roman" pitchFamily="18" charset="0"/>
                <a:cs typeface="Times New Roman" pitchFamily="18" charset="0"/>
              </a:rPr>
              <a:t/>
            </a:r>
            <a:br>
              <a:rPr lang="ru-RU" sz="2000" b="1" dirty="0" smtClean="0">
                <a:solidFill>
                  <a:schemeClr val="tx1"/>
                </a:solidFill>
                <a:latin typeface="Times New Roman" pitchFamily="18" charset="0"/>
                <a:cs typeface="Times New Roman" pitchFamily="18" charset="0"/>
              </a:rPr>
            </a:br>
            <a:r>
              <a:rPr lang="ru-RU" sz="2000" b="1" dirty="0" err="1" smtClean="0">
                <a:solidFill>
                  <a:schemeClr val="tx1"/>
                </a:solidFill>
                <a:latin typeface="Times New Roman" pitchFamily="18" charset="0"/>
                <a:cs typeface="Times New Roman" pitchFamily="18" charset="0"/>
              </a:rPr>
              <a:t>Мамыр</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Мектеп</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аумағында</a:t>
            </a:r>
            <a:r>
              <a:rPr lang="ru-RU" sz="2000" dirty="0">
                <a:solidFill>
                  <a:schemeClr val="tx1"/>
                </a:solidFill>
                <a:latin typeface="Times New Roman" pitchFamily="18" charset="0"/>
                <a:cs typeface="Times New Roman" pitchFamily="18" charset="0"/>
              </a:rPr>
              <a:t> 10 </a:t>
            </a:r>
            <a:r>
              <a:rPr lang="ru-RU" sz="2000" dirty="0" err="1">
                <a:solidFill>
                  <a:schemeClr val="tx1"/>
                </a:solidFill>
                <a:latin typeface="Times New Roman" pitchFamily="18" charset="0"/>
                <a:cs typeface="Times New Roman" pitchFamily="18" charset="0"/>
              </a:rPr>
              <a:t>сынып</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оқушыларымен</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далалық</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жиыны</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өткізілді</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Әскери</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істер</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бойынша</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теориялық</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және</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практикалық</a:t>
            </a:r>
            <a:r>
              <a:rPr lang="ru-RU" sz="2000" dirty="0">
                <a:solidFill>
                  <a:schemeClr val="tx1"/>
                </a:solidFill>
                <a:latin typeface="Times New Roman" pitchFamily="18" charset="0"/>
                <a:cs typeface="Times New Roman" pitchFamily="18" charset="0"/>
              </a:rPr>
              <a:t> </a:t>
            </a:r>
            <a:r>
              <a:rPr lang="ru-RU" sz="2000" dirty="0" err="1">
                <a:solidFill>
                  <a:schemeClr val="tx1"/>
                </a:solidFill>
                <a:latin typeface="Times New Roman" pitchFamily="18" charset="0"/>
                <a:cs typeface="Times New Roman" pitchFamily="18" charset="0"/>
              </a:rPr>
              <a:t>білім</a:t>
            </a:r>
            <a:r>
              <a:rPr lang="ru-RU" sz="2000" dirty="0">
                <a:solidFill>
                  <a:schemeClr val="tx1"/>
                </a:solidFill>
                <a:latin typeface="Times New Roman" pitchFamily="18" charset="0"/>
                <a:cs typeface="Times New Roman" pitchFamily="18" charset="0"/>
              </a:rPr>
              <a:t>.</a:t>
            </a:r>
            <a:br>
              <a:rPr lang="ru-RU" sz="2000" dirty="0">
                <a:solidFill>
                  <a:schemeClr val="tx1"/>
                </a:solidFill>
                <a:latin typeface="Times New Roman" pitchFamily="18" charset="0"/>
                <a:cs typeface="Times New Roman" pitchFamily="18" charset="0"/>
              </a:rPr>
            </a:br>
            <a:r>
              <a:rPr lang="ru-RU" sz="2000" dirty="0">
                <a:solidFill>
                  <a:schemeClr val="tx1"/>
                </a:solidFill>
                <a:latin typeface="Times New Roman" pitchFamily="18" charset="0"/>
                <a:cs typeface="Times New Roman" pitchFamily="18" charset="0"/>
              </a:rPr>
              <a:t> </a:t>
            </a:r>
            <a:br>
              <a:rPr lang="ru-RU" sz="2000" dirty="0">
                <a:solidFill>
                  <a:schemeClr val="tx1"/>
                </a:solidFill>
                <a:latin typeface="Times New Roman" pitchFamily="18" charset="0"/>
                <a:cs typeface="Times New Roman" pitchFamily="18" charset="0"/>
              </a:rPr>
            </a:br>
            <a:endParaRPr lang="ru-RU" sz="2000" dirty="0">
              <a:solidFill>
                <a:schemeClr val="tx1"/>
              </a:solidFill>
              <a:latin typeface="Times New Roman" pitchFamily="18" charset="0"/>
              <a:cs typeface="Times New Roman" pitchFamily="18" charset="0"/>
            </a:endParaRPr>
          </a:p>
        </p:txBody>
      </p:sp>
      <p:pic>
        <p:nvPicPr>
          <p:cNvPr id="4" name="Объект 3" descr="C:\Users\user\Desktop\Новая папка\1653920013344.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2400834"/>
            <a:ext cx="2304256" cy="1800200"/>
          </a:xfrm>
          <a:prstGeom prst="rect">
            <a:avLst/>
          </a:prstGeom>
          <a:noFill/>
          <a:ln>
            <a:noFill/>
          </a:ln>
        </p:spPr>
      </p:pic>
      <p:pic>
        <p:nvPicPr>
          <p:cNvPr id="5" name="Рисунок 4" descr="C:\Users\user\Desktop\Новая папка\165392001335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2492896"/>
            <a:ext cx="2376264" cy="1724562"/>
          </a:xfrm>
          <a:prstGeom prst="rect">
            <a:avLst/>
          </a:prstGeom>
          <a:noFill/>
          <a:ln>
            <a:noFill/>
          </a:ln>
        </p:spPr>
      </p:pic>
      <p:pic>
        <p:nvPicPr>
          <p:cNvPr id="6" name="Рисунок 5" descr="C:\Users\user\Desktop\Новая папка\165392001335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979383" y="301551"/>
            <a:ext cx="1905316" cy="2088232"/>
          </a:xfrm>
          <a:prstGeom prst="rect">
            <a:avLst/>
          </a:prstGeom>
          <a:noFill/>
          <a:ln>
            <a:noFill/>
          </a:ln>
        </p:spPr>
      </p:pic>
      <p:pic>
        <p:nvPicPr>
          <p:cNvPr id="7" name="Рисунок 6" descr="C:\Users\user\Desktop\Новая папка\165392001333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6136" y="2420889"/>
            <a:ext cx="2304256" cy="1796569"/>
          </a:xfrm>
          <a:prstGeom prst="rect">
            <a:avLst/>
          </a:prstGeom>
          <a:noFill/>
          <a:ln>
            <a:noFill/>
          </a:ln>
        </p:spPr>
      </p:pic>
      <p:pic>
        <p:nvPicPr>
          <p:cNvPr id="8" name="Рисунок 7" descr="C:\Users\user\Desktop\Новая папка\1653920013365.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6" y="393009"/>
            <a:ext cx="2228850" cy="1905316"/>
          </a:xfrm>
          <a:prstGeom prst="rect">
            <a:avLst/>
          </a:prstGeom>
          <a:noFill/>
          <a:ln>
            <a:noFill/>
          </a:ln>
        </p:spPr>
      </p:pic>
      <p:sp>
        <p:nvSpPr>
          <p:cNvPr id="9" name="Прямоугольник 8"/>
          <p:cNvSpPr/>
          <p:nvPr/>
        </p:nvSpPr>
        <p:spPr>
          <a:xfrm>
            <a:off x="251520" y="4437112"/>
            <a:ext cx="8640960" cy="2462213"/>
          </a:xfrm>
          <a:prstGeom prst="rect">
            <a:avLst/>
          </a:prstGeom>
        </p:spPr>
        <p:txBody>
          <a:bodyPr wrap="square">
            <a:spAutoFit/>
          </a:bodyPr>
          <a:lstStyle/>
          <a:p>
            <a:r>
              <a:rPr lang="ru-RU" sz="1400" b="1" dirty="0" err="1" smtClean="0"/>
              <a:t>Қорытынды</a:t>
            </a:r>
            <a:r>
              <a:rPr lang="ru-RU" sz="1400" b="1" dirty="0" smtClean="0"/>
              <a:t>: </a:t>
            </a:r>
            <a:r>
              <a:rPr lang="ru-RU" sz="1400" dirty="0" err="1" smtClean="0"/>
              <a:t>Мамыр</a:t>
            </a:r>
            <a:r>
              <a:rPr lang="ru-RU" sz="1400" dirty="0" smtClean="0"/>
              <a:t> </a:t>
            </a:r>
            <a:r>
              <a:rPr lang="ru-RU" sz="1400" dirty="0" err="1"/>
              <a:t>айында</a:t>
            </a:r>
            <a:r>
              <a:rPr lang="ru-RU" sz="1400" dirty="0"/>
              <a:t> </a:t>
            </a:r>
            <a:r>
              <a:rPr lang="ru-RU" sz="1400" dirty="0" err="1"/>
              <a:t>әскери</a:t>
            </a:r>
            <a:r>
              <a:rPr lang="ru-RU" sz="1400" dirty="0"/>
              <a:t> </a:t>
            </a:r>
            <a:r>
              <a:rPr lang="ru-RU" sz="1400" dirty="0" err="1"/>
              <a:t>іс</a:t>
            </a:r>
            <a:r>
              <a:rPr lang="ru-RU" sz="1400" dirty="0"/>
              <a:t> </a:t>
            </a:r>
            <a:r>
              <a:rPr lang="ru-RU" sz="1400" dirty="0" err="1"/>
              <a:t>бойынша</a:t>
            </a:r>
            <a:r>
              <a:rPr lang="ru-RU" sz="1400" dirty="0"/>
              <a:t> </a:t>
            </a:r>
            <a:r>
              <a:rPr lang="ru-RU" sz="1400" dirty="0" err="1"/>
              <a:t>арнайы</a:t>
            </a:r>
            <a:r>
              <a:rPr lang="ru-RU" sz="1400" dirty="0"/>
              <a:t> </a:t>
            </a:r>
            <a:r>
              <a:rPr lang="ru-RU" sz="1400" dirty="0" err="1"/>
              <a:t>жарыстар</a:t>
            </a:r>
            <a:r>
              <a:rPr lang="ru-RU" sz="1400" dirty="0"/>
              <a:t> </a:t>
            </a:r>
            <a:r>
              <a:rPr lang="ru-RU" sz="1400" dirty="0" err="1"/>
              <a:t>тоқтатылды</a:t>
            </a:r>
            <a:r>
              <a:rPr lang="ru-RU" sz="1400" dirty="0"/>
              <a:t>. </a:t>
            </a:r>
            <a:r>
              <a:rPr lang="ru-RU" sz="1400" dirty="0" err="1"/>
              <a:t>Әскери-патриоттық</a:t>
            </a:r>
            <a:r>
              <a:rPr lang="ru-RU" sz="1400" dirty="0"/>
              <a:t> </a:t>
            </a:r>
            <a:r>
              <a:rPr lang="ru-RU" sz="1400" dirty="0" err="1"/>
              <a:t>тәрбие</a:t>
            </a:r>
            <a:r>
              <a:rPr lang="ru-RU" sz="1400" dirty="0"/>
              <a:t> </a:t>
            </a:r>
            <a:r>
              <a:rPr lang="ru-RU" sz="1400" dirty="0" err="1"/>
              <a:t>айлығы</a:t>
            </a:r>
            <a:r>
              <a:rPr lang="ru-RU" sz="1400" dirty="0"/>
              <a:t> </a:t>
            </a:r>
            <a:r>
              <a:rPr lang="ru-RU" sz="1400" dirty="0" err="1"/>
              <a:t>жойылды</a:t>
            </a:r>
            <a:r>
              <a:rPr lang="ru-RU" sz="1400" dirty="0"/>
              <a:t>. 9 </a:t>
            </a:r>
            <a:r>
              <a:rPr lang="ru-RU" sz="1400" dirty="0" err="1"/>
              <a:t>мамырдағы</a:t>
            </a:r>
            <a:r>
              <a:rPr lang="ru-RU" sz="1400" dirty="0"/>
              <a:t> </a:t>
            </a:r>
            <a:r>
              <a:rPr lang="ru-RU" sz="1400" dirty="0" err="1"/>
              <a:t>жеңіске</a:t>
            </a:r>
            <a:r>
              <a:rPr lang="ru-RU" sz="1400" dirty="0"/>
              <a:t> </a:t>
            </a:r>
            <a:r>
              <a:rPr lang="ru-RU" sz="1400" dirty="0" err="1"/>
              <a:t>арналған</a:t>
            </a:r>
            <a:r>
              <a:rPr lang="ru-RU" sz="1400" dirty="0"/>
              <a:t> </a:t>
            </a:r>
            <a:r>
              <a:rPr lang="ru-RU" sz="1400" dirty="0" err="1"/>
              <a:t>шеру</a:t>
            </a:r>
            <a:r>
              <a:rPr lang="ru-RU" sz="1400" dirty="0"/>
              <a:t> </a:t>
            </a:r>
            <a:r>
              <a:rPr lang="ru-RU" sz="1400" dirty="0" err="1"/>
              <a:t>және</a:t>
            </a:r>
            <a:r>
              <a:rPr lang="ru-RU" sz="1400" dirty="0"/>
              <a:t> </a:t>
            </a:r>
            <a:r>
              <a:rPr lang="ru-RU" sz="1400" dirty="0" err="1"/>
              <a:t>басқа</a:t>
            </a:r>
            <a:r>
              <a:rPr lang="ru-RU" sz="1400" dirty="0"/>
              <a:t> да </a:t>
            </a:r>
            <a:r>
              <a:rPr lang="ru-RU" sz="1400" dirty="0" err="1"/>
              <a:t>әскери</a:t>
            </a:r>
            <a:r>
              <a:rPr lang="ru-RU" sz="1400" dirty="0"/>
              <a:t> </a:t>
            </a:r>
            <a:r>
              <a:rPr lang="ru-RU" sz="1400" dirty="0" err="1"/>
              <a:t>жарыстарды</a:t>
            </a:r>
            <a:r>
              <a:rPr lang="ru-RU" sz="1400" dirty="0"/>
              <a:t> </a:t>
            </a:r>
            <a:r>
              <a:rPr lang="ru-RU" sz="1400" dirty="0" err="1"/>
              <a:t>өткізуге</a:t>
            </a:r>
            <a:r>
              <a:rPr lang="ru-RU" sz="1400" dirty="0"/>
              <a:t> </a:t>
            </a:r>
            <a:r>
              <a:rPr lang="ru-RU" sz="1400" dirty="0" err="1"/>
              <a:t>тыйым</a:t>
            </a:r>
            <a:r>
              <a:rPr lang="ru-RU" sz="1400" dirty="0"/>
              <a:t> </a:t>
            </a:r>
            <a:r>
              <a:rPr lang="ru-RU" sz="1400" dirty="0" err="1"/>
              <a:t>салынды</a:t>
            </a:r>
            <a:r>
              <a:rPr lang="ru-RU" sz="1400" dirty="0"/>
              <a:t>. ЮИД </a:t>
            </a:r>
            <a:r>
              <a:rPr lang="ru-RU" sz="1400" dirty="0" err="1"/>
              <a:t>жарысы</a:t>
            </a:r>
            <a:r>
              <a:rPr lang="ru-RU" sz="1400" dirty="0"/>
              <a:t> </a:t>
            </a:r>
            <a:r>
              <a:rPr lang="ru-RU" sz="1400" dirty="0" err="1"/>
              <a:t>болған</a:t>
            </a:r>
            <a:r>
              <a:rPr lang="ru-RU" sz="1400" dirty="0"/>
              <a:t> </a:t>
            </a:r>
            <a:r>
              <a:rPr lang="ru-RU" sz="1400" dirty="0" err="1"/>
              <a:t>жоқ</a:t>
            </a:r>
            <a:r>
              <a:rPr lang="ru-RU" sz="1400" dirty="0"/>
              <a:t>. Ту </a:t>
            </a:r>
            <a:r>
              <a:rPr lang="ru-RU" sz="1400" dirty="0" err="1"/>
              <a:t>үстаушылар</a:t>
            </a:r>
            <a:r>
              <a:rPr lang="ru-RU" sz="1400" dirty="0"/>
              <a:t> </a:t>
            </a:r>
            <a:r>
              <a:rPr lang="ru-RU" sz="1400" dirty="0" err="1"/>
              <a:t>сайысы</a:t>
            </a:r>
            <a:r>
              <a:rPr lang="ru-RU" sz="1400" dirty="0"/>
              <a:t>, </a:t>
            </a:r>
            <a:r>
              <a:rPr lang="ru-RU" sz="1400" dirty="0" err="1"/>
              <a:t>Айбын</a:t>
            </a:r>
            <a:r>
              <a:rPr lang="ru-RU" sz="1400" dirty="0"/>
              <a:t> </a:t>
            </a:r>
            <a:r>
              <a:rPr lang="ru-RU" sz="1400" dirty="0" err="1"/>
              <a:t>аудан</a:t>
            </a:r>
            <a:r>
              <a:rPr lang="ru-RU" sz="1400" dirty="0"/>
              <a:t>, </a:t>
            </a:r>
            <a:r>
              <a:rPr lang="ru-RU" sz="1400" dirty="0" err="1"/>
              <a:t>Ұлан</a:t>
            </a:r>
            <a:r>
              <a:rPr lang="ru-RU" sz="1400" dirty="0"/>
              <a:t> </a:t>
            </a:r>
            <a:r>
              <a:rPr lang="ru-RU" sz="1400" dirty="0" err="1"/>
              <a:t>аудан</a:t>
            </a:r>
            <a:r>
              <a:rPr lang="ru-RU" sz="1400" dirty="0"/>
              <a:t> </a:t>
            </a:r>
            <a:r>
              <a:rPr lang="ru-RU" sz="1400" dirty="0" err="1"/>
              <a:t>байқауы</a:t>
            </a:r>
            <a:r>
              <a:rPr lang="ru-RU" sz="1400" dirty="0"/>
              <a:t>. </a:t>
            </a:r>
            <a:r>
              <a:rPr lang="ru-RU" sz="1400" dirty="0" err="1"/>
              <a:t>аудандық</a:t>
            </a:r>
            <a:r>
              <a:rPr lang="ru-RU" sz="1400" dirty="0"/>
              <a:t> </a:t>
            </a:r>
            <a:r>
              <a:rPr lang="ru-RU" sz="1400" dirty="0" err="1"/>
              <a:t>байқауларды</a:t>
            </a:r>
            <a:r>
              <a:rPr lang="ru-RU" sz="1400" dirty="0"/>
              <a:t> </a:t>
            </a:r>
            <a:r>
              <a:rPr lang="ru-RU" sz="1400" dirty="0" err="1"/>
              <a:t>қарау</a:t>
            </a:r>
            <a:r>
              <a:rPr lang="ru-RU" sz="1400" dirty="0"/>
              <a:t> </a:t>
            </a:r>
            <a:r>
              <a:rPr lang="ru-RU" sz="1400" dirty="0" err="1"/>
              <a:t>жүйесі</a:t>
            </a:r>
            <a:r>
              <a:rPr lang="ru-RU" sz="1400" dirty="0"/>
              <a:t> мен </a:t>
            </a:r>
            <a:r>
              <a:rPr lang="ru-RU" sz="1400" dirty="0" err="1"/>
              <a:t>әндер</a:t>
            </a:r>
            <a:r>
              <a:rPr lang="ru-RU" sz="1400" dirty="0"/>
              <a:t>. </a:t>
            </a:r>
            <a:r>
              <a:rPr lang="ru-RU" sz="1400" dirty="0" err="1"/>
              <a:t>Жас</a:t>
            </a:r>
            <a:r>
              <a:rPr lang="ru-RU" sz="1400" dirty="0"/>
              <a:t> </a:t>
            </a:r>
            <a:r>
              <a:rPr lang="ru-RU" sz="1400" dirty="0" err="1"/>
              <a:t>құтқарушы</a:t>
            </a:r>
            <a:r>
              <a:rPr lang="ru-RU" sz="1400" dirty="0"/>
              <a:t> </a:t>
            </a:r>
            <a:r>
              <a:rPr lang="ru-RU" sz="1400" dirty="0" err="1"/>
              <a:t>сайысы</a:t>
            </a:r>
            <a:r>
              <a:rPr lang="ru-RU" sz="1400" dirty="0" smtClean="0"/>
              <a:t>.</a:t>
            </a:r>
          </a:p>
          <a:p>
            <a:endParaRPr lang="ru-RU" sz="1400" dirty="0" smtClean="0"/>
          </a:p>
          <a:p>
            <a:r>
              <a:rPr lang="ru-RU" sz="1400" b="1" dirty="0" err="1" smtClean="0">
                <a:latin typeface="Times New Roman" pitchFamily="18" charset="0"/>
                <a:cs typeface="Times New Roman" pitchFamily="18" charset="0"/>
              </a:rPr>
              <a:t>Кемшіліктер</a:t>
            </a:r>
            <a:r>
              <a:rPr lang="ru-RU" sz="1400" b="1"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Жұмыстағы</a:t>
            </a:r>
            <a:r>
              <a:rPr lang="ru-RU" sz="1400" dirty="0" smtClean="0">
                <a:latin typeface="Times New Roman" pitchFamily="18" charset="0"/>
                <a:cs typeface="Times New Roman" pitchFamily="18" charset="0"/>
              </a:rPr>
              <a:t> </a:t>
            </a:r>
            <a:r>
              <a:rPr lang="ru-RU" sz="1400" dirty="0" err="1">
                <a:latin typeface="Times New Roman" pitchFamily="18" charset="0"/>
                <a:cs typeface="Times New Roman" pitchFamily="18" charset="0"/>
              </a:rPr>
              <a:t>қиындықтар-бұл</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қалыпты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Интернеттің</a:t>
            </a:r>
            <a:r>
              <a:rPr lang="ru-RU" sz="1400" dirty="0">
                <a:latin typeface="Times New Roman" pitchFamily="18" charset="0"/>
                <a:cs typeface="Times New Roman" pitchFamily="18" charset="0"/>
              </a:rPr>
              <a:t>, НВТП, АҚ </a:t>
            </a:r>
            <a:r>
              <a:rPr lang="ru-RU" sz="1400" dirty="0" err="1">
                <a:latin typeface="Times New Roman" pitchFamily="18" charset="0"/>
                <a:cs typeface="Times New Roman" pitchFamily="18" charset="0"/>
              </a:rPr>
              <a:t>бойынша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қажетті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құрал-жабдықтарды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сатып</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алу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үшін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қажетті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қаражаттың</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болмауы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стендтер</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плакаттар</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және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әсіресе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макеттер</a:t>
            </a:r>
            <a:r>
              <a:rPr lang="ru-RU" sz="1400" dirty="0">
                <a:latin typeface="Times New Roman" pitchFamily="18" charset="0"/>
                <a:cs typeface="Times New Roman" pitchFamily="18" charset="0"/>
              </a:rPr>
              <a:t>. </a:t>
            </a:r>
          </a:p>
          <a:p>
            <a:r>
              <a:rPr lang="ru-RU" sz="1400" dirty="0">
                <a:latin typeface="Times New Roman" pitchFamily="18" charset="0"/>
                <a:cs typeface="Times New Roman" pitchFamily="18" charset="0"/>
              </a:rPr>
              <a:t> </a:t>
            </a:r>
          </a:p>
          <a:p>
            <a:r>
              <a:rPr lang="ru-RU" sz="1400" dirty="0"/>
              <a:t> </a:t>
            </a:r>
          </a:p>
          <a:p>
            <a:endParaRPr lang="ru-RU" sz="1400" dirty="0"/>
          </a:p>
          <a:p>
            <a:r>
              <a:rPr lang="ru-RU" sz="1400" dirty="0"/>
              <a:t> </a:t>
            </a:r>
          </a:p>
        </p:txBody>
      </p:sp>
    </p:spTree>
    <p:extLst>
      <p:ext uri="{BB962C8B-B14F-4D97-AF65-F5344CB8AC3E}">
        <p14:creationId xmlns:p14="http://schemas.microsoft.com/office/powerpoint/2010/main" val="1802309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67545" y="1988840"/>
            <a:ext cx="7812856" cy="4137323"/>
          </a:xfrm>
        </p:spPr>
        <p:txBody>
          <a:bodyPr/>
          <a:lstStyle/>
          <a:p>
            <a:r>
              <a:rPr lang="kk-KZ" sz="1400" dirty="0">
                <a:latin typeface="Times New Roman" pitchFamily="18" charset="0"/>
                <a:cs typeface="Times New Roman" pitchFamily="18" charset="0"/>
              </a:rPr>
              <a:t>Жас қыран және Жас ұлан ұйымының мақсаты: Өскелең жас ұрпақтың бойында патриоттық, білім мен өзін-өзі жетілдіруге деген құштарлық,беріктік, Отан тарихына, Тәуелсіз Қазақстанның бүгіні мен болашағына деген жауапкершілікке тәрбиелеу. </a:t>
            </a:r>
            <a:endParaRPr lang="ru-RU" sz="1400" dirty="0">
              <a:latin typeface="Times New Roman" pitchFamily="18" charset="0"/>
              <a:cs typeface="Times New Roman" pitchFamily="18" charset="0"/>
            </a:endParaRPr>
          </a:p>
          <a:p>
            <a:r>
              <a:rPr lang="kk-KZ" sz="1400" dirty="0">
                <a:latin typeface="Times New Roman" pitchFamily="18" charset="0"/>
                <a:cs typeface="Times New Roman" pitchFamily="18" charset="0"/>
              </a:rPr>
              <a:t>Тәуелсіздіктің 30 жылдығына орай мектебімізде "Жас қыран және Жас ұлан" ұйымына қабылдау іс шарасы өткізілді.</a:t>
            </a:r>
            <a:endParaRPr lang="ru-RU" sz="1400" dirty="0">
              <a:latin typeface="Times New Roman" pitchFamily="18" charset="0"/>
              <a:cs typeface="Times New Roman" pitchFamily="18" charset="0"/>
            </a:endParaRPr>
          </a:p>
          <a:p>
            <a:r>
              <a:rPr lang="kk-KZ" sz="1400" dirty="0">
                <a:latin typeface="Times New Roman" pitchFamily="18" charset="0"/>
                <a:cs typeface="Times New Roman" pitchFamily="18" charset="0"/>
              </a:rPr>
              <a:t>Жауапты Аға тәлімгер Саганаева К.К,</a:t>
            </a:r>
            <a:endParaRPr lang="ru-RU" sz="1400" dirty="0">
              <a:latin typeface="Times New Roman" pitchFamily="18" charset="0"/>
              <a:cs typeface="Times New Roman" pitchFamily="18" charset="0"/>
            </a:endParaRPr>
          </a:p>
          <a:p>
            <a:r>
              <a:rPr lang="ru-RU" sz="1400" dirty="0" err="1">
                <a:latin typeface="Times New Roman" pitchFamily="18" charset="0"/>
                <a:cs typeface="Times New Roman" pitchFamily="18" charset="0"/>
              </a:rPr>
              <a:t>Өзін-өзі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басқару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президенті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Аристаева</a:t>
            </a:r>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Л.А</a:t>
            </a:r>
          </a:p>
          <a:p>
            <a:endParaRPr lang="ru-RU" sz="1400" dirty="0">
              <a:latin typeface="Times New Roman" pitchFamily="18" charset="0"/>
              <a:cs typeface="Times New Roman" pitchFamily="18" charset="0"/>
            </a:endParaRPr>
          </a:p>
          <a:p>
            <a:endParaRPr lang="ru-RU" dirty="0"/>
          </a:p>
        </p:txBody>
      </p:sp>
      <p:sp>
        <p:nvSpPr>
          <p:cNvPr id="3" name="Заголовок 2"/>
          <p:cNvSpPr>
            <a:spLocks noGrp="1"/>
          </p:cNvSpPr>
          <p:nvPr>
            <p:ph type="title"/>
          </p:nvPr>
        </p:nvSpPr>
        <p:spPr>
          <a:xfrm>
            <a:off x="539552" y="332656"/>
            <a:ext cx="8229600" cy="1252728"/>
          </a:xfrm>
        </p:spPr>
        <p:txBody>
          <a:bodyPr>
            <a:noAutofit/>
          </a:bodyPr>
          <a:lstStyle/>
          <a:p>
            <a:r>
              <a:rPr lang="kk-KZ" sz="1600" b="1" dirty="0" smtClean="0">
                <a:solidFill>
                  <a:schemeClr val="tx1"/>
                </a:solidFill>
                <a:latin typeface="Times New Roman" pitchFamily="18" charset="0"/>
                <a:cs typeface="Times New Roman" pitchFamily="18" charset="0"/>
              </a:rPr>
              <a:t>Биылғы оқу жылынан бастап мектебімізде «Мектеп Парламенті » өзін-өзі басқару ұйымы жұмыс жасауда.  Мектеп Президентін сайлаудың нәтижесінде Мектеп Президенті   болып 9-сынып оқушысы Аристаева Лаура тағайындалды. </a:t>
            </a:r>
            <a:endParaRPr lang="ru-RU" sz="1600" b="1" dirty="0">
              <a:solidFill>
                <a:schemeClr val="tx1"/>
              </a:solidFill>
              <a:latin typeface="Times New Roman" pitchFamily="18" charset="0"/>
              <a:cs typeface="Times New Roman" pitchFamily="18" charset="0"/>
            </a:endParaRPr>
          </a:p>
        </p:txBody>
      </p:sp>
      <p:pic>
        <p:nvPicPr>
          <p:cNvPr id="4" name="Рисунок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789040"/>
            <a:ext cx="3024336" cy="2160240"/>
          </a:xfrm>
          <a:prstGeom prst="rect">
            <a:avLst/>
          </a:prstGeom>
          <a:noFill/>
        </p:spPr>
      </p:pic>
      <p:pic>
        <p:nvPicPr>
          <p:cNvPr id="5" name="Рисунок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3140968"/>
            <a:ext cx="3816424" cy="1584176"/>
          </a:xfrm>
          <a:prstGeom prst="rect">
            <a:avLst/>
          </a:prstGeom>
          <a:noFill/>
        </p:spPr>
      </p:pic>
      <p:graphicFrame>
        <p:nvGraphicFramePr>
          <p:cNvPr id="6" name="Таблица 5"/>
          <p:cNvGraphicFramePr>
            <a:graphicFrameLocks noGrp="1"/>
          </p:cNvGraphicFramePr>
          <p:nvPr>
            <p:extLst>
              <p:ext uri="{D42A27DB-BD31-4B8C-83A1-F6EECF244321}">
                <p14:modId xmlns:p14="http://schemas.microsoft.com/office/powerpoint/2010/main" val="3569015133"/>
              </p:ext>
            </p:extLst>
          </p:nvPr>
        </p:nvGraphicFramePr>
        <p:xfrm>
          <a:off x="4355976" y="5157192"/>
          <a:ext cx="3960440" cy="487680"/>
        </p:xfrm>
        <a:graphic>
          <a:graphicData uri="http://schemas.openxmlformats.org/drawingml/2006/table">
            <a:tbl>
              <a:tblPr firstRow="1" firstCol="1" bandRow="1">
                <a:tableStyleId>{5C22544A-7EE6-4342-B048-85BDC9FD1C3A}</a:tableStyleId>
              </a:tblPr>
              <a:tblGrid>
                <a:gridCol w="3960440"/>
              </a:tblGrid>
              <a:tr h="152676">
                <a:tc>
                  <a:txBody>
                    <a:bodyPr/>
                    <a:lstStyle/>
                    <a:p>
                      <a:pPr algn="r">
                        <a:spcAft>
                          <a:spcPts val="0"/>
                        </a:spcAft>
                      </a:pPr>
                      <a:r>
                        <a:rPr lang="kk-KZ" sz="1600" u="sng" dirty="0">
                          <a:effectLst/>
                          <a:hlinkClick r:id="rId4"/>
                        </a:rPr>
                        <a:t>https://m.facebook.com/story.php?story_fbid=642229123583533&amp;id=100033893531683</a:t>
                      </a:r>
                      <a:r>
                        <a:rPr lang="kk-KZ" sz="1600" u="sng" dirty="0">
                          <a:effectLst/>
                        </a:rPr>
                        <a:t> </a:t>
                      </a:r>
                      <a:endParaRPr lang="ru-RU" sz="1600" dirty="0">
                        <a:effectLst/>
                        <a:latin typeface="Times New Roman"/>
                        <a:ea typeface="Calibri"/>
                        <a:cs typeface="Times New Roman"/>
                      </a:endParaRPr>
                    </a:p>
                  </a:txBody>
                  <a:tcPr marL="49074" marR="49074" marT="0" marB="0"/>
                </a:tc>
              </a:tr>
            </a:tbl>
          </a:graphicData>
        </a:graphic>
      </p:graphicFrame>
    </p:spTree>
    <p:extLst>
      <p:ext uri="{BB962C8B-B14F-4D97-AF65-F5344CB8AC3E}">
        <p14:creationId xmlns:p14="http://schemas.microsoft.com/office/powerpoint/2010/main" val="2454550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51520" y="332656"/>
            <a:ext cx="8352927" cy="5793507"/>
          </a:xfrm>
        </p:spPr>
        <p:txBody>
          <a:bodyPr>
            <a:normAutofit fontScale="62500" lnSpcReduction="20000"/>
          </a:bodyPr>
          <a:lstStyle/>
          <a:p>
            <a:pPr marL="0" indent="0">
              <a:spcAft>
                <a:spcPts val="0"/>
              </a:spcAft>
              <a:buNone/>
            </a:pPr>
            <a:r>
              <a:rPr lang="kk-KZ" sz="2000" dirty="0">
                <a:latin typeface="Calibri" panose="020F0502020204030204" pitchFamily="34" charset="0"/>
                <a:ea typeface="Times New Roman" panose="02020603050405020304" pitchFamily="18" charset="0"/>
                <a:cs typeface="Times New Roman" panose="02020603050405020304" pitchFamily="18" charset="0"/>
              </a:rPr>
              <a:t> </a:t>
            </a:r>
            <a:r>
              <a:rPr lang="kk-KZ" sz="2000" dirty="0" smtClean="0">
                <a:latin typeface="Calibri" panose="020F0502020204030204" pitchFamily="34" charset="0"/>
                <a:ea typeface="Times New Roman" panose="02020603050405020304" pitchFamily="18" charset="0"/>
                <a:cs typeface="Times New Roman" panose="02020603050405020304" pitchFamily="18" charset="0"/>
              </a:rPr>
              <a:t>                                                       </a:t>
            </a:r>
            <a:r>
              <a:rPr lang="kk-KZ" b="1"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kk-KZ"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Байқадам жалпы білім беретін мектебі» КММ  </a:t>
            </a:r>
            <a:endParaRPr lang="ru-RU" sz="2000" dirty="0">
              <a:latin typeface="Calibri" panose="020F0502020204030204" pitchFamily="34" charset="0"/>
              <a:ea typeface="Times New Roman" panose="02020603050405020304" pitchFamily="18" charset="0"/>
              <a:cs typeface="Times New Roman" panose="02020603050405020304" pitchFamily="18" charset="0"/>
            </a:endParaRPr>
          </a:p>
          <a:p>
            <a:pPr algn="ctr">
              <a:spcAft>
                <a:spcPts val="0"/>
              </a:spcAft>
            </a:pPr>
            <a:r>
              <a:rPr lang="kk-KZ"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кітапхана жоспары бойынша</a:t>
            </a:r>
            <a:endParaRPr lang="ru-RU" sz="2000" dirty="0">
              <a:latin typeface="Calibri" panose="020F0502020204030204" pitchFamily="34" charset="0"/>
              <a:ea typeface="Times New Roman" panose="02020603050405020304" pitchFamily="18" charset="0"/>
              <a:cs typeface="Times New Roman" panose="02020603050405020304" pitchFamily="18" charset="0"/>
            </a:endParaRPr>
          </a:p>
          <a:p>
            <a:pPr algn="ctr">
              <a:spcAft>
                <a:spcPts val="0"/>
              </a:spcAft>
            </a:pPr>
            <a:r>
              <a:rPr lang="kk-KZ"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жылдық қорытынды есебі</a:t>
            </a:r>
            <a:endParaRPr lang="ru-RU" sz="2000" dirty="0">
              <a:latin typeface="Calibri" panose="020F0502020204030204" pitchFamily="34" charset="0"/>
              <a:ea typeface="Times New Roman" panose="02020603050405020304" pitchFamily="18" charset="0"/>
              <a:cs typeface="Times New Roman" panose="02020603050405020304" pitchFamily="18" charset="0"/>
            </a:endParaRPr>
          </a:p>
          <a:p>
            <a:pPr indent="449580" algn="ctr">
              <a:spcAft>
                <a:spcPts val="0"/>
              </a:spcAft>
            </a:pPr>
            <a:r>
              <a:rPr lang="kk-KZ"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sz="2000" dirty="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kk-KZ"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Мектеп оқушыларының оқулықпен қамтылуы жайлы</a:t>
            </a:r>
            <a:endParaRPr lang="ru-RU" sz="2000" dirty="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kk-KZ"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Білім беру ұйымдарының білім алушылары мен тәрбиеленушілерін 2021 – 2022 оқу жылында 1 сыныптар және де 4,11 сыныптарға қосымша оқулықтармен көркем әдеби кітаптармен қамтамасыз ету. Жыл сайын мектеп кітапханаларынан оқулықтарды қайтарымды негізде тегін пайдалануға беріледі.</a:t>
            </a:r>
            <a:endParaRPr lang="ru-RU" sz="2000" dirty="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kk-KZ"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Оқушыларды қамтамасыз ету үшін оқулықтардың тізбесі мемлекеттік жалпыға бірдей міндетті білім беру стандартына сәйкес білім беру саласындағы орталық атқарушы органның шешімімен бекітіледі. </a:t>
            </a:r>
            <a:endParaRPr lang="ru-RU" sz="2000" dirty="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kk-KZ"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Кітапхана қызметі «Кітапхана туралы ережеге» сәйкес қойылған.  Оқырмандар кітап қорын еркінше тегін, қайтарымды негізде пайдаланады. Сондай-ақ  библиографиялық  және анықтамалы – ақпараттық қызмет көрсетіледі. Кітапханада «жұмыс күнделігі» үнемі жүргізіледі.</a:t>
            </a:r>
          </a:p>
          <a:p>
            <a:pPr algn="just">
              <a:spcAft>
                <a:spcPts val="0"/>
              </a:spcAft>
            </a:pPr>
            <a:r>
              <a:rPr lang="kk-KZ"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Кітап оқу – ой мен тіл байлығын, сөйлеу мәдениетін, жан сұлулығын, ұстамдылық пен сабырлылық мінез қасиеттерін қалыптастыратын маңызды іс.</a:t>
            </a:r>
            <a:endParaRPr lang="ru-RU" sz="2000" dirty="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ru-RU"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kk-KZ"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Кітапхана жұмысында балаларды кітап оқуға тарту, оқуға деген қызығушылығын арттырудың  әртүрлі әдістері мен түрлері қолданылады. Кітап оқуды насихаттау және кітап оқитын  адамның абыройын арттыру мақсатында әртүрлі іс-шаралар өткізіледі: ойындар, сөзжұмбақ, экскур-сиялар, тұсаукесерлер. Кіріктірілген сабақтар, әдебиет сағаттары, ой-толғау сағаттары, таным сабақтар, ауызша журналдар, ақпарат күндері, библиографиялық шолу, көрмелер т.б.</a:t>
            </a:r>
            <a:r>
              <a:rPr lang="ru-RU" sz="2000" dirty="0">
                <a:latin typeface="Calibri" panose="020F0502020204030204" pitchFamily="34" charset="0"/>
                <a:ea typeface="Times New Roman" panose="02020603050405020304" pitchFamily="18" charset="0"/>
                <a:cs typeface="Times New Roman" panose="02020603050405020304" pitchFamily="18" charset="0"/>
              </a:rPr>
              <a:t> ж</a:t>
            </a:r>
            <a:r>
              <a:rPr lang="kk-KZ"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еке, көпшілік жұмыс, ақпараттық мәдениет сабақтары арқылы кітап оқуға, оқу мәдениетін,  кітапхана пайдаланушысының біліктілігі мен дағдысын қалыптастырады.</a:t>
            </a:r>
            <a:endParaRPr lang="ru-RU" sz="2000" dirty="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kk-KZ"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Кітапханадағы көпшілік іс-шаралар құрылған жоспар бойынша оқырмандарды тарту, олардың қызығушылығын арттыру мақсатында  ұйымдастырылады.</a:t>
            </a:r>
            <a:endParaRPr lang="ru-RU" dirty="0"/>
          </a:p>
        </p:txBody>
      </p:sp>
    </p:spTree>
    <p:extLst>
      <p:ext uri="{BB962C8B-B14F-4D97-AF65-F5344CB8AC3E}">
        <p14:creationId xmlns:p14="http://schemas.microsoft.com/office/powerpoint/2010/main" val="2977457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r>
              <a:rPr lang="kk-KZ"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Оқуға құштар » жобасы аясында құрылған жоспар бойынша жұмыстар атқарылды. Жалпы мақсатымыз балаларды кітап оқуға тарту, оқуға деген қызығушылығын арттырудың  әртүрлі әдістері мен түрлері қолданылады. Кітап оқуды насихаттау және кітап оқитын  адамның абыройын арттыру мақсатында әртүрлі төмендегідей іс-шаралар өткізіледі: </a:t>
            </a:r>
            <a:r>
              <a:rPr lang="ru-RU" sz="1400" dirty="0"/>
              <a:t/>
            </a:r>
            <a:br>
              <a:rPr lang="ru-RU" sz="1400" dirty="0"/>
            </a:br>
            <a:endParaRPr lang="ru-RU" sz="1400" dirty="0"/>
          </a:p>
        </p:txBody>
      </p:sp>
      <p:pic>
        <p:nvPicPr>
          <p:cNvPr id="4" name="Объект 3" descr="C:\Users\Bibl\Downloads\1650950773565.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2853851"/>
            <a:ext cx="3528392" cy="3084450"/>
          </a:xfrm>
          <a:prstGeom prst="rect">
            <a:avLst/>
          </a:prstGeom>
          <a:noFill/>
          <a:ln>
            <a:noFill/>
          </a:ln>
        </p:spPr>
      </p:pic>
      <p:pic>
        <p:nvPicPr>
          <p:cNvPr id="5" name="Рисунок 4" descr="C:\Users\Bibl\Downloads\1650950773488.jpg"/>
          <p:cNvPicPr/>
          <p:nvPr/>
        </p:nvPicPr>
        <p:blipFill>
          <a:blip r:embed="rId3">
            <a:extLst>
              <a:ext uri="{28A0092B-C50C-407E-A947-70E740481C1C}">
                <a14:useLocalDpi xmlns:a14="http://schemas.microsoft.com/office/drawing/2010/main" val="0"/>
              </a:ext>
            </a:extLst>
          </a:blip>
          <a:srcRect/>
          <a:stretch>
            <a:fillRect/>
          </a:stretch>
        </p:blipFill>
        <p:spPr bwMode="auto">
          <a:xfrm>
            <a:off x="4644008" y="2852936"/>
            <a:ext cx="3722698" cy="3096344"/>
          </a:xfrm>
          <a:prstGeom prst="rect">
            <a:avLst/>
          </a:prstGeom>
          <a:noFill/>
          <a:ln>
            <a:noFill/>
          </a:ln>
        </p:spPr>
      </p:pic>
    </p:spTree>
    <p:extLst>
      <p:ext uri="{BB962C8B-B14F-4D97-AF65-F5344CB8AC3E}">
        <p14:creationId xmlns:p14="http://schemas.microsoft.com/office/powerpoint/2010/main" val="6203755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a:p>
        </p:txBody>
      </p:sp>
      <p:pic>
        <p:nvPicPr>
          <p:cNvPr id="4" name="Рисунок 3" descr="C:\Users\Kitap\AppData\Local\Microsoft\Windows\Temporary Internet Files\Content.Word\14.png"/>
          <p:cNvPicPr/>
          <p:nvPr/>
        </p:nvPicPr>
        <p:blipFill>
          <a:blip r:embed="rId2">
            <a:extLst>
              <a:ext uri="{28A0092B-C50C-407E-A947-70E740481C1C}">
                <a14:useLocalDpi xmlns:a14="http://schemas.microsoft.com/office/drawing/2010/main" val="0"/>
              </a:ext>
            </a:extLst>
          </a:blip>
          <a:srcRect/>
          <a:stretch>
            <a:fillRect/>
          </a:stretch>
        </p:blipFill>
        <p:spPr bwMode="auto">
          <a:xfrm>
            <a:off x="971600" y="2708920"/>
            <a:ext cx="7381328" cy="4478250"/>
          </a:xfrm>
          <a:prstGeom prst="rect">
            <a:avLst/>
          </a:prstGeom>
          <a:noFill/>
          <a:ln>
            <a:noFill/>
          </a:ln>
        </p:spPr>
      </p:pic>
    </p:spTree>
    <p:extLst>
      <p:ext uri="{BB962C8B-B14F-4D97-AF65-F5344CB8AC3E}">
        <p14:creationId xmlns:p14="http://schemas.microsoft.com/office/powerpoint/2010/main" val="36305641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67544" y="335847"/>
            <a:ext cx="7992888" cy="3416320"/>
          </a:xfrm>
          <a:prstGeom prst="rect">
            <a:avLst/>
          </a:prstGeom>
        </p:spPr>
        <p:txBody>
          <a:bodyPr wrap="square">
            <a:spAutoFit/>
          </a:bodyPr>
          <a:lstStyle/>
          <a:p>
            <a:pPr algn="just"/>
            <a:r>
              <a:rPr lang="kk-KZ" b="1" dirty="0">
                <a:solidFill>
                  <a:srgbClr val="000000"/>
                </a:solidFill>
                <a:latin typeface="Times New Roman" panose="02020603050405020304" pitchFamily="18" charset="0"/>
                <a:ea typeface="Times New Roman" panose="02020603050405020304" pitchFamily="18" charset="0"/>
              </a:rPr>
              <a:t>Мақсаты: </a:t>
            </a:r>
            <a:r>
              <a:rPr lang="kk-KZ" dirty="0">
                <a:solidFill>
                  <a:srgbClr val="000000"/>
                </a:solidFill>
                <a:latin typeface="Times New Roman" panose="02020603050405020304" pitchFamily="18" charset="0"/>
                <a:ea typeface="Times New Roman" panose="02020603050405020304" pitchFamily="18" charset="0"/>
              </a:rPr>
              <a:t>-Ахмет Байтұрсынұлының -еңбегі жанған жанның бірі. Істеген ісінің жемісі-соңынан келе жатқан жастар. Оның арты Ахмет Мектебіне тізіліп, кіріп жатқан жас буын, жаңа өсіп келе жатқан қазақ әдебиеті Ах өзінің басшысы деп санайды. Ахаң ашқан қазақ мектебі, Ахаң түрлеген ана тілі, Ахаң салған әдебиеттегі елшілдік ұраны-«Қырық мысал», «Маса», «Қазақ» газетінің 1916 жылдағы қан жылаған қазақ баласына істеген еңбегі, өнер-білім, саясат жолындағы қажымаған қайратын біз ұмытсақ та тарих ұмытпайды.</a:t>
            </a:r>
            <a:endParaRPr lang="ru-RU" sz="1600" dirty="0">
              <a:latin typeface="Times New Roman" panose="02020603050405020304" pitchFamily="18" charset="0"/>
              <a:ea typeface="Times New Roman" panose="02020603050405020304" pitchFamily="18" charset="0"/>
            </a:endParaRPr>
          </a:p>
          <a:p>
            <a:pPr algn="just"/>
            <a:r>
              <a:rPr lang="kk-KZ" dirty="0">
                <a:solidFill>
                  <a:srgbClr val="000000"/>
                </a:solidFill>
                <a:latin typeface="Times New Roman" panose="02020603050405020304" pitchFamily="18" charset="0"/>
                <a:ea typeface="Times New Roman" panose="02020603050405020304" pitchFamily="18" charset="0"/>
              </a:rPr>
              <a:t>-Әрине, Ахмет тағылымын бір сәтте оқып білуге болмайды. Оны жылдар бойы оқып үйренуіміз керек. Ахмет Байтұрсынұлының ақын, публицист, ғалым, қоғам қайраткері санатында жасаған барлық еңбегі, тартқан қорлық, көрген азабы, болашаққа сенген үміт-арманы-баршасы ұлы миссияны орындауға, туған халқы үшін қасықтай қаны қалғанша қалтықсыз қызмет етуге арналған.</a:t>
            </a:r>
            <a:endParaRPr lang="ru-RU" sz="1600" dirty="0">
              <a:latin typeface="Times New Roman" panose="02020603050405020304" pitchFamily="18" charset="0"/>
              <a:ea typeface="Times New Roman" panose="02020603050405020304" pitchFamily="18" charset="0"/>
            </a:endParaRPr>
          </a:p>
        </p:txBody>
      </p:sp>
      <p:pic>
        <p:nvPicPr>
          <p:cNvPr id="6" name="Рисунок 5" descr="C:\Users\Bibl\Downloads\1651557229089.jpg"/>
          <p:cNvPicPr/>
          <p:nvPr/>
        </p:nvPicPr>
        <p:blipFill>
          <a:blip r:embed="rId2">
            <a:extLst>
              <a:ext uri="{28A0092B-C50C-407E-A947-70E740481C1C}">
                <a14:useLocalDpi xmlns:a14="http://schemas.microsoft.com/office/drawing/2010/main" val="0"/>
              </a:ext>
            </a:extLst>
          </a:blip>
          <a:srcRect/>
          <a:stretch>
            <a:fillRect/>
          </a:stretch>
        </p:blipFill>
        <p:spPr bwMode="auto">
          <a:xfrm>
            <a:off x="395536" y="4005064"/>
            <a:ext cx="4318749" cy="2676948"/>
          </a:xfrm>
          <a:prstGeom prst="rect">
            <a:avLst/>
          </a:prstGeom>
          <a:ln>
            <a:noFill/>
          </a:ln>
          <a:effectLst>
            <a:softEdge rad="112500"/>
          </a:effectLst>
        </p:spPr>
      </p:pic>
      <p:pic>
        <p:nvPicPr>
          <p:cNvPr id="7" name="Рисунок 6" descr="C:\Users\Bibl\Downloads\1651557229139.jpg"/>
          <p:cNvPicPr/>
          <p:nvPr/>
        </p:nvPicPr>
        <p:blipFill>
          <a:blip r:embed="rId3">
            <a:extLst>
              <a:ext uri="{28A0092B-C50C-407E-A947-70E740481C1C}">
                <a14:useLocalDpi xmlns:a14="http://schemas.microsoft.com/office/drawing/2010/main" val="0"/>
              </a:ext>
            </a:extLst>
          </a:blip>
          <a:srcRect/>
          <a:stretch>
            <a:fillRect/>
          </a:stretch>
        </p:blipFill>
        <p:spPr bwMode="auto">
          <a:xfrm>
            <a:off x="5076056" y="4168916"/>
            <a:ext cx="3600400" cy="2676947"/>
          </a:xfrm>
          <a:prstGeom prst="rect">
            <a:avLst/>
          </a:prstGeom>
          <a:ln>
            <a:noFill/>
          </a:ln>
          <a:effectLst>
            <a:softEdge rad="112500"/>
          </a:effectLst>
        </p:spPr>
      </p:pic>
    </p:spTree>
    <p:extLst>
      <p:ext uri="{BB962C8B-B14F-4D97-AF65-F5344CB8AC3E}">
        <p14:creationId xmlns:p14="http://schemas.microsoft.com/office/powerpoint/2010/main" val="32618857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3528" y="404664"/>
            <a:ext cx="8136904" cy="1754326"/>
          </a:xfrm>
          <a:prstGeom prst="rect">
            <a:avLst/>
          </a:prstGeom>
        </p:spPr>
        <p:txBody>
          <a:bodyPr wrap="square">
            <a:spAutoFit/>
          </a:bodyPr>
          <a:lstStyle/>
          <a:p>
            <a:pPr algn="just">
              <a:spcAft>
                <a:spcPts val="0"/>
              </a:spcAft>
            </a:pPr>
            <a:r>
              <a:rPr lang="kk-KZ"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Ауған оқиғасының тарихи мағынасын ашып, оқушыларға түсіндіру.</a:t>
            </a:r>
            <a:br>
              <a:rPr lang="kk-KZ"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Ауған</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соғысы</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жайлы</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тереңірек</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біліп</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тану</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соғыс</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ардагерлерінен</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мәлімет</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алу</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b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Тарихи</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деректердің</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маңыздысын</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аша</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білуге</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және</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материалдарды</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диалектикалық</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тұрғыдан</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талдай</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білуге</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дағдыландыру</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b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Тәуелсіздік</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жолында</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күрескен</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аға</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апаларымыздың</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ерлігін</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кейінгі</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ұрпаққа</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үлгі</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ете</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отырып</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оқушыларды</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ұлтжандылыққа</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Отанын</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сүюге</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тәрбиелеу</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ru-RU" sz="16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Рисунок 4" descr="C:\Users\Bibl\Desktop\Рисунок7.jpg"/>
          <p:cNvPicPr/>
          <p:nvPr/>
        </p:nvPicPr>
        <p:blipFill>
          <a:blip r:embed="rId2">
            <a:extLst>
              <a:ext uri="{28A0092B-C50C-407E-A947-70E740481C1C}">
                <a14:useLocalDpi xmlns:a14="http://schemas.microsoft.com/office/drawing/2010/main" val="0"/>
              </a:ext>
            </a:extLst>
          </a:blip>
          <a:srcRect/>
          <a:stretch>
            <a:fillRect/>
          </a:stretch>
        </p:blipFill>
        <p:spPr bwMode="auto">
          <a:xfrm>
            <a:off x="504497" y="2158990"/>
            <a:ext cx="3059392" cy="4246202"/>
          </a:xfrm>
          <a:prstGeom prst="rect">
            <a:avLst/>
          </a:prstGeom>
          <a:ln>
            <a:noFill/>
          </a:ln>
          <a:effectLst>
            <a:softEdge rad="112500"/>
          </a:effectLst>
        </p:spPr>
      </p:pic>
      <p:pic>
        <p:nvPicPr>
          <p:cNvPr id="6" name="Рисунок 5" descr="C:\Users\Bibl\Downloads\1650948933684.jpg"/>
          <p:cNvPicPr/>
          <p:nvPr/>
        </p:nvPicPr>
        <p:blipFill>
          <a:blip r:embed="rId3">
            <a:extLst>
              <a:ext uri="{28A0092B-C50C-407E-A947-70E740481C1C}">
                <a14:useLocalDpi xmlns:a14="http://schemas.microsoft.com/office/drawing/2010/main" val="0"/>
              </a:ext>
            </a:extLst>
          </a:blip>
          <a:srcRect/>
          <a:stretch>
            <a:fillRect/>
          </a:stretch>
        </p:blipFill>
        <p:spPr bwMode="auto">
          <a:xfrm>
            <a:off x="4499992" y="2924944"/>
            <a:ext cx="3594539" cy="3744416"/>
          </a:xfrm>
          <a:prstGeom prst="rect">
            <a:avLst/>
          </a:prstGeom>
          <a:ln>
            <a:noFill/>
          </a:ln>
          <a:effectLst>
            <a:softEdge rad="112500"/>
          </a:effectLst>
        </p:spPr>
      </p:pic>
    </p:spTree>
    <p:extLst>
      <p:ext uri="{BB962C8B-B14F-4D97-AF65-F5344CB8AC3E}">
        <p14:creationId xmlns:p14="http://schemas.microsoft.com/office/powerpoint/2010/main" val="3304295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39552" y="188640"/>
            <a:ext cx="8352928" cy="2062103"/>
          </a:xfrm>
          <a:prstGeom prst="rect">
            <a:avLst/>
          </a:prstGeom>
        </p:spPr>
        <p:txBody>
          <a:bodyPr wrap="square">
            <a:spAutoFit/>
          </a:bodyPr>
          <a:lstStyle/>
          <a:p>
            <a:r>
              <a:rPr lang="kk-KZ" sz="1600" dirty="0">
                <a:solidFill>
                  <a:srgbClr val="181818"/>
                </a:solidFill>
                <a:latin typeface="Times New Roman" panose="02020603050405020304" pitchFamily="18" charset="0"/>
                <a:ea typeface="Times New Roman" panose="02020603050405020304" pitchFamily="18" charset="0"/>
                <a:cs typeface="Times New Roman" panose="02020603050405020304" pitchFamily="18" charset="0"/>
              </a:rPr>
              <a:t>Тәуелсіздік – ең басты құндылығымыз. Тәуелсіздікке қантөгіссіз, бейбіт түрде қол жеткізгеннен кейін ғана елімізді әлемнің өркениетті мемлекеттерінің қатарына қоса алдық. 30 жыл ішінде тәуелсіз Қазақ елін қалыптастырып, нарықтың қиын кезеңінен аман өтіп келеміз.Осы кезеңде Қазақстанды дүние дидарындағы ең мықты мемлекеттер танитындай, сыйлайтындай деңгейге жеткізген тұңғыш Нұрсұлтан Назарбаевтай көреген саясаткердің ерен еңбегін дәл бүгін және әрқашанда айтып өтеміз. Егемен еліміздің ең ұлық, ең қастерлі мерекесі – Тәуелсіздік күні. Осыған орай мектебімізде «30 кітап» акциясы ұйымдастырылды жәнеде көрмелер қойылды.</a:t>
            </a:r>
            <a:endParaRPr lang="ru-RU" sz="1600" dirty="0"/>
          </a:p>
        </p:txBody>
      </p:sp>
      <p:pic>
        <p:nvPicPr>
          <p:cNvPr id="5" name="Рисунок 4" descr="C:\Users\Kitap\AppData\Local\Microsoft\Windows\Temporary Internet Files\Content.Word\1234.png"/>
          <p:cNvPicPr/>
          <p:nvPr/>
        </p:nvPicPr>
        <p:blipFill>
          <a:blip r:embed="rId2">
            <a:extLst>
              <a:ext uri="{28A0092B-C50C-407E-A947-70E740481C1C}">
                <a14:useLocalDpi xmlns:a14="http://schemas.microsoft.com/office/drawing/2010/main" val="0"/>
              </a:ext>
            </a:extLst>
          </a:blip>
          <a:srcRect/>
          <a:stretch>
            <a:fillRect/>
          </a:stretch>
        </p:blipFill>
        <p:spPr bwMode="auto">
          <a:xfrm>
            <a:off x="323529" y="2492896"/>
            <a:ext cx="3744415" cy="4464496"/>
          </a:xfrm>
          <a:prstGeom prst="rect">
            <a:avLst/>
          </a:prstGeom>
          <a:noFill/>
          <a:ln>
            <a:noFill/>
          </a:ln>
        </p:spPr>
      </p:pic>
      <p:pic>
        <p:nvPicPr>
          <p:cNvPr id="6" name="Рисунок 5" descr="C:\Users\Kitap\AppData\Local\Temp\Rar$DIa0.553\164032634508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2779306"/>
            <a:ext cx="2636125" cy="4069416"/>
          </a:xfrm>
          <a:prstGeom prst="rect">
            <a:avLst/>
          </a:prstGeom>
          <a:ln>
            <a:noFill/>
          </a:ln>
          <a:effectLst>
            <a:softEdge rad="112500"/>
          </a:effectLst>
        </p:spPr>
      </p:pic>
    </p:spTree>
    <p:extLst>
      <p:ext uri="{BB962C8B-B14F-4D97-AF65-F5344CB8AC3E}">
        <p14:creationId xmlns:p14="http://schemas.microsoft.com/office/powerpoint/2010/main" val="27615232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Love"/>
          <p:cNvPicPr>
            <a:picLocks noGrp="1" noChangeAspect="1" noChangeArrowheads="1" noCrop="1"/>
          </p:cNvPicPr>
          <p:nvPr>
            <p:ph idx="1"/>
          </p:nvPr>
        </p:nvPicPr>
        <p:blipFill>
          <a:blip r:embed="rId2" cstate="print"/>
          <a:stretch>
            <a:fillRect/>
          </a:stretch>
        </p:blipFill>
        <p:spPr bwMode="auto">
          <a:xfrm>
            <a:off x="3637756" y="3486150"/>
            <a:ext cx="1876425" cy="1828800"/>
          </a:xfrm>
          <a:prstGeom prst="rect">
            <a:avLst/>
          </a:prstGeom>
          <a:noFill/>
          <a:ln w="9525">
            <a:noFill/>
            <a:miter lim="800000"/>
            <a:headEnd/>
            <a:tailEnd/>
          </a:ln>
        </p:spPr>
      </p:pic>
      <p:sp>
        <p:nvSpPr>
          <p:cNvPr id="2" name="Заголовок 1"/>
          <p:cNvSpPr>
            <a:spLocks noGrp="1"/>
          </p:cNvSpPr>
          <p:nvPr>
            <p:ph type="title"/>
          </p:nvPr>
        </p:nvSpPr>
        <p:spPr>
          <a:xfrm>
            <a:off x="-540568" y="260648"/>
            <a:ext cx="9361040" cy="1143000"/>
          </a:xfrm>
        </p:spPr>
        <p:txBody>
          <a:bodyPr/>
          <a:lstStyle/>
          <a:p>
            <a:r>
              <a:rPr lang="kk-KZ" b="1" i="1" dirty="0" smtClean="0">
                <a:solidFill>
                  <a:srgbClr val="FF0000"/>
                </a:solidFill>
                <a:latin typeface="Times New Roman" pitchFamily="18" charset="0"/>
              </a:rPr>
              <a:t>            Назарларыңызға </a:t>
            </a:r>
            <a:r>
              <a:rPr lang="kk-KZ" b="1" i="1" dirty="0">
                <a:solidFill>
                  <a:srgbClr val="FF0000"/>
                </a:solidFill>
                <a:latin typeface="Times New Roman" pitchFamily="18" charset="0"/>
              </a:rPr>
              <a:t>рахмет!!!</a:t>
            </a:r>
            <a:endParaRPr lang="ru-RU" b="1" dirty="0"/>
          </a:p>
        </p:txBody>
      </p:sp>
    </p:spTree>
    <p:extLst>
      <p:ext uri="{BB962C8B-B14F-4D97-AF65-F5344CB8AC3E}">
        <p14:creationId xmlns:p14="http://schemas.microsoft.com/office/powerpoint/2010/main" val="48315445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Override>
</file>

<file path=docProps/app.xml><?xml version="1.0" encoding="utf-8"?>
<Properties xmlns="http://schemas.openxmlformats.org/officeDocument/2006/extended-properties" xmlns:vt="http://schemas.openxmlformats.org/officeDocument/2006/docPropsVTypes">
  <Template>Waveform</Template>
  <TotalTime>1728</TotalTime>
  <Words>4586</Words>
  <Application>Microsoft Office PowerPoint</Application>
  <PresentationFormat>Экран (4:3)</PresentationFormat>
  <Paragraphs>570</Paragraphs>
  <Slides>96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96</vt:i4>
      </vt:variant>
    </vt:vector>
  </HeadingPairs>
  <TitlesOfParts>
    <vt:vector size="97" baseType="lpstr">
      <vt:lpstr>Волна</vt:lpstr>
      <vt:lpstr>2021-2022 оқу жылындағы тәрбие жұмысының жылдық қорытынды есебі</vt:lpstr>
      <vt:lpstr> </vt:lpstr>
      <vt:lpstr>                                 «Байқадам  жалпы білім беретін мектебі» коммуналдық мелекеттік мекемесі   2021-2022 оқу жылында ҚР-да білім беруді және ғылымды дамытудың  2020-2025 жылдарға арналған мемлекеттік бағдарламасына сәйкес оқу- тәрбие жүйесі білім берудің барлық деңгейлеріне бірыңғай идеалогиялық және құндылықтар тәсілдерін құру аясында тәрбиенің тұжырымдамалық негіздерін іске асырудың  іс- шараларын жоспарладық.   Тәрбие жұмысының  мақсаты: *  Қазақстан Республикасы Білім және ғылым министрінің 2019 жылғы 15 сәуірдегі №145  бұйрығы негізінде 2019-2024 жылдарға арналған «Рухани жаңғыру» бағдарламасын жүзеге асыру аясында тәрбиенің Тұжырымдамалық негіздерін іске асыруды ұйымдастыру; * Қазақстан Республикасында білім беруді және ғылымды дамытудың 2020-2025 жылдарға арналған мемлекеттік бағдарламасына сәйкес оқу-тәрбие жүйесі білім берудің барлық деңгейлерінде бірыңғай идеологиялық және құндылықтар тәсілдеріне құрылады. Тәрбие жұмыстары барлық ынталы тараптар: отбасы, білім беру ұйымдары, қоғамның кең ауқымда қатысуымен кешенді түрде жұмыс жүргізу;   * Қазақстан Республикасының азаматтары және патриоттары ретінде қалыптасуы мен өзін-өздері танытуларына, әлеуметтенуіне, болашақ мамандық иесі болып, кәсіби, интеллектуалды және әлеуметтік шығармашылыққа жетуіне оңтайлы жағдай жасау. </vt:lpstr>
      <vt:lpstr>Презентация PowerPoint</vt:lpstr>
      <vt:lpstr>ТӘРБИЕНІҢ  БАСЫМ  БАҒЫТТАРЫ:</vt:lpstr>
      <vt:lpstr>ТӘРБИЕНІҢ  8 бағыты </vt:lpstr>
      <vt:lpstr>Бірінші бағыт – Қазақстандық патриотизм және азаматтық тәрбие, құқықтық тәрбие   Мақсаты: Жаңа демократиялық қоғамда өмір сүруге қабілетті азаматты және патриотты; тұлғаның саяси, құқықтық және сыбайлас жемқорлыққа қарсы мәдениетін; балалар мен жастардың құқықтық санасын, оларда балалар мен жастар ортасындағы қатыгездік пен зорлық-зомбылыққа қарсы тұру даярлығын қалыптастыру.   </vt:lpstr>
      <vt:lpstr>Презентация PowerPoint</vt:lpstr>
      <vt:lpstr>Биылғы оқу жылынан бастап мектебімізде «Мектеп Парламенті » өзін-өзі басқару ұйымы жұмыс жасауда.  Мектеп Президентін сайлаудың нәтижесінде Мектеп Президенті   болып 9-сынып оқушысы Аристаева Лаура тағайындалды. </vt:lpstr>
      <vt:lpstr>  «Тәуелсіздік жетістіктері» тақырыбында  1 Желтоқсан президент күні 1-11 сыныптар арасында сынып сағаттары өткізілді.  Мақсаты: білім алушылардың Елбасы Н. Ә. Назарбаевтың өмірі мен қызметі, оның Қазақстанның дамуына қосқан зор үлесі туралы білімін кеңейту және тереңдету, білім алушыларда Елбасы үлгісінде отансүйгіштікке және еңбекқорлыққа тәрбиелеу</vt:lpstr>
      <vt:lpstr>Мектебімізде ҚР Тәуeлcіздігінің 30 жылдығынa орай «Тәуелсіздік тарихы –ел тарихы» атты мерекелік іс-шара өткізілді</vt:lpstr>
      <vt:lpstr>Презентация PowerPoint</vt:lpstr>
      <vt:lpstr>Тәуелсіздіктің 30 жылдығына орай ұйымдастырылған  «Тәуелсіз елім-Қазақстаным»  атты республикалық онлайн байқауына сурет салу номинациясы бойынша бастауыш сынып оқушылары марапатталды.</vt:lpstr>
      <vt:lpstr>Презентация PowerPoint</vt:lpstr>
      <vt:lpstr>Мемлекеттік  Рәміздердің 30 жылдығына орай ұйымдастырылған іс-шараны жүзеге асыру мақсатында  мектебімізде 4 маусым күні 10 сағатта  оқушылардың қатысуымен Мемлекеттік Әнұран айтылды.</vt:lpstr>
      <vt:lpstr>Презентация PowerPoint</vt:lpstr>
      <vt:lpstr>  Ауылымыздың  қариялары  «Қарияларға көмек»  </vt:lpstr>
      <vt:lpstr>     «Ұстаз- ұлағатты есім»  </vt:lpstr>
      <vt:lpstr>«Ұстаз –ұлы тұлға»</vt:lpstr>
      <vt:lpstr> Қараша айында «Сары алтындай -сары күз» Алтын күз мерекесі өткізілді. Барлық сыныптар  белсене қатысты.  Жеміс-жидектерден мүсіндер жасап,  өнерлерін ортаға салды. </vt:lpstr>
      <vt:lpstr>Презентация PowerPoint</vt:lpstr>
      <vt:lpstr>       Қазақстан Республикасының 22-қыркүйек Тіл мерекесіне орай «Ана тілім – ар намысым, қазынам» атты онкүндіктің іс-шара жоспары құрылып, мектеп директорымен бекітілді. Қазақ тілі, орыс тілі және шет тілі пән мұғалімдері ашық сабақтар беріп, сабақтан тыс іс-шараларын өткізді сонымен қатар мектепшілік жоспарлар құрылып іс-шаралар өткізілді. </vt:lpstr>
      <vt:lpstr>Төртінші бағыт - Отбасы тәрбиесі </vt:lpstr>
      <vt:lpstr>«Отбасым- алтын діңгегі» тақырыбында эссе жазып, сурет байқауы өткізілді.</vt:lpstr>
      <vt:lpstr>Презентация PowerPoint</vt:lpstr>
      <vt:lpstr> «Жылы алақан» аналар  мектебінің  жылдық  жұмыстарының есебі. </vt:lpstr>
      <vt:lpstr>Презентация PowerPoint</vt:lpstr>
      <vt:lpstr>Презентация PowerPoint</vt:lpstr>
      <vt:lpstr>«Жол қауіпсіздік ережелері</vt:lpstr>
      <vt:lpstr>Презентация PowerPoint</vt:lpstr>
      <vt:lpstr>Презентация PowerPoint</vt:lpstr>
      <vt:lpstr>9 мамыр Ұлы Жеңістің 77 жыл толуына орай мектеп ауласын абаттандыру жұмыстарын жүзеге асыру барысында 15 түп әртүрлі өскін егілді.</vt:lpstr>
      <vt:lpstr>Тәуелсіздіктің 30 жылдығына орай мектебімізде  Өзін –өзі басқару  ұйымының  ұйымдастыруымен   «Көңілді тапқырлар»  клубы өтті  </vt:lpstr>
      <vt:lpstr>  Адал ұрпақ клубы «Біз жемқорлыққа қарсымыз»  </vt:lpstr>
      <vt:lpstr>Презентация PowerPoint</vt:lpstr>
      <vt:lpstr>Презентация PowerPoint</vt:lpstr>
      <vt:lpstr>Балалар жылына арналған жоспар бойынша мектебімізде "Бала жұлдыз -2022" байқауы өтті. Бұл байқаудың өткізілу мақсаты оқушылардың өнерге деген қызығушылығын арттыру. Байқауға "Шаттық шағын" орталығынан бастап 1-6 сынып аралығында қатысты. Жеңімпаздар марапатталды. Жауапты тәлімгер Сағанаева К.К</vt:lpstr>
      <vt:lpstr>1 «А» , 1 «Ә» сынып оқушыларға  «Қош бол Әліппе!» атты әліппемен қоштасу өтті. Оқушылардың барлығы ерекше өнерлерін көрсетті, ән билерін тақпақтарын тарту етті.  </vt:lpstr>
      <vt:lpstr>Біз зорлық – зомбылыққа қарсымыз! акциясы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«Чемпион»дебат клубының жылдық есебі                                                                                                                              Жауапты:Ахметбекова Ұ.Т Мақсаттары: Халықтың әлеуметтік осал топтарының мәселелеріне қоғамның назарына ударту; Қайырымдылық көмек көрсету; Оқушылардың азаматтық тұрғыдан өзін-өзі тануын дамыту; Қоғамның игілігі үшін ерікті жасалатын жұмыс идеяларын насихаттау; Әлеуметтік маңызы бар мәселелерд ішешуге оқушыларды тарту. Міндеттері: 1.  оқушыларді белсенді азаматтық ұстанымда тәрбиелеу; 2. көшбасшылық пен адамгершілік- этикалыққасиеттерді, патриотизмді қалыптастыру; 3. қоғамдағы әр түрлі топтарға әлеуметтік-психологиялық және әлеуметтік-құқықтық қолдау көрсетуге байланысты жобаларға оқушыларді тарту; 4. профилактикалық және ақпараттық-насихаттық бағдарламаларды жүзеге асыруда оқушыларды бастамаларын қолдау; 5.ардагерлерге, зейнеткерлерге және балалар үйінің тәрбиеленушілеріне  қолдау көрсетуге арналған іс-шараларды  ұйымдастыру  және қатысу.   Күтілетін нәтиже: Мектеп оқушыларының бос уақытын тиімді пайдалану; Пікірсайыс арқылы белсенді азаматтық позициясы бар, жаңарған қоғамның жаңа азаматтары тәрбиеленеді; Басқа адамдардың көзқарастарымен санаса алатын озық ойлы азаматтардың қатарын көбейту; Жастарды өз бетімен білім алуға, ізденуге дағдыландырады; Жастардың бір-бірімен тығыз қарым-қатынас жасауларына, пікір алмасуына, қарым-қатынас диалогін орнатуға мүмкіндік туғызады; Саяси сана сезімі, қоғамға көзқарасы ерекшеленеді; Жұрт алдындағы сайыстарға еркін қатысады; Заман талабына сай туындаған жастардың өзекті мәселерін талқылап оның шешілу жолында үздік ұсыныстар дайындау.   ДЕБАТ — бұл негізгі ережелері бойынша жүргізілетін дисскусияның негізгі формасын ұсынатын интеллектуалды ойын. Дебаттар логикалық және сыни тұрғыдан ойлауды, коммуникативті мәдениетті және халыққа сөйлеу дағдысын дамытады, өздігінен шешім қабылдауға дайындайды, қоғамның болашақ көшбасшылары ретінде тұлғаның қалыптасуына ықпал етеді.   </vt:lpstr>
      <vt:lpstr>       Қазіргі таңда дебаттар Қазақстандағы жастар қызметінің ең танымал түрлерінің бірі болып табылады. Осындай ұстанымдар арқылы біздің мектепте «Чемпион» атты дебат клубы жұмыс атқара бастады.  </vt:lpstr>
      <vt:lpstr>  «Сыбайлас жемқорлық - ғасыр дерті». Сыбайлас жемқорлыққа қарсы мәдениетті қалыптастыруға және қоғамдағы адалдық, өзінің іс-әрекеті мен мінез-құлқы үшін жауапкершілікті, сондай-ақ адамгершілік қасиеттерді тарату мақсатында 9-11 сынып білім алушылары арасында "Сыбайлас жемқорлық ғасыр дерті"  атты дебат өтті.    </vt:lpstr>
      <vt:lpstr>Презентация PowerPoint</vt:lpstr>
      <vt:lpstr> </vt:lpstr>
      <vt:lpstr>Бірінші сынып оқушыларының бейімделуі бойынша. «Ойнайық та ойлайық», «Кейіпкерлер эмоциясы», «Кім байқағыш? »,«Артық зат» т.б жұмыстары жасалды. Жұмыс барысында оқушылардың 77%сабаққа дайындығын көрсетсе,23 % білім алуда көмек қажет ететін оқушылар.  https://</vt:lpstr>
      <vt:lpstr> Бейімделуге байланысты   «Бірінші сыныптың балаларын бейімдеу» тақырыбында ата-аналармен кездесу өткізіліп кеңестер берілді. Мақсатым бейімделу кезеңінде кездесетін қиындықтар және жеңу жолдары </vt:lpstr>
      <vt:lpstr>Біз 5-ші сыныптамыз»,«5 сынып деген не?», «Рахмет саған бастауыш», «Біздің эмоция», «Қорқынышты сілкіп таста»</vt:lpstr>
      <vt:lpstr> І-ші жарты жылдықта 1-11 сынып аралығында «Біз зорлық-зомбылыққа қарсымыз», «Зорлық-зомбылықсыз балалық шақ»  тақырыбында баяндама, дөңгелек үстел,пікір-талас ,эссе жазғызылып,сауалнама алынды, тренингтер өткізілді.Бұл іс-шаралар әлеуметтік педагогпен бірлесе атқарылды.Ата-аналармен «Зорлық-зомбылықсыз балалық шақ» тақырыбында жиналыс өткізілді.</vt:lpstr>
      <vt:lpstr>    8-11 сынып оқушыларына «Менің психикалық денсаулығым» тақырыбында бейнероликтер  мен презентациялар көрсетіліп ақпараттандырылд. Ата-аналармен «Жасөспірімдердің психикалық денсаулығы» тақырыбында бейнеролик көрсетіліп презентациямен таныстырылып жаднамалар таратылды.Мектепке келуге мүмкіндіктері болмай қалған ата-аналарға ватсап желісі арқылы таныстырылд. Мүмкіндіктеріне қарай кері байланысқа шықты. Мектептегі пән мұғалімдеріне  «Психикалық денсаулық», «Эмоция» тақырыбында бейнеролик көрсетіліп өзіңнің психикалық денсаулығыңды сақтауға кеңестер берілді.  </vt:lpstr>
      <vt:lpstr>   Мектептегі жасөспірімдердің деструктивтік мінез –құлқын алдын алу және психикалық-физикалық денсаулығын нығайту»  тақырыбында жоспар бойынша 7-9 сыныптар арасында коммуникативті дағдыны қалыптастыру мақсатында алдын-алу жұмыстары жүргізілді. «Біз және біздің әрекетіміз», «Мен адамдар арасында», «Өзіңе көңіл күй тудыр» тренингтер өткізілді.  ІІ жарты жылдықта бұл жұмыстар жалғасын табады.               </vt:lpstr>
      <vt:lpstr>  «Адамгершілік жыныстық тәрбие» тақырыбында жүргізілген жұмыс түрлері. 2021-шы жылдың қазан айында  7-11 сыныптар аралығында «Жыныстық тәрбие» тақырыбында сауалнама алынды.Сауалнамаға 60 оқушы қатысты. Қараша айында  9-11 сынып және ата-аналармен «Адамгершілік жыныстық тәрбие» тренинг, 7-10 сынып қыздарымен «Жыныстық кезеңнен қалай сүрінбей өтсем болады?», «Репродуктивті денсаулық дегеніміз не?» ақпараттық жұмыс ұйымдастырылды. Презентация,видеоролик көрсетілді.  «Ерте жүктілікті алдын-алу» тренинг өткізіліп,кеңестер берілді.  </vt:lpstr>
      <vt:lpstr>  7-8 қыздар арасында «Адамгершілік жыныстық тәрбие» тақырыбында видеоролик көрсетіліп ақпараттандыру жұмыстары жүргізілді.     </vt:lpstr>
      <vt:lpstr>     Құқық бұзушылықты алдын-алуға байланысты қараша айынан бастап «Сенім жәшігі» қызметі жұмысын бастап жоспар бойынша жұмыстары атқарылды.    Сонымен қатар 9,10 сынып оқушыларымен кәсіби бағдарды анықтауда диогностикалық , психопрофилактикалық, дамыту жұмыстары жүргізілді. «Жаңа мамандық», «Мен таңдаған жол»,  «Мен мамандық әлемінде»,  «Экзамен», «Сенімділік серігім» т.б        </vt:lpstr>
      <vt:lpstr>       Қараша айында «Ризашылық-мейірімділік бұлағы» қоғамдық мәдени білім беру жобасының «Қазақстан-менің алтын бесігім» фестиваліне 8 сынып оқушысы Аристаева Лаура қатыстырылып алғыс хатпен марапатталды </vt:lpstr>
      <vt:lpstr>Кәсіптік бағдар беру бойынша жасалған жұмыстар https:// </vt:lpstr>
      <vt:lpstr>АСППМ бағдарламасы бойынша күнделікті оқушылар мен мұғалімдерден сауалнама алынып нәтижесі бірден бағдарлама арқылы шығып отырады. Бағдарлама бойынша кері нәтиже көрсеткен оқушылармен жеке жұмыстар жүргізілді.</vt:lpstr>
      <vt:lpstr>Презентация PowerPoint</vt:lpstr>
      <vt:lpstr>Презентация PowerPoint</vt:lpstr>
      <vt:lpstr>Мектепішілік бракераж комиссиясы мектеп асханасында санитарлық-гигиеналық тексеру жүргізілді. </vt:lpstr>
      <vt:lpstr> «Түнгі қаладағы балалар»  рейдтік жедел алдын алу іс –шаралары жүргізілді.  Іс- шараның мақсаты: қаңғыбастыққа құқыққа қайшы әрекеттер жасауға бейім, кәмелетке толмағандарды уақытында анықтау,түнгі уақытта жасөспірімдердің заңды өкілдерінсіз жүруіне жол бермеу. </vt:lpstr>
      <vt:lpstr>Презентация PowerPoint</vt:lpstr>
      <vt:lpstr>Облыс әкімінің жаңа жыл қарсаңында берілген сыйы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Тоғызқұмалақ үйірмесінің жылдық есебі   Оқу жылының басында 5-6 сынып оқушыларының  өтініштерімен «тоғызқұмалақ» үйірмесі бір топ болып мектеп директорының бұйрығымен ашылды. Жоспар бойынша өткізілді. Бірінші тоқсанда тоғызқұмалақтың тарихын , тақтасын және жүрістерін меңгерді. Оқушылар арасында тоғызқұмалақтан жарыс өткізілді.Ерекше ойынмен көзге түскен оқушылар Догдорхан Ақнұр,Сарай Нұржігіт, Қуанышұлы Шерхан,Рашид Мади,Туреханова Амина болды. </vt:lpstr>
      <vt:lpstr>                Оқушылар сонымен қатар байлап ойнау және айырбасқа шақыруды білді. Оқушылар арасында жарыс өткізіліп, жеңіске жеткен оқушылар ауданда өтетін жарысқа жолдама алды.Жарысқа Асалбек Қарақат, Догдорхан Ақнұр, Асалбек Алмаз қатысып,жүлделі орындармен жәнеде кубокпен марапатталды.  Төртінші тоқсанда осал отауларға шабуыл жасау және осал отауларды қорғау әдістерін жақсы меңгерді. Өткен сабақтарды қайталап шықты.Жоспар бойынша үйірме жұмысының барлық әдіс тәсілдері мен ережелері толық орындалды.Келесі жылға бастауыш сынып оқушыларын тоғызқұмалақ үйірмесіне қатыстыру туралы жоспарлаудамын.      </vt:lpstr>
      <vt:lpstr>Презентация PowerPoint</vt:lpstr>
      <vt:lpstr>Қыркүйек: жылдың басында АӘТД сабақтары бойынша барлық сағаттар жарты жыл ішінде толық көлемде өткізілді. Теориялық және практикалық. Бөлімше құрамында газтұтқыштарда жүгіру бойынша жаттығулар. Саптық тәсілдер және оларды практикалық орындау </vt:lpstr>
      <vt:lpstr>Қазан: Р. К. Мемлекеттік Туын алып шығу арқылы салтанатты іс-шараларға шығу үшін Ту тобы дайындалды.  </vt:lpstr>
      <vt:lpstr>   Қараша: Қазақстан Республикасының Жоғары әскери оқу орындарына түсу мәселелері бойынша үгіт-насихат жұмыстары. Әскери қасиеттер мен Отан алдындағы борыш сезімін дарыту. Қазақстан аумағындағы ҚР Әскери Жоғары оқу орындары туралы әңгімелесу және бейнероликтер көрсету және әскери қызметшілердің түсу шарттары, өмірі мен тұрмысы. Әскери жоғары оқу орындарына түсу кезіндегі кадеттердің артықшылықтары. Бұқар Жырау ауданының 10-11 сынып оқушыларына айти технологиясын білуге арналған сауалнама. </vt:lpstr>
      <vt:lpstr>  Қаңтар: 10-11 сыныптарға арналған мектепте құқық бұзушылық және үлгілі мінез-құлық бойынша үгіт-насихат жұмыстары. Взвод және бөлім командирлерімен әңгімелесу. </vt:lpstr>
      <vt:lpstr>    Наурыз: Мектепте Азаматтық қорғаныс күніне орай эвакуациялық оқу-жаттығу өткізілді. Мұғалімдер мен оқушылар жақсы тәртіп көрсетті. Мектептен шығу уақыты 4 минут болды.     </vt:lpstr>
      <vt:lpstr>   Мамыр: Мектеп аумағында 10 сынып оқушыларымен далалық жиыны өткізілді. Әскери істер бойынша теориялық және практикалық білім.   </vt:lpstr>
      <vt:lpstr>Презентация PowerPoint</vt:lpstr>
      <vt:lpstr>Оқуға құштар » жобасы аясында құрылған жоспар бойынша жұмыстар атқарылды. Жалпы мақсатымыз балаларды кітап оқуға тарту, оқуға деген қызығушылығын арттырудың  әртүрлі әдістері мен түрлері қолданылады. Кітап оқуды насихаттау және кітап оқитын  адамның абыройын арттыру мақсатында әртүрлі төмендегідей іс-шаралар өткізіледі:  </vt:lpstr>
      <vt:lpstr>Презентация PowerPoint</vt:lpstr>
      <vt:lpstr>Презентация PowerPoint</vt:lpstr>
      <vt:lpstr>Презентация PowerPoint</vt:lpstr>
      <vt:lpstr>Презентация PowerPoint</vt:lpstr>
      <vt:lpstr>            Назарларыңызға рахмет!!!</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мадина</dc:creator>
  <cp:lastModifiedBy>Комп</cp:lastModifiedBy>
  <cp:revision>185</cp:revision>
  <dcterms:modified xsi:type="dcterms:W3CDTF">2022-06-13T07:19:23Z</dcterms:modified>
</cp:coreProperties>
</file>