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1733851819867"/>
          <c:y val="5.4300025181614461E-2"/>
          <c:w val="0.7986070337379203"/>
          <c:h val="0.80570407191299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тоқсан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5 а</c:v>
                </c:pt>
                <c:pt idx="1">
                  <c:v>6а </c:v>
                </c:pt>
                <c:pt idx="2">
                  <c:v>7 а</c:v>
                </c:pt>
                <c:pt idx="3">
                  <c:v>7 б</c:v>
                </c:pt>
                <c:pt idx="4">
                  <c:v>8 а</c:v>
                </c:pt>
                <c:pt idx="5">
                  <c:v>8 б</c:v>
                </c:pt>
                <c:pt idx="6">
                  <c:v>9 а</c:v>
                </c:pt>
                <c:pt idx="7">
                  <c:v>10 а</c:v>
                </c:pt>
                <c:pt idx="8">
                  <c:v>11 ә</c:v>
                </c:pt>
                <c:pt idx="9">
                  <c:v>11 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66</c:v>
                </c:pt>
                <c:pt idx="1">
                  <c:v>69</c:v>
                </c:pt>
                <c:pt idx="2">
                  <c:v>61</c:v>
                </c:pt>
                <c:pt idx="3">
                  <c:v>50</c:v>
                </c:pt>
                <c:pt idx="4">
                  <c:v>59</c:v>
                </c:pt>
                <c:pt idx="5">
                  <c:v>50</c:v>
                </c:pt>
                <c:pt idx="6">
                  <c:v>54</c:v>
                </c:pt>
                <c:pt idx="7">
                  <c:v>80</c:v>
                </c:pt>
                <c:pt idx="8">
                  <c:v>60</c:v>
                </c:pt>
                <c:pt idx="9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тоқсан 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5 а</c:v>
                </c:pt>
                <c:pt idx="1">
                  <c:v>6а </c:v>
                </c:pt>
                <c:pt idx="2">
                  <c:v>7 а</c:v>
                </c:pt>
                <c:pt idx="3">
                  <c:v>7 б</c:v>
                </c:pt>
                <c:pt idx="4">
                  <c:v>8 а</c:v>
                </c:pt>
                <c:pt idx="5">
                  <c:v>8 б</c:v>
                </c:pt>
                <c:pt idx="6">
                  <c:v>9 а</c:v>
                </c:pt>
                <c:pt idx="7">
                  <c:v>10 а</c:v>
                </c:pt>
                <c:pt idx="8">
                  <c:v>11 ә</c:v>
                </c:pt>
                <c:pt idx="9">
                  <c:v>11 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69</c:v>
                </c:pt>
                <c:pt idx="1">
                  <c:v>77</c:v>
                </c:pt>
                <c:pt idx="2">
                  <c:v>61</c:v>
                </c:pt>
                <c:pt idx="3">
                  <c:v>50</c:v>
                </c:pt>
                <c:pt idx="4">
                  <c:v>64</c:v>
                </c:pt>
                <c:pt idx="5">
                  <c:v>50</c:v>
                </c:pt>
                <c:pt idx="6">
                  <c:v>71</c:v>
                </c:pt>
                <c:pt idx="7">
                  <c:v>83</c:v>
                </c:pt>
                <c:pt idx="8">
                  <c:v>60</c:v>
                </c:pt>
                <c:pt idx="9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тоқсан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5 а</c:v>
                </c:pt>
                <c:pt idx="1">
                  <c:v>6а </c:v>
                </c:pt>
                <c:pt idx="2">
                  <c:v>7 а</c:v>
                </c:pt>
                <c:pt idx="3">
                  <c:v>7 б</c:v>
                </c:pt>
                <c:pt idx="4">
                  <c:v>8 а</c:v>
                </c:pt>
                <c:pt idx="5">
                  <c:v>8 б</c:v>
                </c:pt>
                <c:pt idx="6">
                  <c:v>9 а</c:v>
                </c:pt>
                <c:pt idx="7">
                  <c:v>10 а</c:v>
                </c:pt>
                <c:pt idx="8">
                  <c:v>11 ә</c:v>
                </c:pt>
                <c:pt idx="9">
                  <c:v>11 а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68</c:v>
                </c:pt>
                <c:pt idx="1">
                  <c:v>77</c:v>
                </c:pt>
                <c:pt idx="2">
                  <c:v>61</c:v>
                </c:pt>
                <c:pt idx="3">
                  <c:v>50</c:v>
                </c:pt>
                <c:pt idx="4">
                  <c:v>65</c:v>
                </c:pt>
                <c:pt idx="5">
                  <c:v>100</c:v>
                </c:pt>
                <c:pt idx="6">
                  <c:v>86</c:v>
                </c:pt>
                <c:pt idx="7">
                  <c:v>80</c:v>
                </c:pt>
                <c:pt idx="8">
                  <c:v>60</c:v>
                </c:pt>
                <c:pt idx="9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91456"/>
        <c:axId val="23868544"/>
      </c:barChart>
      <c:catAx>
        <c:axId val="25091456"/>
        <c:scaling>
          <c:orientation val="minMax"/>
        </c:scaling>
        <c:delete val="0"/>
        <c:axPos val="b"/>
        <c:majorTickMark val="out"/>
        <c:minorTickMark val="none"/>
        <c:tickLblPos val="nextTo"/>
        <c:crossAx val="23868544"/>
        <c:crosses val="autoZero"/>
        <c:auto val="1"/>
        <c:lblAlgn val="ctr"/>
        <c:lblOffset val="100"/>
        <c:noMultiLvlLbl val="0"/>
      </c:catAx>
      <c:valAx>
        <c:axId val="2386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914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82220183770779E-2"/>
          <c:y val="6.0902466730879706E-2"/>
          <c:w val="0.81148209119823544"/>
          <c:h val="0.80167760159985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тоқсан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8"/>
                <c:pt idx="0">
                  <c:v>7 а</c:v>
                </c:pt>
                <c:pt idx="1">
                  <c:v>7 б</c:v>
                </c:pt>
                <c:pt idx="2">
                  <c:v>8 а</c:v>
                </c:pt>
                <c:pt idx="3">
                  <c:v>8 б</c:v>
                </c:pt>
                <c:pt idx="4">
                  <c:v>9 а</c:v>
                </c:pt>
                <c:pt idx="5">
                  <c:v>10 а</c:v>
                </c:pt>
                <c:pt idx="6">
                  <c:v>11 а</c:v>
                </c:pt>
                <c:pt idx="7">
                  <c:v>11 ә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54</c:v>
                </c:pt>
                <c:pt idx="1">
                  <c:v>50</c:v>
                </c:pt>
                <c:pt idx="2">
                  <c:v>59</c:v>
                </c:pt>
                <c:pt idx="3">
                  <c:v>50</c:v>
                </c:pt>
                <c:pt idx="4">
                  <c:v>54</c:v>
                </c:pt>
                <c:pt idx="7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тоқсан 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8"/>
                <c:pt idx="0">
                  <c:v>7 а</c:v>
                </c:pt>
                <c:pt idx="1">
                  <c:v>7 б</c:v>
                </c:pt>
                <c:pt idx="2">
                  <c:v>8 а</c:v>
                </c:pt>
                <c:pt idx="3">
                  <c:v>8 б</c:v>
                </c:pt>
                <c:pt idx="4">
                  <c:v>9 а</c:v>
                </c:pt>
                <c:pt idx="5">
                  <c:v>10 а</c:v>
                </c:pt>
                <c:pt idx="6">
                  <c:v>11 а</c:v>
                </c:pt>
                <c:pt idx="7">
                  <c:v>11 ә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61</c:v>
                </c:pt>
                <c:pt idx="1">
                  <c:v>50</c:v>
                </c:pt>
                <c:pt idx="2">
                  <c:v>64</c:v>
                </c:pt>
                <c:pt idx="3">
                  <c:v>50</c:v>
                </c:pt>
                <c:pt idx="4">
                  <c:v>71</c:v>
                </c:pt>
                <c:pt idx="6">
                  <c:v>80</c:v>
                </c:pt>
                <c:pt idx="7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тоқсан 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8"/>
                <c:pt idx="0">
                  <c:v>7 а</c:v>
                </c:pt>
                <c:pt idx="1">
                  <c:v>7 б</c:v>
                </c:pt>
                <c:pt idx="2">
                  <c:v>8 а</c:v>
                </c:pt>
                <c:pt idx="3">
                  <c:v>8 б</c:v>
                </c:pt>
                <c:pt idx="4">
                  <c:v>9 а</c:v>
                </c:pt>
                <c:pt idx="5">
                  <c:v>10 а</c:v>
                </c:pt>
                <c:pt idx="6">
                  <c:v>11 а</c:v>
                </c:pt>
                <c:pt idx="7">
                  <c:v>11 ә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61.5</c:v>
                </c:pt>
                <c:pt idx="1">
                  <c:v>50</c:v>
                </c:pt>
                <c:pt idx="2">
                  <c:v>65</c:v>
                </c:pt>
                <c:pt idx="3">
                  <c:v>100</c:v>
                </c:pt>
                <c:pt idx="4">
                  <c:v>85.7</c:v>
                </c:pt>
                <c:pt idx="6">
                  <c:v>60</c:v>
                </c:pt>
                <c:pt idx="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81280"/>
        <c:axId val="96482816"/>
      </c:barChart>
      <c:catAx>
        <c:axId val="96481280"/>
        <c:scaling>
          <c:orientation val="minMax"/>
        </c:scaling>
        <c:delete val="0"/>
        <c:axPos val="b"/>
        <c:majorTickMark val="out"/>
        <c:minorTickMark val="none"/>
        <c:tickLblPos val="nextTo"/>
        <c:crossAx val="96482816"/>
        <c:crosses val="autoZero"/>
        <c:auto val="1"/>
        <c:lblAlgn val="ctr"/>
        <c:lblOffset val="100"/>
        <c:noMultiLvlLbl val="0"/>
      </c:catAx>
      <c:valAx>
        <c:axId val="9648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481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96099536520732"/>
          <c:y val="0.37118965450218333"/>
          <c:w val="0.13703900463479268"/>
          <c:h val="0.25777425206925453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7960990813648294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v>1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Лист1!$A$1:$A$7</c:f>
              <c:strCache>
                <c:ptCount val="7"/>
                <c:pt idx="0">
                  <c:v>7 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54</c:v>
                </c:pt>
                <c:pt idx="1">
                  <c:v>100</c:v>
                </c:pt>
                <c:pt idx="2">
                  <c:v>65</c:v>
                </c:pt>
                <c:pt idx="3">
                  <c:v>100</c:v>
                </c:pt>
                <c:pt idx="4">
                  <c:v>69</c:v>
                </c:pt>
                <c:pt idx="5">
                  <c:v>0</c:v>
                </c:pt>
                <c:pt idx="6">
                  <c:v>60</c:v>
                </c:pt>
              </c:numCache>
            </c:numRef>
          </c:val>
        </c:ser>
        <c:ser>
          <c:idx val="1"/>
          <c:order val="1"/>
          <c:tx>
            <c:v>2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Лист1!$A$1:$A$7</c:f>
              <c:strCache>
                <c:ptCount val="7"/>
                <c:pt idx="0">
                  <c:v>7 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Лист1!$C$1:$C$7</c:f>
              <c:numCache>
                <c:formatCode>General</c:formatCode>
                <c:ptCount val="7"/>
                <c:pt idx="0">
                  <c:v>61.5</c:v>
                </c:pt>
                <c:pt idx="1">
                  <c:v>50</c:v>
                </c:pt>
                <c:pt idx="2">
                  <c:v>53</c:v>
                </c:pt>
                <c:pt idx="3">
                  <c:v>100</c:v>
                </c:pt>
                <c:pt idx="4">
                  <c:v>64</c:v>
                </c:pt>
                <c:pt idx="5">
                  <c:v>50</c:v>
                </c:pt>
                <c:pt idx="6">
                  <c:v>60</c:v>
                </c:pt>
              </c:numCache>
            </c:numRef>
          </c:val>
        </c:ser>
        <c:ser>
          <c:idx val="2"/>
          <c:order val="2"/>
          <c:tx>
            <c:v>3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Лист1!$A$1:$A$7</c:f>
              <c:strCache>
                <c:ptCount val="7"/>
                <c:pt idx="0">
                  <c:v>7 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Лист1!$D$1:$D$7</c:f>
              <c:numCache>
                <c:formatCode>General</c:formatCode>
                <c:ptCount val="7"/>
                <c:pt idx="0">
                  <c:v>77</c:v>
                </c:pt>
                <c:pt idx="1">
                  <c:v>100</c:v>
                </c:pt>
                <c:pt idx="2">
                  <c:v>65</c:v>
                </c:pt>
                <c:pt idx="3">
                  <c:v>100</c:v>
                </c:pt>
                <c:pt idx="4">
                  <c:v>71</c:v>
                </c:pt>
                <c:pt idx="5">
                  <c:v>0</c:v>
                </c:pt>
                <c:pt idx="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72160"/>
        <c:axId val="96573696"/>
      </c:barChart>
      <c:catAx>
        <c:axId val="9657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96573696"/>
        <c:crosses val="autoZero"/>
        <c:auto val="1"/>
        <c:lblAlgn val="ctr"/>
        <c:lblOffset val="100"/>
        <c:noMultiLvlLbl val="0"/>
      </c:catAx>
      <c:valAx>
        <c:axId val="9657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572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Лист1!$A$9:$A$13</c:f>
              <c:strCache>
                <c:ptCount val="5"/>
                <c:pt idx="0">
                  <c:v>7А</c:v>
                </c:pt>
                <c:pt idx="1">
                  <c:v>8А</c:v>
                </c:pt>
                <c:pt idx="2">
                  <c:v>9А</c:v>
                </c:pt>
                <c:pt idx="3">
                  <c:v>10А</c:v>
                </c:pt>
                <c:pt idx="4">
                  <c:v>11А</c:v>
                </c:pt>
              </c:strCache>
            </c:strRef>
          </c:cat>
          <c:val>
            <c:numRef>
              <c:f>Лист1!$B$9:$B$13</c:f>
              <c:numCache>
                <c:formatCode>General</c:formatCode>
                <c:ptCount val="5"/>
                <c:pt idx="0">
                  <c:v>0</c:v>
                </c:pt>
                <c:pt idx="1">
                  <c:v>59</c:v>
                </c:pt>
                <c:pt idx="2">
                  <c:v>61</c:v>
                </c:pt>
                <c:pt idx="3">
                  <c:v>0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v>2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Лист1!$A$9:$A$13</c:f>
              <c:strCache>
                <c:ptCount val="5"/>
                <c:pt idx="0">
                  <c:v>7А</c:v>
                </c:pt>
                <c:pt idx="1">
                  <c:v>8А</c:v>
                </c:pt>
                <c:pt idx="2">
                  <c:v>9А</c:v>
                </c:pt>
                <c:pt idx="3">
                  <c:v>10А</c:v>
                </c:pt>
                <c:pt idx="4">
                  <c:v>11А</c:v>
                </c:pt>
              </c:strCache>
            </c:strRef>
          </c:cat>
          <c:val>
            <c:numRef>
              <c:f>Лист1!$C$9:$C$13</c:f>
              <c:numCache>
                <c:formatCode>General</c:formatCode>
                <c:ptCount val="5"/>
                <c:pt idx="0">
                  <c:v>61</c:v>
                </c:pt>
                <c:pt idx="1">
                  <c:v>59</c:v>
                </c:pt>
                <c:pt idx="2">
                  <c:v>64</c:v>
                </c:pt>
                <c:pt idx="3">
                  <c:v>83</c:v>
                </c:pt>
                <c:pt idx="4">
                  <c:v>60</c:v>
                </c:pt>
              </c:numCache>
            </c:numRef>
          </c:val>
        </c:ser>
        <c:ser>
          <c:idx val="2"/>
          <c:order val="2"/>
          <c:tx>
            <c:v>3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Лист1!$A$9:$A$13</c:f>
              <c:strCache>
                <c:ptCount val="5"/>
                <c:pt idx="0">
                  <c:v>7А</c:v>
                </c:pt>
                <c:pt idx="1">
                  <c:v>8А</c:v>
                </c:pt>
                <c:pt idx="2">
                  <c:v>9А</c:v>
                </c:pt>
                <c:pt idx="3">
                  <c:v>10А</c:v>
                </c:pt>
                <c:pt idx="4">
                  <c:v>11А</c:v>
                </c:pt>
              </c:strCache>
            </c:strRef>
          </c:cat>
          <c:val>
            <c:numRef>
              <c:f>Лист1!$D$9:$D$13</c:f>
              <c:numCache>
                <c:formatCode>General</c:formatCode>
                <c:ptCount val="5"/>
                <c:pt idx="0">
                  <c:v>0</c:v>
                </c:pt>
                <c:pt idx="1">
                  <c:v>59</c:v>
                </c:pt>
                <c:pt idx="2">
                  <c:v>71</c:v>
                </c:pt>
                <c:pt idx="3">
                  <c:v>0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29664"/>
        <c:axId val="96931200"/>
      </c:barChart>
      <c:catAx>
        <c:axId val="96929664"/>
        <c:scaling>
          <c:orientation val="minMax"/>
        </c:scaling>
        <c:delete val="0"/>
        <c:axPos val="b"/>
        <c:majorTickMark val="out"/>
        <c:minorTickMark val="none"/>
        <c:tickLblPos val="nextTo"/>
        <c:crossAx val="96931200"/>
        <c:crosses val="autoZero"/>
        <c:auto val="1"/>
        <c:lblAlgn val="ctr"/>
        <c:lblOffset val="100"/>
        <c:noMultiLvlLbl val="0"/>
      </c:catAx>
      <c:valAx>
        <c:axId val="9693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929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Лист1!$A$15:$A$23</c:f>
              <c:strCache>
                <c:ptCount val="9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8А</c:v>
                </c:pt>
                <c:pt idx="4">
                  <c:v>9А</c:v>
                </c:pt>
                <c:pt idx="5">
                  <c:v>10А</c:v>
                </c:pt>
                <c:pt idx="6">
                  <c:v>11А</c:v>
                </c:pt>
                <c:pt idx="7">
                  <c:v>7Б</c:v>
                </c:pt>
                <c:pt idx="8">
                  <c:v>8Б</c:v>
                </c:pt>
              </c:strCache>
            </c:strRef>
          </c:cat>
          <c:val>
            <c:numRef>
              <c:f>Лист1!$B$15:$B$23</c:f>
              <c:numCache>
                <c:formatCode>General</c:formatCode>
                <c:ptCount val="9"/>
                <c:pt idx="0">
                  <c:v>67</c:v>
                </c:pt>
                <c:pt idx="1">
                  <c:v>77</c:v>
                </c:pt>
                <c:pt idx="2">
                  <c:v>62</c:v>
                </c:pt>
                <c:pt idx="3">
                  <c:v>65</c:v>
                </c:pt>
                <c:pt idx="4">
                  <c:v>69</c:v>
                </c:pt>
                <c:pt idx="5">
                  <c:v>0</c:v>
                </c:pt>
                <c:pt idx="6">
                  <c:v>80</c:v>
                </c:pt>
                <c:pt idx="7">
                  <c:v>50</c:v>
                </c:pt>
                <c:pt idx="8">
                  <c:v>100</c:v>
                </c:pt>
              </c:numCache>
            </c:numRef>
          </c:val>
        </c:ser>
        <c:ser>
          <c:idx val="1"/>
          <c:order val="1"/>
          <c:tx>
            <c:v>2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Лист1!$A$15:$A$23</c:f>
              <c:strCache>
                <c:ptCount val="9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8А</c:v>
                </c:pt>
                <c:pt idx="4">
                  <c:v>9А</c:v>
                </c:pt>
                <c:pt idx="5">
                  <c:v>10А</c:v>
                </c:pt>
                <c:pt idx="6">
                  <c:v>11А</c:v>
                </c:pt>
                <c:pt idx="7">
                  <c:v>7Б</c:v>
                </c:pt>
                <c:pt idx="8">
                  <c:v>8Б</c:v>
                </c:pt>
              </c:strCache>
            </c:strRef>
          </c:cat>
          <c:val>
            <c:numRef>
              <c:f>Лист1!$C$15:$C$23</c:f>
              <c:numCache>
                <c:formatCode>General</c:formatCode>
                <c:ptCount val="9"/>
                <c:pt idx="0">
                  <c:v>73.3</c:v>
                </c:pt>
                <c:pt idx="1">
                  <c:v>84.6</c:v>
                </c:pt>
                <c:pt idx="2">
                  <c:v>61.5</c:v>
                </c:pt>
                <c:pt idx="3">
                  <c:v>64.7</c:v>
                </c:pt>
                <c:pt idx="4">
                  <c:v>80</c:v>
                </c:pt>
                <c:pt idx="5">
                  <c:v>83.3</c:v>
                </c:pt>
                <c:pt idx="6">
                  <c:v>80</c:v>
                </c:pt>
                <c:pt idx="7">
                  <c:v>50</c:v>
                </c:pt>
                <c:pt idx="8">
                  <c:v>100</c:v>
                </c:pt>
              </c:numCache>
            </c:numRef>
          </c:val>
        </c:ser>
        <c:ser>
          <c:idx val="2"/>
          <c:order val="2"/>
          <c:tx>
            <c:v>3 тоқсан</c:v>
          </c:tx>
          <c:invertIfNegative val="0"/>
          <c:cat>
            <c:strRef>
              <c:f>Лист1!$A$15:$A$23</c:f>
              <c:strCache>
                <c:ptCount val="9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8А</c:v>
                </c:pt>
                <c:pt idx="4">
                  <c:v>9А</c:v>
                </c:pt>
                <c:pt idx="5">
                  <c:v>10А</c:v>
                </c:pt>
                <c:pt idx="6">
                  <c:v>11А</c:v>
                </c:pt>
                <c:pt idx="7">
                  <c:v>7Б</c:v>
                </c:pt>
                <c:pt idx="8">
                  <c:v>8Б</c:v>
                </c:pt>
              </c:strCache>
            </c:strRef>
          </c:cat>
          <c:val>
            <c:numRef>
              <c:f>Лист1!$D$15:$D$23</c:f>
              <c:numCache>
                <c:formatCode>General</c:formatCode>
                <c:ptCount val="9"/>
                <c:pt idx="0">
                  <c:v>67</c:v>
                </c:pt>
                <c:pt idx="1">
                  <c:v>69</c:v>
                </c:pt>
                <c:pt idx="2">
                  <c:v>61.5</c:v>
                </c:pt>
                <c:pt idx="3">
                  <c:v>70.5</c:v>
                </c:pt>
                <c:pt idx="4">
                  <c:v>78</c:v>
                </c:pt>
                <c:pt idx="5">
                  <c:v>0</c:v>
                </c:pt>
                <c:pt idx="6">
                  <c:v>60</c:v>
                </c:pt>
                <c:pt idx="7">
                  <c:v>50</c:v>
                </c:pt>
                <c:pt idx="8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960768"/>
        <c:axId val="106962304"/>
      </c:barChart>
      <c:catAx>
        <c:axId val="106960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6962304"/>
        <c:crosses val="autoZero"/>
        <c:auto val="1"/>
        <c:lblAlgn val="ctr"/>
        <c:lblOffset val="100"/>
        <c:noMultiLvlLbl val="0"/>
      </c:catAx>
      <c:valAx>
        <c:axId val="10696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960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Лист1!$A$25</c:f>
              <c:strCache>
                <c:ptCount val="1"/>
                <c:pt idx="0">
                  <c:v>7 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Лист1!$B$25:$D$25</c:f>
              <c:numCache>
                <c:formatCode>General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Лист1!$A$26</c:f>
              <c:strCache>
                <c:ptCount val="1"/>
                <c:pt idx="0">
                  <c:v>8Б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Лист1!$B$26:$D$26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18624"/>
        <c:axId val="80620160"/>
      </c:barChart>
      <c:catAx>
        <c:axId val="8061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80620160"/>
        <c:crosses val="autoZero"/>
        <c:auto val="1"/>
        <c:lblAlgn val="ctr"/>
        <c:lblOffset val="100"/>
        <c:noMultiLvlLbl val="0"/>
      </c:catAx>
      <c:valAx>
        <c:axId val="806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618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405074365704292E-2"/>
          <c:y val="5.1400554097404488E-2"/>
          <c:w val="0.7460990813648293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v>1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Лист1!$A$29:$A$35</c:f>
              <c:strCache>
                <c:ptCount val="7"/>
                <c:pt idx="0">
                  <c:v>7 Б</c:v>
                </c:pt>
                <c:pt idx="1">
                  <c:v>7 А</c:v>
                </c:pt>
                <c:pt idx="2">
                  <c:v>8А</c:v>
                </c:pt>
                <c:pt idx="3">
                  <c:v>9 А</c:v>
                </c:pt>
                <c:pt idx="4">
                  <c:v>8Б</c:v>
                </c:pt>
                <c:pt idx="5">
                  <c:v>10 А </c:v>
                </c:pt>
                <c:pt idx="6">
                  <c:v>11 Ә</c:v>
                </c:pt>
              </c:strCache>
            </c:strRef>
          </c:cat>
          <c:val>
            <c:numRef>
              <c:f>Лист1!$B$29:$B$35</c:f>
              <c:numCache>
                <c:formatCode>General</c:formatCode>
                <c:ptCount val="7"/>
                <c:pt idx="0">
                  <c:v>50</c:v>
                </c:pt>
                <c:pt idx="1">
                  <c:v>54</c:v>
                </c:pt>
                <c:pt idx="2">
                  <c:v>65</c:v>
                </c:pt>
                <c:pt idx="3">
                  <c:v>69</c:v>
                </c:pt>
                <c:pt idx="4">
                  <c:v>100</c:v>
                </c:pt>
                <c:pt idx="5">
                  <c:v>0</c:v>
                </c:pt>
                <c:pt idx="6">
                  <c:v>60</c:v>
                </c:pt>
              </c:numCache>
            </c:numRef>
          </c:val>
        </c:ser>
        <c:ser>
          <c:idx val="1"/>
          <c:order val="1"/>
          <c:tx>
            <c:v>1 тоқсан</c:v>
          </c:tx>
          <c:invertIfNegative val="0"/>
          <c:cat>
            <c:strRef>
              <c:f>Лист1!$A$29:$A$35</c:f>
              <c:strCache>
                <c:ptCount val="7"/>
                <c:pt idx="0">
                  <c:v>7 Б</c:v>
                </c:pt>
                <c:pt idx="1">
                  <c:v>7 А</c:v>
                </c:pt>
                <c:pt idx="2">
                  <c:v>8А</c:v>
                </c:pt>
                <c:pt idx="3">
                  <c:v>9 А</c:v>
                </c:pt>
                <c:pt idx="4">
                  <c:v>8Б</c:v>
                </c:pt>
                <c:pt idx="5">
                  <c:v>10 А </c:v>
                </c:pt>
                <c:pt idx="6">
                  <c:v>11 Ә</c:v>
                </c:pt>
              </c:strCache>
            </c:strRef>
          </c:cat>
          <c:val>
            <c:numRef>
              <c:f>Лист1!$C$29:$C$35</c:f>
              <c:numCache>
                <c:formatCode>General</c:formatCode>
                <c:ptCount val="7"/>
                <c:pt idx="0">
                  <c:v>50</c:v>
                </c:pt>
                <c:pt idx="1">
                  <c:v>53</c:v>
                </c:pt>
                <c:pt idx="2">
                  <c:v>64</c:v>
                </c:pt>
                <c:pt idx="3">
                  <c:v>71</c:v>
                </c:pt>
                <c:pt idx="4">
                  <c:v>50</c:v>
                </c:pt>
                <c:pt idx="5">
                  <c:v>66</c:v>
                </c:pt>
                <c:pt idx="6">
                  <c:v>60</c:v>
                </c:pt>
              </c:numCache>
            </c:numRef>
          </c:val>
        </c:ser>
        <c:ser>
          <c:idx val="2"/>
          <c:order val="2"/>
          <c:tx>
            <c:v>1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Лист1!$A$29:$A$35</c:f>
              <c:strCache>
                <c:ptCount val="7"/>
                <c:pt idx="0">
                  <c:v>7 Б</c:v>
                </c:pt>
                <c:pt idx="1">
                  <c:v>7 А</c:v>
                </c:pt>
                <c:pt idx="2">
                  <c:v>8А</c:v>
                </c:pt>
                <c:pt idx="3">
                  <c:v>9 А</c:v>
                </c:pt>
                <c:pt idx="4">
                  <c:v>8Б</c:v>
                </c:pt>
                <c:pt idx="5">
                  <c:v>10 А </c:v>
                </c:pt>
                <c:pt idx="6">
                  <c:v>11 Ә</c:v>
                </c:pt>
              </c:strCache>
            </c:strRef>
          </c:cat>
          <c:val>
            <c:numRef>
              <c:f>Лист1!$D$29:$D$35</c:f>
              <c:numCache>
                <c:formatCode>General</c:formatCode>
                <c:ptCount val="7"/>
                <c:pt idx="0">
                  <c:v>50</c:v>
                </c:pt>
                <c:pt idx="1">
                  <c:v>54</c:v>
                </c:pt>
                <c:pt idx="2">
                  <c:v>83</c:v>
                </c:pt>
                <c:pt idx="3">
                  <c:v>73</c:v>
                </c:pt>
                <c:pt idx="4">
                  <c:v>50</c:v>
                </c:pt>
                <c:pt idx="5">
                  <c:v>0</c:v>
                </c:pt>
                <c:pt idx="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82144"/>
        <c:axId val="80583680"/>
      </c:barChart>
      <c:catAx>
        <c:axId val="80582144"/>
        <c:scaling>
          <c:orientation val="minMax"/>
        </c:scaling>
        <c:delete val="0"/>
        <c:axPos val="b"/>
        <c:majorTickMark val="out"/>
        <c:minorTickMark val="none"/>
        <c:tickLblPos val="nextTo"/>
        <c:crossAx val="80583680"/>
        <c:crosses val="autoZero"/>
        <c:auto val="1"/>
        <c:lblAlgn val="ctr"/>
        <c:lblOffset val="100"/>
        <c:noMultiLvlLbl val="0"/>
      </c:catAx>
      <c:valAx>
        <c:axId val="8058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5821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Лист1!$A$37:$A$46</c:f>
              <c:strCache>
                <c:ptCount val="10"/>
                <c:pt idx="0">
                  <c:v>5 А</c:v>
                </c:pt>
                <c:pt idx="1">
                  <c:v>6А</c:v>
                </c:pt>
                <c:pt idx="2">
                  <c:v>7А</c:v>
                </c:pt>
                <c:pt idx="3">
                  <c:v>7Б</c:v>
                </c:pt>
                <c:pt idx="4">
                  <c:v>8А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  <c:pt idx="9">
                  <c:v>11Ә</c:v>
                </c:pt>
              </c:strCache>
            </c:strRef>
          </c:cat>
          <c:val>
            <c:numRef>
              <c:f>Лист1!$B$37:$B$46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80</c:v>
                </c:pt>
              </c:numCache>
            </c:numRef>
          </c:val>
        </c:ser>
        <c:ser>
          <c:idx val="1"/>
          <c:order val="1"/>
          <c:tx>
            <c:v>2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Лист1!$A$37:$A$46</c:f>
              <c:strCache>
                <c:ptCount val="10"/>
                <c:pt idx="0">
                  <c:v>5 А</c:v>
                </c:pt>
                <c:pt idx="1">
                  <c:v>6А</c:v>
                </c:pt>
                <c:pt idx="2">
                  <c:v>7А</c:v>
                </c:pt>
                <c:pt idx="3">
                  <c:v>7Б</c:v>
                </c:pt>
                <c:pt idx="4">
                  <c:v>8А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  <c:pt idx="9">
                  <c:v>11Ә</c:v>
                </c:pt>
              </c:strCache>
            </c:strRef>
          </c:cat>
          <c:val>
            <c:numRef>
              <c:f>Лист1!$C$37:$C$46</c:f>
              <c:numCache>
                <c:formatCode>General</c:formatCode>
                <c:ptCount val="10"/>
                <c:pt idx="0">
                  <c:v>100</c:v>
                </c:pt>
                <c:pt idx="1">
                  <c:v>84.6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76.5</c:v>
                </c:pt>
                <c:pt idx="6">
                  <c:v>78.8</c:v>
                </c:pt>
                <c:pt idx="7">
                  <c:v>66.7</c:v>
                </c:pt>
                <c:pt idx="8">
                  <c:v>80</c:v>
                </c:pt>
                <c:pt idx="9">
                  <c:v>80</c:v>
                </c:pt>
              </c:numCache>
            </c:numRef>
          </c:val>
        </c:ser>
        <c:ser>
          <c:idx val="2"/>
          <c:order val="2"/>
          <c:tx>
            <c:v>3 тоқсан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Лист1!$A$37:$A$46</c:f>
              <c:strCache>
                <c:ptCount val="10"/>
                <c:pt idx="0">
                  <c:v>5 А</c:v>
                </c:pt>
                <c:pt idx="1">
                  <c:v>6А</c:v>
                </c:pt>
                <c:pt idx="2">
                  <c:v>7А</c:v>
                </c:pt>
                <c:pt idx="3">
                  <c:v>7Б</c:v>
                </c:pt>
                <c:pt idx="4">
                  <c:v>8А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  <c:pt idx="9">
                  <c:v>11Ә</c:v>
                </c:pt>
              </c:strCache>
            </c:strRef>
          </c:cat>
          <c:val>
            <c:numRef>
              <c:f>Лист1!$D$37:$D$46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79136"/>
        <c:axId val="80780672"/>
      </c:barChart>
      <c:catAx>
        <c:axId val="80779136"/>
        <c:scaling>
          <c:orientation val="minMax"/>
        </c:scaling>
        <c:delete val="0"/>
        <c:axPos val="b"/>
        <c:majorTickMark val="out"/>
        <c:minorTickMark val="none"/>
        <c:tickLblPos val="nextTo"/>
        <c:crossAx val="80780672"/>
        <c:crosses val="autoZero"/>
        <c:auto val="1"/>
        <c:lblAlgn val="ctr"/>
        <c:lblOffset val="100"/>
        <c:noMultiLvlLbl val="0"/>
      </c:catAx>
      <c:valAx>
        <c:axId val="8078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7791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9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0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4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7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0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7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0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5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5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4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6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9E9CF-4E08-44ED-A8BC-6A3B4535A87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9F684-AC0C-40C9-986E-98C30EC4B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https://catherineasquithgallery.com/uploads/posts/2021-02/1613701746_61-p-khoroshii-fon-dlya-prezentatsi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3999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«Зияткер» әдістеме бірлестігінің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III-</a:t>
            </a:r>
            <a:r>
              <a:rPr lang="kk-KZ" dirty="0" smtClean="0">
                <a:solidFill>
                  <a:schemeClr val="tx1"/>
                </a:solidFill>
              </a:rPr>
              <a:t>тоқсанда атқарылған жұмыстардың есебі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AutoShape 2" descr="180 картинок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180 картинок для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180 картинок для презентац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180 картинок для презентац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208687"/>
              </p:ext>
            </p:extLst>
          </p:nvPr>
        </p:nvGraphicFramePr>
        <p:xfrm>
          <a:off x="1115616" y="332657"/>
          <a:ext cx="7272808" cy="2773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732"/>
                <a:gridCol w="1493732"/>
                <a:gridCol w="1369930"/>
                <a:gridCol w="1034043"/>
                <a:gridCol w="1034043"/>
                <a:gridCol w="847328"/>
              </a:tblGrid>
              <a:tr h="697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Пәні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Сынып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Оқушы саны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І 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ІІ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544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Физика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 61,5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77(+16өсу)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</a:t>
                      </a:r>
                      <a:r>
                        <a:rPr lang="kk-KZ" sz="1400">
                          <a:effectLst/>
                        </a:rPr>
                        <a:t>(+12)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10«А»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9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r>
                        <a:rPr lang="kk-KZ" sz="1400">
                          <a:effectLst/>
                        </a:rPr>
                        <a:t>(+7)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11«Ә»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3302153"/>
              </p:ext>
            </p:extLst>
          </p:nvPr>
        </p:nvGraphicFramePr>
        <p:xfrm>
          <a:off x="1763688" y="3429000"/>
          <a:ext cx="6480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98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173076"/>
              </p:ext>
            </p:extLst>
          </p:nvPr>
        </p:nvGraphicFramePr>
        <p:xfrm>
          <a:off x="1187624" y="332656"/>
          <a:ext cx="7128788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966"/>
                <a:gridCol w="978412"/>
                <a:gridCol w="978412"/>
                <a:gridCol w="902670"/>
                <a:gridCol w="807324"/>
                <a:gridCol w="405710"/>
                <a:gridCol w="405710"/>
                <a:gridCol w="405710"/>
                <a:gridCol w="234550"/>
                <a:gridCol w="807324"/>
              </a:tblGrid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Пәні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Сынып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Оқушы саны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І 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 </a:t>
                      </a:r>
                      <a:r>
                        <a:rPr lang="kk-KZ" sz="1400">
                          <a:effectLst/>
                        </a:rPr>
                        <a:t>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Химия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82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  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    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   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9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71(+7 өсу)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82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11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827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21075690"/>
              </p:ext>
            </p:extLst>
          </p:nvPr>
        </p:nvGraphicFramePr>
        <p:xfrm>
          <a:off x="1763688" y="3284984"/>
          <a:ext cx="619268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1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8022"/>
              </p:ext>
            </p:extLst>
          </p:nvPr>
        </p:nvGraphicFramePr>
        <p:xfrm>
          <a:off x="899592" y="116632"/>
          <a:ext cx="7344816" cy="3225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062"/>
                <a:gridCol w="1467062"/>
                <a:gridCol w="1043963"/>
                <a:gridCol w="1138089"/>
                <a:gridCol w="1138089"/>
                <a:gridCol w="1090551"/>
              </a:tblGrid>
              <a:tr h="444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Пәні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Сынып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Оқушы саны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І 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 </a:t>
                      </a:r>
                      <a:r>
                        <a:rPr lang="kk-KZ" sz="1400">
                          <a:effectLst/>
                        </a:rPr>
                        <a:t>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73</a:t>
                      </a:r>
                      <a:r>
                        <a:rPr lang="kk-KZ" sz="1400">
                          <a:effectLst/>
                        </a:rPr>
                        <a:t>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67(-6 кему)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</a:t>
                      </a:r>
                      <a:r>
                        <a:rPr lang="kk-KZ" sz="1400">
                          <a:effectLst/>
                        </a:rPr>
                        <a:t>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69(-</a:t>
                      </a:r>
                      <a:r>
                        <a:rPr lang="kk-KZ" sz="1400" dirty="0" smtClean="0">
                          <a:effectLst/>
                        </a:rPr>
                        <a:t>15)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79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                           Биология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</a:t>
                      </a:r>
                      <a:r>
                        <a:rPr lang="kk-KZ" sz="1400">
                          <a:effectLst/>
                        </a:rPr>
                        <a:t>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64</a:t>
                      </a:r>
                      <a:r>
                        <a:rPr lang="kk-KZ" sz="1400" dirty="0">
                          <a:effectLst/>
                        </a:rPr>
                        <a:t>.7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70,5(+6)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9«А»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</a:t>
                      </a:r>
                      <a:r>
                        <a:rPr lang="kk-KZ" sz="1400">
                          <a:effectLst/>
                        </a:rPr>
                        <a:t>(-2)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10«А»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83</a:t>
                      </a:r>
                      <a:r>
                        <a:rPr lang="kk-KZ" sz="1400" dirty="0">
                          <a:effectLst/>
                        </a:rPr>
                        <a:t>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11«А»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60(-20)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«Б» химия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8«Б»химия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89291707"/>
              </p:ext>
            </p:extLst>
          </p:nvPr>
        </p:nvGraphicFramePr>
        <p:xfrm>
          <a:off x="1547664" y="3429000"/>
          <a:ext cx="6480720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7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23086"/>
              </p:ext>
            </p:extLst>
          </p:nvPr>
        </p:nvGraphicFramePr>
        <p:xfrm>
          <a:off x="1115616" y="1268760"/>
          <a:ext cx="72008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9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79255"/>
              </p:ext>
            </p:extLst>
          </p:nvPr>
        </p:nvGraphicFramePr>
        <p:xfrm>
          <a:off x="899591" y="332656"/>
          <a:ext cx="7416826" cy="3096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114"/>
                <a:gridCol w="1428288"/>
                <a:gridCol w="1104355"/>
                <a:gridCol w="1116491"/>
                <a:gridCol w="1116491"/>
                <a:gridCol w="1094087"/>
              </a:tblGrid>
              <a:tr h="619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Пәні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Сынып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Оқушы саны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r>
                        <a:rPr lang="kk-KZ" sz="1400">
                          <a:effectLst/>
                        </a:rPr>
                        <a:t>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 </a:t>
                      </a:r>
                      <a:r>
                        <a:rPr lang="kk-KZ" sz="1400">
                          <a:effectLst/>
                        </a:rPr>
                        <a:t>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26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география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«Б»естес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тв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</a:t>
                      </a:r>
                      <a:r>
                        <a:rPr lang="kk-KZ" sz="1400">
                          <a:effectLst/>
                        </a:rPr>
                        <a:t>(+19өсу)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634">
                <a:tc rowSpan="2">
                  <a:txBody>
                    <a:bodyPr/>
                    <a:lstStyle/>
                    <a:p>
                      <a:pPr algn="l"/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9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11 «ә»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99385490"/>
              </p:ext>
            </p:extLst>
          </p:nvPr>
        </p:nvGraphicFramePr>
        <p:xfrm>
          <a:off x="1763688" y="3717032"/>
          <a:ext cx="58326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2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58098"/>
              </p:ext>
            </p:extLst>
          </p:nvPr>
        </p:nvGraphicFramePr>
        <p:xfrm>
          <a:off x="683569" y="476672"/>
          <a:ext cx="7632847" cy="3022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360"/>
                <a:gridCol w="1326942"/>
                <a:gridCol w="1326942"/>
                <a:gridCol w="1326942"/>
                <a:gridCol w="1241082"/>
                <a:gridCol w="1060579"/>
              </a:tblGrid>
              <a:tr h="5078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Пәні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Сынып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Оқушы саны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 </a:t>
                      </a:r>
                      <a:r>
                        <a:rPr lang="kk-KZ" sz="1400">
                          <a:effectLst/>
                        </a:rPr>
                        <a:t>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724">
                <a:tc row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  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  ИВТ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84,6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</a:t>
                      </a:r>
                      <a:r>
                        <a:rPr lang="kk-KZ" sz="1400">
                          <a:effectLst/>
                        </a:rPr>
                        <a:t>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9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66,7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11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11 «Ә»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73195727"/>
              </p:ext>
            </p:extLst>
          </p:nvPr>
        </p:nvGraphicFramePr>
        <p:xfrm>
          <a:off x="1691680" y="3645024"/>
          <a:ext cx="56886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5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catherineasquithgallery.com/uploads/posts/2021-02/1613701746_61-p-khoroshii-fon-dlya-prezentatsi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3999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2378695"/>
          </a:xfrm>
        </p:spPr>
        <p:txBody>
          <a:bodyPr/>
          <a:lstStyle/>
          <a:p>
            <a:r>
              <a:rPr lang="ru-RU" dirty="0" err="1" smtClean="0"/>
              <a:t>Назарлары</a:t>
            </a:r>
            <a:r>
              <a:rPr lang="kk-KZ" dirty="0" smtClean="0"/>
              <a:t>ңызға рахмет!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7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catherineasquithgallery.com/uploads/posts/2021-02/1613701746_61-p-khoroshii-fon-dlya-prezentatsi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3999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Мақсаты</a:t>
            </a:r>
            <a:r>
              <a:rPr lang="kk-KZ" sz="3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 Оқушылардың математика, физика, информатика, биология, химия, география сабақтарына деген қызығушылығын арттырып, шығармашылық қабілеттерін дамыту.</a:t>
            </a:r>
            <a:endParaRPr lang="ru-RU" sz="36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36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Міндеттері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:</a:t>
            </a:r>
          </a:p>
          <a:p>
            <a:pPr marL="0" lvl="0" indent="0"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  </a:t>
            </a:r>
            <a:r>
              <a:rPr lang="ru-RU" sz="36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Әр</a:t>
            </a:r>
            <a: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оқушының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білім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деңгейін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көтеру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мақсатында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жаңа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педагогикалық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</a:t>
            </a:r>
            <a:r>
              <a:rPr lang="ru-RU" sz="36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технологиялардың</a:t>
            </a:r>
            <a: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тиімді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әдістерін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қолдану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</a:p>
          <a:p>
            <a:pPr lvl="0"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Оқушылардың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шығармашылық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қабілеттерін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ашуға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ыңғай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туғызу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</a:p>
          <a:p>
            <a:pPr lvl="0"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Уәжі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төмен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оқушылармен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жұмысты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тереңдету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</a:p>
          <a:p>
            <a:pPr marL="0" indent="0"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 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Оқу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–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тәрбие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процесінде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шығармашылық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жұмыстарды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кеңінен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қолдану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</a:p>
          <a:p>
            <a:pPr lvl="0"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Мектепішілік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аудандық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облыс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көлеміндегі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пәндік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олимпиада,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интеллектуалдық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байқауларға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қатысу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,</a:t>
            </a:r>
          </a:p>
          <a:p>
            <a:pPr marL="0" indent="0"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Жаңа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заман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талабына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сай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ізденгіш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жауапкершілігі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зор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талапты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/>
                <a:ea typeface="Times New Roman"/>
              </a:rPr>
              <a:t>жеткіншек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</a:t>
            </a:r>
            <a:r>
              <a:rPr lang="ru-RU" sz="36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қалыптастыру</a:t>
            </a:r>
            <a:endParaRPr lang="ru-RU" sz="36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</a:t>
            </a: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404664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catherineasquithgallery.com/uploads/posts/2021-02/1613701746_61-p-khoroshii-fon-dlya-prezentatsi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3999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50111"/>
            <a:ext cx="7920880" cy="307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2996952"/>
            <a:ext cx="7488832" cy="105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100" dirty="0">
                <a:latin typeface="Times New Roman"/>
                <a:ea typeface="Calibri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kk-KZ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«Дені саудың-жаны сау» атты денешынықтыру апталықтан жарқын  </a:t>
            </a:r>
            <a:r>
              <a:rPr lang="kk-KZ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көріністер</a:t>
            </a:r>
            <a:endParaRPr lang="ru-RU" sz="10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04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линг\Desktop\фото дш\396f780b-9c6f-48bc-a405-90cc58128cc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46" y="836712"/>
            <a:ext cx="252028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инг\Desktop\фото дш\9ab26764-4b0d-4665-ae0f-362b8d1aa9a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04" y="836712"/>
            <a:ext cx="242252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линг\Desktop\фото дш\5874dc3d-3286-4a52-bb7e-94ef5e5a8eb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47" y="836848"/>
            <a:ext cx="2766695" cy="288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линг\Desktop\фото дш\eac90fa1-74c0-451e-93c3-43c8469816f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984033"/>
            <a:ext cx="242252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линг\Desktop\фото дш\e6733272-250d-4027-b779-798a4970ecc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26" y="3984033"/>
            <a:ext cx="2578603" cy="22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линг\Desktop\фото дш\a1cd10f2-f933-45f7-9367-497f1d0f2c7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61" y="3984033"/>
            <a:ext cx="2649101" cy="2243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8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инг\Desktop\IMG-20220325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429405" cy="28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инг\Desktop\IMG-20220314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4465"/>
            <a:ext cx="3600400" cy="28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229600" cy="115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1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255"/>
            <a:ext cx="67687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линг\Desktop\IMG-20220318-WA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63243"/>
            <a:ext cx="2880320" cy="22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линг\Desktop\фоталар керек\IMG-20220318-WA00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63244"/>
            <a:ext cx="2232248" cy="2251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8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  бағыты бойынша  </a:t>
            </a:r>
            <a: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 </a:t>
            </a: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жылының 3 тоқсандағы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үлгерімі және сапа көрсеткіші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05943"/>
              </p:ext>
            </p:extLst>
          </p:nvPr>
        </p:nvGraphicFramePr>
        <p:xfrm>
          <a:off x="1043608" y="1340768"/>
          <a:ext cx="7200800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013"/>
                <a:gridCol w="912766"/>
                <a:gridCol w="1025354"/>
                <a:gridCol w="1384027"/>
                <a:gridCol w="1384027"/>
                <a:gridCol w="1151613"/>
              </a:tblGrid>
              <a:tr h="414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Пәні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Сынып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Оқушы саны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     І 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ІІ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10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Математика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69  (+3)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77  (+8)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102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Алгебра 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64  (+5)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9 «А»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71   (+7)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86(+15өсу )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5/6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83    (+3)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11 «Ә»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11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80    (+20)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60(-20 )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00307192"/>
              </p:ext>
            </p:extLst>
          </p:nvPr>
        </p:nvGraphicFramePr>
        <p:xfrm>
          <a:off x="1835696" y="4293096"/>
          <a:ext cx="5616624" cy="236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1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62865"/>
              </p:ext>
            </p:extLst>
          </p:nvPr>
        </p:nvGraphicFramePr>
        <p:xfrm>
          <a:off x="1475656" y="548680"/>
          <a:ext cx="6008871" cy="2664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092"/>
                <a:gridCol w="912872"/>
                <a:gridCol w="790185"/>
                <a:gridCol w="868510"/>
                <a:gridCol w="1202606"/>
                <a:gridCol w="1202606"/>
              </a:tblGrid>
              <a:tr h="543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Пәні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Сынып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Оқушы саны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     І 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 ІІ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7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     Геометрия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64(+5 )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11 «Ә»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9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85,7(+14өсу)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11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07405744"/>
              </p:ext>
            </p:extLst>
          </p:nvPr>
        </p:nvGraphicFramePr>
        <p:xfrm>
          <a:off x="1835696" y="3645024"/>
          <a:ext cx="5328592" cy="260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3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5aae583788de62355dcdff4ecaa9b7271ebb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686</Words>
  <Application>Microsoft Office PowerPoint</Application>
  <PresentationFormat>Экран (4:3)</PresentationFormat>
  <Paragraphs>400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Жаратылыстану  бағыты бойынша   2021-2022  оқу жылының 3 тоқсандағы   оқу үлгерімі және сапа көрсеткіші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линг</dc:creator>
  <cp:lastModifiedBy>линг</cp:lastModifiedBy>
  <cp:revision>15</cp:revision>
  <dcterms:created xsi:type="dcterms:W3CDTF">2022-04-08T09:10:31Z</dcterms:created>
  <dcterms:modified xsi:type="dcterms:W3CDTF">2022-04-11T04:22:51Z</dcterms:modified>
</cp:coreProperties>
</file>