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85" r:id="rId5"/>
    <p:sldId id="286" r:id="rId6"/>
    <p:sldId id="287" r:id="rId7"/>
    <p:sldId id="288" r:id="rId8"/>
    <p:sldId id="290" r:id="rId9"/>
    <p:sldId id="291" r:id="rId10"/>
    <p:sldId id="289" r:id="rId11"/>
    <p:sldId id="292" r:id="rId12"/>
    <p:sldId id="293" r:id="rId13"/>
    <p:sldId id="294" r:id="rId14"/>
    <p:sldId id="295" r:id="rId15"/>
    <p:sldId id="283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1-тоқсан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  <c:pt idx="7">
                  <c:v>11а</c:v>
                </c:pt>
                <c:pt idx="8">
                  <c:v>7б</c:v>
                </c:pt>
                <c:pt idx="9">
                  <c:v>8б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</c:v>
                </c:pt>
                <c:pt idx="1">
                  <c:v>69</c:v>
                </c:pt>
                <c:pt idx="2">
                  <c:v>61</c:v>
                </c:pt>
                <c:pt idx="3">
                  <c:v>59</c:v>
                </c:pt>
                <c:pt idx="4">
                  <c:v>54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50</c:v>
                </c:pt>
                <c:pt idx="9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2-тоқсан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8а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  <c:pt idx="7">
                  <c:v>11а</c:v>
                </c:pt>
                <c:pt idx="8">
                  <c:v>7б</c:v>
                </c:pt>
                <c:pt idx="9">
                  <c:v>8б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69</c:v>
                </c:pt>
                <c:pt idx="1">
                  <c:v>77</c:v>
                </c:pt>
                <c:pt idx="2">
                  <c:v>61</c:v>
                </c:pt>
                <c:pt idx="3">
                  <c:v>64</c:v>
                </c:pt>
                <c:pt idx="4">
                  <c:v>71</c:v>
                </c:pt>
                <c:pt idx="5">
                  <c:v>83</c:v>
                </c:pt>
                <c:pt idx="6">
                  <c:v>60</c:v>
                </c:pt>
                <c:pt idx="7">
                  <c:v>80</c:v>
                </c:pt>
                <c:pt idx="8">
                  <c:v>50</c:v>
                </c:pt>
                <c:pt idx="9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61544"/>
        <c:axId val="214555664"/>
        <c:axId val="0"/>
      </c:bar3DChart>
      <c:catAx>
        <c:axId val="214561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555664"/>
        <c:crosses val="autoZero"/>
        <c:auto val="1"/>
        <c:lblAlgn val="ctr"/>
        <c:lblOffset val="100"/>
        <c:noMultiLvlLbl val="0"/>
      </c:catAx>
      <c:valAx>
        <c:axId val="21455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61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1-тоқсан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</c:v>
                </c:pt>
                <c:pt idx="1">
                  <c:v>50</c:v>
                </c:pt>
                <c:pt idx="2">
                  <c:v>59</c:v>
                </c:pt>
                <c:pt idx="3">
                  <c:v>50</c:v>
                </c:pt>
                <c:pt idx="4">
                  <c:v>54</c:v>
                </c:pt>
                <c:pt idx="7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2-тоқсан 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11а</c:v>
                </c:pt>
                <c:pt idx="7">
                  <c:v>11ә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61</c:v>
                </c:pt>
                <c:pt idx="1">
                  <c:v>50</c:v>
                </c:pt>
                <c:pt idx="2">
                  <c:v>64</c:v>
                </c:pt>
                <c:pt idx="3">
                  <c:v>50</c:v>
                </c:pt>
                <c:pt idx="4">
                  <c:v>71</c:v>
                </c:pt>
                <c:pt idx="5">
                  <c:v>83</c:v>
                </c:pt>
                <c:pt idx="6">
                  <c:v>80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57232"/>
        <c:axId val="214561936"/>
        <c:axId val="0"/>
      </c:bar3DChart>
      <c:catAx>
        <c:axId val="21455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561936"/>
        <c:crosses val="autoZero"/>
        <c:auto val="1"/>
        <c:lblAlgn val="ctr"/>
        <c:lblOffset val="100"/>
        <c:noMultiLvlLbl val="0"/>
      </c:catAx>
      <c:valAx>
        <c:axId val="21456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57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70243888053319"/>
          <c:y val="0.1104728326869589"/>
          <c:w val="0.61410657937420743"/>
          <c:h val="0.64025698280252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1-тоқсан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</c:v>
                </c:pt>
                <c:pt idx="1">
                  <c:v>100</c:v>
                </c:pt>
                <c:pt idx="2">
                  <c:v>65</c:v>
                </c:pt>
                <c:pt idx="3">
                  <c:v>100</c:v>
                </c:pt>
                <c:pt idx="4">
                  <c:v>69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2-тоқсан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61.5</c:v>
                </c:pt>
                <c:pt idx="1">
                  <c:v>50</c:v>
                </c:pt>
                <c:pt idx="2">
                  <c:v>53</c:v>
                </c:pt>
                <c:pt idx="3">
                  <c:v>100</c:v>
                </c:pt>
                <c:pt idx="4">
                  <c:v>64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57624"/>
        <c:axId val="214558016"/>
        <c:axId val="0"/>
      </c:bar3DChart>
      <c:catAx>
        <c:axId val="214557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558016"/>
        <c:crosses val="autoZero"/>
        <c:auto val="1"/>
        <c:lblAlgn val="ctr"/>
        <c:lblOffset val="100"/>
        <c:noMultiLvlLbl val="0"/>
      </c:catAx>
      <c:valAx>
        <c:axId val="21455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57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0772214304074"/>
          <c:y val="9.0400767211790828E-2"/>
          <c:w val="0.59821833843469863"/>
          <c:h val="0.7682424793054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1-тоқсан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59</c:v>
                </c:pt>
                <c:pt idx="2">
                  <c:v>61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2-тоқсан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7а</c:v>
                </c:pt>
                <c:pt idx="1">
                  <c:v>8а</c:v>
                </c:pt>
                <c:pt idx="2">
                  <c:v>9а</c:v>
                </c:pt>
                <c:pt idx="3">
                  <c:v>10а</c:v>
                </c:pt>
                <c:pt idx="4">
                  <c:v>11а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</c:v>
                </c:pt>
                <c:pt idx="1">
                  <c:v>59</c:v>
                </c:pt>
                <c:pt idx="2">
                  <c:v>64</c:v>
                </c:pt>
                <c:pt idx="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58800"/>
        <c:axId val="214336664"/>
        <c:axId val="0"/>
      </c:bar3DChart>
      <c:catAx>
        <c:axId val="21455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336664"/>
        <c:crosses val="autoZero"/>
        <c:auto val="1"/>
        <c:lblAlgn val="ctr"/>
        <c:lblOffset val="100"/>
        <c:noMultiLvlLbl val="0"/>
      </c:catAx>
      <c:valAx>
        <c:axId val="214336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5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1-тоқсан</c:v>
                </c:pt>
              </c:strCache>
            </c:strRef>
          </c:tx>
          <c:invertIfNegative val="0"/>
          <c:cat>
            <c:strRef>
              <c:f>'[Диаграмма в Microsoft Word]Лист1'!$A$2:$A$10</c:f>
              <c:strCache>
                <c:ptCount val="9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'[Диаграмма в Microsoft Word]Лист1'!$B$2:$B$10</c:f>
              <c:numCache>
                <c:formatCode>General</c:formatCode>
                <c:ptCount val="9"/>
                <c:pt idx="0">
                  <c:v>67</c:v>
                </c:pt>
                <c:pt idx="1">
                  <c:v>77</c:v>
                </c:pt>
                <c:pt idx="2">
                  <c:v>62</c:v>
                </c:pt>
                <c:pt idx="3">
                  <c:v>50</c:v>
                </c:pt>
                <c:pt idx="4">
                  <c:v>65</c:v>
                </c:pt>
                <c:pt idx="5">
                  <c:v>100</c:v>
                </c:pt>
                <c:pt idx="6">
                  <c:v>69</c:v>
                </c:pt>
                <c:pt idx="8">
                  <c:v>80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2-тоқсан</c:v>
                </c:pt>
              </c:strCache>
            </c:strRef>
          </c:tx>
          <c:invertIfNegative val="0"/>
          <c:cat>
            <c:strRef>
              <c:f>'[Диаграмма в Microsoft Word]Лист1'!$A$2:$A$10</c:f>
              <c:strCache>
                <c:ptCount val="9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'[Диаграмма в Microsoft Word]Лист1'!$C$2:$C$10</c:f>
              <c:numCache>
                <c:formatCode>General</c:formatCode>
                <c:ptCount val="9"/>
                <c:pt idx="0">
                  <c:v>73.3</c:v>
                </c:pt>
                <c:pt idx="1">
                  <c:v>84.6</c:v>
                </c:pt>
                <c:pt idx="2">
                  <c:v>61.5</c:v>
                </c:pt>
                <c:pt idx="3">
                  <c:v>50</c:v>
                </c:pt>
                <c:pt idx="4">
                  <c:v>64.7</c:v>
                </c:pt>
                <c:pt idx="5">
                  <c:v>100</c:v>
                </c:pt>
                <c:pt idx="6">
                  <c:v>80</c:v>
                </c:pt>
                <c:pt idx="7">
                  <c:v>83.3</c:v>
                </c:pt>
                <c:pt idx="8">
                  <c:v>80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Word]Лист1'!$D$1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'[Диаграмма в Microsoft Word]Лист1'!$A$2:$A$10</c:f>
              <c:strCache>
                <c:ptCount val="9"/>
                <c:pt idx="0">
                  <c:v>5а</c:v>
                </c:pt>
                <c:pt idx="1">
                  <c:v>6а</c:v>
                </c:pt>
                <c:pt idx="2">
                  <c:v>7а</c:v>
                </c:pt>
                <c:pt idx="3">
                  <c:v>7б</c:v>
                </c:pt>
                <c:pt idx="4">
                  <c:v>8а</c:v>
                </c:pt>
                <c:pt idx="5">
                  <c:v>8б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'[Диаграмма в Microsoft Word]Лист1'!$D$2:$D$10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295008"/>
        <c:axId val="223294616"/>
        <c:axId val="0"/>
      </c:bar3DChart>
      <c:catAx>
        <c:axId val="22329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294616"/>
        <c:crosses val="autoZero"/>
        <c:auto val="1"/>
        <c:lblAlgn val="ctr"/>
        <c:lblOffset val="100"/>
        <c:noMultiLvlLbl val="0"/>
      </c:catAx>
      <c:valAx>
        <c:axId val="223294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29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1-тоқсан</c:v>
                </c:pt>
              </c:strCache>
            </c:strRef>
          </c:tx>
          <c:invertIfNegative val="0"/>
          <c:cat>
            <c:strRef>
              <c:f>'[Диаграмма в Microsoft Word]Лист1'!$A$2:$A$8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'[Диаграмма в Microsoft Word]Лист1'!$B$2:$B$8</c:f>
              <c:numCache>
                <c:formatCode>General</c:formatCode>
                <c:ptCount val="7"/>
                <c:pt idx="0">
                  <c:v>54</c:v>
                </c:pt>
                <c:pt idx="1">
                  <c:v>50</c:v>
                </c:pt>
                <c:pt idx="2">
                  <c:v>65</c:v>
                </c:pt>
                <c:pt idx="3">
                  <c:v>100</c:v>
                </c:pt>
                <c:pt idx="4">
                  <c:v>69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2-тоқсан</c:v>
                </c:pt>
              </c:strCache>
            </c:strRef>
          </c:tx>
          <c:invertIfNegative val="0"/>
          <c:cat>
            <c:strRef>
              <c:f>'[Диаграмма в Microsoft Word]Лист1'!$A$2:$A$8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'[Диаграмма в Microsoft Word]Лист1'!$C$2:$C$8</c:f>
              <c:numCache>
                <c:formatCode>General</c:formatCode>
                <c:ptCount val="7"/>
                <c:pt idx="0">
                  <c:v>53</c:v>
                </c:pt>
                <c:pt idx="1">
                  <c:v>50</c:v>
                </c:pt>
                <c:pt idx="2">
                  <c:v>64</c:v>
                </c:pt>
                <c:pt idx="3">
                  <c:v>50</c:v>
                </c:pt>
                <c:pt idx="4">
                  <c:v>71</c:v>
                </c:pt>
                <c:pt idx="5">
                  <c:v>66</c:v>
                </c:pt>
                <c:pt idx="6">
                  <c:v>60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Word]Лист1'!$D$1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'[Диаграмма в Microsoft Word]Лист1'!$A$2:$A$8</c:f>
              <c:strCache>
                <c:ptCount val="7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10а</c:v>
                </c:pt>
                <c:pt idx="6">
                  <c:v>11ә</c:v>
                </c:pt>
              </c:strCache>
            </c:strRef>
          </c:cat>
          <c:val>
            <c:numRef>
              <c:f>'[Диаграмма в Microsoft Word]Лист1'!$D$2:$D$8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295400"/>
        <c:axId val="223295792"/>
        <c:axId val="0"/>
      </c:bar3DChart>
      <c:catAx>
        <c:axId val="22329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295792"/>
        <c:crosses val="autoZero"/>
        <c:auto val="1"/>
        <c:lblAlgn val="ctr"/>
        <c:lblOffset val="100"/>
        <c:noMultiLvlLbl val="0"/>
      </c:catAx>
      <c:valAx>
        <c:axId val="22329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295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Пәні </c:v>
                </c:pt>
              </c:strCache>
            </c:strRef>
          </c:tx>
          <c:invertIfNegative val="0"/>
          <c:val>
            <c:numRef>
              <c:f>Лист1!$A$2:$A$12</c:f>
              <c:numCache>
                <c:formatCode>General</c:formatCode>
                <c:ptCount val="11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Сынып </c:v>
                </c:pt>
              </c:strCache>
            </c:strRef>
          </c:tx>
          <c:invertIfNegative val="0"/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Оқушы саны </c:v>
                </c:pt>
              </c:strCache>
            </c:strRef>
          </c:tx>
          <c:invertIfNegative val="0"/>
          <c:val>
            <c:numRef>
              <c:f>Лист1!$C$2:$C$12</c:f>
              <c:numCache>
                <c:formatCode>General</c:formatCode>
                <c:ptCount val="11"/>
                <c:pt idx="0">
                  <c:v>16</c:v>
                </c:pt>
                <c:pt idx="1">
                  <c:v>13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  <c:pt idx="5">
                  <c:v>17</c:v>
                </c:pt>
                <c:pt idx="6">
                  <c:v>14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1тоқсан</c:v>
                </c:pt>
              </c:strCache>
            </c:strRef>
          </c:tx>
          <c:invertIfNegative val="0"/>
          <c:val>
            <c:numRef>
              <c:f>Лист1!$D$2:$D$12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9">
                  <c:v>80</c:v>
                </c:pt>
              </c:numCache>
            </c:numRef>
          </c:val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IIтоқсан</c:v>
                </c:pt>
              </c:strCache>
            </c:strRef>
          </c:tx>
          <c:invertIfNegative val="0"/>
          <c:val>
            <c:numRef>
              <c:f>Лист1!$E$2:$E$12</c:f>
              <c:numCache>
                <c:formatCode>General</c:formatCode>
                <c:ptCount val="11"/>
                <c:pt idx="0">
                  <c:v>100</c:v>
                </c:pt>
                <c:pt idx="1">
                  <c:v>84.6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76.5</c:v>
                </c:pt>
                <c:pt idx="6">
                  <c:v>78.8</c:v>
                </c:pt>
                <c:pt idx="7">
                  <c:v>66.7</c:v>
                </c:pt>
                <c:pt idx="8">
                  <c:v>80</c:v>
                </c:pt>
                <c:pt idx="9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91480"/>
        <c:axId val="223290696"/>
      </c:barChart>
      <c:catAx>
        <c:axId val="2232914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3290696"/>
        <c:crosses val="autoZero"/>
        <c:auto val="1"/>
        <c:lblAlgn val="ctr"/>
        <c:lblOffset val="100"/>
        <c:noMultiLvlLbl val="0"/>
      </c:catAx>
      <c:valAx>
        <c:axId val="223290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291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38B2-EEA6-424D-8140-BB1DDBCA339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328F-4E6C-48BC-B10A-DDBDCE6A2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23292C-4609-42A5-8137-4E43EC7CB45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7699F6-D539-4B24-98C7-C15468471B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4088745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600" b="1" dirty="0" smtClean="0">
                <a:effectLst/>
                <a:latin typeface="Times New Roman"/>
                <a:ea typeface="Calibri"/>
                <a:cs typeface="Times New Roman"/>
              </a:rPr>
              <a:t>«Зияткер» әдістемелік бірлестігінің 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Times New Roman"/>
              </a:rPr>
              <a:t>I</a:t>
            </a:r>
            <a:r>
              <a:rPr lang="kk-KZ" sz="3600" b="1" dirty="0" smtClean="0">
                <a:effectLst/>
                <a:latin typeface="Times New Roman"/>
                <a:ea typeface="Calibri"/>
                <a:cs typeface="Times New Roman"/>
              </a:rPr>
              <a:t>  жартыжылдықта атқарған жұмыстарының  есебі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4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6691305"/>
              </p:ext>
            </p:extLst>
          </p:nvPr>
        </p:nvGraphicFramePr>
        <p:xfrm>
          <a:off x="1259632" y="260648"/>
          <a:ext cx="4724400" cy="3200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0234"/>
                <a:gridCol w="856691"/>
                <a:gridCol w="856691"/>
                <a:gridCol w="856691"/>
                <a:gridCol w="844093"/>
              </a:tblGrid>
              <a:tr h="723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1тоқсан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IIтоқсан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«Ә»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1670738"/>
              </p:ext>
            </p:extLst>
          </p:nvPr>
        </p:nvGraphicFramePr>
        <p:xfrm>
          <a:off x="467544" y="3717032"/>
          <a:ext cx="6068060" cy="279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84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8237117"/>
              </p:ext>
            </p:extLst>
          </p:nvPr>
        </p:nvGraphicFramePr>
        <p:xfrm>
          <a:off x="417240" y="1645643"/>
          <a:ext cx="7899176" cy="29457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112"/>
                <a:gridCol w="1883432"/>
                <a:gridCol w="1224136"/>
                <a:gridCol w="936104"/>
                <a:gridCol w="3528392"/>
              </a:tblGrid>
              <a:tr h="53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р\с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аты-жөні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Мамандығы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Оқушының аты-жөні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8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Жумагулова Р.Т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Расхан Нұрбақыт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Мизамова А.К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Садуов Д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емеу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Ижанова Р.С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Абильдинов Жаслан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Шохал 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Сарай 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Нұржігіт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Асалбек Алмаз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11ә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Жекебай Ерқанат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 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Асалбек Қарақат ,Шамирова Азиза, Рашид Ясмин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Расхан 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Төреханова Малика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17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Алтынбек Ө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Дастанұлы Нұрали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Сках 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Ажигулова  Назира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Радолда 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Мейрам Жайдарман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758" marR="4975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60648"/>
            <a:ext cx="67322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Олимпиадаға дайындалатын оқушылардың тізімі.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2021-2022 оқу жылы «Зияткер»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Олимпиадаға дайындалатын оқушылардың тізімі құрылып, мұғалімдер оқушылармен жыл бойы жұмыс жасайды. Мақсатымыз келесі оқу жылында облыстық денгейде оқушыларды дайындайды.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741368" cy="609248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-2022  оқу жылында «Зияткер » математика жаратылыстану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әдістеме бірлестігінің ағымдағы аттестациядан өту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</a:p>
          <a:p>
            <a:pPr marL="4572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43085"/>
              </p:ext>
            </p:extLst>
          </p:nvPr>
        </p:nvGraphicFramePr>
        <p:xfrm>
          <a:off x="971600" y="798540"/>
          <a:ext cx="6192685" cy="5871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3807"/>
                <a:gridCol w="493807"/>
                <a:gridCol w="493807"/>
                <a:gridCol w="493807"/>
                <a:gridCol w="493807"/>
                <a:gridCol w="531950"/>
                <a:gridCol w="531950"/>
                <a:gridCol w="531950"/>
                <a:gridCol w="531950"/>
                <a:gridCol w="531950"/>
                <a:gridCol w="531950"/>
                <a:gridCol w="531950"/>
              </a:tblGrid>
              <a:tr h="1917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Аты-жөні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Мамандығы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санат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Аттестатациядан өткен жылы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20242025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62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Аттестатациядан өтетін жылдары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Жумагулова Р.Т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Педагог-зерттеуші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Мизамова А.К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Ижанова Р.С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6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Шохал 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Педагог-зерттеуші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Арқанбай Қ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Расхан 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биология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277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Сағанаева К.К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Арнаулыорта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санатты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</a:tr>
              <a:tr h="47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Алтынбек Ө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Махметов 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АӘД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2557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Сках 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,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277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денешынықтыру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</a:tr>
              <a:tr h="47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</a:tr>
              <a:tr h="31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Шадит 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Арнаулы орта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6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Жұмахмет 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Денешынықтыру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36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Жекебай 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денешынықтыру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</a:tr>
              <a:tr h="25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Радолда Алия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санатсыз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</a:tr>
              <a:tr h="47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2" marR="3832" marT="0" marB="0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9" marR="5109" marT="2555" marB="25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8477" y="33265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жетістіктері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/>
          <a:stretch/>
        </p:blipFill>
        <p:spPr bwMode="auto">
          <a:xfrm>
            <a:off x="685426" y="865236"/>
            <a:ext cx="1852295" cy="3126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r="20210" b="27557"/>
          <a:stretch/>
        </p:blipFill>
        <p:spPr bwMode="auto">
          <a:xfrm>
            <a:off x="3131839" y="836712"/>
            <a:ext cx="2102485" cy="312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r="20797" b="31353"/>
          <a:stretch/>
        </p:blipFill>
        <p:spPr bwMode="auto">
          <a:xfrm>
            <a:off x="5724127" y="836097"/>
            <a:ext cx="2220595" cy="3100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4026" r="20797" b="31023"/>
          <a:stretch/>
        </p:blipFill>
        <p:spPr bwMode="auto">
          <a:xfrm rot="5400000">
            <a:off x="1374083" y="3847073"/>
            <a:ext cx="2327275" cy="307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8252" r="18157" b="33003"/>
          <a:stretch/>
        </p:blipFill>
        <p:spPr bwMode="auto">
          <a:xfrm rot="5400000">
            <a:off x="5020827" y="3826752"/>
            <a:ext cx="2253615" cy="309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49694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Мақалалар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Жумагулова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Р.Т. география сабағында оқушылардың функционалдық сауаттылығын тәжірибелік жұмыстарды ұйымдастыру арқылы дамыту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6435" r="19036" b="8251"/>
          <a:stretch/>
        </p:blipFill>
        <p:spPr bwMode="auto">
          <a:xfrm>
            <a:off x="1331640" y="1844824"/>
            <a:ext cx="2886075" cy="415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3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61248"/>
          </a:xfrm>
        </p:spPr>
        <p:txBody>
          <a:bodyPr/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Әлді жақтары: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1.Жаратылыстану бағыты бойынша  оқушылар  республикалық, облыстық,  аудандық, олимпиадаларға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          қатысып , жүлделі  орынға ие болуда.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2.Ұстаздар мен оқушылардың баспасөз беттеріне  жазған мақаларының шығуы.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Әлсіз жақтары: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Республикалық облыстық ғылыми жобаларға қатысуының аздығы.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Зертханалық  құрал жабдықтардың жеткіліксіздігі 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</a:t>
            </a:r>
            <a:r>
              <a:rPr lang="kk-KZ" sz="20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kk-KZ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kk-KZ" sz="2000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kk-KZ" sz="2000" dirty="0">
                <a:effectLst/>
                <a:latin typeface="Times New Roman"/>
                <a:ea typeface="Calibri"/>
                <a:cs typeface="Times New Roman"/>
              </a:rPr>
              <a:t>«Зияткер» Ә/Б жетекшісі: Ижанова Р.С.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kk-KZ" sz="20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25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8064896" cy="5760640"/>
          </a:xfrm>
        </p:spPr>
        <p:txBody>
          <a:bodyPr/>
          <a:lstStyle/>
          <a:p>
            <a:pPr marL="182880" indent="0" algn="l"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1800" b="1" i="1" dirty="0">
                <a:solidFill>
                  <a:srgbClr val="3D3D3D"/>
                </a:solidFill>
                <a:effectLst/>
                <a:latin typeface="Times New Roman"/>
              </a:rPr>
              <a:t/>
            </a:r>
            <a:br>
              <a:rPr lang="ru-RU" sz="1800" b="1" i="1" dirty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b="1" i="1" dirty="0" err="1" smtClean="0">
                <a:solidFill>
                  <a:srgbClr val="3D3D3D"/>
                </a:solidFill>
                <a:effectLst/>
                <a:latin typeface="Times New Roman"/>
              </a:rPr>
              <a:t>Жаратылыстану</a:t>
            </a:r>
            <a:r>
              <a:rPr lang="ru-RU" sz="2400" b="1" i="1" dirty="0" smtClean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b="1" i="1" dirty="0">
                <a:solidFill>
                  <a:srgbClr val="3D3D3D"/>
                </a:solidFill>
                <a:effectLst/>
                <a:latin typeface="Times New Roman"/>
              </a:rPr>
              <a:t>- математика </a:t>
            </a:r>
            <a:r>
              <a:rPr lang="ru-RU" sz="2400" b="1" i="1" dirty="0" err="1">
                <a:solidFill>
                  <a:srgbClr val="3D3D3D"/>
                </a:solidFill>
                <a:effectLst/>
                <a:latin typeface="Times New Roman"/>
              </a:rPr>
              <a:t>әдістемелік</a:t>
            </a:r>
            <a:r>
              <a:rPr lang="ru-RU" sz="2400" b="1" i="1" dirty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b="1" i="1" dirty="0" err="1">
                <a:solidFill>
                  <a:srgbClr val="3D3D3D"/>
                </a:solidFill>
                <a:effectLst/>
                <a:latin typeface="Times New Roman"/>
              </a:rPr>
              <a:t>бірлестігінің</a:t>
            </a:r>
            <a:r>
              <a:rPr lang="ru-RU" sz="2400" b="1" i="1" dirty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b="1" i="1" dirty="0" err="1">
                <a:solidFill>
                  <a:srgbClr val="3D3D3D"/>
                </a:solidFill>
                <a:effectLst/>
                <a:latin typeface="Times New Roman"/>
              </a:rPr>
              <a:t>мақсаты</a:t>
            </a:r>
            <a:r>
              <a:rPr lang="ru-RU" sz="2400" i="1" dirty="0">
                <a:solidFill>
                  <a:srgbClr val="3D3D3D"/>
                </a:solidFill>
                <a:effectLst/>
                <a:latin typeface="Times New Roman"/>
              </a:rPr>
              <a:t>:   </a:t>
            </a:r>
            <a:r>
              <a:rPr lang="ru-RU" sz="2400" dirty="0">
                <a:solidFill>
                  <a:srgbClr val="212121"/>
                </a:solidFill>
                <a:effectLst/>
                <a:latin typeface="PT Sans Regular"/>
              </a:rPr>
              <a:t/>
            </a:r>
            <a:br>
              <a:rPr lang="ru-RU" sz="2400" dirty="0">
                <a:solidFill>
                  <a:srgbClr val="212121"/>
                </a:solidFill>
                <a:effectLst/>
                <a:latin typeface="PT Sans Regular"/>
              </a:rPr>
            </a:br>
            <a:r>
              <a:rPr lang="ru-RU" sz="2400" dirty="0" err="1">
                <a:solidFill>
                  <a:srgbClr val="3D3D3D"/>
                </a:solidFill>
                <a:effectLst/>
                <a:latin typeface="Times New Roman"/>
              </a:rPr>
              <a:t>Оқушылардың</a:t>
            </a:r>
            <a:r>
              <a:rPr lang="ru-RU" sz="2400" dirty="0">
                <a:solidFill>
                  <a:srgbClr val="3D3D3D"/>
                </a:solidFill>
                <a:effectLst/>
                <a:latin typeface="Times New Roman"/>
              </a:rPr>
              <a:t> математика, физика, информатика, биология, химия, география </a:t>
            </a:r>
            <a:r>
              <a:rPr lang="ru-RU" sz="2400" dirty="0" err="1">
                <a:solidFill>
                  <a:srgbClr val="3D3D3D"/>
                </a:solidFill>
                <a:effectLst/>
                <a:latin typeface="Times New Roman"/>
              </a:rPr>
              <a:t>сабақтарына</a:t>
            </a:r>
            <a:r>
              <a:rPr lang="ru-RU" sz="2400" dirty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dirty="0" err="1">
                <a:solidFill>
                  <a:srgbClr val="3D3D3D"/>
                </a:solidFill>
                <a:effectLst/>
                <a:latin typeface="Times New Roman"/>
              </a:rPr>
              <a:t>деген</a:t>
            </a:r>
            <a:r>
              <a:rPr lang="ru-RU" sz="2400" dirty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dirty="0" err="1">
                <a:solidFill>
                  <a:srgbClr val="3D3D3D"/>
                </a:solidFill>
                <a:effectLst/>
                <a:latin typeface="Times New Roman"/>
              </a:rPr>
              <a:t>қызығушылығын</a:t>
            </a:r>
            <a:r>
              <a:rPr lang="ru-RU" sz="2400" dirty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3D3D3D"/>
                </a:solidFill>
                <a:effectLst/>
                <a:latin typeface="Times New Roman"/>
              </a:rPr>
              <a:t>арттырып</a:t>
            </a:r>
            <a:r>
              <a:rPr lang="ru-RU" sz="2400" dirty="0">
                <a:solidFill>
                  <a:srgbClr val="3D3D3D"/>
                </a:solidFill>
                <a:effectLst/>
                <a:latin typeface="Times New Roman"/>
              </a:rPr>
              <a:t>,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dirty="0" err="1">
                <a:solidFill>
                  <a:srgbClr val="3D3D3D"/>
                </a:solidFill>
                <a:effectLst/>
                <a:latin typeface="Times New Roman"/>
              </a:rPr>
              <a:t>ш</a:t>
            </a:r>
            <a:r>
              <a:rPr lang="ru-RU" sz="2400" dirty="0" err="1" smtClean="0">
                <a:solidFill>
                  <a:srgbClr val="3D3D3D"/>
                </a:solidFill>
                <a:effectLst/>
                <a:latin typeface="Times New Roman"/>
              </a:rPr>
              <a:t>ығармашылық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 ой </a:t>
            </a:r>
            <a:r>
              <a:rPr lang="ru-RU" sz="2400" dirty="0" err="1" smtClean="0">
                <a:solidFill>
                  <a:srgbClr val="3D3D3D"/>
                </a:solidFill>
                <a:effectLst/>
                <a:latin typeface="Times New Roman"/>
              </a:rPr>
              <a:t>өрісін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3D3D3D"/>
                </a:solidFill>
                <a:effectLst/>
                <a:latin typeface="Times New Roman"/>
              </a:rPr>
              <a:t>кеңейту</a:t>
            </a:r>
            <a:r>
              <a:rPr lang="ru-RU" sz="2400" dirty="0">
                <a:solidFill>
                  <a:srgbClr val="3D3D3D"/>
                </a:solidFill>
                <a:effectLst/>
                <a:latin typeface="Times New Roman"/>
              </a:rPr>
              <a:t>.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b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/>
            </a:r>
            <a:b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b="1" dirty="0" err="1" smtClean="0">
                <a:solidFill>
                  <a:srgbClr val="3D3D3D"/>
                </a:solidFill>
                <a:effectLst/>
                <a:latin typeface="Times New Roman"/>
              </a:rPr>
              <a:t>Бірлестік</a:t>
            </a:r>
            <a:r>
              <a:rPr lang="ru-RU" sz="2400" b="1" dirty="0" smtClean="0">
                <a:solidFill>
                  <a:srgbClr val="3D3D3D"/>
                </a:solidFill>
                <a:effectLst/>
                <a:latin typeface="Times New Roman"/>
              </a:rPr>
              <a:t> </a:t>
            </a:r>
            <a:r>
              <a:rPr lang="ru-RU" sz="2400" b="1" dirty="0" err="1" smtClean="0">
                <a:solidFill>
                  <a:srgbClr val="3D3D3D"/>
                </a:solidFill>
                <a:effectLst/>
                <a:latin typeface="Times New Roman"/>
              </a:rPr>
              <a:t>құрамы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:  14 </a:t>
            </a:r>
            <a:r>
              <a:rPr lang="ru-RU" sz="2400" dirty="0" err="1" smtClean="0">
                <a:solidFill>
                  <a:srgbClr val="3D3D3D"/>
                </a:solidFill>
                <a:effectLst/>
                <a:latin typeface="Times New Roman"/>
              </a:rPr>
              <a:t>мұғалім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/>
            </a:r>
            <a:b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педагог зерттеуші-2</a:t>
            </a:r>
            <a:b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педагог сарапшы-8</a:t>
            </a:r>
            <a:b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педагог модератор-2</a:t>
            </a:r>
            <a:b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3D3D3D"/>
                </a:solidFill>
                <a:effectLst/>
                <a:latin typeface="Times New Roman"/>
              </a:rPr>
              <a:t>санатсыз-2</a:t>
            </a:r>
            <a:r>
              <a:rPr lang="ru-RU" sz="2400" dirty="0">
                <a:solidFill>
                  <a:srgbClr val="212121"/>
                </a:solidFill>
                <a:effectLst/>
                <a:latin typeface="PT Sans Regular"/>
              </a:rPr>
              <a:t/>
            </a:r>
            <a:br>
              <a:rPr lang="ru-RU" sz="2400" dirty="0">
                <a:solidFill>
                  <a:srgbClr val="212121"/>
                </a:solidFill>
                <a:effectLst/>
                <a:latin typeface="PT Sans Regular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2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kk-KZ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>
                <a:latin typeface="Times New Roman"/>
                <a:ea typeface="Calibri"/>
                <a:cs typeface="Times New Roman"/>
              </a:rPr>
            </a:br>
            <a:r>
              <a:rPr lang="kk-KZ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 smtClean="0">
                <a:latin typeface="Times New Roman"/>
                <a:ea typeface="Calibri"/>
                <a:cs typeface="Times New Roman"/>
              </a:rPr>
            </a:br>
            <a:r>
              <a:rPr lang="kk-KZ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>
                <a:latin typeface="Times New Roman"/>
                <a:ea typeface="Calibri"/>
                <a:cs typeface="Times New Roman"/>
              </a:rPr>
            </a:br>
            <a:r>
              <a:rPr lang="kk-KZ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 smtClean="0">
                <a:latin typeface="Times New Roman"/>
                <a:ea typeface="Calibri"/>
                <a:cs typeface="Times New Roman"/>
              </a:rPr>
            </a:br>
            <a:r>
              <a:rPr lang="kk-KZ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>
                <a:latin typeface="Times New Roman"/>
                <a:ea typeface="Calibri"/>
                <a:cs typeface="Times New Roman"/>
              </a:rPr>
            </a:br>
            <a:r>
              <a:rPr lang="kk-KZ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 smtClean="0">
                <a:latin typeface="Times New Roman"/>
                <a:ea typeface="Calibri"/>
                <a:cs typeface="Times New Roman"/>
              </a:rPr>
            </a:br>
            <a:r>
              <a:rPr lang="kk-KZ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 smtClean="0">
                <a:latin typeface="Times New Roman"/>
                <a:ea typeface="Calibri"/>
                <a:cs typeface="Times New Roman"/>
              </a:rPr>
            </a:br>
            <a:r>
              <a:rPr lang="kk-KZ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>
                <a:latin typeface="Times New Roman"/>
                <a:ea typeface="Calibri"/>
                <a:cs typeface="Times New Roman"/>
              </a:rPr>
            </a:br>
            <a:r>
              <a:rPr lang="kk-KZ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>
                <a:latin typeface="Times New Roman"/>
                <a:ea typeface="Calibri"/>
                <a:cs typeface="Times New Roman"/>
              </a:rPr>
            </a:br>
            <a:r>
              <a:rPr lang="kk-KZ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1600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568952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ушысы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Сарай Н 2-орын алды. Математика пәнінен ашық сабақ:  «Аралас сандарды бөлу»  тақырыбында  өткізілді. Сабаққа оқушылар белсенді қатысты. Жаратылыстану бағыты бойынша мектепішілік  олимпиадаға    оқушылар қатысты.Математика, химия,  биология, география  пәндерінен  аудандық кезеңге  төмендегі оқушылар  жолдама алды.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1.Жекебай Е 11-сынып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Асалбек А 9-сынып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3.Расхан Н  9-сынып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4.Абильдинов Ж 9- сынып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5.Төреханова М  9-сынып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пәнінен 8 сыныпта «Құрлық сулар» тақырыбында  ашық сабақ өткізілді.  Сабақ өз мақсатына жетті.  Аудандық тоғыз құмалақ  жарысына 9 сынып оқушысы Асалбек А   қатысып, 1-орынға ие болды.6 сынып оқушысы  Догдорхан А 1- орын алды.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064"/>
            <a:ext cx="2520280" cy="24281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5"/>
            <a:ext cx="3107948" cy="24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136904" cy="158417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химия пәндерінен  7-10 сыныптар аралығында апталық  өтті. Мақсаты: Оқушылардың шығармашылық  ойлау қабілеттерін , пәнге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Апталық барысында  физика, химия пәндерінен  «Кім жылдам», «Логикалық тапсырмалар», « Мақал-мәтелдер» , «Сөзжұмбақ» , т.б ойындар ,қызықты тәжірибелер  жүргізілді. Оқушылар  жан-жақты  ізденіп , қызығушылық танытып, белсенділік көрсетті.Барлық сыныптар  қатысып, апталық өз деңгейінде  өтті. Қатысқан оқушылар  марапатталды.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7" y="1484784"/>
            <a:ext cx="3166110" cy="23749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166110" cy="2374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85" y="4005064"/>
            <a:ext cx="4349385" cy="269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0878615"/>
              </p:ext>
            </p:extLst>
          </p:nvPr>
        </p:nvGraphicFramePr>
        <p:xfrm>
          <a:off x="1043608" y="1268760"/>
          <a:ext cx="7029400" cy="34350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3676"/>
                <a:gridCol w="3075324"/>
                <a:gridCol w="1296144"/>
                <a:gridCol w="1080120"/>
                <a:gridCol w="1224136"/>
              </a:tblGrid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Оқушылардың аты-жөні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 жылы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Ұлты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Жынысы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Серікбаева Сәруәр Тілеубайқызы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Дастанұлы Нұрәли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Мәлік Кенжетпіс Хайроллаұлы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07.06.2006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Қанағатұлы Алдияр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Абильдинов Жаслан Даниярович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 Нур Аянович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22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Сержан Елназар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17.06.2006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 Рауан Дарханұлы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Батырбекова Ақжүніс Батырбекқызы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Иманбеков Сағыныш Талғатқызы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Жұманбаева Дильназ Ермекқызы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21.09.2006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Жырғау Ризагүл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167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Темиров Жанарыс Тлеукабылұлы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3808" y="499700"/>
            <a:ext cx="457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2006 жылғы оқушылар тізімі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74948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 Олимпиада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(брифинг)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«Брифинг»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бөлісіп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" y="1844824"/>
            <a:ext cx="7403437" cy="463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8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43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  бағыты бойынша  2021-2022 оқу жылының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жартыжылдақтағы  оқу үлгерімі және сапа көрсеткіші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84218"/>
              </p:ext>
            </p:extLst>
          </p:nvPr>
        </p:nvGraphicFramePr>
        <p:xfrm>
          <a:off x="179512" y="1916832"/>
          <a:ext cx="4572000" cy="2313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0450"/>
                <a:gridCol w="720725"/>
                <a:gridCol w="809625"/>
                <a:gridCol w="990600"/>
                <a:gridCol w="990600"/>
              </a:tblGrid>
              <a:tr h="165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І 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1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 (+3)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 (+8)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60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 (+5)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  (+7)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   (+3)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«Ә»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   (+20)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8585771"/>
              </p:ext>
            </p:extLst>
          </p:nvPr>
        </p:nvGraphicFramePr>
        <p:xfrm>
          <a:off x="179512" y="4365104"/>
          <a:ext cx="43910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56642"/>
              </p:ext>
            </p:extLst>
          </p:nvPr>
        </p:nvGraphicFramePr>
        <p:xfrm>
          <a:off x="4860032" y="1916832"/>
          <a:ext cx="4124960" cy="20342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5515"/>
                <a:gridCol w="836295"/>
                <a:gridCol w="723900"/>
                <a:gridCol w="809625"/>
                <a:gridCol w="809625"/>
              </a:tblGrid>
              <a:tr h="222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І 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250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Геометрия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64(+5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«Ә»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81154645"/>
              </p:ext>
            </p:extLst>
          </p:nvPr>
        </p:nvGraphicFramePr>
        <p:xfrm>
          <a:off x="4427984" y="4437112"/>
          <a:ext cx="4631055" cy="189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9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3338331"/>
              </p:ext>
            </p:extLst>
          </p:nvPr>
        </p:nvGraphicFramePr>
        <p:xfrm>
          <a:off x="395536" y="260648"/>
          <a:ext cx="3931920" cy="2453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6411"/>
                <a:gridCol w="916411"/>
                <a:gridCol w="838644"/>
                <a:gridCol w="630227"/>
                <a:gridCol w="630227"/>
              </a:tblGrid>
              <a:tr h="441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475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61,5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10«А»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11«Ә»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59351096"/>
              </p:ext>
            </p:extLst>
          </p:nvPr>
        </p:nvGraphicFramePr>
        <p:xfrm>
          <a:off x="4572000" y="620688"/>
          <a:ext cx="4410075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87958"/>
              </p:ext>
            </p:extLst>
          </p:nvPr>
        </p:nvGraphicFramePr>
        <p:xfrm>
          <a:off x="467544" y="3140968"/>
          <a:ext cx="4203942" cy="2208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7250"/>
                <a:gridCol w="697230"/>
                <a:gridCol w="697230"/>
                <a:gridCol w="643255"/>
                <a:gridCol w="1308977"/>
              </a:tblGrid>
              <a:tr h="99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9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9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04466495"/>
              </p:ext>
            </p:extLst>
          </p:nvPr>
        </p:nvGraphicFramePr>
        <p:xfrm>
          <a:off x="4932040" y="3284984"/>
          <a:ext cx="3669030" cy="179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3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890489"/>
              </p:ext>
            </p:extLst>
          </p:nvPr>
        </p:nvGraphicFramePr>
        <p:xfrm>
          <a:off x="539552" y="332656"/>
          <a:ext cx="3330357" cy="34750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9252"/>
                <a:gridCol w="839252"/>
                <a:gridCol w="597213"/>
                <a:gridCol w="550980"/>
                <a:gridCol w="503660"/>
              </a:tblGrid>
              <a:tr h="651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Пәні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Сынып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Оқушы саны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І тоқсан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 </a:t>
                      </a:r>
                      <a:r>
                        <a:rPr lang="kk-KZ" sz="1200">
                          <a:effectLst/>
                        </a:rPr>
                        <a:t>тоқсан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5«А»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</a:t>
                      </a:r>
                      <a:r>
                        <a:rPr lang="kk-KZ" sz="1200">
                          <a:effectLst/>
                        </a:rPr>
                        <a:t>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6«А»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</a:t>
                      </a:r>
                      <a:r>
                        <a:rPr lang="kk-KZ" sz="1200">
                          <a:effectLst/>
                        </a:rPr>
                        <a:t>.6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                           Биология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7 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62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r>
                        <a:rPr lang="kk-KZ" sz="1200">
                          <a:effectLst/>
                        </a:rPr>
                        <a:t>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8«А»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</a:t>
                      </a:r>
                      <a:r>
                        <a:rPr lang="kk-KZ" sz="1200">
                          <a:effectLst/>
                        </a:rPr>
                        <a:t>.7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7 «Б»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8«Б»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9«А»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10«А»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r>
                        <a:rPr lang="kk-KZ" sz="1200">
                          <a:effectLst/>
                        </a:rPr>
                        <a:t>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21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11«А»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43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7 «Б» химия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  <a:tr h="434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8«Б»химия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5" marR="60705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79029397"/>
              </p:ext>
            </p:extLst>
          </p:nvPr>
        </p:nvGraphicFramePr>
        <p:xfrm>
          <a:off x="3923928" y="548680"/>
          <a:ext cx="5022850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61029"/>
              </p:ext>
            </p:extLst>
          </p:nvPr>
        </p:nvGraphicFramePr>
        <p:xfrm>
          <a:off x="251520" y="4077072"/>
          <a:ext cx="4825365" cy="2453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9825"/>
                <a:gridCol w="1139825"/>
                <a:gridCol w="881380"/>
                <a:gridCol w="881380"/>
                <a:gridCol w="782955"/>
              </a:tblGrid>
              <a:tr h="36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тоқсан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31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«Б»естеств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30">
                <a:tc rowSpan="2"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«А»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«ә»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65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98346945"/>
              </p:ext>
            </p:extLst>
          </p:nvPr>
        </p:nvGraphicFramePr>
        <p:xfrm>
          <a:off x="5292080" y="4077072"/>
          <a:ext cx="367240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3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99fd79a38357e72756182a1727805cf5805a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1124</Words>
  <Application>Microsoft Office PowerPoint</Application>
  <PresentationFormat>Экран (4:3)</PresentationFormat>
  <Paragraphs>651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Georgia</vt:lpstr>
      <vt:lpstr>PT Sans Regular</vt:lpstr>
      <vt:lpstr>Times New Roman</vt:lpstr>
      <vt:lpstr>Trebuchet MS</vt:lpstr>
      <vt:lpstr>Воздушный поток</vt:lpstr>
      <vt:lpstr>«Зияткер» әдістемелік бірлестігінің  I  жартыжылдықта атқарған жұмыстарының  есебі </vt:lpstr>
      <vt:lpstr> Жаратылыстану - математика әдістемелік бірлестігінің мақсаты:    Оқушылардың математика, физика, информатика, биология, химия, география сабақтарына деген қызығушылығын арттырып, шығармашылық ой өрісін кеңейту.   Бірлестік құрамы:  14 мұғалім педагог зерттеуші-2 педагог сарапшы-8 педагог модератор-2 санатсыз-2 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Әлді жақтары:          1.Жаратылыстану бағыты бойынша  оқушылар  республикалық, облыстық,  аудандық, олимпиадаларға                    қатысып , жүлделі  орынға ие болуда.          2.Ұстаздар мен оқушылардың баспасөз беттеріне  жазған мақаларының шығуы.                    Әлсіз жақтары: Республикалық облыстық ғылыми жобаларға қатысуының аздығы.        Зертханалық  құрал жабдықтардың жеткіліксіздігі .                                                                                                                                                                                                              «Зияткер» Ә/Б жетекшісі: Ижанова Р.С.  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«Зияткер» әдістемелік бірлестігінің  I  жарты жылдықта атқарған жұмыстарының  есебі</dc:title>
  <dc:creator>линг</dc:creator>
  <cp:lastModifiedBy>BZHRusCabine</cp:lastModifiedBy>
  <cp:revision>8</cp:revision>
  <dcterms:created xsi:type="dcterms:W3CDTF">2022-01-13T04:04:17Z</dcterms:created>
  <dcterms:modified xsi:type="dcterms:W3CDTF">2022-01-13T05:27:26Z</dcterms:modified>
</cp:coreProperties>
</file>