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3"/>
  </p:notesMasterIdLst>
  <p:sldIdLst>
    <p:sldId id="257" r:id="rId2"/>
    <p:sldId id="346" r:id="rId3"/>
    <p:sldId id="308" r:id="rId4"/>
    <p:sldId id="319" r:id="rId5"/>
    <p:sldId id="325" r:id="rId6"/>
    <p:sldId id="329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8" r:id="rId20"/>
    <p:sldId id="344" r:id="rId21"/>
    <p:sldId id="345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3357" autoAdjust="0"/>
  </p:normalViewPr>
  <p:slideViewPr>
    <p:cSldViewPr>
      <p:cViewPr>
        <p:scale>
          <a:sx n="68" d="100"/>
          <a:sy n="68" d="100"/>
        </p:scale>
        <p:origin x="-20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11ә</c:v>
                </c:pt>
                <c:pt idx="9">
                  <c:v>11а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</c:v>
                </c:pt>
                <c:pt idx="1">
                  <c:v>69</c:v>
                </c:pt>
                <c:pt idx="2">
                  <c:v>61</c:v>
                </c:pt>
                <c:pt idx="3">
                  <c:v>50</c:v>
                </c:pt>
                <c:pt idx="4">
                  <c:v>59</c:v>
                </c:pt>
                <c:pt idx="5">
                  <c:v>50</c:v>
                </c:pt>
                <c:pt idx="6">
                  <c:v>54</c:v>
                </c:pt>
                <c:pt idx="7">
                  <c:v>80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11ә</c:v>
                </c:pt>
                <c:pt idx="9">
                  <c:v>11а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69</c:v>
                </c:pt>
                <c:pt idx="1">
                  <c:v>77</c:v>
                </c:pt>
                <c:pt idx="2">
                  <c:v>61</c:v>
                </c:pt>
                <c:pt idx="3">
                  <c:v>50</c:v>
                </c:pt>
                <c:pt idx="4">
                  <c:v>64</c:v>
                </c:pt>
                <c:pt idx="5">
                  <c:v>50</c:v>
                </c:pt>
                <c:pt idx="6">
                  <c:v>71</c:v>
                </c:pt>
                <c:pt idx="7">
                  <c:v>83</c:v>
                </c:pt>
                <c:pt idx="8">
                  <c:v>60</c:v>
                </c:pt>
                <c:pt idx="9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11ә</c:v>
                </c:pt>
                <c:pt idx="9">
                  <c:v>11а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68</c:v>
                </c:pt>
                <c:pt idx="1">
                  <c:v>77</c:v>
                </c:pt>
                <c:pt idx="2">
                  <c:v>61</c:v>
                </c:pt>
                <c:pt idx="3">
                  <c:v>50</c:v>
                </c:pt>
                <c:pt idx="4">
                  <c:v>65</c:v>
                </c:pt>
                <c:pt idx="5">
                  <c:v>100</c:v>
                </c:pt>
                <c:pt idx="6">
                  <c:v>86</c:v>
                </c:pt>
                <c:pt idx="7">
                  <c:v>83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11ә</c:v>
                </c:pt>
                <c:pt idx="9">
                  <c:v>11а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66</c:v>
                </c:pt>
                <c:pt idx="1">
                  <c:v>56</c:v>
                </c:pt>
                <c:pt idx="2">
                  <c:v>58</c:v>
                </c:pt>
                <c:pt idx="3">
                  <c:v>50</c:v>
                </c:pt>
                <c:pt idx="4">
                  <c:v>65</c:v>
                </c:pt>
                <c:pt idx="5">
                  <c:v>50</c:v>
                </c:pt>
                <c:pt idx="6">
                  <c:v>87</c:v>
                </c:pt>
                <c:pt idx="7">
                  <c:v>83</c:v>
                </c:pt>
                <c:pt idx="8">
                  <c:v>60</c:v>
                </c:pt>
                <c:pt idx="9">
                  <c:v>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 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11ә</c:v>
                </c:pt>
                <c:pt idx="9">
                  <c:v>11а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66</c:v>
                </c:pt>
                <c:pt idx="1">
                  <c:v>56</c:v>
                </c:pt>
                <c:pt idx="2">
                  <c:v>66</c:v>
                </c:pt>
                <c:pt idx="3">
                  <c:v>50</c:v>
                </c:pt>
                <c:pt idx="4">
                  <c:v>65</c:v>
                </c:pt>
                <c:pt idx="5">
                  <c:v>50</c:v>
                </c:pt>
                <c:pt idx="6">
                  <c:v>87</c:v>
                </c:pt>
                <c:pt idx="7">
                  <c:v>83</c:v>
                </c:pt>
                <c:pt idx="8">
                  <c:v>60</c:v>
                </c:pt>
                <c:pt idx="9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05920"/>
        <c:axId val="35907456"/>
        <c:axId val="0"/>
      </c:bar3DChart>
      <c:catAx>
        <c:axId val="3590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35907456"/>
        <c:crosses val="autoZero"/>
        <c:auto val="1"/>
        <c:lblAlgn val="ctr"/>
        <c:lblOffset val="100"/>
        <c:noMultiLvlLbl val="0"/>
      </c:catAx>
      <c:valAx>
        <c:axId val="359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0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64684779699343"/>
          <c:y val="0.10759082746235668"/>
          <c:w val="0.10817659208124099"/>
          <c:h val="0.767274485426163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</c:v>
                </c:pt>
                <c:pt idx="1">
                  <c:v>50</c:v>
                </c:pt>
                <c:pt idx="2">
                  <c:v>59</c:v>
                </c:pt>
                <c:pt idx="3">
                  <c:v>50</c:v>
                </c:pt>
                <c:pt idx="4">
                  <c:v>54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61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71</c:v>
                </c:pt>
                <c:pt idx="5">
                  <c:v>83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61.5</c:v>
                </c:pt>
                <c:pt idx="1">
                  <c:v>50</c:v>
                </c:pt>
                <c:pt idx="2">
                  <c:v>65</c:v>
                </c:pt>
                <c:pt idx="3">
                  <c:v>100</c:v>
                </c:pt>
                <c:pt idx="4">
                  <c:v>85.7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58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87</c:v>
                </c:pt>
                <c:pt idx="5">
                  <c:v>83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66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87</c:v>
                </c:pt>
                <c:pt idx="5">
                  <c:v>83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461248"/>
        <c:axId val="151467136"/>
        <c:axId val="0"/>
      </c:bar3DChart>
      <c:catAx>
        <c:axId val="15146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67136"/>
        <c:crosses val="autoZero"/>
        <c:auto val="1"/>
        <c:lblAlgn val="ctr"/>
        <c:lblOffset val="100"/>
        <c:noMultiLvlLbl val="0"/>
      </c:catAx>
      <c:valAx>
        <c:axId val="15146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6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</c:v>
                </c:pt>
                <c:pt idx="1">
                  <c:v>100</c:v>
                </c:pt>
                <c:pt idx="2">
                  <c:v>65</c:v>
                </c:pt>
                <c:pt idx="3">
                  <c:v>100</c:v>
                </c:pt>
                <c:pt idx="4">
                  <c:v>69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61.5</c:v>
                </c:pt>
                <c:pt idx="1">
                  <c:v>50</c:v>
                </c:pt>
                <c:pt idx="2">
                  <c:v>53</c:v>
                </c:pt>
                <c:pt idx="3">
                  <c:v>100</c:v>
                </c:pt>
                <c:pt idx="4">
                  <c:v>64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77</c:v>
                </c:pt>
                <c:pt idx="1">
                  <c:v>100</c:v>
                </c:pt>
                <c:pt idx="2">
                  <c:v>65</c:v>
                </c:pt>
                <c:pt idx="3">
                  <c:v>100</c:v>
                </c:pt>
                <c:pt idx="4">
                  <c:v>71</c:v>
                </c:pt>
                <c:pt idx="6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83</c:v>
                </c:pt>
                <c:pt idx="1">
                  <c:v>100</c:v>
                </c:pt>
                <c:pt idx="2">
                  <c:v>70</c:v>
                </c:pt>
                <c:pt idx="3">
                  <c:v>33</c:v>
                </c:pt>
                <c:pt idx="4">
                  <c:v>78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75</c:v>
                </c:pt>
                <c:pt idx="1">
                  <c:v>100</c:v>
                </c:pt>
                <c:pt idx="2">
                  <c:v>70</c:v>
                </c:pt>
                <c:pt idx="3">
                  <c:v>50</c:v>
                </c:pt>
                <c:pt idx="4">
                  <c:v>71</c:v>
                </c:pt>
                <c:pt idx="5">
                  <c:v>100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85984"/>
        <c:axId val="130987520"/>
        <c:axId val="0"/>
      </c:bar3DChart>
      <c:catAx>
        <c:axId val="13098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987520"/>
        <c:crosses val="autoZero"/>
        <c:auto val="1"/>
        <c:lblAlgn val="ctr"/>
        <c:lblOffset val="100"/>
        <c:noMultiLvlLbl val="0"/>
      </c:catAx>
      <c:valAx>
        <c:axId val="13098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8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71256197142025"/>
          <c:y val="6.389888763904511E-2"/>
          <c:w val="0.77839038349372991"/>
          <c:h val="0.85653105861767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59</c:v>
                </c:pt>
                <c:pt idx="2">
                  <c:v>61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</c:v>
                </c:pt>
                <c:pt idx="1">
                  <c:v>59</c:v>
                </c:pt>
                <c:pt idx="2">
                  <c:v>64</c:v>
                </c:pt>
                <c:pt idx="3">
                  <c:v>83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59</c:v>
                </c:pt>
                <c:pt idx="2">
                  <c:v>71</c:v>
                </c:pt>
                <c:pt idx="4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67</c:v>
                </c:pt>
                <c:pt idx="1">
                  <c:v>59</c:v>
                </c:pt>
                <c:pt idx="2">
                  <c:v>71</c:v>
                </c:pt>
                <c:pt idx="3">
                  <c:v>66</c:v>
                </c:pt>
                <c:pt idx="4">
                  <c:v>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67</c:v>
                </c:pt>
                <c:pt idx="1">
                  <c:v>59</c:v>
                </c:pt>
                <c:pt idx="2">
                  <c:v>71</c:v>
                </c:pt>
                <c:pt idx="3">
                  <c:v>66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148416"/>
        <c:axId val="151149952"/>
        <c:axId val="0"/>
      </c:bar3DChart>
      <c:catAx>
        <c:axId val="15114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149952"/>
        <c:crosses val="autoZero"/>
        <c:auto val="1"/>
        <c:lblAlgn val="ctr"/>
        <c:lblOffset val="100"/>
        <c:noMultiLvlLbl val="0"/>
      </c:catAx>
      <c:valAx>
        <c:axId val="15114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4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776027996497252E-4"/>
          <c:y val="0.33251062367204093"/>
          <c:w val="0.12226742490522018"/>
          <c:h val="0.358787964004499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7б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7бхимия</c:v>
                </c:pt>
                <c:pt idx="10">
                  <c:v>8б химия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67</c:v>
                </c:pt>
                <c:pt idx="1">
                  <c:v>77</c:v>
                </c:pt>
                <c:pt idx="2">
                  <c:v>62</c:v>
                </c:pt>
                <c:pt idx="3">
                  <c:v>65</c:v>
                </c:pt>
                <c:pt idx="4">
                  <c:v>50</c:v>
                </c:pt>
                <c:pt idx="5">
                  <c:v>100</c:v>
                </c:pt>
                <c:pt idx="6">
                  <c:v>69</c:v>
                </c:pt>
                <c:pt idx="8">
                  <c:v>80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7б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7бхимия</c:v>
                </c:pt>
                <c:pt idx="10">
                  <c:v>8б химия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73</c:v>
                </c:pt>
                <c:pt idx="1">
                  <c:v>85</c:v>
                </c:pt>
                <c:pt idx="2">
                  <c:v>62</c:v>
                </c:pt>
                <c:pt idx="3">
                  <c:v>65</c:v>
                </c:pt>
                <c:pt idx="4">
                  <c:v>50</c:v>
                </c:pt>
                <c:pt idx="5">
                  <c:v>100</c:v>
                </c:pt>
                <c:pt idx="6">
                  <c:v>80</c:v>
                </c:pt>
                <c:pt idx="7">
                  <c:v>83</c:v>
                </c:pt>
                <c:pt idx="8">
                  <c:v>80</c:v>
                </c:pt>
                <c:pt idx="9">
                  <c:v>50</c:v>
                </c:pt>
                <c:pt idx="1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7б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7бхимия</c:v>
                </c:pt>
                <c:pt idx="10">
                  <c:v>8б химия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69</c:v>
                </c:pt>
                <c:pt idx="1">
                  <c:v>69</c:v>
                </c:pt>
                <c:pt idx="2">
                  <c:v>62</c:v>
                </c:pt>
                <c:pt idx="3">
                  <c:v>71</c:v>
                </c:pt>
                <c:pt idx="4">
                  <c:v>50</c:v>
                </c:pt>
                <c:pt idx="5">
                  <c:v>100</c:v>
                </c:pt>
                <c:pt idx="6">
                  <c:v>78</c:v>
                </c:pt>
                <c:pt idx="8">
                  <c:v>60</c:v>
                </c:pt>
                <c:pt idx="1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7б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7бхимия</c:v>
                </c:pt>
                <c:pt idx="10">
                  <c:v>8б химия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62</c:v>
                </c:pt>
                <c:pt idx="1">
                  <c:v>77</c:v>
                </c:pt>
                <c:pt idx="2">
                  <c:v>66.7</c:v>
                </c:pt>
                <c:pt idx="3">
                  <c:v>64.7</c:v>
                </c:pt>
                <c:pt idx="4">
                  <c:v>50</c:v>
                </c:pt>
                <c:pt idx="5">
                  <c:v>50</c:v>
                </c:pt>
                <c:pt idx="6">
                  <c:v>85.7</c:v>
                </c:pt>
                <c:pt idx="7">
                  <c:v>83</c:v>
                </c:pt>
                <c:pt idx="8">
                  <c:v>80</c:v>
                </c:pt>
                <c:pt idx="9">
                  <c:v>50</c:v>
                </c:pt>
                <c:pt idx="10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7б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  <c:pt idx="9">
                  <c:v>7бхимия</c:v>
                </c:pt>
                <c:pt idx="10">
                  <c:v>8б химия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64.3</c:v>
                </c:pt>
                <c:pt idx="1">
                  <c:v>77</c:v>
                </c:pt>
                <c:pt idx="2">
                  <c:v>66.7</c:v>
                </c:pt>
                <c:pt idx="3">
                  <c:v>64.7</c:v>
                </c:pt>
                <c:pt idx="4">
                  <c:v>50</c:v>
                </c:pt>
                <c:pt idx="5">
                  <c:v>100</c:v>
                </c:pt>
                <c:pt idx="6">
                  <c:v>78.599999999999994</c:v>
                </c:pt>
                <c:pt idx="7">
                  <c:v>83</c:v>
                </c:pt>
                <c:pt idx="8">
                  <c:v>80</c:v>
                </c:pt>
                <c:pt idx="9">
                  <c:v>50</c:v>
                </c:pt>
                <c:pt idx="1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83808"/>
        <c:axId val="150985344"/>
        <c:axId val="0"/>
      </c:bar3DChart>
      <c:catAx>
        <c:axId val="15098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985344"/>
        <c:crosses val="autoZero"/>
        <c:auto val="1"/>
        <c:lblAlgn val="ctr"/>
        <c:lblOffset val="100"/>
        <c:noMultiLvlLbl val="0"/>
      </c:catAx>
      <c:valAx>
        <c:axId val="15098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983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64</c:v>
                </c:pt>
                <c:pt idx="3">
                  <c:v>69</c:v>
                </c:pt>
                <c:pt idx="4">
                  <c:v>100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64</c:v>
                </c:pt>
                <c:pt idx="3">
                  <c:v>71</c:v>
                </c:pt>
                <c:pt idx="4">
                  <c:v>50</c:v>
                </c:pt>
                <c:pt idx="5">
                  <c:v>66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83</c:v>
                </c:pt>
                <c:pt idx="3">
                  <c:v>73</c:v>
                </c:pt>
                <c:pt idx="4">
                  <c:v>50</c:v>
                </c:pt>
                <c:pt idx="6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50</c:v>
                </c:pt>
                <c:pt idx="1">
                  <c:v>66</c:v>
                </c:pt>
                <c:pt idx="2">
                  <c:v>64</c:v>
                </c:pt>
                <c:pt idx="3">
                  <c:v>78</c:v>
                </c:pt>
                <c:pt idx="4">
                  <c:v>100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50</c:v>
                </c:pt>
                <c:pt idx="1">
                  <c:v>66</c:v>
                </c:pt>
                <c:pt idx="2">
                  <c:v>64</c:v>
                </c:pt>
                <c:pt idx="3">
                  <c:v>78</c:v>
                </c:pt>
                <c:pt idx="4">
                  <c:v>100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272640"/>
        <c:axId val="172286720"/>
        <c:axId val="0"/>
      </c:bar3DChart>
      <c:catAx>
        <c:axId val="17227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2286720"/>
        <c:crosses val="autoZero"/>
        <c:auto val="1"/>
        <c:lblAlgn val="ctr"/>
        <c:lblOffset val="100"/>
        <c:noMultiLvlLbl val="0"/>
      </c:catAx>
      <c:valAx>
        <c:axId val="17228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27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64</c:v>
                </c:pt>
                <c:pt idx="3">
                  <c:v>69</c:v>
                </c:pt>
                <c:pt idx="4">
                  <c:v>100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64</c:v>
                </c:pt>
                <c:pt idx="3">
                  <c:v>71</c:v>
                </c:pt>
                <c:pt idx="4">
                  <c:v>50</c:v>
                </c:pt>
                <c:pt idx="5">
                  <c:v>66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50</c:v>
                </c:pt>
                <c:pt idx="1">
                  <c:v>54</c:v>
                </c:pt>
                <c:pt idx="2">
                  <c:v>83</c:v>
                </c:pt>
                <c:pt idx="3">
                  <c:v>73</c:v>
                </c:pt>
                <c:pt idx="4">
                  <c:v>50</c:v>
                </c:pt>
                <c:pt idx="6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ІҮ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50</c:v>
                </c:pt>
                <c:pt idx="1">
                  <c:v>66</c:v>
                </c:pt>
                <c:pt idx="2">
                  <c:v>64</c:v>
                </c:pt>
                <c:pt idx="3">
                  <c:v>78</c:v>
                </c:pt>
                <c:pt idx="4">
                  <c:v>100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7б</c:v>
                </c:pt>
                <c:pt idx="1">
                  <c:v>7а</c:v>
                </c:pt>
                <c:pt idx="2">
                  <c:v>8а</c:v>
                </c:pt>
                <c:pt idx="3">
                  <c:v>9а</c:v>
                </c:pt>
                <c:pt idx="4">
                  <c:v>8б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50</c:v>
                </c:pt>
                <c:pt idx="1">
                  <c:v>66</c:v>
                </c:pt>
                <c:pt idx="2">
                  <c:v>64</c:v>
                </c:pt>
                <c:pt idx="3">
                  <c:v>78</c:v>
                </c:pt>
                <c:pt idx="4">
                  <c:v>100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561024"/>
        <c:axId val="182566912"/>
        <c:axId val="0"/>
      </c:bar3DChart>
      <c:catAx>
        <c:axId val="18256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566912"/>
        <c:crosses val="autoZero"/>
        <c:auto val="1"/>
        <c:lblAlgn val="ctr"/>
        <c:lblOffset val="100"/>
        <c:noMultiLvlLbl val="0"/>
      </c:catAx>
      <c:valAx>
        <c:axId val="18256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56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066E3-15A4-47D7-A8D7-F55190B3704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049E-49BB-4CD1-B1D3-F33DCEFE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3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427587" cy="2736304"/>
          </a:xfrm>
        </p:spPr>
        <p:txBody>
          <a:bodyPr>
            <a:noAutofit/>
          </a:bodyPr>
          <a:lstStyle/>
          <a:p>
            <a:pPr algn="ctr"/>
            <a:r>
              <a:rPr lang="kk-KZ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«Зияткер» әдістеме бірлестігінің </a:t>
            </a:r>
          </a:p>
          <a:p>
            <a:pPr algn="ctr"/>
            <a:r>
              <a:rPr lang="kk-KZ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жылдық </a:t>
            </a:r>
            <a:r>
              <a:rPr lang="kk-KZ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 есебі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(2021-2022 </a:t>
            </a: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жылы)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2480"/>
            <a:ext cx="8568952" cy="93610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«Байқадам ЖББМ» КММ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1" y="1441692"/>
            <a:ext cx="80171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756"/>
            <a:ext cx="8640960" cy="12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" y="1378173"/>
            <a:ext cx="40354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12" y="1480022"/>
            <a:ext cx="4303713" cy="23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108449" cy="22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35" y="4029656"/>
            <a:ext cx="4249737" cy="247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01144"/>
              </p:ext>
            </p:extLst>
          </p:nvPr>
        </p:nvGraphicFramePr>
        <p:xfrm>
          <a:off x="1143000" y="1453412"/>
          <a:ext cx="6400799" cy="27954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6439"/>
                <a:gridCol w="697610"/>
                <a:gridCol w="695151"/>
                <a:gridCol w="945307"/>
                <a:gridCol w="945307"/>
                <a:gridCol w="784273"/>
                <a:gridCol w="653356"/>
                <a:gridCol w="65335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(K)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     І 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ІІ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Ш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(K)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Математика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69  (+3)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71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77  (+8)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77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56,4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56,4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Алгебра 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61 (-1)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64  (+5)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407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71   (+7)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86(+15өсу 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(K)" panose="02020603050405020304" pitchFamily="18" charset="0"/>
                        </a:rPr>
                        <a:t>87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5/6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83    (+3)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11 «Ә»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  <a:tr h="2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11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80    (+20)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60(-20 )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6380" marR="663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93707218"/>
              </p:ext>
            </p:extLst>
          </p:nvPr>
        </p:nvGraphicFramePr>
        <p:xfrm>
          <a:off x="1619672" y="4437112"/>
          <a:ext cx="6257925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(K)" panose="02020603050405020304" pitchFamily="18" charset="0"/>
              </a:rPr>
              <a:t>Жаратылыстану</a:t>
            </a:r>
            <a:r>
              <a:rPr lang="ru-RU" dirty="0">
                <a:latin typeface="Times New Roman(K)" panose="02020603050405020304" pitchFamily="18" charset="0"/>
              </a:rPr>
              <a:t>  </a:t>
            </a:r>
            <a:r>
              <a:rPr lang="ru-RU" dirty="0" err="1">
                <a:latin typeface="Times New Roman(K)" panose="02020603050405020304" pitchFamily="18" charset="0"/>
              </a:rPr>
              <a:t>бағыты</a:t>
            </a:r>
            <a:r>
              <a:rPr lang="ru-RU" dirty="0">
                <a:latin typeface="Times New Roman(K)" panose="02020603050405020304" pitchFamily="18" charset="0"/>
              </a:rPr>
              <a:t> </a:t>
            </a:r>
            <a:r>
              <a:rPr lang="ru-RU" dirty="0" err="1">
                <a:latin typeface="Times New Roman(K)" panose="02020603050405020304" pitchFamily="18" charset="0"/>
              </a:rPr>
              <a:t>бойынша</a:t>
            </a:r>
            <a:r>
              <a:rPr lang="ru-RU" dirty="0">
                <a:latin typeface="Times New Roman(K)" panose="02020603050405020304" pitchFamily="18" charset="0"/>
              </a:rPr>
              <a:t> 2021- 2022 </a:t>
            </a:r>
            <a:r>
              <a:rPr lang="ru-RU" dirty="0" err="1">
                <a:latin typeface="Times New Roman(K)" panose="02020603050405020304" pitchFamily="18" charset="0"/>
              </a:rPr>
              <a:t>оқу</a:t>
            </a:r>
            <a:r>
              <a:rPr lang="ru-RU" dirty="0">
                <a:latin typeface="Times New Roman(K)" panose="02020603050405020304" pitchFamily="18" charset="0"/>
              </a:rPr>
              <a:t> </a:t>
            </a:r>
            <a:r>
              <a:rPr lang="ru-RU" dirty="0" err="1">
                <a:latin typeface="Times New Roman(K)" panose="02020603050405020304" pitchFamily="18" charset="0"/>
              </a:rPr>
              <a:t>жылының</a:t>
            </a:r>
            <a:r>
              <a:rPr lang="ru-RU" dirty="0">
                <a:latin typeface="Times New Roman(K)" panose="02020603050405020304" pitchFamily="18" charset="0"/>
              </a:rPr>
              <a:t> 4 </a:t>
            </a:r>
            <a:r>
              <a:rPr lang="ru-RU" dirty="0" err="1">
                <a:latin typeface="Times New Roman(K)" panose="02020603050405020304" pitchFamily="18" charset="0"/>
              </a:rPr>
              <a:t>тоқсан</a:t>
            </a:r>
            <a:r>
              <a:rPr lang="ru-RU" dirty="0">
                <a:latin typeface="Times New Roman(K)" panose="02020603050405020304" pitchFamily="18" charset="0"/>
              </a:rPr>
              <a:t>, </a:t>
            </a:r>
            <a:r>
              <a:rPr lang="ru-RU" dirty="0" err="1">
                <a:latin typeface="Times New Roman(K)" panose="02020603050405020304" pitchFamily="18" charset="0"/>
              </a:rPr>
              <a:t>жылдықтағы</a:t>
            </a:r>
            <a:r>
              <a:rPr lang="ru-RU" dirty="0">
                <a:latin typeface="Times New Roman(K)" panose="02020603050405020304" pitchFamily="18" charset="0"/>
              </a:rPr>
              <a:t>  </a:t>
            </a:r>
            <a:r>
              <a:rPr lang="ru-RU" dirty="0" err="1">
                <a:latin typeface="Times New Roman(K)" panose="02020603050405020304" pitchFamily="18" charset="0"/>
              </a:rPr>
              <a:t>оқу</a:t>
            </a:r>
            <a:r>
              <a:rPr lang="ru-RU" dirty="0">
                <a:latin typeface="Times New Roman(K)" panose="02020603050405020304" pitchFamily="18" charset="0"/>
              </a:rPr>
              <a:t> </a:t>
            </a:r>
            <a:r>
              <a:rPr lang="ru-RU" dirty="0" err="1">
                <a:latin typeface="Times New Roman(K)" panose="02020603050405020304" pitchFamily="18" charset="0"/>
              </a:rPr>
              <a:t>үлгерімі</a:t>
            </a:r>
            <a:r>
              <a:rPr lang="ru-RU" dirty="0">
                <a:latin typeface="Times New Roman(K)" panose="02020603050405020304" pitchFamily="18" charset="0"/>
              </a:rPr>
              <a:t>  </a:t>
            </a:r>
            <a:r>
              <a:rPr lang="ru-RU" dirty="0" err="1" smtClean="0">
                <a:latin typeface="Times New Roman(K)" panose="02020603050405020304" pitchFamily="18" charset="0"/>
              </a:rPr>
              <a:t>және</a:t>
            </a:r>
            <a:r>
              <a:rPr lang="ru-RU" dirty="0" smtClean="0">
                <a:latin typeface="Times New Roman(K)" panose="02020603050405020304" pitchFamily="18" charset="0"/>
              </a:rPr>
              <a:t> </a:t>
            </a:r>
            <a:r>
              <a:rPr lang="ru-RU" dirty="0">
                <a:latin typeface="Times New Roman(K)" panose="02020603050405020304" pitchFamily="18" charset="0"/>
              </a:rPr>
              <a:t>сапа </a:t>
            </a:r>
            <a:r>
              <a:rPr lang="ru-RU" dirty="0" err="1">
                <a:latin typeface="Times New Roman(K)" panose="02020603050405020304" pitchFamily="18" charset="0"/>
              </a:rPr>
              <a:t>көрсеткіші</a:t>
            </a:r>
            <a:endParaRPr lang="ru-RU" dirty="0">
              <a:latin typeface="Times New Roman(K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26783"/>
              </p:ext>
            </p:extLst>
          </p:nvPr>
        </p:nvGraphicFramePr>
        <p:xfrm>
          <a:off x="1403648" y="404664"/>
          <a:ext cx="6644209" cy="3189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461"/>
                <a:gridCol w="748323"/>
                <a:gridCol w="647751"/>
                <a:gridCol w="711958"/>
                <a:gridCol w="998900"/>
                <a:gridCol w="998900"/>
                <a:gridCol w="724458"/>
                <a:gridCol w="724458"/>
              </a:tblGrid>
              <a:tr h="439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Оқушы саны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    І тоқсан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ІІ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III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IY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    Геометрия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61,5 (-1)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64(+5 )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«Ә»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85,7(+14өсу)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«Б»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  <a:tr h="219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«Ә»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1366" marR="61366" marT="0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8131309"/>
              </p:ext>
            </p:extLst>
          </p:nvPr>
        </p:nvGraphicFramePr>
        <p:xfrm>
          <a:off x="1763688" y="4149080"/>
          <a:ext cx="5314950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4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15555"/>
              </p:ext>
            </p:extLst>
          </p:nvPr>
        </p:nvGraphicFramePr>
        <p:xfrm>
          <a:off x="1259632" y="260648"/>
          <a:ext cx="6696744" cy="27718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8"/>
                <a:gridCol w="720080"/>
                <a:gridCol w="864096"/>
                <a:gridCol w="864096"/>
                <a:gridCol w="936104"/>
                <a:gridCol w="864096"/>
                <a:gridCol w="720080"/>
                <a:gridCol w="936104"/>
              </a:tblGrid>
              <a:tr h="668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І 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ІІ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IY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70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Физика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61,5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77(+16өсу)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(+12)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10«А»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(+7)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11«Ә»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0707979"/>
              </p:ext>
            </p:extLst>
          </p:nvPr>
        </p:nvGraphicFramePr>
        <p:xfrm>
          <a:off x="1619672" y="3933056"/>
          <a:ext cx="581025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8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22772"/>
              </p:ext>
            </p:extLst>
          </p:nvPr>
        </p:nvGraphicFramePr>
        <p:xfrm>
          <a:off x="539553" y="692696"/>
          <a:ext cx="7560839" cy="18813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111"/>
                <a:gridCol w="797182"/>
                <a:gridCol w="786994"/>
                <a:gridCol w="1080120"/>
                <a:gridCol w="1152128"/>
                <a:gridCol w="722618"/>
                <a:gridCol w="720485"/>
                <a:gridCol w="1293201"/>
              </a:tblGrid>
              <a:tr h="654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Оқушы саны 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І тоқсан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 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(K)" panose="02020603050405020304" pitchFamily="18" charset="0"/>
                        </a:rPr>
                        <a:t>III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ІҮ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  <a:tr h="218178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   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      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66.6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  <a:tr h="21817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   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   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  <a:tr h="218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71(+7)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  <a:tr h="21817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66.6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  <a:tr h="218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982" marR="60982" marT="0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88573440"/>
              </p:ext>
            </p:extLst>
          </p:nvPr>
        </p:nvGraphicFramePr>
        <p:xfrm>
          <a:off x="1547664" y="306896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3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68712"/>
              </p:ext>
            </p:extLst>
          </p:nvPr>
        </p:nvGraphicFramePr>
        <p:xfrm>
          <a:off x="1259632" y="332656"/>
          <a:ext cx="6696744" cy="3925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3576"/>
                <a:gridCol w="983576"/>
                <a:gridCol w="738594"/>
                <a:gridCol w="738594"/>
                <a:gridCol w="813131"/>
                <a:gridCol w="813131"/>
                <a:gridCol w="665099"/>
                <a:gridCol w="961043"/>
              </a:tblGrid>
              <a:tr h="384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 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Оқушы саны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І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III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IV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         </a:t>
                      </a:r>
                      <a:endParaRPr lang="kk-KZ" sz="1400" dirty="0" smtClean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(K)" panose="02020603050405020304" pitchFamily="18" charset="0"/>
                        </a:rPr>
                        <a:t>                  </a:t>
                      </a: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73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,3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67(-6 кему)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61,5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64,3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84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.6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69(-14)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77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61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,5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61,5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12(66,7 )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.7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70,5(+6)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64,7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64,7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8«Б»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69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78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(-2)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85,7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78,6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10«А» 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,3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83,3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83,3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11«А»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60(-20)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 химия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  <a:tr h="19228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8«Б»химия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8762717"/>
              </p:ext>
            </p:extLst>
          </p:nvPr>
        </p:nvGraphicFramePr>
        <p:xfrm>
          <a:off x="1547664" y="4293096"/>
          <a:ext cx="54864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13921"/>
              </p:ext>
            </p:extLst>
          </p:nvPr>
        </p:nvGraphicFramePr>
        <p:xfrm>
          <a:off x="899593" y="332656"/>
          <a:ext cx="6168508" cy="2944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3181"/>
                <a:gridCol w="993181"/>
                <a:gridCol w="798467"/>
                <a:gridCol w="596049"/>
                <a:gridCol w="798467"/>
                <a:gridCol w="798467"/>
                <a:gridCol w="595348"/>
                <a:gridCol w="595348"/>
              </a:tblGrid>
              <a:tr h="38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III 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IY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95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география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естеств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83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(+19өсу)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64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5">
                <a:tc vMerge="1">
                  <a:txBody>
                    <a:bodyPr/>
                    <a:lstStyle/>
                    <a:p>
                      <a:pPr algn="l"/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66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11 «ә»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(K)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3974858"/>
              </p:ext>
            </p:extLst>
          </p:nvPr>
        </p:nvGraphicFramePr>
        <p:xfrm>
          <a:off x="1691680" y="3717032"/>
          <a:ext cx="5408295" cy="244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5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84944"/>
              </p:ext>
            </p:extLst>
          </p:nvPr>
        </p:nvGraphicFramePr>
        <p:xfrm>
          <a:off x="1547664" y="332656"/>
          <a:ext cx="6264696" cy="2944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991"/>
                <a:gridCol w="729056"/>
                <a:gridCol w="738077"/>
                <a:gridCol w="738077"/>
                <a:gridCol w="710449"/>
                <a:gridCol w="1115292"/>
                <a:gridCol w="703119"/>
                <a:gridCol w="828635"/>
              </a:tblGrid>
              <a:tr h="307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III 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(K)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жылдық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row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   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kk-KZ" sz="1400" dirty="0" smtClean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(K)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  ИВТ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5«А»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84,6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84,6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84,6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 </a:t>
                      </a: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«Б»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76,5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78,8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66,7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66,6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«А»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(K)" panose="02020603050405020304" pitchFamily="18" charset="0"/>
                        </a:rPr>
                        <a:t>11 «Ә»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(K)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(K)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(K)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36465621"/>
              </p:ext>
            </p:extLst>
          </p:nvPr>
        </p:nvGraphicFramePr>
        <p:xfrm>
          <a:off x="1907704" y="3717032"/>
          <a:ext cx="5408295" cy="244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6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линг\Downloads\WhatsApp Image 2022-05-31 at 11.46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3" y="188641"/>
            <a:ext cx="7974935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инг\Downloads\WhatsApp Image 2022-05-31 at 11.44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3" y="3861048"/>
            <a:ext cx="79749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линг\Downloads\WhatsApp Image 2022-05-31 at 11.46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3" y="341041"/>
            <a:ext cx="7974935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линг\Downloads\WhatsApp Image 2022-05-31 at 11.46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3" y="188640"/>
            <a:ext cx="7974935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линг\Downloads\WhatsApp Image 2022-05-31 at 11.44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3" y="4013448"/>
            <a:ext cx="79749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92888" cy="52177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математика, физика, информатика, биология, химия, география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ыңғай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туғызу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Уәжі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ізденгіш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жеткіншек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00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87308"/>
            <a:ext cx="7956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(K)" panose="02020603050405020304" pitchFamily="18" charset="0"/>
            </a:endParaRPr>
          </a:p>
          <a:p>
            <a:r>
              <a:rPr lang="ru-RU" sz="2000" b="1" dirty="0" err="1">
                <a:latin typeface="Times New Roman(K)" panose="02020603050405020304" pitchFamily="18" charset="0"/>
              </a:rPr>
              <a:t>Әлді</a:t>
            </a:r>
            <a:r>
              <a:rPr lang="ru-RU" sz="2000" b="1" dirty="0">
                <a:latin typeface="Times New Roman(K)" panose="02020603050405020304" pitchFamily="18" charset="0"/>
              </a:rPr>
              <a:t> </a:t>
            </a:r>
            <a:r>
              <a:rPr lang="ru-RU" sz="2000" b="1" dirty="0" err="1">
                <a:latin typeface="Times New Roman(K)" panose="02020603050405020304" pitchFamily="18" charset="0"/>
              </a:rPr>
              <a:t>жақтар</a:t>
            </a:r>
            <a:r>
              <a:rPr lang="ru-RU" sz="2000" b="1" dirty="0">
                <a:latin typeface="Times New Roman(K)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(K)" panose="02020603050405020304" pitchFamily="18" charset="0"/>
              </a:rPr>
              <a:t>• </a:t>
            </a:r>
            <a:r>
              <a:rPr lang="ru-RU" sz="2000" dirty="0" err="1" smtClean="0">
                <a:latin typeface="Times New Roman(K)" panose="02020603050405020304" pitchFamily="18" charset="0"/>
              </a:rPr>
              <a:t>Қашықтықтан</a:t>
            </a:r>
            <a:r>
              <a:rPr lang="ru-RU" sz="2000" dirty="0" smtClean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ұйымдастырылып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жатқан</a:t>
            </a:r>
            <a:r>
              <a:rPr lang="ru-RU" sz="2000" dirty="0">
                <a:latin typeface="Times New Roman(K)" panose="02020603050405020304" pitchFamily="18" charset="0"/>
              </a:rPr>
              <a:t> конкурс, олимпиада, </a:t>
            </a:r>
            <a:r>
              <a:rPr lang="ru-RU" sz="2000" dirty="0" err="1">
                <a:latin typeface="Times New Roman(K)" panose="02020603050405020304" pitchFamily="18" charset="0"/>
              </a:rPr>
              <a:t>байқауларға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белсене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қатысу</a:t>
            </a:r>
            <a:endParaRPr lang="ru-RU" sz="2000" dirty="0">
              <a:latin typeface="Times New Roman(K)" panose="02020603050405020304" pitchFamily="18" charset="0"/>
            </a:endParaRPr>
          </a:p>
          <a:p>
            <a:r>
              <a:rPr lang="ru-RU" sz="2000" b="1" dirty="0" err="1">
                <a:latin typeface="Times New Roman(K)" panose="02020603050405020304" pitchFamily="18" charset="0"/>
              </a:rPr>
              <a:t>Әлсіз</a:t>
            </a:r>
            <a:r>
              <a:rPr lang="ru-RU" sz="2000" b="1" dirty="0">
                <a:latin typeface="Times New Roman(K)" panose="02020603050405020304" pitchFamily="18" charset="0"/>
              </a:rPr>
              <a:t> </a:t>
            </a:r>
            <a:r>
              <a:rPr lang="ru-RU" sz="2000" b="1" dirty="0" err="1">
                <a:latin typeface="Times New Roman(K)" panose="02020603050405020304" pitchFamily="18" charset="0"/>
              </a:rPr>
              <a:t>жақтар</a:t>
            </a:r>
            <a:r>
              <a:rPr lang="ru-RU" sz="2000" b="1" dirty="0">
                <a:latin typeface="Times New Roman(K)" panose="02020603050405020304" pitchFamily="18" charset="0"/>
              </a:rPr>
              <a:t>:</a:t>
            </a:r>
          </a:p>
          <a:p>
            <a:r>
              <a:rPr lang="ru-RU" sz="2000" smtClean="0">
                <a:latin typeface="Times New Roman(K)" panose="02020603050405020304" pitchFamily="18" charset="0"/>
              </a:rPr>
              <a:t>• Республикалық</a:t>
            </a:r>
            <a:r>
              <a:rPr lang="ru-RU" sz="2000" dirty="0">
                <a:latin typeface="Times New Roman(K)" panose="02020603050405020304" pitchFamily="18" charset="0"/>
              </a:rPr>
              <a:t>, </a:t>
            </a:r>
            <a:r>
              <a:rPr lang="ru-RU" sz="2000" dirty="0" err="1">
                <a:latin typeface="Times New Roman(K)" panose="02020603050405020304" pitchFamily="18" charset="0"/>
              </a:rPr>
              <a:t>облыстық</a:t>
            </a:r>
            <a:r>
              <a:rPr lang="ru-RU" sz="2000" dirty="0">
                <a:latin typeface="Times New Roman(K)" panose="02020603050405020304" pitchFamily="18" charset="0"/>
              </a:rPr>
              <a:t>, </a:t>
            </a:r>
            <a:r>
              <a:rPr lang="ru-RU" sz="2000" dirty="0" err="1">
                <a:latin typeface="Times New Roman(K)" panose="02020603050405020304" pitchFamily="18" charset="0"/>
              </a:rPr>
              <a:t>аудандық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конкурстарға</a:t>
            </a:r>
            <a:r>
              <a:rPr lang="ru-RU" sz="2000" dirty="0">
                <a:latin typeface="Times New Roman(K)" panose="02020603050405020304" pitchFamily="18" charset="0"/>
              </a:rPr>
              <a:t>, </a:t>
            </a:r>
            <a:r>
              <a:rPr lang="ru-RU" sz="2000" dirty="0" err="1">
                <a:latin typeface="Times New Roman(K)" panose="02020603050405020304" pitchFamily="18" charset="0"/>
              </a:rPr>
              <a:t>байқауларға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қатысатын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оқушылар</a:t>
            </a:r>
            <a:r>
              <a:rPr lang="ru-RU" sz="2000" dirty="0">
                <a:latin typeface="Times New Roman(K)" panose="02020603050405020304" pitchFamily="18" charset="0"/>
              </a:rPr>
              <a:t> </a:t>
            </a:r>
            <a:r>
              <a:rPr lang="ru-RU" sz="2000" dirty="0" err="1">
                <a:latin typeface="Times New Roman(K)" panose="02020603050405020304" pitchFamily="18" charset="0"/>
              </a:rPr>
              <a:t>санының</a:t>
            </a:r>
            <a:r>
              <a:rPr lang="ru-RU" sz="2000" dirty="0">
                <a:latin typeface="Times New Roman(K)" panose="02020603050405020304" pitchFamily="18" charset="0"/>
              </a:rPr>
              <a:t> аз </a:t>
            </a:r>
            <a:r>
              <a:rPr lang="ru-RU" sz="2000" dirty="0" err="1" smtClean="0">
                <a:latin typeface="Times New Roman(K)" panose="02020603050405020304" pitchFamily="18" charset="0"/>
              </a:rPr>
              <a:t>болуы</a:t>
            </a:r>
            <a:endParaRPr lang="ru-RU" sz="2000" dirty="0" smtClean="0">
              <a:latin typeface="Times New Roman(K)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(K)" panose="02020603050405020304" pitchFamily="18" charset="0"/>
              </a:rPr>
              <a:t>Зертханалық</a:t>
            </a:r>
            <a:r>
              <a:rPr lang="ru-RU" sz="2000" dirty="0" smtClean="0">
                <a:latin typeface="Times New Roman(K)" panose="02020603050405020304" pitchFamily="18" charset="0"/>
              </a:rPr>
              <a:t> </a:t>
            </a:r>
            <a:r>
              <a:rPr lang="ru-RU" sz="2000" dirty="0" err="1" smtClean="0">
                <a:latin typeface="Times New Roman(K)" panose="02020603050405020304" pitchFamily="18" charset="0"/>
              </a:rPr>
              <a:t>құрал-жабдықтардың</a:t>
            </a:r>
            <a:r>
              <a:rPr lang="ru-RU" sz="2000" dirty="0" smtClean="0">
                <a:latin typeface="Times New Roman(K)" panose="02020603050405020304" pitchFamily="18" charset="0"/>
              </a:rPr>
              <a:t> </a:t>
            </a:r>
            <a:r>
              <a:rPr lang="ru-RU" sz="2000" dirty="0" err="1" smtClean="0">
                <a:latin typeface="Times New Roman(K)" panose="02020603050405020304" pitchFamily="18" charset="0"/>
              </a:rPr>
              <a:t>жеткіліксіздігі</a:t>
            </a:r>
            <a:endParaRPr lang="ru-RU" sz="2000" dirty="0">
              <a:latin typeface="Times New Roman(K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556986"/>
            <a:ext cx="671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latin typeface="Times New Roman(K)" panose="02020603050405020304" pitchFamily="18" charset="0"/>
              </a:rPr>
              <a:t>Назарларыңызға рахмет!</a:t>
            </a:r>
            <a:endParaRPr lang="ru-RU" sz="4800" dirty="0">
              <a:latin typeface="Times New Roman(K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428" y="-6478"/>
            <a:ext cx="90149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Қарағанды облысы білім басқармасының «Сарыарқа дарыны» ББҒАП орталығының ҚР ұйымдастырған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 сынып оқушылары арасындағы республикалық олимпиаданың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мектепшілік кезеңі</a:t>
            </a:r>
            <a:r>
              <a:rPr kumimoji="0" lang="kk-KZ" alt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</a:t>
            </a:r>
            <a:r>
              <a:rPr kumimoji="0" lang="kk-KZ" alt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аудандық кезеңінің</a:t>
            </a:r>
            <a:r>
              <a:rPr kumimoji="0" lang="kk-KZ" alt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нәтижесі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69489"/>
              </p:ext>
            </p:extLst>
          </p:nvPr>
        </p:nvGraphicFramePr>
        <p:xfrm>
          <a:off x="-21068" y="1196752"/>
          <a:ext cx="9165067" cy="3302398"/>
        </p:xfrm>
        <a:graphic>
          <a:graphicData uri="http://schemas.openxmlformats.org/drawingml/2006/table">
            <a:tbl>
              <a:tblPr firstRow="1" firstCol="1" bandRow="1"/>
              <a:tblGrid>
                <a:gridCol w="272588"/>
                <a:gridCol w="2016224"/>
                <a:gridCol w="1224136"/>
                <a:gridCol w="1901273"/>
                <a:gridCol w="881255"/>
                <a:gridCol w="1382471"/>
                <a:gridCol w="1487120"/>
              </a:tblGrid>
              <a:tr h="94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Оқушының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аты-жөні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Пәні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Ұпай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Мектепшілік кезеңінен алған орны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Мұғалімнің толық аты-жөні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Шамерова Азиза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Арқанбай Қ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Асалбек Қарақат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Арқанбай Қ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Рашид Ясмин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Тилеухабол Жайнаған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0" y="1733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0"/>
            <a:ext cx="91440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13.10 күні 5-6  сынып оқушыларына арналған «Алтын сақа» математикалық олимпиадасының мектепшілік кезеңіне оқушыларымыз қатысып, 22.10 күні аудандық кезеңіне өткен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оқушымыз  3 орынға ие болды. Олар: Шамерова Азиза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,,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Аскер Айлин.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7" y="2119527"/>
            <a:ext cx="20431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62150"/>
            <a:ext cx="19383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6" y="3789040"/>
            <a:ext cx="16335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40" y="3838897"/>
            <a:ext cx="1566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Және де «Айқанат» олимпиадасының аудандық кезеңіне 8 сыныптан 10 оқушы қатысып</a:t>
            </a:r>
            <a:r>
              <a:rPr lang="kk-KZ" smtClean="0">
                <a:latin typeface="Times New Roman"/>
                <a:ea typeface="Calibri"/>
                <a:cs typeface="Times New Roman"/>
              </a:rPr>
              <a:t>, математика, физика, химия, биология пәндерінен 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оның ішінен Иманбекова Камила, Кәрібай Снежанна, Сарайқызы Арайлым және Жангир Динара облыстық кезеңге өтті.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1" y="1410751"/>
            <a:ext cx="2761143" cy="3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1141"/>
            <a:ext cx="4464496" cy="38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496855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“Мың бала” ұлттық олимпиадасы ауыл мектептерінде білім алатын 5 және 6 сынып оқушылары арасынан мектебімізден оқушылардың қалауымен 9 оқушы </a:t>
            </a:r>
            <a:r>
              <a:rPr lang="kk-KZ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қатысты. Оның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ішінде Рашит Ясмин және Жанат Нұртілеу облыстық кезеңге өтіп. 5 сынып оқушысы Жанат Нұртілеу жеңімпаз атанды.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09" y="332656"/>
            <a:ext cx="1209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353"/>
            <a:ext cx="11525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G_23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84" y="1512632"/>
            <a:ext cx="819150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37" y="3639174"/>
            <a:ext cx="352839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429000"/>
            <a:ext cx="507656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«Жас </a:t>
            </a: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математик» математикалық </a:t>
            </a:r>
            <a:r>
              <a:rPr lang="kk-KZ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олмпиадасына</a:t>
            </a:r>
            <a:r>
              <a:rPr lang="kk-KZ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 сынптан 12 оқушы, </a:t>
            </a:r>
            <a:r>
              <a:rPr lang="kk-KZ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10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сыныптан 4 оқушы қатысып, оның ішінен 3 оқушы аудандық кезеңге өтіп 5 сыныптан Шамерова Азиза 3 орын және Батырбекова Ақжүніс </a:t>
            </a:r>
            <a:r>
              <a:rPr lang="kk-KZ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2-орынға ие болды.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7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86" y="15298"/>
            <a:ext cx="900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0320" y="4242832"/>
            <a:ext cx="615617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«Жас математик» математикалық олмпиадасына 4 сыныптан 5 оқушы, 5 сынптан 12 оқушы, 6 сыныптан 10 оқушы және 10 сыныптан 4 оқушы қатысып, оның ішінен 3 оқушы аудандық кезеңге өтіп 5 сыныптан Шамерова Азиза 3 орын және Батырбекова Ақжүніс грамотамен марапаттталды.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2832"/>
            <a:ext cx="2088232" cy="20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13247"/>
            <a:ext cx="5112568" cy="24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4" y="476672"/>
            <a:ext cx="70596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828925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82127"/>
            <a:ext cx="28051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86" y="4517805"/>
            <a:ext cx="20478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" y="188640"/>
            <a:ext cx="88883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6" y="188640"/>
            <a:ext cx="84321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216024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1006"/>
            <a:ext cx="3619281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0" y="4077072"/>
            <a:ext cx="222056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89" y="4075471"/>
            <a:ext cx="358756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53d08826228c92d2c0f7ebf42d1c060ba7c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1411</TotalTime>
  <Words>1170</Words>
  <Application>Microsoft Office PowerPoint</Application>
  <PresentationFormat>Экран (4:3)</PresentationFormat>
  <Paragraphs>587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«Байқадам ЖББМ» КММ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«Байқадам орта мектебі» КММ</dc:title>
  <dc:creator>User</dc:creator>
  <cp:lastModifiedBy>линг</cp:lastModifiedBy>
  <cp:revision>135</cp:revision>
  <dcterms:created xsi:type="dcterms:W3CDTF">2020-01-03T16:12:22Z</dcterms:created>
  <dcterms:modified xsi:type="dcterms:W3CDTF">2022-05-31T06:16:58Z</dcterms:modified>
</cp:coreProperties>
</file>