
<file path=[Content_Types].xml><?xml version="1.0" encoding="utf-8"?>
<Types xmlns="http://schemas.openxmlformats.org/package/2006/content-types">
  <Default Extension="aac" ContentType="audio/aac"/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1" r:id="rId4"/>
    <p:sldId id="272" r:id="rId5"/>
    <p:sldId id="273" r:id="rId6"/>
    <p:sldId id="269" r:id="rId7"/>
    <p:sldId id="267" r:id="rId8"/>
    <p:sldId id="266" r:id="rId9"/>
    <p:sldId id="265" r:id="rId10"/>
    <p:sldId id="264" r:id="rId11"/>
    <p:sldId id="262" r:id="rId12"/>
    <p:sldId id="261" r:id="rId13"/>
    <p:sldId id="263" r:id="rId14"/>
    <p:sldId id="257" r:id="rId15"/>
    <p:sldId id="258" r:id="rId16"/>
    <p:sldId id="270" r:id="rId17"/>
    <p:sldId id="259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B381D9"/>
    <a:srgbClr val="2CD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wma"/><Relationship Id="rId7" Type="http://schemas.openxmlformats.org/officeDocument/2006/relationships/image" Target="../media/image17.png"/><Relationship Id="rId2" Type="http://schemas.microsoft.com/office/2007/relationships/media" Target="../media/media19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wma"/><Relationship Id="rId7" Type="http://schemas.openxmlformats.org/officeDocument/2006/relationships/image" Target="../media/image18.png"/><Relationship Id="rId2" Type="http://schemas.microsoft.com/office/2007/relationships/media" Target="../media/media21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4.wma"/><Relationship Id="rId7" Type="http://schemas.openxmlformats.org/officeDocument/2006/relationships/image" Target="../media/image19.png"/><Relationship Id="rId2" Type="http://schemas.microsoft.com/office/2007/relationships/media" Target="../media/media23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m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6.wma"/><Relationship Id="rId7" Type="http://schemas.openxmlformats.org/officeDocument/2006/relationships/image" Target="../media/image21.png"/><Relationship Id="rId2" Type="http://schemas.microsoft.com/office/2007/relationships/media" Target="../media/media25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wm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8.wma"/><Relationship Id="rId7" Type="http://schemas.openxmlformats.org/officeDocument/2006/relationships/image" Target="../media/image23.png"/><Relationship Id="rId2" Type="http://schemas.microsoft.com/office/2007/relationships/media" Target="../media/media27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wm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0.wma"/><Relationship Id="rId7" Type="http://schemas.openxmlformats.org/officeDocument/2006/relationships/image" Target="../media/image2.png"/><Relationship Id="rId2" Type="http://schemas.microsoft.com/office/2007/relationships/media" Target="../media/media29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media" Target="../media/media32.wma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microsoft.com/office/2007/relationships/media" Target="../media/media31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audio" Target="../media/media32.wma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media" Target="../media/media34.wma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microsoft.com/office/2007/relationships/media" Target="../media/media33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34.wma"/><Relationship Id="rId9" Type="http://schemas.openxmlformats.org/officeDocument/2006/relationships/image" Target="../media/image35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5.aac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2.png"/><Relationship Id="rId2" Type="http://schemas.openxmlformats.org/officeDocument/2006/relationships/audio" Target="NULL" TargetMode="External"/><Relationship Id="rId16" Type="http://schemas.openxmlformats.org/officeDocument/2006/relationships/image" Target="../media/image48.jpe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audio" Target="../media/media36.wma"/><Relationship Id="rId15" Type="http://schemas.openxmlformats.org/officeDocument/2006/relationships/image" Target="../media/image40.emf"/><Relationship Id="rId10" Type="http://schemas.openxmlformats.org/officeDocument/2006/relationships/image" Target="../media/image44.png"/><Relationship Id="rId4" Type="http://schemas.microsoft.com/office/2007/relationships/media" Target="../media/media36.wma"/><Relationship Id="rId9" Type="http://schemas.openxmlformats.org/officeDocument/2006/relationships/image" Target="../media/image43.png"/><Relationship Id="rId1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8.wma"/><Relationship Id="rId7" Type="http://schemas.openxmlformats.org/officeDocument/2006/relationships/image" Target="../media/image49.png"/><Relationship Id="rId2" Type="http://schemas.microsoft.com/office/2007/relationships/media" Target="../media/media37.aac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microsoft.com/office/2007/relationships/media" Target="../media/media3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5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6.wma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image" Target="../media/image11.png"/><Relationship Id="rId2" Type="http://schemas.microsoft.com/office/2007/relationships/media" Target="../media/media7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m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wma"/><Relationship Id="rId7" Type="http://schemas.openxmlformats.org/officeDocument/2006/relationships/image" Target="../media/image2.png"/><Relationship Id="rId2" Type="http://schemas.microsoft.com/office/2007/relationships/media" Target="../media/media9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image" Target="../media/image12.png"/><Relationship Id="rId2" Type="http://schemas.microsoft.com/office/2007/relationships/media" Target="../media/media11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image" Target="../media/image13.png"/><Relationship Id="rId2" Type="http://schemas.microsoft.com/office/2007/relationships/media" Target="../media/media13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m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6.wma"/><Relationship Id="rId7" Type="http://schemas.openxmlformats.org/officeDocument/2006/relationships/image" Target="../media/image14.png"/><Relationship Id="rId2" Type="http://schemas.microsoft.com/office/2007/relationships/media" Target="../media/media15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m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image" Target="../media/image16.png"/><Relationship Id="rId2" Type="http://schemas.microsoft.com/office/2007/relationships/media" Target="../media/media17.aac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артинки\4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 bwMode="auto">
          <a:xfrm>
            <a:off x="179511" y="193946"/>
            <a:ext cx="8752830" cy="641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563888" y="4509120"/>
            <a:ext cx="5974432" cy="112598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Развитие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читательской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грамотности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212976"/>
            <a:ext cx="2448272" cy="2333425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Коммунальное государственное учреждение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«Общеобразовательная школа №7»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отдела образования города Темиртау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управления образования Карагандинской области</a:t>
            </a:r>
          </a:p>
          <a:p>
            <a:endParaRPr lang="ru-RU" dirty="0"/>
          </a:p>
        </p:txBody>
      </p:sp>
      <p:pic>
        <p:nvPicPr>
          <p:cNvPr id="2" name="Добрый ден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" end="239.42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5"/>
    </mc:Choice>
    <mc:Fallback>
      <p:transition spd="slow" advTm="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3" objId="2"/>
        <p14:stopEvt time="722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07504" y="116632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972616" y="122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«Структура книги» </a:t>
            </a:r>
          </a:p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4828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элементами книги  и технологией пользования ею для получения необходимой информации.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7166" y="1389794"/>
            <a:ext cx="41853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Элементами книги 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титульный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лист, иллюстрация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сноска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прикнижные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указатели;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практических работ: </a:t>
            </a:r>
            <a:endParaRPr lang="ru-RU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тение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картинках,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диафильма,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аннотации или рекламного ролика на (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прочитанную книгу.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688" y="3513452"/>
            <a:ext cx="2478136" cy="2703522"/>
          </a:xfrm>
          <a:prstGeom prst="rect">
            <a:avLst/>
          </a:prstGeom>
        </p:spPr>
      </p:pic>
      <p:pic>
        <p:nvPicPr>
          <p:cNvPr id="6" name="структура кн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9" end="4611.05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6821" y="6216974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5"/>
    </mc:Choice>
    <mc:Fallback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9" objId="6"/>
        <p14:stopEvt time="9604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900608" y="1160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</a:p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«Комплексная работа над текстом» </a:t>
            </a:r>
          </a:p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16494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 вдумчивого чтения, анализа,  логического мышления на основе работы с текстом.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31380" y="1454357"/>
            <a:ext cx="39450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заданий: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художественным </a:t>
            </a: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текстом,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 </a:t>
            </a: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 познавательным </a:t>
            </a: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93751" y="3303743"/>
            <a:ext cx="3925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работа содержит вопросы по 4 блокам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язык,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математика,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мира.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875" y="3355486"/>
            <a:ext cx="2572735" cy="3013602"/>
          </a:xfrm>
          <a:prstGeom prst="rect">
            <a:avLst/>
          </a:prstGeom>
        </p:spPr>
      </p:pic>
      <p:pic>
        <p:nvPicPr>
          <p:cNvPr id="7" name="компл. работ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52"/>
    </mc:Choice>
    <mc:Fallback>
      <p:transition spd="slow" advTm="1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1" objId="7"/>
        <p14:stopEvt time="19152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18077" y="109935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8600" y="0"/>
            <a:ext cx="10516511" cy="1774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484784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 через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текстом, умений анализировать и применять данную информацию в интеграции с имеющимся жизненным опытом.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92081" y="1774090"/>
            <a:ext cx="39403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стратегии:</a:t>
            </a:r>
          </a:p>
          <a:p>
            <a:pPr lvl="0"/>
            <a:endParaRPr lang="ru-RU" sz="2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остановками;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цепочки;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Эйлера;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шляп;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буриме;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– заполнение таблиц;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Бортовой журнал;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суммирование в парах;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пометами;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и толстые вопросы…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932" y="4290766"/>
            <a:ext cx="2540295" cy="1906257"/>
          </a:xfrm>
          <a:prstGeom prst="rect">
            <a:avLst/>
          </a:prstGeom>
        </p:spPr>
      </p:pic>
      <p:pic>
        <p:nvPicPr>
          <p:cNvPr id="6" name="критич. мышлени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" end="354.0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381" y="6091585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7"/>
    </mc:Choice>
    <mc:Fallback>
      <p:transition spd="slow" advTm="1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7" objId="6"/>
        <p14:stopEvt time="12277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3314" y="103238"/>
            <a:ext cx="6281023" cy="1774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917" y="1700808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умений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и интегрируя его с личным опытом выполнять творческие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3540" y="298371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джем;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словом;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Перевёртыши;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Аукцион вопросов;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Верю –не верю;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 – соотнеси.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Сыщики;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героя;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героя по описанию из текста;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мозаика;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Реставрация текста;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Бюро находок;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расположения ( маршрута путешествия)                                                                                      по описанию из текста;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Хронологическая карта;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Опорный конспект, схема: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мудрости;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Фанфики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сюжета произведения;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Озвучивание мультфильмов;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герою произведения;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Книжка-самоделка.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74" y="3861048"/>
            <a:ext cx="3205738" cy="2412614"/>
          </a:xfrm>
          <a:prstGeom prst="rect">
            <a:avLst/>
          </a:prstGeom>
        </p:spPr>
      </p:pic>
      <p:pic>
        <p:nvPicPr>
          <p:cNvPr id="6" name="тв. работа с текстом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9" end="410.508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4984" y="6034202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6"/>
    </mc:Choice>
    <mc:Fallback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1" objId="6"/>
        <p14:stopEvt time="9319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1024" y="103238"/>
            <a:ext cx="3916221" cy="77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Calibri Light"/>
              </a:rPr>
              <a:t>Мониторинг :</a:t>
            </a:r>
            <a:r>
              <a:rPr lang="ru-RU" dirty="0" smtClean="0">
                <a:solidFill>
                  <a:prstClr val="black"/>
                </a:solidFill>
                <a:latin typeface="Calibri Light"/>
              </a:rPr>
              <a:t> </a:t>
            </a:r>
            <a:endParaRPr lang="ru-RU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8761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Проводится сравнение двух видов:</a:t>
            </a:r>
          </a:p>
          <a:p>
            <a:r>
              <a:rPr lang="ru-RU" dirty="0"/>
              <a:t>На начало и конец учебного года.</a:t>
            </a:r>
          </a:p>
          <a:p>
            <a:r>
              <a:rPr lang="ru-RU" dirty="0"/>
              <a:t>На начало курса и по его завершению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16832"/>
            <a:ext cx="388843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критериям: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интереса;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внешний;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частичный;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погружения;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критического оценивания;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применения полученных знаний.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544" y="404664"/>
            <a:ext cx="3335164" cy="2743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106" y="3454014"/>
            <a:ext cx="3335164" cy="2843865"/>
          </a:xfrm>
          <a:prstGeom prst="rect">
            <a:avLst/>
          </a:prstGeom>
        </p:spPr>
      </p:pic>
      <p:pic>
        <p:nvPicPr>
          <p:cNvPr id="12" name="мониторин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6297879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1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2"/>
    </mc:Choice>
    <mc:Fallback>
      <p:transition spd="slow" advTm="1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0" objId="12"/>
        <p14:stopEvt time="18594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142698"/>
              </p:ext>
            </p:extLst>
          </p:nvPr>
        </p:nvGraphicFramePr>
        <p:xfrm>
          <a:off x="323528" y="476672"/>
          <a:ext cx="4156994" cy="5472608"/>
        </p:xfrm>
        <a:graphic>
          <a:graphicData uri="http://schemas.openxmlformats.org/drawingml/2006/table">
            <a:tbl>
              <a:tblPr firstRow="1" firstCol="1" bandRow="1"/>
              <a:tblGrid>
                <a:gridCol w="435961"/>
                <a:gridCol w="403342"/>
                <a:gridCol w="637945"/>
                <a:gridCol w="637945"/>
                <a:gridCol w="403656"/>
                <a:gridCol w="441292"/>
                <a:gridCol w="441292"/>
                <a:gridCol w="422474"/>
                <a:gridCol w="333087"/>
              </a:tblGrid>
              <a:tr h="5140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учащихся на начало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качества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2388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интереса к чтению и выполнения работ, связанных с чтением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Внешняя заинтересованность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Частичная адаптация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Частичное погружение в материал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Критическое оценивание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Применение полученных знаний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514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514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514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514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811041"/>
              </p:ext>
            </p:extLst>
          </p:nvPr>
        </p:nvGraphicFramePr>
        <p:xfrm>
          <a:off x="4644008" y="476672"/>
          <a:ext cx="4032447" cy="5472609"/>
        </p:xfrm>
        <a:graphic>
          <a:graphicData uri="http://schemas.openxmlformats.org/drawingml/2006/table">
            <a:tbl>
              <a:tblPr firstRow="1" firstCol="1" bandRow="1"/>
              <a:tblGrid>
                <a:gridCol w="422899"/>
                <a:gridCol w="391257"/>
                <a:gridCol w="618832"/>
                <a:gridCol w="618832"/>
                <a:gridCol w="391561"/>
                <a:gridCol w="428071"/>
                <a:gridCol w="428071"/>
                <a:gridCol w="409817"/>
                <a:gridCol w="323107"/>
              </a:tblGrid>
              <a:tr h="4904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учащихся на конец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качества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2529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интереса к чтению и выполнения работ, связанных с чтением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Внешняя заинтересованность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Частичная адаптация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Частичное погружение в материал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Критическое оценивание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Применение полученных знаний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490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490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490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490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A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</a:tbl>
          </a:graphicData>
        </a:graphic>
      </p:graphicFrame>
      <p:pic>
        <p:nvPicPr>
          <p:cNvPr id="4" name="качество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2.1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4319" y="6131768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61"/>
    </mc:Choice>
    <mc:Fallback>
      <p:transition spd="slow" advTm="2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8" objId="4"/>
        <p14:stopEvt time="20501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200105" y="116632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2656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работа 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994" y="1018838"/>
            <a:ext cx="1871634" cy="14875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6205" y="2579952"/>
            <a:ext cx="2037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Диспут «Книга или смартфон»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1244936"/>
            <a:ext cx="1245827" cy="15785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42718" y="2850922"/>
            <a:ext cx="1671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Любимая книга моей семьи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78" y="3503861"/>
            <a:ext cx="3214817" cy="20323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02889" y="5617942"/>
            <a:ext cx="2251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Поэтическая страничка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9823" y="994051"/>
            <a:ext cx="1524132" cy="1774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485" y="2850922"/>
            <a:ext cx="1566808" cy="920576"/>
          </a:xfrm>
          <a:prstGeom prst="rect">
            <a:avLst/>
          </a:prstGeom>
        </p:spPr>
      </p:pic>
      <p:pic>
        <p:nvPicPr>
          <p:cNvPr id="14" name="Picture 12" descr="C:\Users\USER\Desktop\Читающая школа\Фото для работы\IMG-20210215-WA003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/>
          <a:stretch/>
        </p:blipFill>
        <p:spPr bwMode="auto">
          <a:xfrm>
            <a:off x="4988714" y="1101720"/>
            <a:ext cx="1503008" cy="22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0830" y="3371509"/>
            <a:ext cx="1627773" cy="9205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4729" y="4302161"/>
            <a:ext cx="2361567" cy="21719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401578" y="4927759"/>
            <a:ext cx="13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Читательский</a:t>
            </a:r>
          </a:p>
          <a:p>
            <a:pPr lvl="0"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батл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вн. работ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" end="347.210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34400" y="6056133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3"/>
    </mc:Choice>
    <mc:Fallback>
      <p:transition spd="slow" advTm="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1" objId="16"/>
        <p14:stopEvt time="7373" objId="1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236156" y="5229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7325" y="283869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проектах: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99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Читающая школа.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Казахстанская карта детского чтения.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100 книг.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Одна семья – одна книга.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Чтение в радость.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Семейное чтение.</a:t>
            </a:r>
            <a:endParaRPr lang="ru-RU" dirty="0"/>
          </a:p>
        </p:txBody>
      </p:sp>
      <p:pic>
        <p:nvPicPr>
          <p:cNvPr id="8" name="Picture 4" descr="C:\Users\USER\Desktop\Читающая школа\Фото для работы\IMG_20210215_1019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16356" y="553152"/>
            <a:ext cx="1983459" cy="14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1063277"/>
            <a:ext cx="2252037" cy="1782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24" y="2718153"/>
            <a:ext cx="2165389" cy="213762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04364"/>
            <a:ext cx="2675235" cy="20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38" y="3298005"/>
            <a:ext cx="2579712" cy="14458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5789" y="4425052"/>
            <a:ext cx="2477895" cy="1395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6097" y="3024286"/>
            <a:ext cx="2257787" cy="1269473"/>
          </a:xfrm>
          <a:prstGeom prst="rect">
            <a:avLst/>
          </a:prstGeom>
        </p:spPr>
      </p:pic>
      <p:pic>
        <p:nvPicPr>
          <p:cNvPr id="14" name="чит. проект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4400" y="5972578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13"/>
    </mc:Choice>
    <mc:Fallback>
      <p:transition spd="slow" advTm="2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" objId="14"/>
        <p14:stopEvt time="24613" objId="1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4" y="157271"/>
            <a:ext cx="8907028" cy="6639119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8800" y="609066"/>
            <a:ext cx="555496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школьной библиотеки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6730" y="264921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Читательские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чек-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листы: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301814"/>
            <a:ext cx="2855325" cy="1811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7983" y="3364784"/>
            <a:ext cx="1038288" cy="1484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8305" y="4315361"/>
            <a:ext cx="448611" cy="50087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7240" y="6211996"/>
            <a:ext cx="1551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rgbClr val="C0504D">
                    <a:lumMod val="50000"/>
                  </a:srgbClr>
                </a:solidFill>
              </a:rPr>
              <a:t>БиблиоКубики: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103" y="4421850"/>
            <a:ext cx="3003269" cy="17780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0118" y="5469107"/>
            <a:ext cx="1700701" cy="11285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82171" y="1975136"/>
            <a:ext cx="2701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</a:rPr>
              <a:t>Иллюстрированный каталог</a:t>
            </a:r>
            <a:endParaRPr lang="ru-RU" sz="1600" b="1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415663" y="1982417"/>
            <a:ext cx="1998639" cy="2667248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47426"/>
              </p:ext>
            </p:extLst>
          </p:nvPr>
        </p:nvGraphicFramePr>
        <p:xfrm>
          <a:off x="7061602" y="4110667"/>
          <a:ext cx="1604503" cy="2270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14" imgW="5667300" imgH="8019870" progId="AcroExch.Document.11">
                  <p:embed/>
                </p:oleObj>
              </mc:Choice>
              <mc:Fallback>
                <p:oleObj name="Acrobat Document" r:id="rId14" imgW="5667300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61602" y="4110667"/>
                        <a:ext cx="1604503" cy="2270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321691" y="5224497"/>
            <a:ext cx="1556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Инфографика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9495" y="-4676"/>
            <a:ext cx="1707654" cy="2276872"/>
          </a:xfrm>
          <a:prstGeom prst="rect">
            <a:avLst/>
          </a:prstGeom>
        </p:spPr>
      </p:pic>
      <p:pic>
        <p:nvPicPr>
          <p:cNvPr id="23" name="библиоте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8" end="750.415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61305" y="5940950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9"/>
    </mc:Choice>
    <mc:Fallback>
      <p:transition spd="slow" advTm="2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5" objId="23"/>
        <p14:stopEvt time="20806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пасибо за внимание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640.63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" y="138112"/>
            <a:ext cx="8782050" cy="658177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"/>
    </mc:Choice>
    <mc:Fallback>
      <p:transition spd="slow" advTm="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3" objId="5"/>
        <p14:stopEvt time="198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54590" y="198843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7185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развития читательской грамотности в школе: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0" y="2718053"/>
            <a:ext cx="375476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-21856" y="2184905"/>
            <a:ext cx="4608512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Пятиминутные чтения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32734" y="3332552"/>
            <a:ext cx="4583282" cy="312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различных форм и методов работы по развитию читательской грамотности на различных школьных предметах.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689446" y="3815351"/>
            <a:ext cx="375476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Элективные курсы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586656" y="4873753"/>
            <a:ext cx="4392488" cy="1166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читательских проектах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112" y="1411802"/>
            <a:ext cx="2420322" cy="2334535"/>
          </a:xfrm>
          <a:prstGeom prst="rect">
            <a:avLst/>
          </a:prstGeom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4635152" y="4459968"/>
            <a:ext cx="375476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работа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4167843" y="5870008"/>
            <a:ext cx="4824536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библиотеки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направления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55701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0"/>
    </mc:Choice>
    <mc:Fallback>
      <p:transition spd="slow" advTm="2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1" objId="10"/>
        <p14:stopEvt time="26032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60648"/>
            <a:ext cx="5541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Пятиминутные чтения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82" y="996255"/>
            <a:ext cx="1687046" cy="2239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706" y="2276872"/>
            <a:ext cx="1872208" cy="249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712" y="4147080"/>
            <a:ext cx="1704016" cy="2266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0570" y="1107065"/>
            <a:ext cx="1793649" cy="2393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3370" y="1197951"/>
            <a:ext cx="1883379" cy="203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4597" y="3604456"/>
            <a:ext cx="2257017" cy="2809434"/>
          </a:xfrm>
          <a:prstGeom prst="rect">
            <a:avLst/>
          </a:prstGeom>
        </p:spPr>
      </p:pic>
      <p:pic>
        <p:nvPicPr>
          <p:cNvPr id="9" name="5 ми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" end="190.146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0363" y="6270299"/>
            <a:ext cx="609600" cy="609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1"/>
    </mc:Choice>
    <mc:Fallback>
      <p:transition spd="slow" advTm="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5" objId="9"/>
        <p14:stopEvt time="8822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4358" y="548680"/>
            <a:ext cx="4382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1412776"/>
            <a:ext cx="6336704" cy="475252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43608" y="1412776"/>
            <a:ext cx="10081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1-4 класс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57662" y="1412776"/>
            <a:ext cx="100811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5-9 класс.</a:t>
            </a:r>
          </a:p>
          <a:p>
            <a:pPr algn="ctr"/>
            <a:r>
              <a:rPr lang="ru-RU" dirty="0" smtClean="0"/>
              <a:t>10-11 класс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 rot="1798289">
            <a:off x="2751578" y="5097743"/>
            <a:ext cx="1792907" cy="359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Познание мира</a:t>
            </a:r>
            <a:endParaRPr lang="ru-RU" dirty="0"/>
          </a:p>
        </p:txBody>
      </p:sp>
      <p:pic>
        <p:nvPicPr>
          <p:cNvPr id="7" name="п-т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" end="568.6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3670" y="6248400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92080" y="3140968"/>
            <a:ext cx="105841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1"/>
    </mc:Choice>
    <mc:Fallback>
      <p:transition spd="slow" advTm="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0" objId="7"/>
        <p14:stopEvt time="8852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20283" y="16017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87472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различных форм и методов работы по развитию читательской грамотности на различных школьных предметах.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449673"/>
            <a:ext cx="2448272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Просмотровое чтение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8017" y="4725144"/>
            <a:ext cx="2448272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Ознакомительное чтение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2160" y="546067"/>
            <a:ext cx="2448272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Изучающее чтение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12160" y="4911565"/>
            <a:ext cx="2448272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Рефлексивное чтение</a:t>
            </a:r>
            <a:endParaRPr lang="ru-RU" dirty="0"/>
          </a:p>
        </p:txBody>
      </p:sp>
      <p:pic>
        <p:nvPicPr>
          <p:cNvPr id="13" name="уро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" end="505.91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248400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2"/>
    </mc:Choice>
    <mc:Fallback>
      <p:transition spd="slow" advTm="17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4" objId="13"/>
        <p14:stopEvt time="17630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099" y="1700808"/>
            <a:ext cx="4098893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курса: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уровня качества чтения и понимания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текста, способности найти ответы на вопросы в прочитанном тексте, умения пересказывать прочитанный материал и выполнять творческие задания опираясь на текс и личный опыт.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Элективный курс 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читательской грамотности»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3-4 класса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356" y="1909138"/>
            <a:ext cx="3918444" cy="3896126"/>
          </a:xfrm>
          <a:prstGeom prst="rect">
            <a:avLst/>
          </a:prstGeom>
        </p:spPr>
      </p:pic>
      <p:pic>
        <p:nvPicPr>
          <p:cNvPr id="5" name="цел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2484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4"/>
    </mc:Choice>
    <mc:Fallback>
      <p:transition spd="slow" advTm="2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7" objId="5"/>
        <p14:stopEvt time="2569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78244" y="260648"/>
            <a:ext cx="7416824" cy="1210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состоит </a:t>
            </a:r>
          </a:p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блоков: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64744" y="2146250"/>
            <a:ext cx="5830229" cy="430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Текст.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Чтение и пересказ.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Структура книги.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4.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Комплексная работа над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текстом.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Стратегии критического мышления.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Творческая работа с текстом.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2079684"/>
            <a:ext cx="3116822" cy="3764786"/>
          </a:xfrm>
          <a:prstGeom prst="rect">
            <a:avLst/>
          </a:prstGeom>
        </p:spPr>
      </p:pic>
      <p:pic>
        <p:nvPicPr>
          <p:cNvPr id="6" name="курс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" end="437.34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0978" y="6098744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1"/>
    </mc:Choice>
    <mc:Fallback>
      <p:transition spd="slow" advTm="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4" objId="6"/>
        <p14:stopEvt time="3431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4" y="103238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34" y="103238"/>
            <a:ext cx="8138575" cy="10238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90872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бобщение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систематизацию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учащихся о тексте,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составления различных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текста.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472" y="1746276"/>
            <a:ext cx="3586265" cy="3048264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422302"/>
            <a:ext cx="3984199" cy="2896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заданий: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с основными понятиями: 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текст, признаки текста, типы, виды,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стили текста.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практических </a:t>
            </a:r>
          </a:p>
          <a:p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законченное предложение,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писателю,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телеграмма 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объявленье,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интервью ,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репортаж…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текс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6" end="11914.04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978" y="6248400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8"/>
    </mc:Choice>
    <mc:Fallback>
      <p:transition spd="slow" advTm="12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0" objId="6"/>
        <p14:stopEvt time="12531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8iAb8ex8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464" r="1211" b="9223"/>
          <a:stretch/>
        </p:blipFill>
        <p:spPr bwMode="auto">
          <a:xfrm>
            <a:off x="132733" y="62203"/>
            <a:ext cx="8907844" cy="6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14245" y="188640"/>
            <a:ext cx="69448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«Чтение и пересказ» </a:t>
            </a:r>
          </a:p>
          <a:p>
            <a:pPr algn="ctr"/>
            <a:r>
              <a:rPr lang="ru-RU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522654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вдумчивого чтения, развитие связной речи и логики учащихся.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33329" y="1650683"/>
            <a:ext cx="3369721" cy="4967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заданий: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Чтение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дырками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путаница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наоборот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вверх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ногами,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половинное,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шторками,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зеркальное …;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Фотоскан;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чтение </a:t>
            </a:r>
            <a:r>
              <a:rPr lang="ru-RU" sz="22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поиск;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скороговорки;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Поиск: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лексических ошибок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значений слов;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творческий пересказ;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Печа</a:t>
            </a:r>
            <a:r>
              <a:rPr lang="ru-RU" sz="22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-куча</a:t>
            </a: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Конференции:</a:t>
            </a:r>
            <a:endParaRPr lang="ru-RU" sz="2200" b="1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TED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703" y="3225174"/>
            <a:ext cx="2408129" cy="3218967"/>
          </a:xfrm>
          <a:prstGeom prst="rect">
            <a:avLst/>
          </a:prstGeom>
        </p:spPr>
      </p:pic>
      <p:pic>
        <p:nvPicPr>
          <p:cNvPr id="6" name="чтение и пересказ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55"/>
    </mc:Choice>
    <mc:Fallback>
      <p:transition spd="slow" advTm="2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7" objId="6"/>
        <p14:stopEvt time="27153" objId="6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877</Words>
  <Application>Microsoft Office PowerPoint</Application>
  <PresentationFormat>Экран (4:3)</PresentationFormat>
  <Paragraphs>283</Paragraphs>
  <Slides>19</Slides>
  <Notes>0</Notes>
  <HiddenSlides>0</HiddenSlides>
  <MMClips>38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Тема Office</vt:lpstr>
      <vt:lpstr>Acrobat Document</vt:lpstr>
      <vt:lpstr>Развитие  читательской  грамотности</vt:lpstr>
      <vt:lpstr>Направления развития читательской грамотности в школе:</vt:lpstr>
      <vt:lpstr>Презентация PowerPoint</vt:lpstr>
      <vt:lpstr>Презентация PowerPoint</vt:lpstr>
      <vt:lpstr>Презентация PowerPoint</vt:lpstr>
      <vt:lpstr>Элективный курс  «Развитие читательской грамотности»  для 3-4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читательской  грамотности</dc:title>
  <dc:creator>USER</dc:creator>
  <cp:lastModifiedBy>XTreme.ws</cp:lastModifiedBy>
  <cp:revision>86</cp:revision>
  <dcterms:created xsi:type="dcterms:W3CDTF">2021-04-20T04:11:17Z</dcterms:created>
  <dcterms:modified xsi:type="dcterms:W3CDTF">2021-04-20T12:14:42Z</dcterms:modified>
</cp:coreProperties>
</file>