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6EC6984-8BE5-4D9D-9B98-39A5452ACAC7}" type="datetimeFigureOut">
              <a:rPr lang="ru-RU" smtClean="0"/>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1136785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6EC6984-8BE5-4D9D-9B98-39A5452ACAC7}" type="datetimeFigureOut">
              <a:rPr lang="ru-RU" smtClean="0"/>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290940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6EC6984-8BE5-4D9D-9B98-39A5452ACAC7}" type="datetimeFigureOut">
              <a:rPr lang="ru-RU" smtClean="0"/>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232180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6EC6984-8BE5-4D9D-9B98-39A5452ACAC7}" type="datetimeFigureOut">
              <a:rPr lang="ru-RU" smtClean="0"/>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216130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6EC6984-8BE5-4D9D-9B98-39A5452ACAC7}" type="datetimeFigureOut">
              <a:rPr lang="ru-RU" smtClean="0"/>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361075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6EC6984-8BE5-4D9D-9B98-39A5452ACAC7}" type="datetimeFigureOut">
              <a:rPr lang="ru-RU" smtClean="0"/>
              <a:t>11.07.2022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244635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6EC6984-8BE5-4D9D-9B98-39A5452ACAC7}" type="datetimeFigureOut">
              <a:rPr lang="ru-RU" smtClean="0"/>
              <a:t>11.07.2022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403154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6EC6984-8BE5-4D9D-9B98-39A5452ACAC7}" type="datetimeFigureOut">
              <a:rPr lang="ru-RU" smtClean="0"/>
              <a:t>11.07.2022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322564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6EC6984-8BE5-4D9D-9B98-39A5452ACAC7}" type="datetimeFigureOut">
              <a:rPr lang="ru-RU" smtClean="0"/>
              <a:t>11.07.2022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221468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6EC6984-8BE5-4D9D-9B98-39A5452ACAC7}" type="datetimeFigureOut">
              <a:rPr lang="ru-RU" smtClean="0"/>
              <a:t>11.07.2022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352798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6EC6984-8BE5-4D9D-9B98-39A5452ACAC7}" type="datetimeFigureOut">
              <a:rPr lang="ru-RU" smtClean="0"/>
              <a:t>11.07.2022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4222F7-06A3-4CC8-9CF7-B81A2AA636F7}" type="slidenum">
              <a:rPr lang="ru-RU" smtClean="0"/>
              <a:t>‹#›</a:t>
            </a:fld>
            <a:endParaRPr lang="ru-RU"/>
          </a:p>
        </p:txBody>
      </p:sp>
    </p:spTree>
    <p:extLst>
      <p:ext uri="{BB962C8B-B14F-4D97-AF65-F5344CB8AC3E}">
        <p14:creationId xmlns:p14="http://schemas.microsoft.com/office/powerpoint/2010/main" val="104813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EC6984-8BE5-4D9D-9B98-39A5452ACAC7}" type="datetimeFigureOut">
              <a:rPr lang="ru-RU" smtClean="0"/>
              <a:t>11.07.2022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222F7-06A3-4CC8-9CF7-B81A2AA636F7}" type="slidenum">
              <a:rPr lang="ru-RU" smtClean="0"/>
              <a:t>‹#›</a:t>
            </a:fld>
            <a:endParaRPr lang="ru-RU"/>
          </a:p>
        </p:txBody>
      </p:sp>
    </p:spTree>
    <p:extLst>
      <p:ext uri="{BB962C8B-B14F-4D97-AF65-F5344CB8AC3E}">
        <p14:creationId xmlns:p14="http://schemas.microsoft.com/office/powerpoint/2010/main" val="319025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125780" y="1700808"/>
            <a:ext cx="4446220" cy="2554545"/>
          </a:xfrm>
          <a:prstGeom prst="rect">
            <a:avLst/>
          </a:prstGeom>
        </p:spPr>
        <p:txBody>
          <a:bodyPr wrap="square">
            <a:spAutoFit/>
          </a:bodyPr>
          <a:lstStyle/>
          <a:p>
            <a:r>
              <a:rPr lang="kk-KZ" sz="1600" dirty="0" smtClean="0">
                <a:latin typeface="Times New Roman" pitchFamily="18" charset="0"/>
                <a:cs typeface="Times New Roman" pitchFamily="18" charset="0"/>
              </a:rPr>
              <a:t>     КГУ </a:t>
            </a:r>
            <a:r>
              <a:rPr lang="kk-KZ" sz="1600" dirty="0">
                <a:latin typeface="Times New Roman" pitchFamily="18" charset="0"/>
                <a:cs typeface="Times New Roman" pitchFamily="18" charset="0"/>
              </a:rPr>
              <a:t>«Основная средняя школа №34» отдела образования Осакаровского района Управления образования Карагандинской области проводит конкурс на занятие вакантных должностей</a:t>
            </a:r>
            <a:r>
              <a:rPr lang="kk-KZ" sz="1600" b="1" dirty="0">
                <a:latin typeface="Times New Roman" pitchFamily="18" charset="0"/>
                <a:cs typeface="Times New Roman" pitchFamily="18" charset="0"/>
              </a:rPr>
              <a:t>: </a:t>
            </a:r>
            <a:endParaRPr lang="ru-RU" sz="1600" dirty="0">
              <a:latin typeface="Times New Roman" pitchFamily="18" charset="0"/>
              <a:cs typeface="Times New Roman" pitchFamily="18" charset="0"/>
            </a:endParaRPr>
          </a:p>
          <a:p>
            <a:pPr marL="285750" lvl="0" indent="-285750">
              <a:buFontTx/>
              <a:buChar char="-"/>
            </a:pPr>
            <a:r>
              <a:rPr lang="kk-KZ" sz="1600" b="1" dirty="0" smtClean="0">
                <a:latin typeface="Times New Roman" pitchFamily="18" charset="0"/>
                <a:cs typeface="Times New Roman" pitchFamily="18" charset="0"/>
              </a:rPr>
              <a:t>учитель казахского языка и литературы – </a:t>
            </a:r>
          </a:p>
          <a:p>
            <a:pPr lvl="0"/>
            <a:r>
              <a:rPr lang="kk-KZ" sz="1600" b="1" dirty="0" smtClean="0">
                <a:latin typeface="Times New Roman" pitchFamily="18" charset="0"/>
                <a:cs typeface="Times New Roman" pitchFamily="18" charset="0"/>
              </a:rPr>
              <a:t>15 часов</a:t>
            </a:r>
          </a:p>
          <a:p>
            <a:pPr lvl="0"/>
            <a:r>
              <a:rPr lang="kk-KZ" sz="1600" b="1" dirty="0" smtClean="0">
                <a:latin typeface="Times New Roman" pitchFamily="18" charset="0"/>
                <a:cs typeface="Times New Roman" pitchFamily="18" charset="0"/>
              </a:rPr>
              <a:t>-    учитель </a:t>
            </a:r>
            <a:r>
              <a:rPr lang="kk-KZ" sz="1600" b="1" dirty="0">
                <a:latin typeface="Times New Roman" pitchFamily="18" charset="0"/>
                <a:cs typeface="Times New Roman" pitchFamily="18" charset="0"/>
              </a:rPr>
              <a:t>информатики – 5 часов</a:t>
            </a:r>
            <a:endParaRPr lang="ru-RU" sz="1600" b="1" dirty="0">
              <a:latin typeface="Times New Roman" pitchFamily="18" charset="0"/>
              <a:cs typeface="Times New Roman" pitchFamily="18" charset="0"/>
            </a:endParaRPr>
          </a:p>
          <a:p>
            <a:pPr lvl="0"/>
            <a:r>
              <a:rPr lang="kk-KZ" sz="1600" b="1" dirty="0" smtClean="0">
                <a:latin typeface="Times New Roman" pitchFamily="18" charset="0"/>
                <a:cs typeface="Times New Roman" pitchFamily="18" charset="0"/>
              </a:rPr>
              <a:t>-    учитель </a:t>
            </a:r>
            <a:r>
              <a:rPr lang="kk-KZ" sz="1600" b="1" dirty="0">
                <a:latin typeface="Times New Roman" pitchFamily="18" charset="0"/>
                <a:cs typeface="Times New Roman" pitchFamily="18" charset="0"/>
              </a:rPr>
              <a:t>музыки – 4 часа   </a:t>
            </a:r>
            <a:endParaRPr lang="ru-RU" sz="1600" b="1" dirty="0">
              <a:latin typeface="Times New Roman" pitchFamily="18" charset="0"/>
              <a:cs typeface="Times New Roman" pitchFamily="18" charset="0"/>
            </a:endParaRPr>
          </a:p>
          <a:p>
            <a:pPr marL="285750" lvl="0" indent="-285750">
              <a:buFontTx/>
              <a:buChar char="-"/>
            </a:pPr>
            <a:r>
              <a:rPr lang="kk-KZ" sz="1600" b="1" dirty="0" smtClean="0">
                <a:latin typeface="Times New Roman" pitchFamily="18" charset="0"/>
                <a:cs typeface="Times New Roman" pitchFamily="18" charset="0"/>
              </a:rPr>
              <a:t>учитель </a:t>
            </a:r>
            <a:r>
              <a:rPr lang="kk-KZ" sz="1600" b="1" dirty="0">
                <a:latin typeface="Times New Roman" pitchFamily="18" charset="0"/>
                <a:cs typeface="Times New Roman" pitchFamily="18" charset="0"/>
              </a:rPr>
              <a:t>самопознания – 5 часов </a:t>
            </a:r>
            <a:endParaRPr lang="kk-KZ" sz="1600" b="1" dirty="0" smtClean="0">
              <a:latin typeface="Times New Roman" pitchFamily="18" charset="0"/>
              <a:cs typeface="Times New Roman" pitchFamily="18" charset="0"/>
            </a:endParaRPr>
          </a:p>
          <a:p>
            <a:pPr marL="285750" lvl="0" indent="-285750">
              <a:buFontTx/>
              <a:buChar char="-"/>
            </a:pPr>
            <a:r>
              <a:rPr lang="kk-KZ" sz="1600" b="1" dirty="0" smtClean="0">
                <a:latin typeface="Times New Roman" pitchFamily="18" charset="0"/>
                <a:cs typeface="Times New Roman" pitchFamily="18" charset="0"/>
              </a:rPr>
              <a:t>переводчик – 0,5 ставки</a:t>
            </a:r>
          </a:p>
        </p:txBody>
      </p:sp>
      <p:sp>
        <p:nvSpPr>
          <p:cNvPr id="4" name="Прямоугольник 3"/>
          <p:cNvSpPr/>
          <p:nvPr/>
        </p:nvSpPr>
        <p:spPr>
          <a:xfrm>
            <a:off x="4572000" y="3437083"/>
            <a:ext cx="4197212" cy="3293209"/>
          </a:xfrm>
          <a:prstGeom prst="rect">
            <a:avLst/>
          </a:prstGeom>
        </p:spPr>
        <p:txBody>
          <a:bodyPr wrap="square">
            <a:spAutoFit/>
          </a:bodyPr>
          <a:lstStyle/>
          <a:p>
            <a:r>
              <a:rPr lang="kk-KZ" sz="1600" b="1" dirty="0" smtClean="0">
                <a:latin typeface="Times New Roman" pitchFamily="18" charset="0"/>
                <a:cs typeface="Times New Roman" pitchFamily="18" charset="0"/>
              </a:rPr>
              <a:t>    Документы </a:t>
            </a:r>
            <a:r>
              <a:rPr lang="kk-KZ" sz="1600" b="1" dirty="0">
                <a:latin typeface="Times New Roman" pitchFamily="18" charset="0"/>
                <a:cs typeface="Times New Roman" pitchFamily="18" charset="0"/>
              </a:rPr>
              <a:t>предъявляемые для участия в конкурсе:</a:t>
            </a:r>
            <a:endParaRPr lang="ru-RU" sz="1600" b="1" dirty="0">
              <a:latin typeface="Times New Roman" pitchFamily="18" charset="0"/>
              <a:cs typeface="Times New Roman" pitchFamily="18" charset="0"/>
            </a:endParaRPr>
          </a:p>
          <a:p>
            <a:r>
              <a:rPr lang="kk-KZ" sz="1600" dirty="0">
                <a:latin typeface="Times New Roman" pitchFamily="18" charset="0"/>
                <a:cs typeface="Times New Roman" pitchFamily="18" charset="0"/>
              </a:rPr>
              <a:t>1. Копия удостоверения личности</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2. Личный листок по учету кадров</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3.  Копия трудовой книжки</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4. Справки о состоянии здоровья (справки от фтизиатра, психиатра, нарколога</a:t>
            </a:r>
            <a:r>
              <a:rPr lang="kk-KZ" sz="1600" dirty="0" smtClean="0">
                <a:latin typeface="Times New Roman" pitchFamily="18" charset="0"/>
                <a:cs typeface="Times New Roman" pitchFamily="18" charset="0"/>
              </a:rPr>
              <a:t>)</a:t>
            </a:r>
          </a:p>
          <a:p>
            <a:r>
              <a:rPr lang="kk-KZ" sz="1600" dirty="0" smtClean="0">
                <a:latin typeface="Times New Roman" pitchFamily="18" charset="0"/>
                <a:cs typeface="Times New Roman" pitchFamily="18" charset="0"/>
              </a:rPr>
              <a:t>5. Медицинская книжка с пройденным осмотром и Паспортом вакцинации </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6. </a:t>
            </a:r>
            <a:r>
              <a:rPr lang="kk-KZ" sz="1600" dirty="0">
                <a:latin typeface="Times New Roman" pitchFamily="18" charset="0"/>
                <a:cs typeface="Times New Roman" pitchFamily="18" charset="0"/>
              </a:rPr>
              <a:t>Справка о несудимости</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7. </a:t>
            </a:r>
            <a:r>
              <a:rPr lang="kk-KZ" sz="1600" dirty="0">
                <a:latin typeface="Times New Roman" pitchFamily="18" charset="0"/>
                <a:cs typeface="Times New Roman" pitchFamily="18" charset="0"/>
              </a:rPr>
              <a:t>Копия диплома (нотариально заверенная)</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8. </a:t>
            </a:r>
            <a:r>
              <a:rPr lang="kk-KZ" sz="1600" dirty="0">
                <a:latin typeface="Times New Roman" pitchFamily="18" charset="0"/>
                <a:cs typeface="Times New Roman" pitchFamily="18" charset="0"/>
              </a:rPr>
              <a:t>Сертификат НКТ</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9. </a:t>
            </a:r>
            <a:r>
              <a:rPr lang="kk-KZ" sz="1600" dirty="0">
                <a:latin typeface="Times New Roman" pitchFamily="18" charset="0"/>
                <a:cs typeface="Times New Roman" pitchFamily="18" charset="0"/>
              </a:rPr>
              <a:t>Оценочный лист </a:t>
            </a:r>
            <a:endParaRPr lang="kk-KZ" sz="1600" dirty="0" smtClean="0">
              <a:latin typeface="Times New Roman" pitchFamily="18" charset="0"/>
              <a:cs typeface="Times New Roman" pitchFamily="18" charset="0"/>
            </a:endParaRPr>
          </a:p>
        </p:txBody>
      </p:sp>
      <p:sp>
        <p:nvSpPr>
          <p:cNvPr id="5" name="Прямоугольник 4"/>
          <p:cNvSpPr/>
          <p:nvPr/>
        </p:nvSpPr>
        <p:spPr>
          <a:xfrm>
            <a:off x="683568" y="260648"/>
            <a:ext cx="3313728" cy="1200329"/>
          </a:xfrm>
          <a:prstGeom prst="rect">
            <a:avLst/>
          </a:prstGeom>
          <a:noFill/>
        </p:spPr>
        <p:txBody>
          <a:bodyPr wrap="none" lIns="91440" tIns="45720" rIns="91440" bIns="45720">
            <a:spAutoFit/>
          </a:bodyPr>
          <a:lstStyle/>
          <a:p>
            <a:pPr algn="ctr"/>
            <a:r>
              <a:rPr lang="ru-RU" sz="3600" dirty="0"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ВНИМАНИЕ!!!</a:t>
            </a:r>
          </a:p>
          <a:p>
            <a:pPr algn="ctr"/>
            <a:r>
              <a:rPr lang="ru-RU" sz="3600" dirty="0"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ВАКАНСИИ!</a:t>
            </a:r>
            <a:endParaRPr lang="ru-RU" sz="3600" dirty="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6" name="Прямоугольник 5"/>
          <p:cNvSpPr/>
          <p:nvPr/>
        </p:nvSpPr>
        <p:spPr>
          <a:xfrm>
            <a:off x="4566838" y="260648"/>
            <a:ext cx="4572000" cy="3108543"/>
          </a:xfrm>
          <a:prstGeom prst="rect">
            <a:avLst/>
          </a:prstGeom>
        </p:spPr>
        <p:txBody>
          <a:bodyPr>
            <a:spAutoFit/>
          </a:bodyPr>
          <a:lstStyle/>
          <a:p>
            <a:r>
              <a:rPr lang="kk-KZ" sz="1400" b="1" dirty="0" smtClean="0">
                <a:latin typeface="Times New Roman" pitchFamily="18" charset="0"/>
                <a:cs typeface="Times New Roman" pitchFamily="18" charset="0"/>
              </a:rPr>
              <a:t>     Квалификационные требования: </a:t>
            </a:r>
            <a:r>
              <a:rPr lang="kk-KZ" sz="1400" dirty="0" smtClean="0">
                <a:latin typeface="Times New Roman" pitchFamily="18" charset="0"/>
                <a:cs typeface="Times New Roman" pitchFamily="18" charset="0"/>
              </a:rPr>
              <a:t>высшее или среднее специальное образование по специальности. А так же знать: </a:t>
            </a:r>
            <a:r>
              <a:rPr lang="ru-RU" sz="1400" dirty="0" smtClean="0">
                <a:latin typeface="Times New Roman" pitchFamily="18" charset="0"/>
                <a:cs typeface="Times New Roman" pitchFamily="18" charset="0"/>
              </a:rPr>
              <a:t>Конституцию Республики Казахстан, Трудовой Кодекс Республики Казахстан, законы Республики Казахстан "Об образовании", "О статусе педагога", "О противодействии коррупции", "О языках в Республике Казахстан", Государственные общеобязательные стандарты образования и другие нормативные правовые акты, определяющие направления и перспективы развития образования; </a:t>
            </a:r>
          </a:p>
          <a:p>
            <a:r>
              <a:rPr lang="ru-RU" sz="1400" dirty="0" smtClean="0">
                <a:latin typeface="Times New Roman" pitchFamily="18" charset="0"/>
                <a:cs typeface="Times New Roman" pitchFamily="18" charset="0"/>
              </a:rPr>
              <a:t>      - содержание учебного предмета, учебно-воспитательного процесса, методики преподавания и оценивания; </a:t>
            </a:r>
          </a:p>
          <a:p>
            <a:r>
              <a:rPr lang="ru-RU" sz="1400" dirty="0" smtClean="0">
                <a:latin typeface="Times New Roman" pitchFamily="18" charset="0"/>
                <a:cs typeface="Times New Roman" pitchFamily="18" charset="0"/>
              </a:rPr>
              <a:t>     - педагогику и психологию; </a:t>
            </a:r>
            <a:endParaRPr lang="ru-RU" sz="1400" dirty="0">
              <a:latin typeface="Times New Roman" pitchFamily="18" charset="0"/>
              <a:cs typeface="Times New Roman" pitchFamily="18" charset="0"/>
            </a:endParaRPr>
          </a:p>
        </p:txBody>
      </p:sp>
      <p:sp>
        <p:nvSpPr>
          <p:cNvPr id="7" name="Прямоугольник 6"/>
          <p:cNvSpPr/>
          <p:nvPr/>
        </p:nvSpPr>
        <p:spPr>
          <a:xfrm>
            <a:off x="136164" y="4479205"/>
            <a:ext cx="4572000" cy="1477328"/>
          </a:xfrm>
          <a:prstGeom prst="rect">
            <a:avLst/>
          </a:prstGeom>
        </p:spPr>
        <p:txBody>
          <a:bodyPr>
            <a:spAutoFit/>
          </a:bodyPr>
          <a:lstStyle/>
          <a:p>
            <a:r>
              <a:rPr lang="kk-KZ" b="1" dirty="0" smtClean="0">
                <a:latin typeface="Times New Roman" pitchFamily="18" charset="0"/>
                <a:cs typeface="Times New Roman" pitchFamily="18" charset="0"/>
              </a:rPr>
              <a:t>По вопросам обращаться по адресу: </a:t>
            </a:r>
            <a:endParaRPr lang="ru-RU"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 Русская Ивановка ул. Центральная,30</a:t>
            </a:r>
          </a:p>
          <a:p>
            <a:r>
              <a:rPr lang="kk-KZ" dirty="0" smtClean="0">
                <a:latin typeface="Times New Roman" pitchFamily="18" charset="0"/>
                <a:cs typeface="Times New Roman" pitchFamily="18" charset="0"/>
              </a:rPr>
              <a:t>тел: 500-61</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Директор школы - Рахменова Татьяна Викторовна : +7 707 623 30 92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07927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0" y="0"/>
            <a:ext cx="91440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125780" y="1700808"/>
            <a:ext cx="4446220" cy="2308324"/>
          </a:xfrm>
          <a:prstGeom prst="rect">
            <a:avLst/>
          </a:prstGeom>
        </p:spPr>
        <p:txBody>
          <a:bodyPr wrap="square">
            <a:spAutoFit/>
          </a:bodyPr>
          <a:lstStyle/>
          <a:p>
            <a:r>
              <a:rPr lang="kk-KZ" sz="1600" dirty="0" smtClean="0">
                <a:latin typeface="Times New Roman" pitchFamily="18" charset="0"/>
                <a:cs typeface="Times New Roman" pitchFamily="18" charset="0"/>
              </a:rPr>
              <a:t>     Қарағанды облысы Білім басқармасы Осакаров ауданының білім бөлімінің "№34 Негізгі орта мектебі" КММ бос лауазымдарға конкурс өткізеді:</a:t>
            </a:r>
          </a:p>
          <a:p>
            <a:pPr marL="285750" indent="-285750">
              <a:buFontTx/>
              <a:buChar char="-"/>
            </a:pPr>
            <a:r>
              <a:rPr lang="kk-KZ" sz="1600" dirty="0" smtClean="0">
                <a:latin typeface="Times New Roman" pitchFamily="18" charset="0"/>
                <a:cs typeface="Times New Roman" pitchFamily="18" charset="0"/>
              </a:rPr>
              <a:t>қазақ тілі мен әдебиеті мұғалімі –15 сағат</a:t>
            </a:r>
          </a:p>
          <a:p>
            <a:pPr marL="285750" indent="-285750">
              <a:buFontTx/>
              <a:buChar char="-"/>
            </a:pPr>
            <a:r>
              <a:rPr lang="kk-KZ" sz="1600" dirty="0" smtClean="0">
                <a:latin typeface="Times New Roman" pitchFamily="18" charset="0"/>
                <a:cs typeface="Times New Roman" pitchFamily="18" charset="0"/>
              </a:rPr>
              <a:t>информатика мұғалімі-5 сағат</a:t>
            </a:r>
          </a:p>
          <a:p>
            <a:pPr marL="285750" indent="-285750">
              <a:buFontTx/>
              <a:buChar char="-"/>
            </a:pPr>
            <a:r>
              <a:rPr lang="kk-KZ" sz="1600" dirty="0" smtClean="0">
                <a:latin typeface="Times New Roman" pitchFamily="18" charset="0"/>
                <a:cs typeface="Times New Roman" pitchFamily="18" charset="0"/>
              </a:rPr>
              <a:t>музыка мұғалімі – 4 сағат</a:t>
            </a:r>
          </a:p>
          <a:p>
            <a:pPr marL="285750" indent="-285750">
              <a:buFontTx/>
              <a:buChar char="-"/>
            </a:pPr>
            <a:r>
              <a:rPr lang="kk-KZ" sz="1600" dirty="0" smtClean="0">
                <a:latin typeface="Times New Roman" pitchFamily="18" charset="0"/>
                <a:cs typeface="Times New Roman" pitchFamily="18" charset="0"/>
              </a:rPr>
              <a:t>өзін – өзі тану мұғалімі-5 сағат</a:t>
            </a:r>
          </a:p>
          <a:p>
            <a:pPr marL="285750" indent="-285750">
              <a:buFontTx/>
              <a:buChar char="-"/>
            </a:pPr>
            <a:r>
              <a:rPr lang="kk-KZ" sz="1600" dirty="0" smtClean="0">
                <a:latin typeface="Times New Roman" pitchFamily="18" charset="0"/>
                <a:cs typeface="Times New Roman" pitchFamily="18" charset="0"/>
              </a:rPr>
              <a:t>аудармашы - 0,5 ставка</a:t>
            </a:r>
            <a:endParaRPr lang="kk-KZ" sz="1600" b="1" dirty="0" smtClean="0">
              <a:latin typeface="Times New Roman" pitchFamily="18" charset="0"/>
              <a:cs typeface="Times New Roman" pitchFamily="18" charset="0"/>
            </a:endParaRPr>
          </a:p>
        </p:txBody>
      </p:sp>
      <p:sp>
        <p:nvSpPr>
          <p:cNvPr id="5" name="Прямоугольник 4"/>
          <p:cNvSpPr/>
          <p:nvPr/>
        </p:nvSpPr>
        <p:spPr>
          <a:xfrm>
            <a:off x="4754232" y="4365104"/>
            <a:ext cx="4197212" cy="2031325"/>
          </a:xfrm>
          <a:prstGeom prst="rect">
            <a:avLst/>
          </a:prstGeom>
        </p:spPr>
        <p:txBody>
          <a:bodyPr wrap="square">
            <a:spAutoFit/>
          </a:bodyPr>
          <a:lstStyle/>
          <a:p>
            <a:r>
              <a:rPr lang="kk-KZ" sz="1400" b="1" dirty="0" smtClean="0">
                <a:latin typeface="Times New Roman" pitchFamily="18" charset="0"/>
                <a:cs typeface="Times New Roman" pitchFamily="18" charset="0"/>
              </a:rPr>
              <a:t>Конкурсқа қатысу үшін қойылатын құжаттар:</a:t>
            </a:r>
          </a:p>
          <a:p>
            <a:r>
              <a:rPr lang="kk-KZ" sz="1400" dirty="0" smtClean="0">
                <a:latin typeface="Times New Roman" pitchFamily="18" charset="0"/>
                <a:cs typeface="Times New Roman" pitchFamily="18" charset="0"/>
              </a:rPr>
              <a:t>1. Жеке куәлігінің көшірмесі 2. Кадр есебі бойынша жеке парақ 3. Еңбек кітапшасының көшірмесі 4. Денсаулық жағдайы туралы анықтама (фтизиатр, психиатрдан, наркологтан анықтама) 5.Медициналық кітап және вакцинация паспорты 6.Сотталмағаны туралы анықтама 7. Диплом көшірмесі (нотариалды куәландырылған)  8. АКТ сертификаты  9. Бағалау парағы</a:t>
            </a:r>
          </a:p>
        </p:txBody>
      </p:sp>
      <p:sp>
        <p:nvSpPr>
          <p:cNvPr id="6" name="Прямоугольник 5"/>
          <p:cNvSpPr/>
          <p:nvPr/>
        </p:nvSpPr>
        <p:spPr>
          <a:xfrm>
            <a:off x="180867" y="260648"/>
            <a:ext cx="4319131" cy="1200329"/>
          </a:xfrm>
          <a:prstGeom prst="rect">
            <a:avLst/>
          </a:prstGeom>
          <a:noFill/>
        </p:spPr>
        <p:txBody>
          <a:bodyPr wrap="none" lIns="91440" tIns="45720" rIns="91440" bIns="45720">
            <a:spAutoFit/>
          </a:bodyPr>
          <a:lstStyle/>
          <a:p>
            <a:pPr algn="ctr"/>
            <a:r>
              <a:rPr lang="ru-RU" sz="3600" dirty="0"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Назар </a:t>
            </a:r>
            <a:r>
              <a:rPr lang="ru-RU" sz="3600" dirty="0" err="1"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аударыңдар</a:t>
            </a:r>
            <a:r>
              <a:rPr lang="ru-RU" sz="3600" dirty="0"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 </a:t>
            </a:r>
          </a:p>
          <a:p>
            <a:pPr algn="ctr"/>
            <a:r>
              <a:rPr lang="ru-RU" sz="3600" dirty="0"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Бос </a:t>
            </a:r>
            <a:r>
              <a:rPr lang="ru-RU" sz="3600" dirty="0" err="1"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лауазымдар</a:t>
            </a:r>
            <a:r>
              <a:rPr lang="ru-RU" sz="3600" dirty="0" smtClean="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rPr>
              <a:t>!</a:t>
            </a:r>
            <a:endParaRPr lang="ru-RU" sz="3600" dirty="0">
              <a:ln w="18415" cmpd="sng">
                <a:solidFill>
                  <a:srgbClr val="0070C0"/>
                </a:solidFill>
                <a:prstDash val="solid"/>
              </a:ln>
              <a:solidFill>
                <a:schemeClr val="tx2">
                  <a:lumMod val="60000"/>
                  <a:lumOff val="40000"/>
                </a:schemeClr>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7" name="Прямоугольник 6"/>
          <p:cNvSpPr/>
          <p:nvPr/>
        </p:nvSpPr>
        <p:spPr>
          <a:xfrm>
            <a:off x="4566838" y="258219"/>
            <a:ext cx="4572000" cy="3970318"/>
          </a:xfrm>
          <a:prstGeom prst="rect">
            <a:avLst/>
          </a:prstGeom>
        </p:spPr>
        <p:txBody>
          <a:bodyPr>
            <a:spAutoFit/>
          </a:bodyPr>
          <a:lstStyle/>
          <a:p>
            <a:r>
              <a:rPr lang="kk-KZ"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Біліктілік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талаптары</a:t>
            </a:r>
            <a:r>
              <a:rPr lang="ru-RU" sz="1400" b="1"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мамандығы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бойынша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жоғары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немесе</a:t>
            </a:r>
            <a:r>
              <a:rPr lang="ru-RU" sz="1400" dirty="0" smtClean="0">
                <a:latin typeface="Times New Roman" pitchFamily="18" charset="0"/>
                <a:cs typeface="Times New Roman" pitchFamily="18" charset="0"/>
              </a:rPr>
              <a:t> орта </a:t>
            </a:r>
            <a:r>
              <a:rPr lang="ru-RU" sz="1400" dirty="0" err="1" smtClean="0">
                <a:latin typeface="Times New Roman" pitchFamily="18" charset="0"/>
                <a:cs typeface="Times New Roman" pitchFamily="18" charset="0"/>
              </a:rPr>
              <a:t>арнайы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білімі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Сонымен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қатар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білуі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тиіс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Конституциясын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Еңбек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кодексін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білім</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"педагог </a:t>
            </a:r>
            <a:r>
              <a:rPr lang="ru-RU" sz="1400" dirty="0" err="1" smtClean="0">
                <a:latin typeface="Times New Roman" pitchFamily="18" charset="0"/>
                <a:cs typeface="Times New Roman" pitchFamily="18" charset="0"/>
              </a:rPr>
              <a:t>мәртебесі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іс-қимыл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заңдарын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Еңбек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кодексін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білім</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заңдарын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педагогтың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мәртебесі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заңдарын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педагогтың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мәртебесі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Еңбек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кодексін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Республикасындағы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тіл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Қазақстан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Республикасындағы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тіл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туралы</a:t>
            </a:r>
            <a:r>
              <a:rPr lang="ru-RU" sz="1400" dirty="0" smtClean="0">
                <a:latin typeface="Times New Roman" pitchFamily="18" charset="0"/>
                <a:cs typeface="Times New Roman" pitchFamily="18" charset="0"/>
              </a:rPr>
              <a:t>", " </a:t>
            </a:r>
            <a:r>
              <a:rPr lang="ru-RU" sz="1400" dirty="0" err="1" smtClean="0">
                <a:latin typeface="Times New Roman" pitchFamily="18" charset="0"/>
                <a:cs typeface="Times New Roman" pitchFamily="18" charset="0"/>
              </a:rPr>
              <a:t>Мемлекеттік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жалпыға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міндетті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білім</a:t>
            </a:r>
            <a:r>
              <a:rPr lang="ru-RU" sz="1400" dirty="0" smtClean="0">
                <a:latin typeface="Times New Roman" pitchFamily="18" charset="0"/>
                <a:cs typeface="Times New Roman" pitchFamily="18" charset="0"/>
              </a:rPr>
              <a:t> беру </a:t>
            </a:r>
            <a:r>
              <a:rPr lang="ru-RU" sz="1400" dirty="0" err="1" smtClean="0">
                <a:latin typeface="Times New Roman" pitchFamily="18" charset="0"/>
                <a:cs typeface="Times New Roman" pitchFamily="18" charset="0"/>
              </a:rPr>
              <a:t>стандарттары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және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білім</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беруді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дамытудың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бағыттары</a:t>
            </a:r>
            <a:r>
              <a:rPr lang="ru-RU" sz="1400" dirty="0" smtClean="0">
                <a:latin typeface="Times New Roman" pitchFamily="18" charset="0"/>
                <a:cs typeface="Times New Roman" pitchFamily="18" charset="0"/>
              </a:rPr>
              <a:t> мен </a:t>
            </a:r>
            <a:r>
              <a:rPr lang="ru-RU" sz="1400" dirty="0" err="1" smtClean="0">
                <a:latin typeface="Times New Roman" pitchFamily="18" charset="0"/>
                <a:cs typeface="Times New Roman" pitchFamily="18" charset="0"/>
              </a:rPr>
              <a:t>перспективаларын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айқындайтын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басқа</a:t>
            </a:r>
            <a:r>
              <a:rPr lang="ru-RU" sz="1400" dirty="0" smtClean="0">
                <a:latin typeface="Times New Roman" pitchFamily="18" charset="0"/>
                <a:cs typeface="Times New Roman" pitchFamily="18" charset="0"/>
              </a:rPr>
              <a:t> да </a:t>
            </a:r>
            <a:r>
              <a:rPr lang="ru-RU" sz="1400" dirty="0" err="1" smtClean="0">
                <a:latin typeface="Times New Roman" pitchFamily="18" charset="0"/>
                <a:cs typeface="Times New Roman" pitchFamily="18" charset="0"/>
              </a:rPr>
              <a:t>нормативтік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құқықтық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актілер</a:t>
            </a:r>
            <a:r>
              <a:rPr lang="ru-RU" sz="1400" dirty="0" smtClean="0">
                <a:latin typeface="Times New Roman" pitchFamily="18" charset="0"/>
                <a:cs typeface="Times New Roman" pitchFamily="18" charset="0"/>
              </a:rPr>
              <a:t>;  - </a:t>
            </a:r>
            <a:r>
              <a:rPr lang="ru-RU" sz="1400" dirty="0" err="1" smtClean="0">
                <a:latin typeface="Times New Roman" pitchFamily="18" charset="0"/>
                <a:cs typeface="Times New Roman" pitchFamily="18" charset="0"/>
              </a:rPr>
              <a:t>оқу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пәнін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оқу-тәрбие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үдерісін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оқыту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және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бағалау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әдістемесін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оқу-тәрбие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процесін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оқыту</a:t>
            </a:r>
            <a:r>
              <a:rPr lang="ru-RU" sz="1400" dirty="0" smtClean="0">
                <a:latin typeface="Times New Roman" pitchFamily="18" charset="0"/>
                <a:cs typeface="Times New Roman" pitchFamily="18" charset="0"/>
              </a:rPr>
              <a:t> мен </a:t>
            </a:r>
            <a:r>
              <a:rPr lang="ru-RU" sz="1400" dirty="0" err="1" smtClean="0">
                <a:latin typeface="Times New Roman" pitchFamily="18" charset="0"/>
                <a:cs typeface="Times New Roman" pitchFamily="18" charset="0"/>
              </a:rPr>
              <a:t>бағалау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әдістемесін</a:t>
            </a:r>
            <a:r>
              <a:rPr lang="ru-RU" sz="1400" dirty="0" smtClean="0">
                <a:latin typeface="Times New Roman" pitchFamily="18" charset="0"/>
                <a:cs typeface="Times New Roman" pitchFamily="18" charset="0"/>
              </a:rPr>
              <a:t>;  - педагогика </a:t>
            </a:r>
            <a:r>
              <a:rPr lang="ru-RU" sz="1400" dirty="0" err="1" smtClean="0">
                <a:latin typeface="Times New Roman" pitchFamily="18" charset="0"/>
                <a:cs typeface="Times New Roman" pitchFamily="18" charset="0"/>
              </a:rPr>
              <a:t>және</a:t>
            </a:r>
            <a:r>
              <a:rPr lang="ru-RU" sz="1400" dirty="0" smtClean="0">
                <a:latin typeface="Times New Roman" pitchFamily="18" charset="0"/>
                <a:cs typeface="Times New Roman" pitchFamily="18" charset="0"/>
              </a:rPr>
              <a:t> психология;</a:t>
            </a:r>
            <a:endParaRPr lang="ru-RU" sz="1400" dirty="0">
              <a:latin typeface="Times New Roman" pitchFamily="18" charset="0"/>
              <a:cs typeface="Times New Roman" pitchFamily="18" charset="0"/>
            </a:endParaRPr>
          </a:p>
        </p:txBody>
      </p:sp>
      <p:sp>
        <p:nvSpPr>
          <p:cNvPr id="8" name="Прямоугольник 7"/>
          <p:cNvSpPr/>
          <p:nvPr/>
        </p:nvSpPr>
        <p:spPr>
          <a:xfrm>
            <a:off x="136164" y="4479205"/>
            <a:ext cx="4003788" cy="1569660"/>
          </a:xfrm>
          <a:prstGeom prst="rect">
            <a:avLst/>
          </a:prstGeom>
        </p:spPr>
        <p:txBody>
          <a:bodyPr wrap="square">
            <a:spAutoFit/>
          </a:bodyPr>
          <a:lstStyle/>
          <a:p>
            <a:r>
              <a:rPr lang="ru-RU" sz="1600" b="1" dirty="0" err="1" smtClean="0">
                <a:latin typeface="Times New Roman" pitchFamily="18" charset="0"/>
                <a:cs typeface="Times New Roman" pitchFamily="18" charset="0"/>
              </a:rPr>
              <a:t>Сұрақ</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бойынша</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мына</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мекен-жай</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бойынша</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хабарласыңыз</a:t>
            </a:r>
            <a:r>
              <a:rPr lang="ru-RU" sz="1600" b="1"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Русская Ивановка </a:t>
            </a:r>
            <a:r>
              <a:rPr lang="ru-RU" sz="1600" dirty="0" err="1" smtClean="0">
                <a:latin typeface="Times New Roman" pitchFamily="18" charset="0"/>
                <a:cs typeface="Times New Roman" pitchFamily="18" charset="0"/>
              </a:rPr>
              <a:t>селосы</a:t>
            </a:r>
            <a:r>
              <a:rPr lang="ru-RU" sz="1600" dirty="0" smtClean="0">
                <a:latin typeface="Times New Roman" pitchFamily="18" charset="0"/>
                <a:cs typeface="Times New Roman" pitchFamily="18" charset="0"/>
              </a:rPr>
              <a:t>, Центральная </a:t>
            </a:r>
            <a:r>
              <a:rPr lang="ru-RU" sz="1600" dirty="0" err="1" smtClean="0">
                <a:latin typeface="Times New Roman" pitchFamily="18" charset="0"/>
                <a:cs typeface="Times New Roman" pitchFamily="18" charset="0"/>
              </a:rPr>
              <a:t>көшесі</a:t>
            </a:r>
            <a:r>
              <a:rPr lang="ru-RU" sz="1600" dirty="0" smtClean="0">
                <a:latin typeface="Times New Roman" pitchFamily="18" charset="0"/>
                <a:cs typeface="Times New Roman" pitchFamily="18" charset="0"/>
              </a:rPr>
              <a:t>, тел: 500-61</a:t>
            </a:r>
          </a:p>
          <a:p>
            <a:r>
              <a:rPr lang="ru-RU" sz="1600" dirty="0" err="1" smtClean="0">
                <a:latin typeface="Times New Roman" pitchFamily="18" charset="0"/>
                <a:cs typeface="Times New Roman" pitchFamily="18" charset="0"/>
              </a:rPr>
              <a:t>Мектеп</a:t>
            </a:r>
            <a:r>
              <a:rPr lang="ru-RU" sz="1600" dirty="0" smtClean="0">
                <a:latin typeface="Times New Roman" pitchFamily="18" charset="0"/>
                <a:cs typeface="Times New Roman" pitchFamily="18" charset="0"/>
              </a:rPr>
              <a:t> директоры — </a:t>
            </a:r>
            <a:r>
              <a:rPr lang="ru-RU" sz="1600" dirty="0" err="1" smtClean="0">
                <a:latin typeface="Times New Roman" pitchFamily="18" charset="0"/>
                <a:cs typeface="Times New Roman" pitchFamily="18" charset="0"/>
              </a:rPr>
              <a:t>Рахменова</a:t>
            </a:r>
            <a:r>
              <a:rPr lang="ru-RU" sz="1600" dirty="0" smtClean="0">
                <a:latin typeface="Times New Roman" pitchFamily="18" charset="0"/>
                <a:cs typeface="Times New Roman" pitchFamily="18" charset="0"/>
              </a:rPr>
              <a:t> Татьяна Викторовна : +7 707 623 30 92</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2937267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498</Words>
  <Application>Microsoft Office PowerPoint</Application>
  <PresentationFormat>Экран (4:3)</PresentationFormat>
  <Paragraphs>40</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1</cp:lastModifiedBy>
  <cp:revision>7</cp:revision>
  <dcterms:created xsi:type="dcterms:W3CDTF">2022-07-11T12:21:58Z</dcterms:created>
  <dcterms:modified xsi:type="dcterms:W3CDTF">2022-07-11T17:37:08Z</dcterms:modified>
</cp:coreProperties>
</file>