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535" y="325628"/>
            <a:ext cx="11450929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03295" y="1560957"/>
            <a:ext cx="8779510" cy="359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59168" y="1316736"/>
            <a:ext cx="4765546" cy="5298947"/>
            <a:chOff x="7059168" y="1316736"/>
            <a:chExt cx="4765546" cy="529894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9168" y="1316736"/>
              <a:ext cx="4521708" cy="50551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7035" y="6128003"/>
              <a:ext cx="487679" cy="487680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228600" y="1066801"/>
            <a:ext cx="7467600" cy="615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Үлгілі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ата-ана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сіздің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балаңыз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бірінші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сыныпта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Бірініші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сынып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ата-аналарын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психологиялық-педагогикалық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сүйемелдеу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r"/>
            <a:endParaRPr lang="kk-KZ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kk-KZ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Педагог-психолог Жансая Бауыржанқызы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480" y="551510"/>
            <a:ext cx="9990455" cy="12115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065" marR="5080" indent="2540" algn="ctr">
              <a:lnSpc>
                <a:spcPct val="89000"/>
              </a:lnSpc>
              <a:spcBef>
                <a:spcPts val="465"/>
              </a:spcBef>
            </a:pPr>
            <a:r>
              <a:rPr spc="-10" dirty="0">
                <a:solidFill>
                  <a:srgbClr val="C00000"/>
                </a:solidFill>
                <a:latin typeface="Georgia"/>
                <a:cs typeface="Georgia"/>
              </a:rPr>
              <a:t>АЛТЫНШЫ</a:t>
            </a:r>
            <a:r>
              <a:rPr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srgbClr val="C00000"/>
                </a:solidFill>
                <a:latin typeface="Georgia"/>
                <a:cs typeface="Georgia"/>
              </a:rPr>
              <a:t>КЕ</a:t>
            </a:r>
            <a:r>
              <a:rPr spc="-5" dirty="0">
                <a:solidFill>
                  <a:srgbClr val="C00000"/>
                </a:solidFill>
                <a:latin typeface="Cambria"/>
                <a:cs typeface="Cambria"/>
              </a:rPr>
              <a:t>Ң</a:t>
            </a:r>
            <a:r>
              <a:rPr spc="-5" dirty="0">
                <a:solidFill>
                  <a:srgbClr val="C00000"/>
                </a:solidFill>
                <a:latin typeface="Georgia"/>
                <a:cs typeface="Georgia"/>
              </a:rPr>
              <a:t>ЕС:</a:t>
            </a:r>
            <a:r>
              <a:rPr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i="1" spc="-5" dirty="0">
                <a:latin typeface="Cambria"/>
                <a:cs typeface="Cambria"/>
              </a:rPr>
              <a:t>Ө</a:t>
            </a:r>
            <a:r>
              <a:rPr i="1" spc="-5" dirty="0">
                <a:latin typeface="Georgia"/>
                <a:cs typeface="Georgia"/>
              </a:rPr>
              <a:t>з</a:t>
            </a:r>
            <a:r>
              <a:rPr i="1" spc="5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бала</a:t>
            </a:r>
            <a:r>
              <a:rPr i="1" spc="-5" dirty="0">
                <a:latin typeface="Cambria"/>
                <a:cs typeface="Cambria"/>
              </a:rPr>
              <a:t>ң</a:t>
            </a:r>
            <a:r>
              <a:rPr i="1" spc="-5" dirty="0">
                <a:latin typeface="Georgia"/>
                <a:cs typeface="Georgia"/>
              </a:rPr>
              <a:t>ызды</a:t>
            </a:r>
            <a:r>
              <a:rPr i="1" spc="-5" dirty="0">
                <a:latin typeface="Cambria"/>
                <a:cs typeface="Cambria"/>
              </a:rPr>
              <a:t>ң</a:t>
            </a:r>
            <a:r>
              <a:rPr i="1" spc="114" dirty="0">
                <a:latin typeface="Cambria"/>
                <a:cs typeface="Cambria"/>
              </a:rPr>
              <a:t> </a:t>
            </a:r>
            <a:r>
              <a:rPr i="1" spc="-5" dirty="0">
                <a:latin typeface="Georgia"/>
                <a:cs typeface="Georgia"/>
              </a:rPr>
              <a:t>мектептегі </a:t>
            </a:r>
            <a:r>
              <a:rPr i="1" dirty="0">
                <a:latin typeface="Georgia"/>
                <a:cs typeface="Georgia"/>
              </a:rPr>
              <a:t> </a:t>
            </a:r>
            <a:r>
              <a:rPr i="1" spc="-10" dirty="0">
                <a:latin typeface="Georgia"/>
                <a:cs typeface="Georgia"/>
              </a:rPr>
              <a:t>жетістіктеріне</a:t>
            </a:r>
            <a:r>
              <a:rPr i="1" spc="40" dirty="0">
                <a:latin typeface="Georgia"/>
                <a:cs typeface="Georgia"/>
              </a:rPr>
              <a:t> </a:t>
            </a:r>
            <a:r>
              <a:rPr i="1" spc="-10" dirty="0">
                <a:latin typeface="Georgia"/>
                <a:cs typeface="Georgia"/>
              </a:rPr>
              <a:t>байланысты</a:t>
            </a:r>
            <a:r>
              <a:rPr i="1" spc="15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парасатты</a:t>
            </a:r>
            <a:r>
              <a:rPr i="1" spc="15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болу</a:t>
            </a:r>
            <a:r>
              <a:rPr i="1" spc="-5" dirty="0">
                <a:latin typeface="Cambria"/>
                <a:cs typeface="Cambria"/>
              </a:rPr>
              <a:t>ғ</a:t>
            </a:r>
            <a:r>
              <a:rPr i="1" spc="-5" dirty="0">
                <a:latin typeface="Georgia"/>
                <a:cs typeface="Georgia"/>
              </a:rPr>
              <a:t>а </a:t>
            </a:r>
            <a:r>
              <a:rPr i="1" spc="-695" dirty="0">
                <a:latin typeface="Georgia"/>
                <a:cs typeface="Georgia"/>
              </a:rPr>
              <a:t> </a:t>
            </a:r>
            <a:r>
              <a:rPr i="1" spc="-10" dirty="0">
                <a:latin typeface="Cambria"/>
                <a:cs typeface="Cambria"/>
              </a:rPr>
              <a:t>ү</a:t>
            </a:r>
            <a:r>
              <a:rPr i="1" spc="-10" dirty="0">
                <a:latin typeface="Georgia"/>
                <a:cs typeface="Georgia"/>
              </a:rPr>
              <a:t>йрені</a:t>
            </a:r>
            <a:r>
              <a:rPr i="1" spc="-10" dirty="0">
                <a:latin typeface="Cambria"/>
                <a:cs typeface="Cambria"/>
              </a:rPr>
              <a:t>ң</a:t>
            </a:r>
            <a:r>
              <a:rPr i="1" spc="-10" dirty="0">
                <a:latin typeface="Georgia"/>
                <a:cs typeface="Georgia"/>
              </a:rPr>
              <a:t>із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31" y="1978151"/>
            <a:ext cx="2988564" cy="29885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7639" y="1916683"/>
            <a:ext cx="11308715" cy="4526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56610" marR="271780" indent="-343535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357245" algn="l"/>
              </a:tabLst>
            </a:pPr>
            <a:r>
              <a:rPr sz="2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Балаңызды </a:t>
            </a:r>
            <a:r>
              <a:rPr sz="20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мектеп </a:t>
            </a:r>
            <a:r>
              <a:rPr sz="20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күнделігінің </a:t>
            </a:r>
            <a:r>
              <a:rPr sz="20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қосымшасына </a:t>
            </a:r>
            <a:r>
              <a:rPr sz="2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айналдырмаңыз. </a:t>
            </a:r>
            <a:r>
              <a:rPr sz="20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Әрине </a:t>
            </a:r>
            <a:r>
              <a:rPr sz="2000" spc="-35" dirty="0">
                <a:latin typeface="Microsoft Sans Serif"/>
                <a:cs typeface="Microsoft Sans Serif"/>
              </a:rPr>
              <a:t>мектептегі </a:t>
            </a:r>
            <a:r>
              <a:rPr sz="2000" spc="-30" dirty="0">
                <a:latin typeface="Microsoft Sans Serif"/>
                <a:cs typeface="Microsoft Sans Serif"/>
              </a:rPr>
              <a:t>жетістіктер </a:t>
            </a:r>
            <a:r>
              <a:rPr sz="2000" spc="-35" dirty="0">
                <a:latin typeface="Microsoft Sans Serif"/>
                <a:cs typeface="Microsoft Sans Serif"/>
              </a:rPr>
              <a:t>маңызды. Бірақ, </a:t>
            </a:r>
            <a:r>
              <a:rPr sz="2000" spc="5" dirty="0">
                <a:latin typeface="Microsoft Sans Serif"/>
                <a:cs typeface="Microsoft Sans Serif"/>
              </a:rPr>
              <a:t>бұл </a:t>
            </a:r>
            <a:r>
              <a:rPr sz="2000" spc="-30" dirty="0">
                <a:latin typeface="Microsoft Sans Serif"/>
                <a:cs typeface="Microsoft Sans Serif"/>
              </a:rPr>
              <a:t>балаңыздың 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бүкіл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өмірі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емес.</a:t>
            </a:r>
            <a:endParaRPr sz="2000">
              <a:latin typeface="Microsoft Sans Serif"/>
              <a:cs typeface="Microsoft Sans Serif"/>
            </a:endParaRPr>
          </a:p>
          <a:p>
            <a:pPr marL="3356610" marR="273050" indent="-343535" algn="just">
              <a:lnSpc>
                <a:spcPct val="100000"/>
              </a:lnSpc>
              <a:buFont typeface="Wingdings"/>
              <a:buChar char=""/>
              <a:tabLst>
                <a:tab pos="3357245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Мектептегі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баға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830" dirty="0">
                <a:latin typeface="Microsoft Sans Serif"/>
                <a:cs typeface="Microsoft Sans Serif"/>
              </a:rPr>
              <a:t>— </a:t>
            </a:r>
            <a:r>
              <a:rPr sz="2000" spc="-15" dirty="0">
                <a:latin typeface="Microsoft Sans Serif"/>
                <a:cs typeface="Microsoft Sans Serif"/>
              </a:rPr>
              <a:t>балаға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берілген</a:t>
            </a:r>
            <a:r>
              <a:rPr sz="2000" spc="-15" dirty="0">
                <a:latin typeface="Microsoft Sans Serif"/>
                <a:cs typeface="Microsoft Sans Serif"/>
              </a:rPr>
              <a:t> пән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бойынша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дәл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қазіргі 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уақытқа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қойылған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баға.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Баға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баланың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жеке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басын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сипаттай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алмайды.</a:t>
            </a:r>
            <a:endParaRPr sz="2000">
              <a:latin typeface="Microsoft Sans Serif"/>
              <a:cs typeface="Microsoft Sans Serif"/>
            </a:endParaRPr>
          </a:p>
          <a:p>
            <a:pPr marL="3356610" indent="-344170" algn="just">
              <a:lnSpc>
                <a:spcPct val="100000"/>
              </a:lnSpc>
              <a:buFont typeface="Wingdings"/>
              <a:buChar char=""/>
              <a:tabLst>
                <a:tab pos="3357245" algn="l"/>
              </a:tabLst>
            </a:pPr>
            <a:r>
              <a:rPr sz="20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Өз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балаңызды</a:t>
            </a: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өзге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балалармен</a:t>
            </a:r>
            <a:r>
              <a:rPr sz="20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салыстырмаңыз.</a:t>
            </a:r>
            <a:endParaRPr sz="2000">
              <a:latin typeface="Microsoft Sans Serif"/>
              <a:cs typeface="Microsoft Sans Serif"/>
            </a:endParaRPr>
          </a:p>
          <a:p>
            <a:pPr marL="3356610" marR="272415" indent="-343535" algn="just">
              <a:lnSpc>
                <a:spcPct val="100000"/>
              </a:lnSpc>
              <a:buFont typeface="Wingdings"/>
              <a:buChar char=""/>
              <a:tabLst>
                <a:tab pos="3357245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Балаңызды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мектептегі</a:t>
            </a:r>
            <a:r>
              <a:rPr sz="2000" spc="-30" dirty="0">
                <a:latin typeface="Microsoft Sans Serif"/>
                <a:cs typeface="Microsoft Sans Serif"/>
              </a:rPr>
              <a:t> жетістіктері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үшін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мақтаңыз.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Және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ешқандай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да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жақсы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баға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балаңыздың</a:t>
            </a:r>
            <a:r>
              <a:rPr sz="2000" spc="47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бақытынан</a:t>
            </a:r>
            <a:r>
              <a:rPr sz="2000" spc="46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маңызды 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емес.</a:t>
            </a:r>
            <a:endParaRPr sz="2000">
              <a:latin typeface="Microsoft Sans Serif"/>
              <a:cs typeface="Microsoft Sans Serif"/>
            </a:endParaRPr>
          </a:p>
          <a:p>
            <a:pPr marL="3356610" marR="273685" indent="-343535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35724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Баланың </a:t>
            </a:r>
            <a:r>
              <a:rPr sz="2000" spc="-35" dirty="0">
                <a:latin typeface="Microsoft Sans Serif"/>
                <a:cs typeface="Microsoft Sans Serif"/>
              </a:rPr>
              <a:t>алғашқы </a:t>
            </a:r>
            <a:r>
              <a:rPr sz="2000" spc="-25" dirty="0">
                <a:latin typeface="Microsoft Sans Serif"/>
                <a:cs typeface="Microsoft Sans Serif"/>
              </a:rPr>
              <a:t>сәтсіздіктеріне </a:t>
            </a:r>
            <a:r>
              <a:rPr sz="2000" spc="-50" dirty="0">
                <a:latin typeface="Microsoft Sans Serif"/>
                <a:cs typeface="Microsoft Sans Serif"/>
              </a:rPr>
              <a:t>барлық </a:t>
            </a:r>
            <a:r>
              <a:rPr sz="2000" spc="-35" dirty="0">
                <a:latin typeface="Microsoft Sans Serif"/>
                <a:cs typeface="Microsoft Sans Serif"/>
              </a:rPr>
              <a:t>үмітіңіздің </a:t>
            </a:r>
            <a:r>
              <a:rPr sz="2000" spc="-20" dirty="0">
                <a:latin typeface="Microsoft Sans Serif"/>
                <a:cs typeface="Microsoft Sans Serif"/>
              </a:rPr>
              <a:t>өшкеніндей 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қарамаңыз.</a:t>
            </a:r>
            <a:endParaRPr sz="2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sz="2400" b="1" i="1" spc="-5" dirty="0">
                <a:solidFill>
                  <a:srgbClr val="C00000"/>
                </a:solidFill>
                <a:latin typeface="Georgia"/>
                <a:cs typeface="Georgia"/>
              </a:rPr>
              <a:t>Есте са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қ</a:t>
            </a:r>
            <a:r>
              <a:rPr sz="2400" b="1" i="1" spc="-5" dirty="0">
                <a:solidFill>
                  <a:srgbClr val="C00000"/>
                </a:solidFill>
                <a:latin typeface="Georgia"/>
                <a:cs typeface="Georgia"/>
              </a:rPr>
              <a:t>та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ң</a:t>
            </a:r>
            <a:r>
              <a:rPr sz="2400" b="1" i="1" spc="-5" dirty="0">
                <a:solidFill>
                  <a:srgbClr val="C00000"/>
                </a:solidFill>
                <a:latin typeface="Georgia"/>
                <a:cs typeface="Georgia"/>
              </a:rPr>
              <a:t>ыз:</a:t>
            </a:r>
            <a:r>
              <a:rPr sz="2400" b="1" i="1" spc="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бала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ң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ыз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ғ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а</a:t>
            </a:r>
            <a:r>
              <a:rPr sz="2400" b="1" i="1" spc="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сізді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ң</a:t>
            </a:r>
            <a:r>
              <a:rPr sz="2400" b="1" i="1" spc="95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о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ғ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ан</a:t>
            </a:r>
            <a:r>
              <a:rPr sz="2400" b="1" i="1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деген</a:t>
            </a:r>
            <a:r>
              <a:rPr sz="2400" b="1" i="1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сенімі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ң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із,</a:t>
            </a:r>
            <a:r>
              <a:rPr sz="2400" b="1" i="1" spc="1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к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ө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мегі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ң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із</a:t>
            </a:r>
            <a:r>
              <a:rPr sz="2400" b="1" i="1" spc="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бен</a:t>
            </a:r>
            <a:endParaRPr sz="24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қ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олдауы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ң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ыз</a:t>
            </a:r>
            <a:r>
              <a:rPr sz="2400" b="1" i="1" spc="1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ө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те</a:t>
            </a:r>
            <a:r>
              <a:rPr sz="2400" b="1" i="1" spc="-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spc="-10" dirty="0">
                <a:solidFill>
                  <a:srgbClr val="6F2F9F"/>
                </a:solidFill>
                <a:latin typeface="Cambria"/>
                <a:cs typeface="Cambria"/>
              </a:rPr>
              <a:t>қ</a:t>
            </a:r>
            <a:r>
              <a:rPr sz="2400" b="1" i="1" spc="-10" dirty="0">
                <a:solidFill>
                  <a:srgbClr val="6F2F9F"/>
                </a:solidFill>
                <a:latin typeface="Georgia"/>
                <a:cs typeface="Georgia"/>
              </a:rPr>
              <a:t>ажет.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231" rIns="0" bIns="0" rtlCol="0">
            <a:spAutoFit/>
          </a:bodyPr>
          <a:lstStyle/>
          <a:p>
            <a:pPr marL="212725" marR="5080" indent="635" algn="ctr">
              <a:lnSpc>
                <a:spcPts val="2590"/>
              </a:lnSpc>
              <a:spcBef>
                <a:spcPts val="430"/>
              </a:spcBef>
            </a:pPr>
            <a:r>
              <a:rPr sz="2400" spc="-5" dirty="0">
                <a:solidFill>
                  <a:srgbClr val="C00000"/>
                </a:solidFill>
                <a:latin typeface="Georgia"/>
                <a:cs typeface="Georgia"/>
              </a:rPr>
              <a:t>ЖЕТІНШІ</a:t>
            </a:r>
            <a:r>
              <a:rPr sz="2400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КЕ</a:t>
            </a: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Ң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ЕС</a:t>
            </a:r>
            <a:r>
              <a:rPr sz="2400" i="1" dirty="0">
                <a:solidFill>
                  <a:srgbClr val="C00000"/>
                </a:solidFill>
                <a:latin typeface="Georgia"/>
                <a:cs typeface="Georgia"/>
              </a:rPr>
              <a:t>:</a:t>
            </a:r>
            <a:r>
              <a:rPr sz="2400" i="1" spc="-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бала</a:t>
            </a:r>
            <a:r>
              <a:rPr sz="2400" i="1" spc="-5" dirty="0">
                <a:latin typeface="Cambria"/>
                <a:cs typeface="Cambria"/>
              </a:rPr>
              <a:t>ң</a:t>
            </a:r>
            <a:r>
              <a:rPr sz="2400" i="1" spc="-5" dirty="0">
                <a:latin typeface="Georgia"/>
                <a:cs typeface="Georgia"/>
              </a:rPr>
              <a:t>ыз</a:t>
            </a:r>
            <a:r>
              <a:rPr sz="2400" i="1" spc="-5" dirty="0">
                <a:latin typeface="Cambria"/>
                <a:cs typeface="Cambria"/>
              </a:rPr>
              <a:t>ғ</a:t>
            </a:r>
            <a:r>
              <a:rPr sz="2400" i="1" spc="-5" dirty="0">
                <a:latin typeface="Georgia"/>
                <a:cs typeface="Georgia"/>
              </a:rPr>
              <a:t>а</a:t>
            </a:r>
            <a:r>
              <a:rPr sz="2400" i="1" spc="2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бірінші</a:t>
            </a:r>
            <a:r>
              <a:rPr sz="2400" i="1" spc="-1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сыныпты</a:t>
            </a:r>
            <a:r>
              <a:rPr sz="2400" i="1" spc="-5" dirty="0">
                <a:latin typeface="Cambria"/>
                <a:cs typeface="Cambria"/>
              </a:rPr>
              <a:t>ң</a:t>
            </a:r>
            <a:r>
              <a:rPr sz="2400" i="1" spc="100" dirty="0">
                <a:latin typeface="Cambria"/>
                <a:cs typeface="Cambr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бірінші </a:t>
            </a:r>
            <a:r>
              <a:rPr sz="2400" i="1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жартыжылды</a:t>
            </a:r>
            <a:r>
              <a:rPr sz="2400" i="1" spc="-5" dirty="0">
                <a:latin typeface="Cambria"/>
                <a:cs typeface="Cambria"/>
              </a:rPr>
              <a:t>ғ</a:t>
            </a:r>
            <a:r>
              <a:rPr sz="2400" i="1" spc="-5" dirty="0">
                <a:latin typeface="Georgia"/>
                <a:cs typeface="Georgia"/>
              </a:rPr>
              <a:t>ында</a:t>
            </a:r>
            <a:r>
              <a:rPr sz="2400" i="1" spc="2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шамадан</a:t>
            </a:r>
            <a:r>
              <a:rPr sz="2400" i="1" spc="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тыс</a:t>
            </a:r>
            <a:r>
              <a:rPr sz="2400" i="1" spc="-5" dirty="0">
                <a:latin typeface="Georgia"/>
                <a:cs typeface="Georgia"/>
              </a:rPr>
              <a:t> ауыртапалы</a:t>
            </a:r>
            <a:r>
              <a:rPr sz="2400" i="1" spc="-5" dirty="0">
                <a:latin typeface="Cambria"/>
                <a:cs typeface="Cambria"/>
              </a:rPr>
              <a:t>қ</a:t>
            </a:r>
            <a:r>
              <a:rPr sz="2400" i="1" spc="80" dirty="0">
                <a:latin typeface="Cambria"/>
                <a:cs typeface="Cambr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ж</a:t>
            </a:r>
            <a:r>
              <a:rPr sz="2400" i="1" spc="-5" dirty="0">
                <a:latin typeface="Cambria"/>
                <a:cs typeface="Cambria"/>
              </a:rPr>
              <a:t>ү</a:t>
            </a:r>
            <a:r>
              <a:rPr sz="2400" i="1" spc="-5" dirty="0">
                <a:latin typeface="Georgia"/>
                <a:cs typeface="Georgia"/>
              </a:rPr>
              <a:t>ктемеуге </a:t>
            </a:r>
            <a:r>
              <a:rPr sz="2400" i="1" spc="-59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тырысы</a:t>
            </a:r>
            <a:r>
              <a:rPr sz="2400" i="1" spc="-5" dirty="0">
                <a:latin typeface="Cambria"/>
                <a:cs typeface="Cambria"/>
              </a:rPr>
              <a:t>ң</a:t>
            </a:r>
            <a:r>
              <a:rPr sz="2400" i="1" spc="-5" dirty="0">
                <a:latin typeface="Georgia"/>
                <a:cs typeface="Georgia"/>
              </a:rPr>
              <a:t>ыз.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1784604"/>
            <a:ext cx="2567940" cy="30236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spc="-5" dirty="0">
                <a:solidFill>
                  <a:srgbClr val="C00000"/>
                </a:solidFill>
              </a:rPr>
              <a:t>Баланы </a:t>
            </a:r>
            <a:r>
              <a:rPr dirty="0"/>
              <a:t>мектептен </a:t>
            </a:r>
            <a:r>
              <a:rPr spc="-15" dirty="0"/>
              <a:t>келе </a:t>
            </a:r>
            <a:r>
              <a:rPr dirty="0"/>
              <a:t>үй </a:t>
            </a:r>
            <a:r>
              <a:rPr spc="-5" dirty="0"/>
              <a:t>жұмысын </a:t>
            </a:r>
            <a:r>
              <a:rPr spc="-15" dirty="0"/>
              <a:t>орындауға </a:t>
            </a:r>
            <a:r>
              <a:rPr spc="-25" dirty="0"/>
              <a:t>отырғызудың </a:t>
            </a:r>
            <a:r>
              <a:rPr spc="-15" dirty="0"/>
              <a:t>қажеті </a:t>
            </a:r>
            <a:r>
              <a:rPr spc="-20" dirty="0"/>
              <a:t>жоқ. </a:t>
            </a:r>
            <a:r>
              <a:rPr dirty="0"/>
              <a:t>Оған </a:t>
            </a:r>
            <a:r>
              <a:rPr spc="5" dirty="0"/>
              <a:t> </a:t>
            </a:r>
            <a:r>
              <a:rPr dirty="0"/>
              <a:t>2-3 </a:t>
            </a:r>
            <a:r>
              <a:rPr spc="-5" dirty="0"/>
              <a:t>сағат демалуға, </a:t>
            </a:r>
            <a:r>
              <a:rPr spc="-10" dirty="0"/>
              <a:t>егер мүмкін </a:t>
            </a:r>
            <a:r>
              <a:rPr spc="-5" dirty="0"/>
              <a:t>болса оның </a:t>
            </a:r>
            <a:r>
              <a:rPr dirty="0"/>
              <a:t>1,5 </a:t>
            </a:r>
            <a:r>
              <a:rPr spc="-10" dirty="0"/>
              <a:t>сағат </a:t>
            </a:r>
            <a:r>
              <a:rPr spc="-5" dirty="0"/>
              <a:t>ұйықтап </a:t>
            </a:r>
            <a:r>
              <a:rPr dirty="0"/>
              <a:t>алуына </a:t>
            </a:r>
            <a:r>
              <a:rPr spc="-5" dirty="0"/>
              <a:t>мүмкіндік </a:t>
            </a:r>
            <a:r>
              <a:rPr dirty="0"/>
              <a:t> жасаңыз..</a:t>
            </a:r>
          </a:p>
          <a:p>
            <a:pPr marL="299085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dirty="0">
                <a:solidFill>
                  <a:srgbClr val="C00000"/>
                </a:solidFill>
              </a:rPr>
              <a:t>Бала</a:t>
            </a:r>
            <a:r>
              <a:rPr spc="57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үй</a:t>
            </a:r>
            <a:r>
              <a:rPr spc="57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тапсырмасын</a:t>
            </a:r>
            <a:r>
              <a:rPr spc="57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орындап</a:t>
            </a:r>
            <a:r>
              <a:rPr spc="58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жатқанда</a:t>
            </a:r>
            <a:r>
              <a:rPr spc="580" dirty="0">
                <a:solidFill>
                  <a:srgbClr val="C00000"/>
                </a:solidFill>
              </a:rPr>
              <a:t> </a:t>
            </a:r>
            <a:r>
              <a:rPr spc="-10" dirty="0"/>
              <a:t>кедергі</a:t>
            </a:r>
            <a:r>
              <a:rPr spc="575" dirty="0"/>
              <a:t> </a:t>
            </a:r>
            <a:r>
              <a:rPr spc="-5" dirty="0"/>
              <a:t>жасамаңыз.</a:t>
            </a:r>
            <a:r>
              <a:rPr spc="585" dirty="0"/>
              <a:t> </a:t>
            </a:r>
            <a:r>
              <a:rPr dirty="0"/>
              <a:t>Өзі</a:t>
            </a:r>
            <a:r>
              <a:rPr spc="570" dirty="0"/>
              <a:t> </a:t>
            </a:r>
            <a:r>
              <a:rPr spc="-5" dirty="0"/>
              <a:t>жасағаны</a:t>
            </a:r>
          </a:p>
          <a:p>
            <a:pPr marL="299085" algn="just">
              <a:lnSpc>
                <a:spcPct val="100000"/>
              </a:lnSpc>
            </a:pPr>
            <a:r>
              <a:rPr dirty="0"/>
              <a:t>абзал. </a:t>
            </a:r>
            <a:r>
              <a:rPr spc="-10" dirty="0"/>
              <a:t>Сіздің</a:t>
            </a:r>
            <a:r>
              <a:rPr dirty="0"/>
              <a:t> </a:t>
            </a:r>
            <a:r>
              <a:rPr spc="-5" dirty="0"/>
              <a:t>міндетіңіз</a:t>
            </a:r>
            <a:r>
              <a:rPr spc="10" dirty="0"/>
              <a:t> </a:t>
            </a:r>
            <a:r>
              <a:rPr spc="-20" dirty="0"/>
              <a:t>орындау</a:t>
            </a:r>
            <a:r>
              <a:rPr dirty="0"/>
              <a:t> </a:t>
            </a:r>
            <a:r>
              <a:rPr spc="5" dirty="0"/>
              <a:t>емес</a:t>
            </a:r>
            <a:r>
              <a:rPr spc="-15" dirty="0"/>
              <a:t> </a:t>
            </a:r>
            <a:r>
              <a:rPr spc="-5" dirty="0"/>
              <a:t>көмек</a:t>
            </a:r>
            <a:r>
              <a:rPr dirty="0"/>
              <a:t> </a:t>
            </a:r>
            <a:r>
              <a:rPr spc="-45" dirty="0"/>
              <a:t>беру.</a:t>
            </a: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pc="-5" dirty="0">
                <a:solidFill>
                  <a:srgbClr val="C00000"/>
                </a:solidFill>
              </a:rPr>
              <a:t>Қамтылмағанды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қамтуға</a:t>
            </a:r>
            <a:r>
              <a:rPr spc="-5" dirty="0">
                <a:solidFill>
                  <a:srgbClr val="C00000"/>
                </a:solidFill>
              </a:rPr>
              <a:t> тырыспаңыз!</a:t>
            </a:r>
            <a:r>
              <a:rPr spc="-5" dirty="0">
                <a:solidFill>
                  <a:srgbClr val="001F5F"/>
                </a:solidFill>
              </a:rPr>
              <a:t>!</a:t>
            </a:r>
            <a:r>
              <a:rPr dirty="0">
                <a:solidFill>
                  <a:srgbClr val="001F5F"/>
                </a:solidFill>
              </a:rPr>
              <a:t> </a:t>
            </a:r>
            <a:r>
              <a:rPr spc="-5" dirty="0"/>
              <a:t>Балаларыңызды</a:t>
            </a:r>
            <a:r>
              <a:rPr dirty="0"/>
              <a:t> </a:t>
            </a:r>
            <a:r>
              <a:rPr spc="-10" dirty="0"/>
              <a:t>музыка,</a:t>
            </a:r>
            <a:r>
              <a:rPr spc="-5" dirty="0"/>
              <a:t> </a:t>
            </a:r>
            <a:r>
              <a:rPr dirty="0"/>
              <a:t>шет</a:t>
            </a:r>
            <a:r>
              <a:rPr spc="5" dirty="0"/>
              <a:t> </a:t>
            </a:r>
            <a:r>
              <a:rPr spc="-5" dirty="0"/>
              <a:t>тілі, </a:t>
            </a:r>
            <a:r>
              <a:rPr dirty="0"/>
              <a:t> бассейн,</a:t>
            </a:r>
            <a:r>
              <a:rPr spc="250" dirty="0"/>
              <a:t> </a:t>
            </a:r>
            <a:r>
              <a:rPr spc="-10" dirty="0"/>
              <a:t>мәнерлі</a:t>
            </a:r>
            <a:r>
              <a:rPr spc="260" dirty="0"/>
              <a:t> </a:t>
            </a:r>
            <a:r>
              <a:rPr spc="-35" dirty="0"/>
              <a:t>сырғанау,</a:t>
            </a:r>
            <a:r>
              <a:rPr spc="275" dirty="0"/>
              <a:t> </a:t>
            </a:r>
            <a:r>
              <a:rPr spc="-10" dirty="0"/>
              <a:t>сурет</a:t>
            </a:r>
            <a:r>
              <a:rPr spc="254" dirty="0"/>
              <a:t> </a:t>
            </a:r>
            <a:r>
              <a:rPr dirty="0"/>
              <a:t>өнері</a:t>
            </a:r>
            <a:r>
              <a:rPr spc="235" dirty="0"/>
              <a:t> </a:t>
            </a:r>
            <a:r>
              <a:rPr dirty="0"/>
              <a:t>сияқты</a:t>
            </a:r>
            <a:r>
              <a:rPr spc="240" dirty="0"/>
              <a:t> </a:t>
            </a:r>
            <a:r>
              <a:rPr spc="-10" dirty="0"/>
              <a:t>қосымша</a:t>
            </a:r>
            <a:r>
              <a:rPr spc="265" dirty="0"/>
              <a:t> </a:t>
            </a:r>
            <a:r>
              <a:rPr spc="-10" dirty="0"/>
              <a:t>үйірмелерге</a:t>
            </a:r>
            <a:r>
              <a:rPr spc="270" dirty="0"/>
              <a:t> </a:t>
            </a:r>
            <a:r>
              <a:rPr spc="-10" dirty="0"/>
              <a:t>беріп</a:t>
            </a:r>
          </a:p>
          <a:p>
            <a:pPr marL="299085" marR="7620" algn="just">
              <a:lnSpc>
                <a:spcPct val="100000"/>
              </a:lnSpc>
            </a:pPr>
            <a:r>
              <a:rPr dirty="0"/>
              <a:t>«зерек» бала </a:t>
            </a:r>
            <a:r>
              <a:rPr spc="-15" dirty="0"/>
              <a:t>жасауға</a:t>
            </a:r>
            <a:r>
              <a:rPr spc="-10" dirty="0"/>
              <a:t> </a:t>
            </a:r>
            <a:r>
              <a:rPr spc="-5" dirty="0"/>
              <a:t>талпынбаңыз. </a:t>
            </a:r>
            <a:r>
              <a:rPr dirty="0"/>
              <a:t>Мұндай </a:t>
            </a:r>
            <a:r>
              <a:rPr spc="-5" dirty="0"/>
              <a:t>жағдайда </a:t>
            </a:r>
            <a:r>
              <a:rPr dirty="0"/>
              <a:t>бала </a:t>
            </a:r>
            <a:r>
              <a:rPr spc="-5" dirty="0"/>
              <a:t>өз-өзіне иелік </a:t>
            </a:r>
            <a:r>
              <a:rPr dirty="0"/>
              <a:t>ете </a:t>
            </a:r>
            <a:r>
              <a:rPr spc="5" dirty="0"/>
              <a:t> </a:t>
            </a:r>
            <a:r>
              <a:rPr spc="-5" dirty="0"/>
              <a:t>алмайды,</a:t>
            </a:r>
            <a:r>
              <a:rPr dirty="0"/>
              <a:t> </a:t>
            </a:r>
            <a:r>
              <a:rPr spc="-15" dirty="0"/>
              <a:t>ол</a:t>
            </a:r>
            <a:r>
              <a:rPr spc="-10" dirty="0"/>
              <a:t> </a:t>
            </a:r>
            <a:r>
              <a:rPr spc="-5" dirty="0"/>
              <a:t>үшін</a:t>
            </a:r>
            <a:r>
              <a:rPr dirty="0"/>
              <a:t> басқалар</a:t>
            </a:r>
            <a:r>
              <a:rPr spc="5" dirty="0"/>
              <a:t> </a:t>
            </a:r>
            <a:r>
              <a:rPr spc="-5" dirty="0"/>
              <a:t>шешім</a:t>
            </a:r>
            <a:r>
              <a:rPr dirty="0"/>
              <a:t> </a:t>
            </a:r>
            <a:r>
              <a:rPr spc="-5" dirty="0"/>
              <a:t>қабылдайды</a:t>
            </a:r>
            <a:r>
              <a:rPr dirty="0"/>
              <a:t> </a:t>
            </a:r>
            <a:r>
              <a:rPr spc="-5" dirty="0"/>
              <a:t>және</a:t>
            </a:r>
            <a:r>
              <a:rPr dirty="0"/>
              <a:t> </a:t>
            </a:r>
            <a:r>
              <a:rPr spc="-15" dirty="0"/>
              <a:t>ол</a:t>
            </a:r>
            <a:r>
              <a:rPr spc="-10" dirty="0"/>
              <a:t> </a:t>
            </a:r>
            <a:r>
              <a:rPr spc="-20" dirty="0"/>
              <a:t>кей</a:t>
            </a:r>
            <a:r>
              <a:rPr spc="-15" dirty="0"/>
              <a:t> </a:t>
            </a:r>
            <a:r>
              <a:rPr spc="-20" dirty="0"/>
              <a:t>кезде</a:t>
            </a:r>
            <a:r>
              <a:rPr spc="-15" dirty="0"/>
              <a:t> </a:t>
            </a:r>
            <a:r>
              <a:rPr spc="-5" dirty="0"/>
              <a:t>баланың </a:t>
            </a:r>
            <a:r>
              <a:rPr dirty="0"/>
              <a:t> өзіндік</a:t>
            </a:r>
            <a:r>
              <a:rPr spc="-5" dirty="0"/>
              <a:t> қызығушылығы,</a:t>
            </a:r>
            <a:r>
              <a:rPr dirty="0"/>
              <a:t> </a:t>
            </a:r>
            <a:r>
              <a:rPr spc="-20" dirty="0"/>
              <a:t>қалауы</a:t>
            </a:r>
            <a:r>
              <a:rPr spc="5" dirty="0"/>
              <a:t> </a:t>
            </a:r>
            <a:r>
              <a:rPr dirty="0"/>
              <a:t>мен </a:t>
            </a:r>
            <a:r>
              <a:rPr spc="-10" dirty="0"/>
              <a:t>күшіннен</a:t>
            </a:r>
            <a:r>
              <a:rPr spc="25" dirty="0"/>
              <a:t> </a:t>
            </a:r>
            <a:r>
              <a:rPr spc="-5" dirty="0"/>
              <a:t>тыс</a:t>
            </a:r>
            <a:r>
              <a:rPr spc="5" dirty="0"/>
              <a:t> </a:t>
            </a:r>
            <a:r>
              <a:rPr spc="-15" dirty="0"/>
              <a:t>болып</a:t>
            </a:r>
            <a:r>
              <a:rPr spc="-5" dirty="0"/>
              <a:t> </a:t>
            </a:r>
            <a:r>
              <a:rPr spc="-10" dirty="0"/>
              <a:t>жатады.</a:t>
            </a:r>
          </a:p>
          <a:p>
            <a:pPr marL="299085" marR="825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720" algn="l"/>
              </a:tabLst>
            </a:pPr>
            <a:r>
              <a:rPr spc="-5" dirty="0">
                <a:solidFill>
                  <a:srgbClr val="C00000"/>
                </a:solidFill>
              </a:rPr>
              <a:t>Сабақтардың уақыт </a:t>
            </a:r>
            <a:r>
              <a:rPr spc="-10" dirty="0">
                <a:solidFill>
                  <a:srgbClr val="C00000"/>
                </a:solidFill>
              </a:rPr>
              <a:t>бойынша </a:t>
            </a:r>
            <a:r>
              <a:rPr spc="-5" dirty="0">
                <a:solidFill>
                  <a:srgbClr val="C00000"/>
                </a:solidFill>
              </a:rPr>
              <a:t>және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spc="5" dirty="0">
                <a:solidFill>
                  <a:srgbClr val="C00000"/>
                </a:solidFill>
              </a:rPr>
              <a:t>саны </a:t>
            </a:r>
            <a:r>
              <a:rPr spc="-10" dirty="0">
                <a:solidFill>
                  <a:srgbClr val="C00000"/>
                </a:solidFill>
              </a:rPr>
              <a:t>бойынша </a:t>
            </a:r>
            <a:r>
              <a:rPr dirty="0">
                <a:solidFill>
                  <a:srgbClr val="C00000"/>
                </a:solidFill>
              </a:rPr>
              <a:t>да </a:t>
            </a:r>
            <a:r>
              <a:rPr spc="-5" dirty="0">
                <a:solidFill>
                  <a:srgbClr val="C00000"/>
                </a:solidFill>
              </a:rPr>
              <a:t>тиімді </a:t>
            </a:r>
            <a:r>
              <a:rPr dirty="0">
                <a:solidFill>
                  <a:srgbClr val="C00000"/>
                </a:solidFill>
              </a:rPr>
              <a:t>дозасын </a:t>
            </a:r>
            <a:r>
              <a:rPr spc="-5" dirty="0">
                <a:solidFill>
                  <a:srgbClr val="C00000"/>
                </a:solidFill>
              </a:rPr>
              <a:t>табыңыз. 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/>
              <a:t>Мұнда </a:t>
            </a:r>
            <a:r>
              <a:rPr spc="-5" dirty="0"/>
              <a:t>шектен </a:t>
            </a:r>
            <a:r>
              <a:rPr spc="-10" dirty="0"/>
              <a:t>шығу </a:t>
            </a:r>
            <a:r>
              <a:rPr spc="-5" dirty="0"/>
              <a:t>оңай. </a:t>
            </a:r>
            <a:r>
              <a:rPr spc="-10" dirty="0"/>
              <a:t>Ал </a:t>
            </a:r>
            <a:r>
              <a:rPr dirty="0"/>
              <a:t>бұдан </a:t>
            </a:r>
            <a:r>
              <a:rPr spc="-5" dirty="0"/>
              <a:t>қандай </a:t>
            </a:r>
            <a:r>
              <a:rPr spc="-15" dirty="0"/>
              <a:t>нәтиже </a:t>
            </a:r>
            <a:r>
              <a:rPr spc="-5" dirty="0"/>
              <a:t>шықпақ? </a:t>
            </a:r>
            <a:r>
              <a:rPr dirty="0"/>
              <a:t>Мұндай </a:t>
            </a:r>
            <a:r>
              <a:rPr spc="-5" dirty="0"/>
              <a:t>жағдайда </a:t>
            </a:r>
            <a:r>
              <a:rPr dirty="0"/>
              <a:t> бала</a:t>
            </a:r>
            <a:r>
              <a:rPr spc="55" dirty="0"/>
              <a:t> </a:t>
            </a:r>
            <a:r>
              <a:rPr spc="-10" dirty="0"/>
              <a:t>кейде</a:t>
            </a:r>
            <a:r>
              <a:rPr spc="75" dirty="0"/>
              <a:t> </a:t>
            </a:r>
            <a:r>
              <a:rPr spc="-5" dirty="0"/>
              <a:t>жаман</a:t>
            </a:r>
            <a:r>
              <a:rPr spc="60" dirty="0"/>
              <a:t> </a:t>
            </a:r>
            <a:r>
              <a:rPr spc="-5" dirty="0"/>
              <a:t>қылықтарға</a:t>
            </a:r>
            <a:r>
              <a:rPr spc="65" dirty="0"/>
              <a:t> </a:t>
            </a:r>
            <a:r>
              <a:rPr spc="-10" dirty="0"/>
              <a:t>бой</a:t>
            </a:r>
            <a:r>
              <a:rPr spc="60" dirty="0"/>
              <a:t> </a:t>
            </a:r>
            <a:r>
              <a:rPr dirty="0"/>
              <a:t>алдырып</a:t>
            </a:r>
            <a:r>
              <a:rPr spc="114" dirty="0"/>
              <a:t> </a:t>
            </a:r>
            <a:r>
              <a:rPr spc="-10" dirty="0"/>
              <a:t>барлық</a:t>
            </a:r>
            <a:r>
              <a:rPr spc="65" dirty="0"/>
              <a:t> </a:t>
            </a:r>
            <a:r>
              <a:rPr dirty="0"/>
              <a:t>нәрсені,</a:t>
            </a:r>
            <a:r>
              <a:rPr spc="130" dirty="0"/>
              <a:t> </a:t>
            </a:r>
            <a:r>
              <a:rPr spc="-10" dirty="0"/>
              <a:t>үлкендердің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89808" y="5127447"/>
            <a:ext cx="8493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  <a:tab pos="2461895" algn="l"/>
                <a:tab pos="3839845" algn="l"/>
                <a:tab pos="4384040" algn="l"/>
                <a:tab pos="5010150" algn="l"/>
                <a:tab pos="6145530" algn="l"/>
                <a:tab pos="6795134" algn="l"/>
                <a:tab pos="774319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н</a:t>
            </a:r>
            <a:r>
              <a:rPr sz="1800" b="1" dirty="0">
                <a:latin typeface="Times New Roman"/>
                <a:cs typeface="Times New Roman"/>
              </a:rPr>
              <a:t>ұсқ</a:t>
            </a:r>
            <a:r>
              <a:rPr sz="1800" b="1" spc="-105" dirty="0">
                <a:latin typeface="Times New Roman"/>
                <a:cs typeface="Times New Roman"/>
              </a:rPr>
              <a:t>а</a:t>
            </a:r>
            <a:r>
              <a:rPr sz="1800" b="1" spc="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ы</a:t>
            </a:r>
            <a:r>
              <a:rPr sz="1800" b="1" spc="-10" dirty="0">
                <a:latin typeface="Times New Roman"/>
                <a:cs typeface="Times New Roman"/>
              </a:rPr>
              <a:t>м</a:t>
            </a:r>
            <a:r>
              <a:rPr sz="1800" b="1" dirty="0">
                <a:latin typeface="Times New Roman"/>
                <a:cs typeface="Times New Roman"/>
              </a:rPr>
              <a:t>ен	</a:t>
            </a:r>
            <a:r>
              <a:rPr sz="1800" b="1" spc="-15" dirty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spc="-50" dirty="0">
                <a:latin typeface="Times New Roman"/>
                <a:cs typeface="Times New Roman"/>
              </a:rPr>
              <a:t>а</a:t>
            </a: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spc="5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н	</a:t>
            </a:r>
            <a:r>
              <a:rPr sz="1800" b="1" spc="25" dirty="0">
                <a:latin typeface="Times New Roman"/>
                <a:cs typeface="Times New Roman"/>
              </a:rPr>
              <a:t>с</a:t>
            </a:r>
            <a:r>
              <a:rPr sz="1800" b="1" dirty="0">
                <a:latin typeface="Times New Roman"/>
                <a:cs typeface="Times New Roman"/>
              </a:rPr>
              <a:t>аба</a:t>
            </a:r>
            <a:r>
              <a:rPr sz="1800" b="1" spc="-10" dirty="0">
                <a:latin typeface="Times New Roman"/>
                <a:cs typeface="Times New Roman"/>
              </a:rPr>
              <a:t>қ</a:t>
            </a:r>
            <a:r>
              <a:rPr sz="1800" b="1" spc="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35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ды	</a:t>
            </a:r>
            <a:r>
              <a:rPr sz="1800" b="1" spc="-50" dirty="0">
                <a:latin typeface="Times New Roman"/>
                <a:cs typeface="Times New Roman"/>
              </a:rPr>
              <a:t>ж</a:t>
            </a:r>
            <a:r>
              <a:rPr sz="1800" b="1" dirty="0">
                <a:latin typeface="Times New Roman"/>
                <a:cs typeface="Times New Roman"/>
              </a:rPr>
              <a:t>ек	кө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е	бас</a:t>
            </a:r>
            <a:r>
              <a:rPr sz="1800" b="1" spc="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10" dirty="0">
                <a:latin typeface="Times New Roman"/>
                <a:cs typeface="Times New Roman"/>
              </a:rPr>
              <a:t>й</a:t>
            </a:r>
            <a:r>
              <a:rPr sz="1800" b="1" dirty="0">
                <a:latin typeface="Times New Roman"/>
                <a:cs typeface="Times New Roman"/>
              </a:rPr>
              <a:t>ды	</a:t>
            </a:r>
            <a:r>
              <a:rPr sz="1800" b="1" spc="-25" dirty="0">
                <a:latin typeface="Times New Roman"/>
                <a:cs typeface="Times New Roman"/>
              </a:rPr>
              <a:t>ж</a:t>
            </a:r>
            <a:r>
              <a:rPr sz="1800" b="1" dirty="0">
                <a:latin typeface="Times New Roman"/>
                <a:cs typeface="Times New Roman"/>
              </a:rPr>
              <a:t>әне	</a:t>
            </a:r>
            <a:r>
              <a:rPr sz="1800" b="1" spc="10" dirty="0">
                <a:latin typeface="Times New Roman"/>
                <a:cs typeface="Times New Roman"/>
              </a:rPr>
              <a:t>е</a:t>
            </a:r>
            <a:r>
              <a:rPr sz="1800" b="1" spc="-25" dirty="0">
                <a:latin typeface="Times New Roman"/>
                <a:cs typeface="Times New Roman"/>
              </a:rPr>
              <a:t>ш</a:t>
            </a:r>
            <a:r>
              <a:rPr sz="1800" b="1" spc="-1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ім	</a:t>
            </a:r>
            <a:r>
              <a:rPr sz="1800" b="1" spc="-55" dirty="0">
                <a:latin typeface="Times New Roman"/>
                <a:cs typeface="Times New Roman"/>
              </a:rPr>
              <a:t>к</a:t>
            </a:r>
            <a:r>
              <a:rPr sz="1800" b="1" spc="-20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дергі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606" y="5268228"/>
            <a:ext cx="9751695" cy="119380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082800">
              <a:lnSpc>
                <a:spcPct val="100000"/>
              </a:lnSpc>
              <a:spcBef>
                <a:spcPts val="1155"/>
              </a:spcBef>
            </a:pPr>
            <a:r>
              <a:rPr sz="1800" b="1" spc="-5" dirty="0">
                <a:latin typeface="Times New Roman"/>
                <a:cs typeface="Times New Roman"/>
              </a:rPr>
              <a:t>жасамайтын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көшеге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қашқысы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келіп </a:t>
            </a:r>
            <a:r>
              <a:rPr sz="1800" b="1" spc="-5" dirty="0">
                <a:latin typeface="Times New Roman"/>
                <a:cs typeface="Times New Roman"/>
              </a:rPr>
              <a:t>тұрады.</a:t>
            </a:r>
            <a:endParaRPr sz="1800">
              <a:latin typeface="Times New Roman"/>
              <a:cs typeface="Times New Roman"/>
            </a:endParaRPr>
          </a:p>
          <a:p>
            <a:pPr marL="2505710" marR="5080" indent="-2493645">
              <a:lnSpc>
                <a:spcPct val="100000"/>
              </a:lnSpc>
              <a:spcBef>
                <a:spcPts val="1180"/>
              </a:spcBef>
              <a:tabLst>
                <a:tab pos="2912745" algn="l"/>
                <a:tab pos="3615690" algn="l"/>
                <a:tab pos="8213725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Cambria"/>
                <a:cs typeface="Cambria"/>
              </a:rPr>
              <a:t>Қ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арап</a:t>
            </a:r>
            <a:r>
              <a:rPr sz="2000" b="1" i="1" spc="-10" dirty="0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йы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м </a:t>
            </a:r>
            <a:r>
              <a:rPr sz="2000" b="1" i="1" spc="-10" dirty="0">
                <a:solidFill>
                  <a:srgbClr val="C00000"/>
                </a:solidFill>
                <a:latin typeface="Georgia"/>
                <a:cs typeface="Georgia"/>
              </a:rPr>
              <a:t>ж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ауап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:	оны	</a:t>
            </a:r>
            <a:r>
              <a:rPr sz="2000" b="1" i="1" spc="5" dirty="0">
                <a:solidFill>
                  <a:srgbClr val="C00000"/>
                </a:solidFill>
                <a:latin typeface="Georgia"/>
                <a:cs typeface="Georgia"/>
              </a:rPr>
              <a:t>м</a:t>
            </a:r>
            <a:r>
              <a:rPr sz="2000" b="1" i="1" spc="-5" dirty="0">
                <a:solidFill>
                  <a:srgbClr val="C00000"/>
                </a:solidFill>
                <a:latin typeface="Cambria"/>
                <a:cs typeface="Cambria"/>
              </a:rPr>
              <a:t>ә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ж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б</a:t>
            </a:r>
            <a:r>
              <a:rPr sz="2000" b="1" i="1" spc="5" dirty="0">
                <a:solidFill>
                  <a:srgbClr val="C00000"/>
                </a:solidFill>
                <a:latin typeface="Cambria"/>
                <a:cs typeface="Cambria"/>
              </a:rPr>
              <a:t>ү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рлеп</a:t>
            </a:r>
            <a:r>
              <a:rPr sz="2000" b="1" i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неме</a:t>
            </a:r>
            <a:r>
              <a:rPr sz="2000" b="1" i="1" spc="-10" dirty="0">
                <a:solidFill>
                  <a:srgbClr val="C00000"/>
                </a:solidFill>
                <a:latin typeface="Georgia"/>
                <a:cs typeface="Georgia"/>
              </a:rPr>
              <a:t>с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е </a:t>
            </a:r>
            <a:r>
              <a:rPr sz="2000" b="1" i="1" spc="-10" dirty="0">
                <a:solidFill>
                  <a:srgbClr val="C00000"/>
                </a:solidFill>
                <a:latin typeface="Georgia"/>
                <a:cs typeface="Georgia"/>
              </a:rPr>
              <a:t>к</a:t>
            </a:r>
            <a:r>
              <a:rPr sz="2000" b="1" i="1" spc="5" dirty="0">
                <a:solidFill>
                  <a:srgbClr val="C00000"/>
                </a:solidFill>
                <a:latin typeface="Cambria"/>
                <a:cs typeface="Cambria"/>
              </a:rPr>
              <a:t>ү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ште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п</a:t>
            </a:r>
            <a:r>
              <a:rPr sz="2000" b="1" i="1" spc="-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еме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с	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ел</a:t>
            </a:r>
            <a:r>
              <a:rPr sz="2000" b="1" i="1" spc="-10" dirty="0">
                <a:solidFill>
                  <a:srgbClr val="C00000"/>
                </a:solidFill>
                <a:latin typeface="Georgia"/>
                <a:cs typeface="Georgia"/>
              </a:rPr>
              <a:t>і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кт</a:t>
            </a:r>
            <a:r>
              <a:rPr sz="2000" b="1" i="1" spc="-10" dirty="0">
                <a:solidFill>
                  <a:srgbClr val="C00000"/>
                </a:solidFill>
                <a:latin typeface="Georgia"/>
                <a:cs typeface="Georgia"/>
              </a:rPr>
              <a:t>і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руге  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ж</a:t>
            </a:r>
            <a:r>
              <a:rPr sz="2000" b="1" i="1" spc="-5" dirty="0">
                <a:solidFill>
                  <a:srgbClr val="C00000"/>
                </a:solidFill>
                <a:latin typeface="Cambria"/>
                <a:cs typeface="Cambria"/>
              </a:rPr>
              <a:t>ә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не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қ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ызы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қ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тыру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ғ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sz="2000" b="1" i="1" spc="-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тырысы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ң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ыз.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0430" marR="5080" indent="-669290">
              <a:lnSpc>
                <a:spcPts val="2920"/>
              </a:lnSpc>
              <a:spcBef>
                <a:spcPts val="459"/>
              </a:spcBef>
            </a:pPr>
            <a:r>
              <a:rPr sz="2700" spc="-15" dirty="0"/>
              <a:t>Болашақ </a:t>
            </a:r>
            <a:r>
              <a:rPr sz="2700" dirty="0"/>
              <a:t>бірінші </a:t>
            </a:r>
            <a:r>
              <a:rPr sz="2700" spc="-5" dirty="0"/>
              <a:t>сынып </a:t>
            </a:r>
            <a:r>
              <a:rPr sz="2700" spc="-10" dirty="0"/>
              <a:t>оқушылары </a:t>
            </a:r>
            <a:r>
              <a:rPr sz="2700" dirty="0"/>
              <a:t>– </a:t>
            </a:r>
            <a:r>
              <a:rPr sz="2700" spc="-5" dirty="0"/>
              <a:t>ұлдар </a:t>
            </a:r>
            <a:r>
              <a:rPr sz="2700" dirty="0"/>
              <a:t>мен </a:t>
            </a:r>
            <a:r>
              <a:rPr sz="2700" spc="-10" dirty="0"/>
              <a:t>қыздардың </a:t>
            </a:r>
            <a:r>
              <a:rPr sz="2700" spc="-15" dirty="0"/>
              <a:t>ата- </a:t>
            </a:r>
            <a:r>
              <a:rPr sz="2700" spc="-740" dirty="0"/>
              <a:t> </a:t>
            </a:r>
            <a:r>
              <a:rPr sz="2700" spc="-5" dirty="0"/>
              <a:t>аналары</a:t>
            </a:r>
            <a:r>
              <a:rPr sz="2700" spc="-10" dirty="0"/>
              <a:t> </a:t>
            </a:r>
            <a:r>
              <a:rPr sz="2700" spc="-5" dirty="0"/>
              <a:t>үшін</a:t>
            </a:r>
            <a:r>
              <a:rPr sz="2700" spc="-10" dirty="0"/>
              <a:t> </a:t>
            </a:r>
            <a:r>
              <a:rPr sz="2700" spc="-15" dirty="0"/>
              <a:t>нейро-психофизиологтардың</a:t>
            </a:r>
            <a:r>
              <a:rPr sz="2700" spc="55" dirty="0"/>
              <a:t> </a:t>
            </a:r>
            <a:r>
              <a:rPr sz="2700" spc="-10" dirty="0"/>
              <a:t>ұсыныстары</a:t>
            </a:r>
            <a:endParaRPr sz="2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47" y="2170176"/>
            <a:ext cx="2772156" cy="25176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76169" y="1392682"/>
            <a:ext cx="879665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Ешқашан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сіздің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алдыңызда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жай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ғана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бала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емес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өзіне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тиесілі 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қабылдау </a:t>
            </a:r>
            <a:r>
              <a:rPr sz="2000" b="1" spc="-5" dirty="0">
                <a:latin typeface="Arial"/>
                <a:cs typeface="Arial"/>
              </a:rPr>
              <a:t>ерекшеліктері, </a:t>
            </a:r>
            <a:r>
              <a:rPr sz="2000" b="1" dirty="0">
                <a:latin typeface="Arial"/>
                <a:cs typeface="Arial"/>
              </a:rPr>
              <a:t>ойлау </a:t>
            </a:r>
            <a:r>
              <a:rPr sz="2000" b="1" spc="-10" dirty="0">
                <a:latin typeface="Arial"/>
                <a:cs typeface="Arial"/>
              </a:rPr>
              <a:t>қабілеті </a:t>
            </a:r>
            <a:r>
              <a:rPr sz="2000" b="1" dirty="0">
                <a:latin typeface="Arial"/>
                <a:cs typeface="Arial"/>
              </a:rPr>
              <a:t>мен </a:t>
            </a:r>
            <a:r>
              <a:rPr sz="2000" b="1" spc="-5" dirty="0">
                <a:latin typeface="Arial"/>
                <a:cs typeface="Arial"/>
              </a:rPr>
              <a:t>сезімталдығы </a:t>
            </a:r>
            <a:r>
              <a:rPr sz="2000" b="1" dirty="0">
                <a:latin typeface="Arial"/>
                <a:cs typeface="Arial"/>
              </a:rPr>
              <a:t>бар ұл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немесе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қыз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тұрғанын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ұмытпаңыз.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Оларды</a:t>
            </a:r>
            <a:r>
              <a:rPr sz="2000" b="1" spc="525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тәрбиелеу,</a:t>
            </a:r>
            <a:r>
              <a:rPr sz="2000" b="1" spc="49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үйрету 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тіпті,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әр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түрлі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жақсы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көру</a:t>
            </a:r>
            <a:r>
              <a:rPr sz="2000" b="1" dirty="0">
                <a:latin typeface="Arial"/>
                <a:cs typeface="Arial"/>
              </a:rPr>
              <a:t> керек.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Бірақ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өте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қатты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жақсы</a:t>
            </a:r>
            <a:r>
              <a:rPr sz="2000" b="1" spc="5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көру </a:t>
            </a:r>
            <a:r>
              <a:rPr sz="2000" b="1" dirty="0">
                <a:latin typeface="Arial"/>
                <a:cs typeface="Arial"/>
              </a:rPr>
              <a:t> керек.</a:t>
            </a:r>
            <a:endParaRPr sz="2000">
              <a:latin typeface="Arial"/>
              <a:cs typeface="Arial"/>
            </a:endParaRPr>
          </a:p>
          <a:p>
            <a:pPr marL="355600" marR="6985" indent="-342900" algn="just">
              <a:lnSpc>
                <a:spcPct val="100000"/>
              </a:lnSpc>
              <a:buFont typeface="Arial"/>
              <a:buAutoNum type="arabicPeriod"/>
              <a:tabLst>
                <a:tab pos="426084" algn="l"/>
              </a:tabLst>
            </a:pPr>
            <a:r>
              <a:rPr dirty="0"/>
              <a:t>	</a:t>
            </a:r>
            <a:r>
              <a:rPr sz="2000" b="1" dirty="0">
                <a:latin typeface="Arial"/>
                <a:cs typeface="Arial"/>
              </a:rPr>
              <a:t>Ешқашан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ұл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мен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қызды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салыстырмаңыз,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бірін-біріне</a:t>
            </a:r>
            <a:r>
              <a:rPr sz="2000" b="1" spc="5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үлгі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етпеңіз: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олар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әртүрлі,</a:t>
            </a:r>
            <a:r>
              <a:rPr sz="2000" b="1" spc="-10" dirty="0">
                <a:latin typeface="Arial"/>
                <a:cs typeface="Arial"/>
              </a:rPr>
              <a:t> биологиялық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жас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жағынан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да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қыз</a:t>
            </a:r>
            <a:r>
              <a:rPr sz="2000" b="1" dirty="0">
                <a:latin typeface="Arial"/>
                <a:cs typeface="Arial"/>
              </a:rPr>
              <a:t> бала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өзімен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қатар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ұл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баладан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үлкен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болады.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Ұл бала мен қыз бала </a:t>
            </a:r>
            <a:r>
              <a:rPr sz="2000" b="1" spc="-5" dirty="0">
                <a:latin typeface="Arial"/>
                <a:cs typeface="Arial"/>
              </a:rPr>
              <a:t>әр </a:t>
            </a:r>
            <a:r>
              <a:rPr sz="2000" b="1" dirty="0">
                <a:latin typeface="Arial"/>
                <a:cs typeface="Arial"/>
              </a:rPr>
              <a:t>нәрсені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өзгеше </a:t>
            </a:r>
            <a:r>
              <a:rPr sz="2000" b="1" spc="-5" dirty="0">
                <a:latin typeface="Arial"/>
                <a:cs typeface="Arial"/>
              </a:rPr>
              <a:t>қабылдайтынын, </a:t>
            </a:r>
            <a:r>
              <a:rPr sz="2000" b="1" dirty="0">
                <a:latin typeface="Arial"/>
                <a:cs typeface="Arial"/>
              </a:rPr>
              <a:t>өзгеше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көріп, </a:t>
            </a:r>
            <a:r>
              <a:rPr sz="2000" b="1" spc="-10" dirty="0">
                <a:latin typeface="Arial"/>
                <a:cs typeface="Arial"/>
              </a:rPr>
              <a:t>еститінін, түйсінетінін, </a:t>
            </a:r>
            <a:r>
              <a:rPr sz="2000" b="1" spc="-5" dirty="0">
                <a:latin typeface="Arial"/>
                <a:cs typeface="Arial"/>
              </a:rPr>
              <a:t>кеңістікті </a:t>
            </a:r>
            <a:r>
              <a:rPr sz="2000" b="1" spc="-15" dirty="0">
                <a:latin typeface="Arial"/>
                <a:cs typeface="Arial"/>
              </a:rPr>
              <a:t>әртүрлі </a:t>
            </a:r>
            <a:r>
              <a:rPr sz="2000" b="1" dirty="0">
                <a:latin typeface="Arial"/>
                <a:cs typeface="Arial"/>
              </a:rPr>
              <a:t>қабылдап </a:t>
            </a:r>
            <a:r>
              <a:rPr sz="2000" b="1" spc="-5" dirty="0">
                <a:latin typeface="Arial"/>
                <a:cs typeface="Arial"/>
              </a:rPr>
              <a:t>және </a:t>
            </a:r>
            <a:r>
              <a:rPr sz="2000" b="1" spc="-20" dirty="0">
                <a:latin typeface="Arial"/>
                <a:cs typeface="Arial"/>
              </a:rPr>
              <a:t>сол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бағытта </a:t>
            </a:r>
            <a:r>
              <a:rPr sz="2000" b="1" spc="-10" dirty="0">
                <a:latin typeface="Arial"/>
                <a:cs typeface="Arial"/>
              </a:rPr>
              <a:t>бейімделетінін, </a:t>
            </a:r>
            <a:r>
              <a:rPr sz="2000" b="1" spc="-5" dirty="0">
                <a:latin typeface="Arial"/>
                <a:cs typeface="Arial"/>
              </a:rPr>
              <a:t>ал, </a:t>
            </a:r>
            <a:r>
              <a:rPr sz="2000" b="1" dirty="0">
                <a:latin typeface="Arial"/>
                <a:cs typeface="Arial"/>
              </a:rPr>
              <a:t>ең </a:t>
            </a:r>
            <a:r>
              <a:rPr sz="2000" b="1" spc="-5" dirty="0">
                <a:latin typeface="Arial"/>
                <a:cs typeface="Arial"/>
              </a:rPr>
              <a:t>бастысы </a:t>
            </a:r>
            <a:r>
              <a:rPr sz="2000" b="1" spc="-10" dirty="0">
                <a:latin typeface="Arial"/>
                <a:cs typeface="Arial"/>
              </a:rPr>
              <a:t>әлемдегі </a:t>
            </a:r>
            <a:r>
              <a:rPr sz="2000" b="1" dirty="0">
                <a:latin typeface="Arial"/>
                <a:cs typeface="Arial"/>
              </a:rPr>
              <a:t>не нәрсеге </a:t>
            </a:r>
            <a:r>
              <a:rPr sz="2000" b="1" spc="-15" dirty="0">
                <a:latin typeface="Arial"/>
                <a:cs typeface="Arial"/>
              </a:rPr>
              <a:t>тап </a:t>
            </a:r>
            <a:r>
              <a:rPr sz="2000" b="1" spc="-10" dirty="0">
                <a:latin typeface="Arial"/>
                <a:cs typeface="Arial"/>
              </a:rPr>
              <a:t> болса</a:t>
            </a:r>
            <a:r>
              <a:rPr sz="2000" b="1" spc="-5" dirty="0">
                <a:latin typeface="Arial"/>
                <a:cs typeface="Arial"/>
              </a:rPr>
              <a:t> соны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әртүрлі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зерделейтінін</a:t>
            </a:r>
            <a:r>
              <a:rPr sz="2000" b="1" spc="-5" dirty="0">
                <a:latin typeface="Arial"/>
                <a:cs typeface="Arial"/>
              </a:rPr>
              <a:t> Ұмытпаңыз.</a:t>
            </a:r>
            <a:r>
              <a:rPr sz="2000" b="1" dirty="0">
                <a:latin typeface="Arial"/>
                <a:cs typeface="Arial"/>
              </a:rPr>
              <a:t> Және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әрине,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ересектер сияқты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емес.</a:t>
            </a:r>
            <a:endParaRPr sz="2000">
              <a:latin typeface="Arial"/>
              <a:cs typeface="Arial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000" b="1" spc="-10" dirty="0">
                <a:latin typeface="Arial"/>
                <a:cs typeface="Arial"/>
              </a:rPr>
              <a:t>Солақайды </a:t>
            </a:r>
            <a:r>
              <a:rPr sz="2000" b="1" spc="-5" dirty="0">
                <a:latin typeface="Arial"/>
                <a:cs typeface="Arial"/>
              </a:rPr>
              <a:t>күшпен қайта үйретпеңіз. </a:t>
            </a:r>
            <a:r>
              <a:rPr sz="2000" b="1" spc="-10" dirty="0">
                <a:latin typeface="Arial"/>
                <a:cs typeface="Arial"/>
              </a:rPr>
              <a:t>Мәселе </a:t>
            </a:r>
            <a:r>
              <a:rPr sz="2000" b="1" spc="-15" dirty="0">
                <a:latin typeface="Arial"/>
                <a:cs typeface="Arial"/>
              </a:rPr>
              <a:t>қолда емес, </a:t>
            </a:r>
            <a:r>
              <a:rPr sz="2000" b="1" dirty="0">
                <a:latin typeface="Arial"/>
                <a:cs typeface="Arial"/>
              </a:rPr>
              <a:t>мидың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құрылымында.</a:t>
            </a:r>
            <a:endParaRPr sz="20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Бала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тәрбиесінде</a:t>
            </a:r>
            <a:r>
              <a:rPr sz="2000" b="1" spc="-5" dirty="0">
                <a:latin typeface="Arial"/>
                <a:cs typeface="Arial"/>
              </a:rPr>
              <a:t> бірізді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болыңыз.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" y="289559"/>
            <a:ext cx="11135868" cy="16184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571" rIns="0" bIns="0" rtlCol="0">
            <a:spAutoFit/>
          </a:bodyPr>
          <a:lstStyle/>
          <a:p>
            <a:pPr marL="2305685" marR="5080" indent="-1798955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Баланың</a:t>
            </a:r>
            <a:r>
              <a:rPr dirty="0"/>
              <a:t> </a:t>
            </a:r>
            <a:r>
              <a:rPr spc="-5" dirty="0"/>
              <a:t>өзін-өзі</a:t>
            </a:r>
            <a:r>
              <a:rPr spc="5" dirty="0"/>
              <a:t> </a:t>
            </a:r>
            <a:r>
              <a:rPr spc="-5" dirty="0"/>
              <a:t>бағалауын</a:t>
            </a:r>
            <a:r>
              <a:rPr spc="50" dirty="0"/>
              <a:t> </a:t>
            </a:r>
            <a:r>
              <a:rPr spc="-20" dirty="0"/>
              <a:t>арттыруға</a:t>
            </a:r>
            <a:r>
              <a:rPr spc="70" dirty="0"/>
              <a:t> </a:t>
            </a:r>
            <a:r>
              <a:rPr dirty="0"/>
              <a:t>ықпал </a:t>
            </a:r>
            <a:r>
              <a:rPr spc="-15" dirty="0"/>
              <a:t>етіңіз,</a:t>
            </a:r>
            <a:r>
              <a:rPr spc="35" dirty="0"/>
              <a:t> </a:t>
            </a:r>
            <a:r>
              <a:rPr spc="-5" dirty="0"/>
              <a:t>не</a:t>
            </a:r>
            <a:r>
              <a:rPr spc="15" dirty="0"/>
              <a:t> </a:t>
            </a:r>
            <a:r>
              <a:rPr spc="-5" dirty="0"/>
              <a:t>үшін </a:t>
            </a:r>
            <a:r>
              <a:rPr spc="-765" dirty="0"/>
              <a:t> </a:t>
            </a:r>
            <a:r>
              <a:rPr spc="-5" dirty="0"/>
              <a:t>екенін</a:t>
            </a:r>
            <a:r>
              <a:rPr spc="-20" dirty="0"/>
              <a:t> </a:t>
            </a:r>
            <a:r>
              <a:rPr spc="-15" dirty="0"/>
              <a:t>білетіндей</a:t>
            </a:r>
            <a:r>
              <a:rPr spc="45" dirty="0"/>
              <a:t> </a:t>
            </a:r>
            <a:r>
              <a:rPr spc="-25" dirty="0"/>
              <a:t>етіп</a:t>
            </a:r>
            <a:r>
              <a:rPr spc="45" dirty="0"/>
              <a:t> </a:t>
            </a:r>
            <a:r>
              <a:rPr spc="-5" dirty="0"/>
              <a:t>оны</a:t>
            </a:r>
            <a:r>
              <a:rPr dirty="0"/>
              <a:t> </a:t>
            </a:r>
            <a:r>
              <a:rPr spc="-5" dirty="0"/>
              <a:t>жиі</a:t>
            </a:r>
            <a:r>
              <a:rPr spc="10" dirty="0"/>
              <a:t> </a:t>
            </a:r>
            <a:r>
              <a:rPr spc="-15" dirty="0"/>
              <a:t>мақтаңыз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2422" y="2061210"/>
            <a:ext cx="854329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7701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6F2F9F"/>
                </a:solidFill>
                <a:latin typeface="Arial"/>
                <a:cs typeface="Arial"/>
              </a:rPr>
              <a:t>Баланың қиындықтары ол – </a:t>
            </a:r>
            <a:r>
              <a:rPr sz="2000" b="1" i="1" spc="-10" dirty="0">
                <a:solidFill>
                  <a:srgbClr val="6F2F9F"/>
                </a:solidFill>
                <a:latin typeface="Arial"/>
                <a:cs typeface="Arial"/>
              </a:rPr>
              <a:t>сіздің </a:t>
            </a:r>
            <a:r>
              <a:rPr sz="2000" b="1" i="1" spc="-5" dirty="0">
                <a:solidFill>
                  <a:srgbClr val="6F2F9F"/>
                </a:solidFill>
                <a:latin typeface="Arial"/>
                <a:cs typeface="Arial"/>
              </a:rPr>
              <a:t>қиындықтарыңыз. </a:t>
            </a:r>
            <a:r>
              <a:rPr sz="2000" b="1" i="1" spc="-5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6F2F9F"/>
                </a:solidFill>
                <a:latin typeface="Arial"/>
                <a:cs typeface="Arial"/>
              </a:rPr>
              <a:t>Қиындықтарды</a:t>
            </a:r>
            <a:r>
              <a:rPr sz="2000" b="1" i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6F2F9F"/>
                </a:solidFill>
                <a:latin typeface="Arial"/>
                <a:cs typeface="Arial"/>
              </a:rPr>
              <a:t>бірге</a:t>
            </a:r>
            <a:r>
              <a:rPr sz="2000" b="1" i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6F2F9F"/>
                </a:solidFill>
                <a:latin typeface="Arial"/>
                <a:cs typeface="Arial"/>
              </a:rPr>
              <a:t>жеңу</a:t>
            </a:r>
            <a:r>
              <a:rPr sz="2000" b="1" i="1" dirty="0">
                <a:solidFill>
                  <a:srgbClr val="6F2F9F"/>
                </a:solidFill>
                <a:latin typeface="Arial"/>
                <a:cs typeface="Arial"/>
              </a:rPr>
              <a:t> оңай</a:t>
            </a:r>
            <a:r>
              <a:rPr sz="2000" b="1" i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6F2F9F"/>
                </a:solidFill>
                <a:latin typeface="Arial"/>
                <a:cs typeface="Arial"/>
              </a:rPr>
              <a:t>әрі</a:t>
            </a:r>
            <a:r>
              <a:rPr sz="2000" b="1" i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6F2F9F"/>
                </a:solidFill>
                <a:latin typeface="Arial"/>
                <a:cs typeface="Arial"/>
              </a:rPr>
              <a:t>жылдам!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Ақын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айтқандай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балаларыңызға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шүбәсіз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махаббат</a:t>
            </a:r>
            <a:r>
              <a:rPr sz="20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сыйлаңыз.</a:t>
            </a:r>
            <a:endParaRPr sz="2000">
              <a:latin typeface="Arial"/>
              <a:cs typeface="Arial"/>
            </a:endParaRPr>
          </a:p>
          <a:p>
            <a:pPr marL="12700" marR="5393055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Біз</a:t>
            </a:r>
            <a:r>
              <a:rPr sz="20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сені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себепсіз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сүйеміз </a:t>
            </a:r>
            <a:r>
              <a:rPr sz="2000" b="1" spc="-5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Немере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болғаның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үшін,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 Ұлымыз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болғаның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үшін, </a:t>
            </a:r>
            <a:r>
              <a:rPr sz="2000" b="1" spc="-5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Сәби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болғаның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үшін,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Өсіп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келе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жатқаның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үшін,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Әкеңе,</a:t>
            </a:r>
            <a:r>
              <a:rPr sz="20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анаңа</a:t>
            </a:r>
            <a:r>
              <a:rPr sz="20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тартқаның</a:t>
            </a:r>
            <a:r>
              <a:rPr sz="20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үшін.</a:t>
            </a:r>
            <a:endParaRPr sz="2000">
              <a:latin typeface="Arial"/>
              <a:cs typeface="Arial"/>
            </a:endParaRPr>
          </a:p>
          <a:p>
            <a:pPr marL="12700" marR="338582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Бұл Махаббат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өміріңнің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соңына дейін 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Сенің</a:t>
            </a:r>
            <a:r>
              <a:rPr sz="20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құпия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сүйенішің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(діңгегің)</a:t>
            </a:r>
            <a:r>
              <a:rPr sz="20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болады.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«Махаббатқа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толы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балалықпен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бір ғұмыр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кешуге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болады», дейді </a:t>
            </a:r>
            <a:r>
              <a:rPr sz="2000" b="1" i="1" spc="-5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әйгілі</a:t>
            </a:r>
            <a:r>
              <a:rPr sz="20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ұстаз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Г.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Песталоцци.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636" y="2127504"/>
            <a:ext cx="2714244" cy="38801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909" y="273558"/>
            <a:ext cx="11450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C00000"/>
                </a:solidFill>
              </a:rPr>
              <a:t>ЕСТЕ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30" dirty="0">
                <a:solidFill>
                  <a:srgbClr val="C00000"/>
                </a:solidFill>
              </a:rPr>
              <a:t>САҚТАҢЫЗ:</a:t>
            </a:r>
            <a:r>
              <a:rPr sz="2400" spc="2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Бала</a:t>
            </a:r>
            <a:r>
              <a:rPr sz="2400" spc="-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өзіне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үлкендер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қалай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қараса,</a:t>
            </a:r>
            <a:r>
              <a:rPr sz="2400" spc="10" dirty="0">
                <a:solidFill>
                  <a:srgbClr val="C00000"/>
                </a:solidFill>
              </a:rPr>
              <a:t> </a:t>
            </a:r>
            <a:r>
              <a:rPr sz="2400" spc="-35" dirty="0">
                <a:solidFill>
                  <a:srgbClr val="C00000"/>
                </a:solidFill>
              </a:rPr>
              <a:t>ол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да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spc="-20" dirty="0">
                <a:solidFill>
                  <a:srgbClr val="C00000"/>
                </a:solidFill>
              </a:rPr>
              <a:t>солай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қарайды.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59" y="2711195"/>
            <a:ext cx="3724655" cy="31302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2517" y="608838"/>
            <a:ext cx="10594340" cy="6033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4360">
              <a:lnSpc>
                <a:spcPts val="2280"/>
              </a:lnSpc>
              <a:spcBef>
                <a:spcPts val="105"/>
              </a:spcBef>
            </a:pPr>
            <a:r>
              <a:rPr sz="2000" spc="-25" dirty="0">
                <a:latin typeface="Microsoft Sans Serif"/>
                <a:cs typeface="Microsoft Sans Serif"/>
              </a:rPr>
              <a:t>Негативті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тіркестер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баланы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қанша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жылға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алдын-ала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жоспарлауға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қабілетті</a:t>
            </a:r>
            <a:r>
              <a:rPr sz="2000" i="1" spc="-3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marR="494665" indent="998219">
              <a:lnSpc>
                <a:spcPts val="2160"/>
              </a:lnSpc>
              <a:spcBef>
                <a:spcPts val="150"/>
              </a:spcBef>
              <a:tabLst>
                <a:tab pos="2962275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Көбінесе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ата-ананың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асығыста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айтылған </a:t>
            </a:r>
            <a:r>
              <a:rPr sz="2000" spc="-20" dirty="0">
                <a:latin typeface="Microsoft Sans Serif"/>
                <a:cs typeface="Microsoft Sans Serif"/>
              </a:rPr>
              <a:t>сөздері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нұсқауға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айналады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(әрекетке,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тәртіпке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ойға	</a:t>
            </a:r>
            <a:r>
              <a:rPr sz="2000" spc="-30" dirty="0">
                <a:latin typeface="Microsoft Sans Serif"/>
                <a:cs typeface="Microsoft Sans Serif"/>
              </a:rPr>
              <a:t>бұйрық)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сонан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соң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баланың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ары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қарай</a:t>
            </a:r>
            <a:r>
              <a:rPr sz="2000" spc="-10" dirty="0">
                <a:latin typeface="Microsoft Sans Serif"/>
                <a:cs typeface="Microsoft Sans Serif"/>
              </a:rPr>
              <a:t> дамуын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анықтайды. 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Сөз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қорыңыздан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балаңызға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деген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жылы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сезімді,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тәнтілікті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білдіретін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сөздер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табыңыз.</a:t>
            </a:r>
            <a:endParaRPr sz="2000" dirty="0">
              <a:latin typeface="Microsoft Sans Serif"/>
              <a:cs typeface="Microsoft Sans Serif"/>
            </a:endParaRPr>
          </a:p>
          <a:p>
            <a:pPr marL="2143125">
              <a:lnSpc>
                <a:spcPct val="100000"/>
              </a:lnSpc>
              <a:spcBef>
                <a:spcPts val="1855"/>
              </a:spcBef>
            </a:pPr>
            <a:r>
              <a:rPr sz="2200" b="1" spc="-5" dirty="0">
                <a:solidFill>
                  <a:srgbClr val="6F2F9F"/>
                </a:solidFill>
                <a:latin typeface="Arial"/>
                <a:cs typeface="Arial"/>
              </a:rPr>
              <a:t>Балаға</a:t>
            </a:r>
            <a:r>
              <a:rPr sz="22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Arial"/>
                <a:cs typeface="Arial"/>
              </a:rPr>
              <a:t>«Сені</a:t>
            </a:r>
            <a:r>
              <a:rPr sz="2200" b="1" dirty="0">
                <a:solidFill>
                  <a:srgbClr val="6F2F9F"/>
                </a:solidFill>
                <a:latin typeface="Arial"/>
                <a:cs typeface="Arial"/>
              </a:rPr>
              <a:t> жақсы</a:t>
            </a:r>
            <a:r>
              <a:rPr sz="22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Arial"/>
                <a:cs typeface="Arial"/>
              </a:rPr>
              <a:t>көремін»деп</a:t>
            </a:r>
            <a:r>
              <a:rPr sz="22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6F2F9F"/>
                </a:solidFill>
                <a:latin typeface="Arial"/>
                <a:cs typeface="Arial"/>
              </a:rPr>
              <a:t>айтудың</a:t>
            </a:r>
            <a:r>
              <a:rPr sz="2200" b="1" spc="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6F2F9F"/>
                </a:solidFill>
                <a:latin typeface="Arial"/>
                <a:cs typeface="Arial"/>
              </a:rPr>
              <a:t>«Отыз</a:t>
            </a:r>
            <a:r>
              <a:rPr sz="2200" b="1" spc="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6F2F9F"/>
                </a:solidFill>
                <a:latin typeface="Arial"/>
                <a:cs typeface="Arial"/>
              </a:rPr>
              <a:t>тәсілі»</a:t>
            </a:r>
            <a:endParaRPr sz="2200" dirty="0">
              <a:latin typeface="Arial"/>
              <a:cs typeface="Arial"/>
            </a:endParaRPr>
          </a:p>
          <a:p>
            <a:pPr marL="3408679" marR="5080" algn="just">
              <a:lnSpc>
                <a:spcPct val="100000"/>
              </a:lnSpc>
              <a:spcBef>
                <a:spcPts val="1480"/>
              </a:spcBef>
            </a:pPr>
            <a:r>
              <a:rPr sz="2000" dirty="0">
                <a:latin typeface="Microsoft Sans Serif"/>
                <a:cs typeface="Microsoft Sans Serif"/>
              </a:rPr>
              <a:t>1. </a:t>
            </a:r>
            <a:r>
              <a:rPr sz="2000" spc="-5" dirty="0">
                <a:latin typeface="Microsoft Sans Serif"/>
                <a:cs typeface="Microsoft Sans Serif"/>
              </a:rPr>
              <a:t>Жарайсың! </a:t>
            </a:r>
            <a:r>
              <a:rPr sz="2000" dirty="0">
                <a:latin typeface="Microsoft Sans Serif"/>
                <a:cs typeface="Microsoft Sans Serif"/>
              </a:rPr>
              <a:t>2. </a:t>
            </a:r>
            <a:r>
              <a:rPr sz="2000" spc="-25" dirty="0">
                <a:latin typeface="Microsoft Sans Serif"/>
                <a:cs typeface="Microsoft Sans Serif"/>
              </a:rPr>
              <a:t>Жақсы! </a:t>
            </a:r>
            <a:r>
              <a:rPr sz="2000" dirty="0">
                <a:latin typeface="Microsoft Sans Serif"/>
                <a:cs typeface="Microsoft Sans Serif"/>
              </a:rPr>
              <a:t>3. </a:t>
            </a:r>
            <a:r>
              <a:rPr sz="2000" spc="-50" dirty="0">
                <a:latin typeface="Microsoft Sans Serif"/>
                <a:cs typeface="Microsoft Sans Serif"/>
              </a:rPr>
              <a:t>Таң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қаларлық!</a:t>
            </a:r>
            <a:r>
              <a:rPr sz="2000" spc="4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4. Мен </a:t>
            </a:r>
            <a:r>
              <a:rPr sz="2000" spc="-35" dirty="0">
                <a:latin typeface="Microsoft Sans Serif"/>
                <a:cs typeface="Microsoft Sans Serif"/>
              </a:rPr>
              <a:t>күткеннен 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де </a:t>
            </a:r>
            <a:r>
              <a:rPr sz="2000" spc="-60" dirty="0">
                <a:latin typeface="Microsoft Sans Serif"/>
                <a:cs typeface="Microsoft Sans Serif"/>
              </a:rPr>
              <a:t>керемет. </a:t>
            </a:r>
            <a:r>
              <a:rPr sz="2000" dirty="0">
                <a:latin typeface="Microsoft Sans Serif"/>
                <a:cs typeface="Microsoft Sans Serif"/>
              </a:rPr>
              <a:t>5. </a:t>
            </a:r>
            <a:r>
              <a:rPr sz="2000" spc="-25" dirty="0">
                <a:latin typeface="Microsoft Sans Serif"/>
                <a:cs typeface="Microsoft Sans Serif"/>
              </a:rPr>
              <a:t>Тамаша! </a:t>
            </a:r>
            <a:r>
              <a:rPr sz="2000" dirty="0">
                <a:latin typeface="Microsoft Sans Serif"/>
                <a:cs typeface="Microsoft Sans Serif"/>
              </a:rPr>
              <a:t>6. </a:t>
            </a:r>
            <a:r>
              <a:rPr sz="2000" spc="-30" dirty="0">
                <a:latin typeface="Microsoft Sans Serif"/>
                <a:cs typeface="Microsoft Sans Serif"/>
              </a:rPr>
              <a:t>Таңғажайып! </a:t>
            </a:r>
            <a:r>
              <a:rPr sz="2000" dirty="0">
                <a:latin typeface="Microsoft Sans Serif"/>
                <a:cs typeface="Microsoft Sans Serif"/>
              </a:rPr>
              <a:t>7. </a:t>
            </a:r>
            <a:r>
              <a:rPr sz="2000" spc="-10" dirty="0">
                <a:latin typeface="Microsoft Sans Serif"/>
                <a:cs typeface="Microsoft Sans Serif"/>
              </a:rPr>
              <a:t>Өте </a:t>
            </a:r>
            <a:r>
              <a:rPr sz="2000" spc="-35" dirty="0">
                <a:latin typeface="Microsoft Sans Serif"/>
                <a:cs typeface="Microsoft Sans Serif"/>
              </a:rPr>
              <a:t>керемет! </a:t>
            </a:r>
            <a:r>
              <a:rPr sz="2000" spc="-10" dirty="0">
                <a:latin typeface="Microsoft Sans Serif"/>
                <a:cs typeface="Microsoft Sans Serif"/>
              </a:rPr>
              <a:t>8.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Ұмыту </a:t>
            </a:r>
            <a:r>
              <a:rPr sz="2000" spc="-45" dirty="0">
                <a:latin typeface="Microsoft Sans Serif"/>
                <a:cs typeface="Microsoft Sans Serif"/>
              </a:rPr>
              <a:t>мүмкін </a:t>
            </a:r>
            <a:r>
              <a:rPr sz="2000" spc="-15" dirty="0">
                <a:latin typeface="Microsoft Sans Serif"/>
                <a:cs typeface="Microsoft Sans Serif"/>
              </a:rPr>
              <a:t>емес! </a:t>
            </a:r>
            <a:r>
              <a:rPr sz="2000" dirty="0">
                <a:latin typeface="Microsoft Sans Serif"/>
                <a:cs typeface="Microsoft Sans Serif"/>
              </a:rPr>
              <a:t>9. </a:t>
            </a:r>
            <a:r>
              <a:rPr sz="2000" spc="-65" dirty="0">
                <a:latin typeface="Microsoft Sans Serif"/>
                <a:cs typeface="Microsoft Sans Serif"/>
              </a:rPr>
              <a:t>Дәл </a:t>
            </a:r>
            <a:r>
              <a:rPr sz="2000" spc="-5" dirty="0">
                <a:latin typeface="Microsoft Sans Serif"/>
                <a:cs typeface="Microsoft Sans Serif"/>
              </a:rPr>
              <a:t>осыны </a:t>
            </a:r>
            <a:r>
              <a:rPr sz="2000" spc="-45" dirty="0">
                <a:latin typeface="Microsoft Sans Serif"/>
                <a:cs typeface="Microsoft Sans Serif"/>
              </a:rPr>
              <a:t>күткен </a:t>
            </a:r>
            <a:r>
              <a:rPr sz="2000" spc="-40" dirty="0">
                <a:latin typeface="Microsoft Sans Serif"/>
                <a:cs typeface="Microsoft Sans Serif"/>
              </a:rPr>
              <a:t>едік. </a:t>
            </a:r>
            <a:r>
              <a:rPr sz="2000" dirty="0">
                <a:latin typeface="Microsoft Sans Serif"/>
                <a:cs typeface="Microsoft Sans Serif"/>
              </a:rPr>
              <a:t>10. </a:t>
            </a:r>
            <a:r>
              <a:rPr sz="2000" spc="10" dirty="0">
                <a:latin typeface="Microsoft Sans Serif"/>
                <a:cs typeface="Microsoft Sans Serif"/>
              </a:rPr>
              <a:t>Бұл </a:t>
            </a:r>
            <a:r>
              <a:rPr sz="2000" spc="-25" dirty="0">
                <a:latin typeface="Microsoft Sans Serif"/>
                <a:cs typeface="Microsoft Sans Serif"/>
              </a:rPr>
              <a:t>менің 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жан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дүниеме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қатты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әсер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етеді.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11.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Сен </a:t>
            </a:r>
            <a:r>
              <a:rPr sz="2000" dirty="0">
                <a:latin typeface="Microsoft Sans Serif"/>
                <a:cs typeface="Microsoft Sans Serif"/>
              </a:rPr>
              <a:t>сондай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жақсы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айттың</a:t>
            </a:r>
            <a:endParaRPr sz="2000" dirty="0">
              <a:latin typeface="Microsoft Sans Serif"/>
              <a:cs typeface="Microsoft Sans Serif"/>
            </a:endParaRPr>
          </a:p>
          <a:p>
            <a:pPr marL="3408679" marR="5715" algn="just">
              <a:lnSpc>
                <a:spcPct val="100000"/>
              </a:lnSpc>
            </a:pPr>
            <a:r>
              <a:rPr sz="2000" spc="525" dirty="0">
                <a:latin typeface="Microsoft Sans Serif"/>
                <a:cs typeface="Microsoft Sans Serif"/>
              </a:rPr>
              <a:t>– </a:t>
            </a:r>
            <a:r>
              <a:rPr sz="2000" spc="-80" dirty="0">
                <a:latin typeface="Microsoft Sans Serif"/>
                <a:cs typeface="Microsoft Sans Serif"/>
              </a:rPr>
              <a:t>қысқа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әрі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нұсқа.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12.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Тапқырлық.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13.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Ең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жақсы.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14.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Талантты.</a:t>
            </a:r>
            <a:r>
              <a:rPr sz="2000" spc="36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15.</a:t>
            </a:r>
            <a:r>
              <a:rPr sz="2000" spc="36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Сен</a:t>
            </a:r>
            <a:r>
              <a:rPr sz="2000" spc="37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бүгін</a:t>
            </a:r>
            <a:r>
              <a:rPr sz="2000" spc="35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көп</a:t>
            </a:r>
            <a:r>
              <a:rPr sz="2000" spc="36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шаруа</a:t>
            </a:r>
            <a:r>
              <a:rPr sz="2000" spc="36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бітірдің.</a:t>
            </a:r>
            <a:r>
              <a:rPr sz="2000" spc="3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16.</a:t>
            </a:r>
            <a:r>
              <a:rPr sz="2000" spc="37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Бәрекелді!</a:t>
            </a:r>
            <a:endParaRPr sz="2000" dirty="0">
              <a:latin typeface="Microsoft Sans Serif"/>
              <a:cs typeface="Microsoft Sans Serif"/>
            </a:endParaRPr>
          </a:p>
          <a:p>
            <a:pPr marL="3408679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17.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Енді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жақсы.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18.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Тамаша.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19.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Таң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қаларлық.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20.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Сұлулық!</a:t>
            </a:r>
            <a:endParaRPr sz="2000" dirty="0">
              <a:latin typeface="Microsoft Sans Serif"/>
              <a:cs typeface="Microsoft Sans Serif"/>
            </a:endParaRPr>
          </a:p>
          <a:p>
            <a:pPr marL="3408679" marR="5715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21.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Ертегідегідей.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22.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Өте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анық.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23.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Жарық,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көрнекті.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24.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Керемет </a:t>
            </a:r>
            <a:r>
              <a:rPr sz="2000" spc="-20" dirty="0">
                <a:latin typeface="Microsoft Sans Serif"/>
                <a:cs typeface="Microsoft Sans Serif"/>
              </a:rPr>
              <a:t>бастама. </a:t>
            </a:r>
            <a:r>
              <a:rPr sz="2000" spc="-5" dirty="0">
                <a:latin typeface="Microsoft Sans Serif"/>
                <a:cs typeface="Microsoft Sans Serif"/>
              </a:rPr>
              <a:t>25. Сен дұрыс </a:t>
            </a:r>
            <a:r>
              <a:rPr sz="2000" spc="-20" dirty="0">
                <a:latin typeface="Microsoft Sans Serif"/>
                <a:cs typeface="Microsoft Sans Serif"/>
              </a:rPr>
              <a:t>жолдасың. </a:t>
            </a:r>
            <a:r>
              <a:rPr sz="2000" spc="-5" dirty="0">
                <a:latin typeface="Microsoft Sans Serif"/>
                <a:cs typeface="Microsoft Sans Serif"/>
              </a:rPr>
              <a:t>26. Сен </a:t>
            </a:r>
            <a:r>
              <a:rPr sz="2000" spc="-10" dirty="0">
                <a:latin typeface="Microsoft Sans Serif"/>
                <a:cs typeface="Microsoft Sans Serif"/>
              </a:rPr>
              <a:t>ұтымды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шештің </a:t>
            </a:r>
            <a:r>
              <a:rPr sz="2000" dirty="0">
                <a:latin typeface="Microsoft Sans Serif"/>
                <a:cs typeface="Microsoft Sans Serif"/>
              </a:rPr>
              <a:t>! 27. </a:t>
            </a:r>
            <a:r>
              <a:rPr sz="2000" spc="-5" dirty="0">
                <a:latin typeface="Microsoft Sans Serif"/>
                <a:cs typeface="Microsoft Sans Serif"/>
              </a:rPr>
              <a:t>Сен </a:t>
            </a:r>
            <a:r>
              <a:rPr sz="2000" spc="-15" dirty="0">
                <a:latin typeface="Microsoft Sans Serif"/>
                <a:cs typeface="Microsoft Sans Serif"/>
              </a:rPr>
              <a:t>мұны </a:t>
            </a:r>
            <a:r>
              <a:rPr sz="2000" spc="-20" dirty="0">
                <a:latin typeface="Microsoft Sans Serif"/>
                <a:cs typeface="Microsoft Sans Serif"/>
              </a:rPr>
              <a:t>оңай жасайсың. </a:t>
            </a:r>
            <a:r>
              <a:rPr sz="2000" dirty="0">
                <a:latin typeface="Microsoft Sans Serif"/>
                <a:cs typeface="Microsoft Sans Serif"/>
              </a:rPr>
              <a:t>28. </a:t>
            </a:r>
            <a:r>
              <a:rPr sz="2000" spc="5" dirty="0">
                <a:latin typeface="Microsoft Sans Serif"/>
                <a:cs typeface="Microsoft Sans Serif"/>
              </a:rPr>
              <a:t>Бұл </a:t>
            </a:r>
            <a:r>
              <a:rPr sz="2000" spc="-30" dirty="0">
                <a:latin typeface="Microsoft Sans Serif"/>
                <a:cs typeface="Microsoft Sans Serif"/>
              </a:rPr>
              <a:t>нағыз </a:t>
            </a:r>
            <a:r>
              <a:rPr sz="2000" spc="-35" dirty="0">
                <a:latin typeface="Microsoft Sans Serif"/>
                <a:cs typeface="Microsoft Sans Serif"/>
              </a:rPr>
              <a:t>керекті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нәрсе.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29. </a:t>
            </a:r>
            <a:r>
              <a:rPr sz="2000" spc="-25" dirty="0" err="1" smtClean="0">
                <a:latin typeface="Microsoft Sans Serif"/>
                <a:cs typeface="Microsoft Sans Serif"/>
              </a:rPr>
              <a:t>Ух</a:t>
            </a:r>
            <a:r>
              <a:rPr lang="kk-KZ" sz="2000" spc="-25" dirty="0" smtClean="0">
                <a:latin typeface="Microsoft Sans Serif"/>
                <a:cs typeface="Microsoft Sans Serif"/>
              </a:rPr>
              <a:t>-ты</a:t>
            </a:r>
            <a:r>
              <a:rPr sz="2000" spc="-25" dirty="0" smtClean="0">
                <a:latin typeface="Microsoft Sans Serif"/>
                <a:cs typeface="Microsoft Sans Serif"/>
              </a:rPr>
              <a:t>!!!</a:t>
            </a:r>
            <a:r>
              <a:rPr sz="2000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30. </a:t>
            </a:r>
            <a:r>
              <a:rPr sz="2000" spc="-45" dirty="0">
                <a:latin typeface="Microsoft Sans Serif"/>
                <a:cs typeface="Microsoft Sans Serif"/>
              </a:rPr>
              <a:t>Құттықтаймын!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Microsoft Sans Serif"/>
              <a:cs typeface="Microsoft Sans Serif"/>
            </a:endParaRPr>
          </a:p>
          <a:p>
            <a:pPr marL="399669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Келесі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Он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сөз қандай?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Сіз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ұсыныңыз!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773" y="288416"/>
            <a:ext cx="11015345" cy="12642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979169" marR="967740" algn="ctr">
              <a:lnSpc>
                <a:spcPts val="3140"/>
              </a:lnSpc>
              <a:spcBef>
                <a:spcPts val="490"/>
              </a:spcBef>
            </a:pP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Бастауыш білім </a:t>
            </a:r>
            <a:r>
              <a:rPr sz="2900" b="1" spc="-5" dirty="0">
                <a:solidFill>
                  <a:srgbClr val="6F2F9F"/>
                </a:solidFill>
                <a:latin typeface="Georgia"/>
                <a:cs typeface="Georgia"/>
              </a:rPr>
              <a:t>беру 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б</a:t>
            </a:r>
            <a:r>
              <a:rPr sz="2900" b="1" dirty="0">
                <a:solidFill>
                  <a:srgbClr val="6F2F9F"/>
                </a:solidFill>
                <a:latin typeface="Cambria"/>
                <a:cs typeface="Cambria"/>
              </a:rPr>
              <a:t>ұ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л – </a:t>
            </a:r>
            <a:r>
              <a:rPr sz="2900" b="1" spc="-5" dirty="0">
                <a:solidFill>
                  <a:srgbClr val="6F2F9F"/>
                </a:solidFill>
                <a:latin typeface="Georgia"/>
                <a:cs typeface="Georgia"/>
              </a:rPr>
              <a:t>ересектер </a:t>
            </a:r>
            <a:r>
              <a:rPr sz="2900" b="1" dirty="0">
                <a:solidFill>
                  <a:srgbClr val="6F2F9F"/>
                </a:solidFill>
                <a:latin typeface="Cambria"/>
                <a:cs typeface="Cambria"/>
              </a:rPr>
              <a:t>ә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леміне, </a:t>
            </a:r>
            <a:r>
              <a:rPr sz="2900" b="1" spc="-7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900" b="1" spc="-5" dirty="0">
                <a:solidFill>
                  <a:srgbClr val="6F2F9F"/>
                </a:solidFill>
                <a:latin typeface="Georgia"/>
                <a:cs typeface="Georgia"/>
              </a:rPr>
              <a:t>саналы</a:t>
            </a:r>
            <a:r>
              <a:rPr sz="2900" b="1" spc="-3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900" b="1" dirty="0">
                <a:solidFill>
                  <a:srgbClr val="6F2F9F"/>
                </a:solidFill>
                <a:latin typeface="Cambria"/>
                <a:cs typeface="Cambria"/>
              </a:rPr>
              <a:t>ө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мірге</a:t>
            </a:r>
            <a:r>
              <a:rPr sz="2900" b="1" spc="-1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бастау</a:t>
            </a:r>
            <a:r>
              <a:rPr sz="2900" b="1" spc="-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ж</a:t>
            </a:r>
            <a:r>
              <a:rPr sz="2900" b="1" dirty="0">
                <a:solidFill>
                  <a:srgbClr val="6F2F9F"/>
                </a:solidFill>
                <a:latin typeface="Cambria"/>
                <a:cs typeface="Cambria"/>
              </a:rPr>
              <a:t>ә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не баланы</a:t>
            </a:r>
            <a:r>
              <a:rPr sz="2900" b="1" dirty="0">
                <a:solidFill>
                  <a:srgbClr val="6F2F9F"/>
                </a:solidFill>
                <a:latin typeface="Cambria"/>
                <a:cs typeface="Cambria"/>
              </a:rPr>
              <a:t>ң</a:t>
            </a:r>
            <a:r>
              <a:rPr sz="2900" b="1" spc="75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2900" b="1" spc="-5" dirty="0">
                <a:solidFill>
                  <a:srgbClr val="6F2F9F"/>
                </a:solidFill>
                <a:latin typeface="Georgia"/>
                <a:cs typeface="Georgia"/>
              </a:rPr>
              <a:t>кім</a:t>
            </a:r>
            <a:r>
              <a:rPr sz="2900" b="1" spc="-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ж</a:t>
            </a:r>
            <a:r>
              <a:rPr sz="2900" b="1" dirty="0">
                <a:solidFill>
                  <a:srgbClr val="6F2F9F"/>
                </a:solidFill>
                <a:latin typeface="Cambria"/>
                <a:cs typeface="Cambria"/>
              </a:rPr>
              <a:t>ә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не</a:t>
            </a:r>
            <a:endParaRPr sz="2900">
              <a:latin typeface="Georgia"/>
              <a:cs typeface="Georgia"/>
            </a:endParaRPr>
          </a:p>
          <a:p>
            <a:pPr algn="ctr">
              <a:lnSpc>
                <a:spcPts val="3080"/>
              </a:lnSpc>
            </a:pPr>
            <a:r>
              <a:rPr sz="2900" b="1" dirty="0">
                <a:solidFill>
                  <a:srgbClr val="6F2F9F"/>
                </a:solidFill>
                <a:latin typeface="Cambria"/>
                <a:cs typeface="Cambria"/>
              </a:rPr>
              <a:t>қ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андай</a:t>
            </a:r>
            <a:r>
              <a:rPr sz="2900" b="1" spc="-1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болып</a:t>
            </a:r>
            <a:r>
              <a:rPr sz="2900" b="1" spc="-4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900" b="1" spc="-5" dirty="0">
                <a:solidFill>
                  <a:srgbClr val="6F2F9F"/>
                </a:solidFill>
                <a:latin typeface="Cambria"/>
                <a:cs typeface="Cambria"/>
              </a:rPr>
              <a:t>ө</a:t>
            </a:r>
            <a:r>
              <a:rPr sz="2900" b="1" spc="-5" dirty="0">
                <a:solidFill>
                  <a:srgbClr val="6F2F9F"/>
                </a:solidFill>
                <a:latin typeface="Georgia"/>
                <a:cs typeface="Georgia"/>
              </a:rPr>
              <a:t>сетіні</a:t>
            </a:r>
            <a:r>
              <a:rPr sz="2900" b="1" spc="-1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900" b="1" spc="5" dirty="0">
                <a:solidFill>
                  <a:srgbClr val="6F2F9F"/>
                </a:solidFill>
                <a:latin typeface="Georgia"/>
                <a:cs typeface="Georgia"/>
              </a:rPr>
              <a:t>оны</a:t>
            </a:r>
            <a:r>
              <a:rPr sz="2900" b="1" spc="5" dirty="0">
                <a:solidFill>
                  <a:srgbClr val="6F2F9F"/>
                </a:solidFill>
                <a:latin typeface="Cambria"/>
                <a:cs typeface="Cambria"/>
              </a:rPr>
              <a:t>ң</a:t>
            </a:r>
            <a:r>
              <a:rPr sz="2900" b="1" spc="80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2900" b="1" spc="-5" dirty="0">
                <a:solidFill>
                  <a:srgbClr val="6F2F9F"/>
                </a:solidFill>
                <a:latin typeface="Georgia"/>
                <a:cs typeface="Georgia"/>
              </a:rPr>
              <a:t>жетістіктеріне</a:t>
            </a:r>
            <a:r>
              <a:rPr sz="2900" b="1" dirty="0">
                <a:solidFill>
                  <a:srgbClr val="6F2F9F"/>
                </a:solidFill>
                <a:latin typeface="Georgia"/>
                <a:cs typeface="Georgia"/>
              </a:rPr>
              <a:t> байланысты</a:t>
            </a:r>
            <a:endParaRPr sz="29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1909572"/>
            <a:ext cx="2104644" cy="2171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76169" y="1737487"/>
            <a:ext cx="1715135" cy="1370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3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іктен  мүмкін?</a:t>
            </a:r>
            <a:endParaRPr sz="3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Мектепте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9650" y="1737487"/>
            <a:ext cx="6916420" cy="1370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05"/>
              </a:spcBef>
              <a:tabLst>
                <a:tab pos="2089785" algn="l"/>
                <a:tab pos="5043805" algn="l"/>
              </a:tabLst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sz="32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лад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а	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қи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нды</a:t>
            </a:r>
            <a:r>
              <a:rPr sz="32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қ</a:t>
            </a:r>
            <a:r>
              <a:rPr sz="32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ар	</a:t>
            </a:r>
            <a:r>
              <a:rPr sz="3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уынд</a:t>
            </a:r>
            <a:r>
              <a:rPr sz="3200" b="1" spc="-16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уы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030605" algn="l"/>
                <a:tab pos="2627630" algn="l"/>
                <a:tab pos="4505325" algn="l"/>
                <a:tab pos="58496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жаң</a:t>
            </a:r>
            <a:r>
              <a:rPr sz="2400" b="1" dirty="0">
                <a:latin typeface="Times New Roman"/>
                <a:cs typeface="Times New Roman"/>
              </a:rPr>
              <a:t>а	</a:t>
            </a:r>
            <a:r>
              <a:rPr sz="2400" b="1" spc="30" dirty="0">
                <a:latin typeface="Times New Roman"/>
                <a:cs typeface="Times New Roman"/>
              </a:rPr>
              <a:t>т</a:t>
            </a:r>
            <a:r>
              <a:rPr sz="2400" b="1" spc="20" dirty="0">
                <a:latin typeface="Times New Roman"/>
                <a:cs typeface="Times New Roman"/>
              </a:rPr>
              <a:t>а</a:t>
            </a:r>
            <a:r>
              <a:rPr sz="2400" b="1" spc="-5" dirty="0">
                <a:latin typeface="Times New Roman"/>
                <a:cs typeface="Times New Roman"/>
              </a:rPr>
              <a:t>л</a:t>
            </a:r>
            <a:r>
              <a:rPr sz="2400" b="1" spc="-35" dirty="0">
                <a:latin typeface="Times New Roman"/>
                <a:cs typeface="Times New Roman"/>
              </a:rPr>
              <a:t>а</a:t>
            </a:r>
            <a:r>
              <a:rPr sz="2400" b="1" spc="5" dirty="0">
                <a:latin typeface="Times New Roman"/>
                <a:cs typeface="Times New Roman"/>
              </a:rPr>
              <a:t>п</a:t>
            </a:r>
            <a:r>
              <a:rPr sz="2400" b="1" spc="20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ар	</a:t>
            </a:r>
            <a:r>
              <a:rPr sz="2400" b="1" spc="-5" dirty="0">
                <a:latin typeface="Times New Roman"/>
                <a:cs typeface="Times New Roman"/>
              </a:rPr>
              <a:t>қойылад</a:t>
            </a:r>
            <a:r>
              <a:rPr sz="2400" b="1" spc="15" dirty="0">
                <a:latin typeface="Times New Roman"/>
                <a:cs typeface="Times New Roman"/>
              </a:rPr>
              <a:t>ы</a:t>
            </a:r>
            <a:r>
              <a:rPr sz="2400" b="1" dirty="0">
                <a:latin typeface="Times New Roman"/>
                <a:cs typeface="Times New Roman"/>
              </a:rPr>
              <a:t>:	</a:t>
            </a:r>
            <a:r>
              <a:rPr sz="2400" b="1" spc="-5" dirty="0">
                <a:latin typeface="Times New Roman"/>
                <a:cs typeface="Times New Roman"/>
              </a:rPr>
              <a:t>мұқия</a:t>
            </a:r>
            <a:r>
              <a:rPr sz="2400" b="1" dirty="0">
                <a:latin typeface="Times New Roman"/>
                <a:cs typeface="Times New Roman"/>
              </a:rPr>
              <a:t>т	</a:t>
            </a:r>
            <a:r>
              <a:rPr sz="2400" b="1" spc="-5" dirty="0">
                <a:latin typeface="Times New Roman"/>
                <a:cs typeface="Times New Roman"/>
              </a:rPr>
              <a:t>тың</a:t>
            </a:r>
            <a:r>
              <a:rPr sz="2400" b="1" spc="-10" dirty="0">
                <a:latin typeface="Times New Roman"/>
                <a:cs typeface="Times New Roman"/>
              </a:rPr>
              <a:t>д</a:t>
            </a:r>
            <a:r>
              <a:rPr sz="2400" b="1" spc="-120" dirty="0">
                <a:latin typeface="Times New Roman"/>
                <a:cs typeface="Times New Roman"/>
              </a:rPr>
              <a:t>а</a:t>
            </a:r>
            <a:r>
              <a:rPr sz="2400" b="1" spc="-240" dirty="0">
                <a:latin typeface="Times New Roman"/>
                <a:cs typeface="Times New Roman"/>
              </a:rPr>
              <a:t>у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6169" y="3081909"/>
            <a:ext cx="885952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algn="just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Times New Roman"/>
                <a:cs typeface="Times New Roman"/>
              </a:rPr>
              <a:t>алаңдамау,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орнатылған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ережелер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мен </a:t>
            </a:r>
            <a:r>
              <a:rPr sz="2400" b="1" spc="-15" dirty="0">
                <a:latin typeface="Times New Roman"/>
                <a:cs typeface="Times New Roman"/>
              </a:rPr>
              <a:t>тәртіпке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бағыну.</a:t>
            </a:r>
            <a:endParaRPr sz="2400">
              <a:latin typeface="Times New Roman"/>
              <a:cs typeface="Times New Roman"/>
            </a:endParaRPr>
          </a:p>
          <a:p>
            <a:pPr marL="299085" marR="762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Ата-аналар</a:t>
            </a:r>
            <a:r>
              <a:rPr sz="2400" b="1" spc="-5" dirty="0">
                <a:latin typeface="Times New Roman"/>
                <a:cs typeface="Times New Roman"/>
              </a:rPr>
              <a:t> тарапынан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жаңа</a:t>
            </a:r>
            <a:r>
              <a:rPr sz="2400" b="1" dirty="0">
                <a:latin typeface="Times New Roman"/>
                <a:cs typeface="Times New Roman"/>
              </a:rPr>
              <a:t> талаптар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пайда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болады: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күн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тәртібін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өзгерту,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бала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тәртібіндегі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өз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бетінше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әрекеттердің </a:t>
            </a:r>
            <a:r>
              <a:rPr sz="2400" b="1" spc="-5" dirty="0">
                <a:latin typeface="Times New Roman"/>
                <a:cs typeface="Times New Roman"/>
              </a:rPr>
              <a:t> пайда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болуы,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бұйрықты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өз-өзіне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қызмет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көрсету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арқылы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орындау.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b="1" dirty="0">
                <a:latin typeface="Times New Roman"/>
                <a:cs typeface="Times New Roman"/>
              </a:rPr>
              <a:t>Бала </a:t>
            </a:r>
            <a:r>
              <a:rPr sz="2400" b="1" spc="-5" dirty="0">
                <a:latin typeface="Times New Roman"/>
                <a:cs typeface="Times New Roman"/>
              </a:rPr>
              <a:t>өз құрдастарымен жаңа </a:t>
            </a:r>
            <a:r>
              <a:rPr sz="2400" b="1" spc="-10" dirty="0">
                <a:latin typeface="Times New Roman"/>
                <a:cs typeface="Times New Roman"/>
              </a:rPr>
              <a:t>қарым-қатынасқа </a:t>
            </a:r>
            <a:r>
              <a:rPr sz="2400" b="1" spc="-5" dirty="0">
                <a:latin typeface="Times New Roman"/>
                <a:cs typeface="Times New Roman"/>
              </a:rPr>
              <a:t>түседі: </a:t>
            </a:r>
            <a:r>
              <a:rPr sz="2400" b="1" i="1" spc="-5" dirty="0">
                <a:latin typeface="Times New Roman"/>
                <a:cs typeface="Times New Roman"/>
              </a:rPr>
              <a:t>бала 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басқалар </a:t>
            </a:r>
            <a:r>
              <a:rPr sz="2400" b="1" i="1" dirty="0">
                <a:latin typeface="Times New Roman"/>
                <a:cs typeface="Times New Roman"/>
              </a:rPr>
              <a:t>сияқты оқи аламын ба, </a:t>
            </a:r>
            <a:r>
              <a:rPr sz="2400" b="1" i="1" spc="-5" dirty="0">
                <a:latin typeface="Times New Roman"/>
                <a:cs typeface="Times New Roman"/>
              </a:rPr>
              <a:t>менімен </a:t>
            </a:r>
            <a:r>
              <a:rPr sz="2400" b="1" i="1" dirty="0">
                <a:latin typeface="Times New Roman"/>
                <a:cs typeface="Times New Roman"/>
              </a:rPr>
              <a:t>балалар </a:t>
            </a:r>
            <a:r>
              <a:rPr sz="2400" b="1" i="1" spc="-5" dirty="0">
                <a:latin typeface="Times New Roman"/>
                <a:cs typeface="Times New Roman"/>
              </a:rPr>
              <a:t>дос </a:t>
            </a:r>
            <a:r>
              <a:rPr sz="2400" b="1" i="1" spc="-20" dirty="0">
                <a:latin typeface="Times New Roman"/>
                <a:cs typeface="Times New Roman"/>
              </a:rPr>
              <a:t>болады 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ма,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мені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түрлі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сөздермен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не </a:t>
            </a:r>
            <a:r>
              <a:rPr sz="2400" b="1" i="1" spc="-10" dirty="0">
                <a:latin typeface="Times New Roman"/>
                <a:cs typeface="Times New Roman"/>
              </a:rPr>
              <a:t>істерімен</a:t>
            </a:r>
            <a:r>
              <a:rPr sz="2400" b="1" i="1" spc="-5" dirty="0">
                <a:latin typeface="Times New Roman"/>
                <a:cs typeface="Times New Roman"/>
              </a:rPr>
              <a:t> ренжітпейді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ме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деп </a:t>
            </a:r>
            <a:r>
              <a:rPr sz="2400" b="1" i="1" spc="-58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уайымдай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бастайды.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475" y="4163567"/>
            <a:ext cx="2546604" cy="21137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844" y="325628"/>
            <a:ext cx="1143762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80"/>
              </a:lnSpc>
              <a:spcBef>
                <a:spcPts val="100"/>
              </a:spcBef>
            </a:pPr>
            <a:r>
              <a:rPr sz="2700" spc="-5" dirty="0">
                <a:solidFill>
                  <a:srgbClr val="C00000"/>
                </a:solidFill>
                <a:latin typeface="Georgia"/>
                <a:cs typeface="Georgia"/>
              </a:rPr>
              <a:t>Мектепте </a:t>
            </a:r>
            <a:r>
              <a:rPr sz="2700" dirty="0">
                <a:solidFill>
                  <a:srgbClr val="C00000"/>
                </a:solidFill>
                <a:latin typeface="Georgia"/>
                <a:cs typeface="Georgia"/>
              </a:rPr>
              <a:t>ал</a:t>
            </a:r>
            <a:r>
              <a:rPr sz="2700" dirty="0">
                <a:solidFill>
                  <a:srgbClr val="C00000"/>
                </a:solidFill>
                <a:latin typeface="Cambria"/>
                <a:cs typeface="Cambria"/>
              </a:rPr>
              <a:t>ғ</a:t>
            </a:r>
            <a:r>
              <a:rPr sz="2700" dirty="0">
                <a:solidFill>
                  <a:srgbClr val="C00000"/>
                </a:solidFill>
                <a:latin typeface="Georgia"/>
                <a:cs typeface="Georgia"/>
              </a:rPr>
              <a:t>аш</a:t>
            </a:r>
            <a:r>
              <a:rPr sz="2700" spc="-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C00000"/>
                </a:solidFill>
                <a:latin typeface="Georgia"/>
                <a:cs typeface="Georgia"/>
              </a:rPr>
              <a:t>білім</a:t>
            </a:r>
            <a:r>
              <a:rPr sz="2700" spc="-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C00000"/>
                </a:solidFill>
                <a:latin typeface="Georgia"/>
                <a:cs typeface="Georgia"/>
              </a:rPr>
              <a:t>алуына</a:t>
            </a:r>
            <a:r>
              <a:rPr sz="27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C00000"/>
                </a:solidFill>
                <a:latin typeface="Georgia"/>
                <a:cs typeface="Georgia"/>
              </a:rPr>
              <a:t>байланысты</a:t>
            </a:r>
            <a:endParaRPr sz="2700">
              <a:latin typeface="Georgia"/>
              <a:cs typeface="Georgia"/>
            </a:endParaRPr>
          </a:p>
          <a:p>
            <a:pPr marL="12700" marR="5080" algn="ctr">
              <a:lnSpc>
                <a:spcPts val="2840"/>
              </a:lnSpc>
              <a:spcBef>
                <a:spcPts val="265"/>
              </a:spcBef>
              <a:tabLst>
                <a:tab pos="3001010" algn="l"/>
                <a:tab pos="6522720" algn="l"/>
              </a:tabLst>
            </a:pPr>
            <a:r>
              <a:rPr sz="2700" dirty="0">
                <a:solidFill>
                  <a:srgbClr val="C00000"/>
                </a:solidFill>
                <a:latin typeface="Georgia"/>
                <a:cs typeface="Georgia"/>
              </a:rPr>
              <a:t>бала</a:t>
            </a:r>
            <a:r>
              <a:rPr sz="27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C00000"/>
                </a:solidFill>
                <a:latin typeface="Cambria"/>
                <a:cs typeface="Cambria"/>
              </a:rPr>
              <a:t>ө</a:t>
            </a:r>
            <a:r>
              <a:rPr sz="2700" dirty="0">
                <a:solidFill>
                  <a:srgbClr val="C00000"/>
                </a:solidFill>
                <a:latin typeface="Georgia"/>
                <a:cs typeface="Georgia"/>
              </a:rPr>
              <a:t>міріндегі	</a:t>
            </a:r>
            <a:r>
              <a:rPr sz="2700" dirty="0">
                <a:solidFill>
                  <a:srgbClr val="C00000"/>
                </a:solidFill>
                <a:latin typeface="Cambria"/>
                <a:cs typeface="Cambria"/>
              </a:rPr>
              <a:t>ө</a:t>
            </a:r>
            <a:r>
              <a:rPr sz="2700" dirty="0">
                <a:solidFill>
                  <a:srgbClr val="C00000"/>
                </a:solidFill>
                <a:latin typeface="Georgia"/>
                <a:cs typeface="Georgia"/>
              </a:rPr>
              <a:t>згерістер </a:t>
            </a:r>
            <a:r>
              <a:rPr sz="2700" spc="-5" dirty="0">
                <a:solidFill>
                  <a:srgbClr val="C00000"/>
                </a:solidFill>
                <a:latin typeface="Georgia"/>
                <a:cs typeface="Georgia"/>
              </a:rPr>
              <a:t>кезінде	</a:t>
            </a:r>
            <a:r>
              <a:rPr sz="2700" dirty="0">
                <a:solidFill>
                  <a:srgbClr val="C00000"/>
                </a:solidFill>
                <a:latin typeface="Georgia"/>
                <a:cs typeface="Georgia"/>
              </a:rPr>
              <a:t>ата-аналар </a:t>
            </a:r>
            <a:r>
              <a:rPr sz="2700" spc="-5" dirty="0">
                <a:solidFill>
                  <a:srgbClr val="C00000"/>
                </a:solidFill>
                <a:latin typeface="Georgia"/>
                <a:cs typeface="Georgia"/>
              </a:rPr>
              <a:t>т</a:t>
            </a:r>
            <a:r>
              <a:rPr sz="2700" spc="-5" dirty="0">
                <a:solidFill>
                  <a:srgbClr val="C00000"/>
                </a:solidFill>
                <a:latin typeface="Cambria"/>
                <a:cs typeface="Cambria"/>
              </a:rPr>
              <a:t>ө</a:t>
            </a:r>
            <a:r>
              <a:rPr sz="2700" spc="-5" dirty="0">
                <a:solidFill>
                  <a:srgbClr val="C00000"/>
                </a:solidFill>
                <a:latin typeface="Georgia"/>
                <a:cs typeface="Georgia"/>
              </a:rPr>
              <a:t>мендегілерді </a:t>
            </a:r>
            <a:r>
              <a:rPr sz="2700" spc="-6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C00000"/>
                </a:solidFill>
                <a:latin typeface="Georgia"/>
                <a:cs typeface="Georgia"/>
              </a:rPr>
              <a:t>естен </a:t>
            </a:r>
            <a:r>
              <a:rPr sz="2700" spc="-5" dirty="0">
                <a:solidFill>
                  <a:srgbClr val="C00000"/>
                </a:solidFill>
                <a:latin typeface="Georgia"/>
                <a:cs typeface="Georgia"/>
              </a:rPr>
              <a:t>шы</a:t>
            </a:r>
            <a:r>
              <a:rPr sz="2700" spc="-5" dirty="0">
                <a:solidFill>
                  <a:srgbClr val="C00000"/>
                </a:solidFill>
                <a:latin typeface="Cambria"/>
                <a:cs typeface="Cambria"/>
              </a:rPr>
              <a:t>ғ</a:t>
            </a:r>
            <a:r>
              <a:rPr sz="2700" spc="-5" dirty="0">
                <a:solidFill>
                  <a:srgbClr val="C00000"/>
                </a:solidFill>
                <a:latin typeface="Georgia"/>
                <a:cs typeface="Georgia"/>
              </a:rPr>
              <a:t>армауы</a:t>
            </a:r>
            <a:r>
              <a:rPr sz="27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C00000"/>
                </a:solidFill>
                <a:latin typeface="Georgia"/>
                <a:cs typeface="Georgia"/>
              </a:rPr>
              <a:t>тиіс: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9703" y="1781555"/>
            <a:ext cx="7223759" cy="39075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776966" y="1794459"/>
            <a:ext cx="8597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rbel"/>
                <a:cs typeface="Corbel"/>
              </a:rPr>
              <a:t>б</a:t>
            </a:r>
            <a:r>
              <a:rPr sz="2400" spc="-45" dirty="0">
                <a:latin typeface="Corbel"/>
                <a:cs typeface="Corbel"/>
              </a:rPr>
              <a:t>о</a:t>
            </a:r>
            <a:r>
              <a:rPr sz="2400" spc="-5" dirty="0">
                <a:latin typeface="Corbel"/>
                <a:cs typeface="Corbel"/>
              </a:rPr>
              <a:t>лып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8697" y="1794459"/>
            <a:ext cx="601408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  <a:tab pos="1454150" algn="l"/>
                <a:tab pos="2522855" algn="l"/>
                <a:tab pos="4286250" algn="l"/>
                <a:tab pos="4952365" algn="l"/>
              </a:tabLst>
            </a:pPr>
            <a:r>
              <a:rPr sz="2400" spc="-5" dirty="0">
                <a:latin typeface="Corbel"/>
                <a:cs typeface="Corbel"/>
              </a:rPr>
              <a:t>Бірінші	сынып	оқушылары	</a:t>
            </a:r>
            <a:r>
              <a:rPr sz="2400" spc="-5" dirty="0">
                <a:latin typeface="Calibri"/>
                <a:cs typeface="Calibri"/>
              </a:rPr>
              <a:t>ө</a:t>
            </a:r>
            <a:r>
              <a:rPr sz="2400" spc="-5" dirty="0">
                <a:latin typeface="Corbel"/>
                <a:cs typeface="Corbel"/>
              </a:rPr>
              <a:t>те	</a:t>
            </a:r>
            <a:r>
              <a:rPr sz="2400" spc="-5" dirty="0">
                <a:latin typeface="Calibri"/>
                <a:cs typeface="Calibri"/>
              </a:rPr>
              <a:t>ә</a:t>
            </a:r>
            <a:r>
              <a:rPr sz="2400" spc="-5" dirty="0">
                <a:latin typeface="Corbel"/>
                <a:cs typeface="Corbel"/>
              </a:rPr>
              <a:t>сершіл</a:t>
            </a:r>
            <a:endParaRPr sz="2400">
              <a:latin typeface="Corbel"/>
              <a:cs typeface="Corbe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Corbel"/>
                <a:cs typeface="Corbel"/>
              </a:rPr>
              <a:t>келеді;</a:t>
            </a:r>
            <a:endParaRPr sz="24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400" spc="-55" dirty="0">
                <a:latin typeface="Corbel"/>
                <a:cs typeface="Corbel"/>
              </a:rPr>
              <a:t>Тез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ашуланғыш;</a:t>
            </a:r>
            <a:endParaRPr sz="24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400" spc="-55" dirty="0">
                <a:latin typeface="Corbel"/>
                <a:cs typeface="Corbel"/>
              </a:rPr>
              <a:t>Тез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шаршайды;</a:t>
            </a:r>
            <a:endParaRPr sz="2400">
              <a:latin typeface="Corbel"/>
              <a:cs typeface="Corbel"/>
            </a:endParaRPr>
          </a:p>
          <a:p>
            <a:pPr marL="347980" indent="-335280">
              <a:lnSpc>
                <a:spcPct val="100000"/>
              </a:lnSpc>
              <a:buFont typeface="Wingdings"/>
              <a:buChar char=""/>
              <a:tabLst>
                <a:tab pos="347980" algn="l"/>
              </a:tabLst>
            </a:pPr>
            <a:r>
              <a:rPr sz="2400" spc="-25" dirty="0">
                <a:latin typeface="Corbel"/>
                <a:cs typeface="Corbel"/>
              </a:rPr>
              <a:t>Оларды</a:t>
            </a:r>
            <a:r>
              <a:rPr sz="2400" spc="-25" dirty="0">
                <a:latin typeface="Calibri"/>
                <a:cs typeface="Calibri"/>
              </a:rPr>
              <a:t>ң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orbel"/>
                <a:cs typeface="Corbel"/>
              </a:rPr>
              <a:t>зейіні</a:t>
            </a:r>
            <a:r>
              <a:rPr sz="2400" dirty="0">
                <a:latin typeface="Corbel"/>
                <a:cs typeface="Corbel"/>
              </a:rPr>
              <a:t> құбылмалы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болады;</a:t>
            </a:r>
            <a:endParaRPr sz="24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400" spc="-5" dirty="0">
                <a:latin typeface="Corbel"/>
                <a:cs typeface="Corbel"/>
              </a:rPr>
              <a:t>Т</a:t>
            </a:r>
            <a:r>
              <a:rPr sz="2400" spc="-5" dirty="0">
                <a:latin typeface="Calibri"/>
                <a:cs typeface="Calibri"/>
              </a:rPr>
              <a:t>ә</a:t>
            </a:r>
            <a:r>
              <a:rPr sz="2400" spc="-5" dirty="0">
                <a:latin typeface="Corbel"/>
                <a:cs typeface="Corbel"/>
              </a:rPr>
              <a:t>ртібі</a:t>
            </a:r>
            <a:r>
              <a:rPr sz="2400" spc="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сыртқы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жағдайға</a:t>
            </a:r>
            <a:r>
              <a:rPr sz="240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байланысты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8697" y="4367910"/>
            <a:ext cx="6849109" cy="1118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b="1" i="1" spc="-5" dirty="0">
                <a:latin typeface="Georgia"/>
                <a:cs typeface="Georgia"/>
              </a:rPr>
              <a:t>Егер</a:t>
            </a:r>
            <a:r>
              <a:rPr sz="1800" b="1" i="1" spc="-10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де</a:t>
            </a:r>
            <a:r>
              <a:rPr sz="1800" b="1" i="1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Сіз</a:t>
            </a:r>
            <a:r>
              <a:rPr sz="1800" b="1" i="1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бен </a:t>
            </a:r>
            <a:r>
              <a:rPr sz="1800" b="1" i="1" dirty="0">
                <a:latin typeface="Georgia"/>
                <a:cs typeface="Georgia"/>
              </a:rPr>
              <a:t>Біз </a:t>
            </a:r>
            <a:r>
              <a:rPr sz="1800" b="1" i="1" spc="-5" dirty="0">
                <a:latin typeface="Georgia"/>
                <a:cs typeface="Georgia"/>
              </a:rPr>
              <a:t>баланы</a:t>
            </a:r>
            <a:r>
              <a:rPr sz="1800" b="1" i="1" spc="-5" dirty="0">
                <a:latin typeface="Cambria"/>
                <a:cs typeface="Cambria"/>
              </a:rPr>
              <a:t>ң</a:t>
            </a:r>
            <a:r>
              <a:rPr sz="1800" b="1" i="1" spc="70" dirty="0">
                <a:latin typeface="Cambria"/>
                <a:cs typeface="Cambr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жа</a:t>
            </a:r>
            <a:r>
              <a:rPr sz="1800" b="1" i="1" spc="-5" dirty="0">
                <a:latin typeface="Cambria"/>
                <a:cs typeface="Cambria"/>
              </a:rPr>
              <a:t>ң</a:t>
            </a:r>
            <a:r>
              <a:rPr sz="1800" b="1" i="1" spc="-5" dirty="0">
                <a:latin typeface="Georgia"/>
                <a:cs typeface="Georgia"/>
              </a:rPr>
              <a:t>а жа</a:t>
            </a:r>
            <a:r>
              <a:rPr sz="1800" b="1" i="1" spc="-5" dirty="0">
                <a:latin typeface="Cambria"/>
                <a:cs typeface="Cambria"/>
              </a:rPr>
              <a:t>ғ</a:t>
            </a:r>
            <a:r>
              <a:rPr sz="1800" b="1" i="1" spc="-5" dirty="0">
                <a:latin typeface="Georgia"/>
                <a:cs typeface="Georgia"/>
              </a:rPr>
              <a:t>дайын,</a:t>
            </a:r>
            <a:r>
              <a:rPr sz="1800" b="1" i="1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оларды</a:t>
            </a:r>
            <a:r>
              <a:rPr sz="1800" b="1" i="1" spc="-5" dirty="0">
                <a:latin typeface="Cambria"/>
                <a:cs typeface="Cambria"/>
              </a:rPr>
              <a:t>ң </a:t>
            </a:r>
            <a:r>
              <a:rPr sz="1800" b="1" i="1" dirty="0">
                <a:latin typeface="Cambria"/>
                <a:cs typeface="Cambr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жас ерекшеліктерін ескеріп тап</a:t>
            </a:r>
            <a:r>
              <a:rPr sz="1800" b="1" i="1" spc="-5" dirty="0">
                <a:latin typeface="Cambria"/>
                <a:cs typeface="Cambria"/>
              </a:rPr>
              <a:t>қ</a:t>
            </a:r>
            <a:r>
              <a:rPr sz="1800" b="1" i="1" spc="-5" dirty="0">
                <a:latin typeface="Georgia"/>
                <a:cs typeface="Georgia"/>
              </a:rPr>
              <a:t>ырлы</a:t>
            </a:r>
            <a:r>
              <a:rPr sz="1800" b="1" i="1" spc="-5" dirty="0">
                <a:latin typeface="Cambria"/>
                <a:cs typeface="Cambria"/>
              </a:rPr>
              <a:t>қ </a:t>
            </a:r>
            <a:r>
              <a:rPr sz="1800" b="1" i="1" spc="-5" dirty="0">
                <a:latin typeface="Georgia"/>
                <a:cs typeface="Georgia"/>
              </a:rPr>
              <a:t>танытса</a:t>
            </a:r>
            <a:r>
              <a:rPr sz="1800" b="1" i="1" spc="-5" dirty="0">
                <a:latin typeface="Cambria"/>
                <a:cs typeface="Cambria"/>
              </a:rPr>
              <a:t>қ </a:t>
            </a:r>
            <a:r>
              <a:rPr sz="1800" b="1" i="1" dirty="0">
                <a:latin typeface="Cambria"/>
                <a:cs typeface="Cambr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бізді</a:t>
            </a:r>
            <a:r>
              <a:rPr sz="1800" b="1" i="1" spc="-5" dirty="0">
                <a:latin typeface="Cambria"/>
                <a:cs typeface="Cambria"/>
              </a:rPr>
              <a:t>ң</a:t>
            </a:r>
            <a:r>
              <a:rPr sz="1800" b="1" i="1" spc="65" dirty="0">
                <a:latin typeface="Cambria"/>
                <a:cs typeface="Cambr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балаларымыз</a:t>
            </a:r>
            <a:r>
              <a:rPr sz="1800" b="1" i="1" spc="-10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мектепке</a:t>
            </a:r>
            <a:r>
              <a:rPr sz="1800" b="1" i="1" spc="-30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бейімделу</a:t>
            </a:r>
            <a:r>
              <a:rPr sz="1800" b="1" i="1" spc="-20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кезе</a:t>
            </a:r>
            <a:r>
              <a:rPr sz="1800" b="1" i="1" dirty="0">
                <a:latin typeface="Cambria"/>
                <a:cs typeface="Cambria"/>
              </a:rPr>
              <a:t>ң</a:t>
            </a:r>
            <a:r>
              <a:rPr sz="1800" b="1" i="1" dirty="0">
                <a:latin typeface="Georgia"/>
                <a:cs typeface="Georgia"/>
              </a:rPr>
              <a:t>ін </a:t>
            </a:r>
            <a:r>
              <a:rPr sz="1800" b="1" i="1" spc="-5" dirty="0">
                <a:latin typeface="Georgia"/>
                <a:cs typeface="Georgia"/>
              </a:rPr>
              <a:t>о</a:t>
            </a:r>
            <a:r>
              <a:rPr sz="1800" b="1" i="1" spc="-5" dirty="0">
                <a:latin typeface="Cambria"/>
                <a:cs typeface="Cambria"/>
              </a:rPr>
              <a:t>ң</a:t>
            </a:r>
            <a:r>
              <a:rPr sz="1800" b="1" i="1" spc="-5" dirty="0">
                <a:latin typeface="Georgia"/>
                <a:cs typeface="Georgia"/>
              </a:rPr>
              <a:t>ай </a:t>
            </a:r>
            <a:r>
              <a:rPr sz="1800" b="1" i="1" spc="-445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е</a:t>
            </a:r>
            <a:r>
              <a:rPr sz="1800" b="1" i="1" dirty="0">
                <a:latin typeface="Cambria"/>
                <a:cs typeface="Cambria"/>
              </a:rPr>
              <a:t>ң</a:t>
            </a:r>
            <a:r>
              <a:rPr sz="1800" b="1" i="1" dirty="0">
                <a:latin typeface="Georgia"/>
                <a:cs typeface="Georgia"/>
              </a:rPr>
              <a:t>середі.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172" y="1709927"/>
            <a:ext cx="3581400" cy="39075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729" y="931544"/>
            <a:ext cx="11906250" cy="5444490"/>
            <a:chOff x="117729" y="931544"/>
            <a:chExt cx="11906250" cy="5444490"/>
          </a:xfrm>
        </p:grpSpPr>
        <p:sp>
          <p:nvSpPr>
            <p:cNvPr id="3" name="object 3"/>
            <p:cNvSpPr/>
            <p:nvPr/>
          </p:nvSpPr>
          <p:spPr>
            <a:xfrm>
              <a:off x="127254" y="941069"/>
              <a:ext cx="11887200" cy="5425440"/>
            </a:xfrm>
            <a:custGeom>
              <a:avLst/>
              <a:gdLst/>
              <a:ahLst/>
              <a:cxnLst/>
              <a:rect l="l" t="t" r="r" b="b"/>
              <a:pathLst>
                <a:path w="11887200" h="5425440">
                  <a:moveTo>
                    <a:pt x="11887200" y="0"/>
                  </a:moveTo>
                  <a:lnTo>
                    <a:pt x="0" y="0"/>
                  </a:lnTo>
                  <a:lnTo>
                    <a:pt x="0" y="5425440"/>
                  </a:lnTo>
                  <a:lnTo>
                    <a:pt x="11887200" y="5425440"/>
                  </a:lnTo>
                  <a:lnTo>
                    <a:pt x="11887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254" y="941069"/>
              <a:ext cx="11887200" cy="5425440"/>
            </a:xfrm>
            <a:custGeom>
              <a:avLst/>
              <a:gdLst/>
              <a:ahLst/>
              <a:cxnLst/>
              <a:rect l="l" t="t" r="r" b="b"/>
              <a:pathLst>
                <a:path w="11887200" h="5425440">
                  <a:moveTo>
                    <a:pt x="0" y="5425440"/>
                  </a:moveTo>
                  <a:lnTo>
                    <a:pt x="11887200" y="5425440"/>
                  </a:lnTo>
                  <a:lnTo>
                    <a:pt x="11887200" y="0"/>
                  </a:lnTo>
                  <a:lnTo>
                    <a:pt x="0" y="0"/>
                  </a:lnTo>
                  <a:lnTo>
                    <a:pt x="0" y="5425440"/>
                  </a:lnTo>
                  <a:close/>
                </a:path>
              </a:pathLst>
            </a:custGeom>
            <a:ln w="19049">
              <a:solidFill>
                <a:srgbClr val="A6B7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36116" y="2228850"/>
            <a:ext cx="10045065" cy="397382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40665" marR="250190" indent="-228600">
              <a:lnSpc>
                <a:spcPts val="2480"/>
              </a:lnSpc>
              <a:spcBef>
                <a:spcPts val="515"/>
              </a:spcBef>
              <a:buFont typeface="Microsoft Sans Serif"/>
              <a:buChar char="•"/>
              <a:tabLst>
                <a:tab pos="241300" algn="l"/>
                <a:tab pos="3597910" algn="l"/>
              </a:tabLst>
            </a:pPr>
            <a:r>
              <a:rPr sz="2400" b="1" spc="-5" dirty="0">
                <a:latin typeface="Arial"/>
                <a:cs typeface="Arial"/>
              </a:rPr>
              <a:t>БЕЙІМДЕЛУ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эмоциялық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және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рухани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қолдау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көрсету,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үйренбеген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жағдайға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бой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үйретуге	</a:t>
            </a:r>
            <a:r>
              <a:rPr sz="2400" spc="-75" dirty="0">
                <a:latin typeface="Microsoft Sans Serif"/>
                <a:cs typeface="Microsoft Sans Serif"/>
              </a:rPr>
              <a:t>көмек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беру</a:t>
            </a:r>
            <a:endParaRPr sz="2400">
              <a:latin typeface="Microsoft Sans Serif"/>
              <a:cs typeface="Microsoft Sans Serif"/>
            </a:endParaRPr>
          </a:p>
          <a:p>
            <a:pPr marL="240665" marR="265430" indent="-228600">
              <a:lnSpc>
                <a:spcPts val="2480"/>
              </a:lnSpc>
              <a:spcBef>
                <a:spcPts val="175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b="1" spc="-5" dirty="0">
                <a:latin typeface="Arial"/>
                <a:cs typeface="Arial"/>
              </a:rPr>
              <a:t>БЕДЕЛ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ата-аналар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беделін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жаңа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деңгейге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дамыту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және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күшейту,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мектеп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пен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мұғалімнің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беделінің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қалыптасуы</a:t>
            </a:r>
            <a:endParaRPr sz="2400">
              <a:latin typeface="Microsoft Sans Serif"/>
              <a:cs typeface="Microsoft Sans Serif"/>
            </a:endParaRPr>
          </a:p>
          <a:p>
            <a:pPr marL="240665" marR="412115" indent="-228600">
              <a:lnSpc>
                <a:spcPts val="2480"/>
              </a:lnSpc>
              <a:spcBef>
                <a:spcPts val="1625"/>
              </a:spcBef>
              <a:buFont typeface="Microsoft Sans Serif"/>
              <a:buChar char="•"/>
              <a:tabLst>
                <a:tab pos="241300" algn="l"/>
                <a:tab pos="4460240" algn="l"/>
              </a:tabLst>
            </a:pPr>
            <a:r>
              <a:rPr sz="2400" b="1" spc="-5" dirty="0">
                <a:latin typeface="Arial"/>
                <a:cs typeface="Arial"/>
              </a:rPr>
              <a:t>БЕЛСЕНДІЛІК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мұғаліммен	</a:t>
            </a:r>
            <a:r>
              <a:rPr sz="2400" spc="-30" dirty="0">
                <a:latin typeface="Microsoft Sans Serif"/>
                <a:cs typeface="Microsoft Sans Serif"/>
              </a:rPr>
              <a:t>тығыз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байланыс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орнату,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бала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келіспеушіліктің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әсерінен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зиян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шекпеуі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үшін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мектеп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талаптарын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алдын-ала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талқылау,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кеңестерге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90" dirty="0">
                <a:latin typeface="Microsoft Sans Serif"/>
                <a:cs typeface="Microsoft Sans Serif"/>
              </a:rPr>
              <a:t>құлақ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түру,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жалпы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жұмыстар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мен</a:t>
            </a:r>
            <a:endParaRPr sz="2400">
              <a:latin typeface="Microsoft Sans Serif"/>
              <a:cs typeface="Microsoft Sans Serif"/>
            </a:endParaRPr>
          </a:p>
          <a:p>
            <a:pPr marL="240665" marR="5080">
              <a:lnSpc>
                <a:spcPts val="2480"/>
              </a:lnSpc>
              <a:spcBef>
                <a:spcPts val="15"/>
              </a:spcBef>
              <a:tabLst>
                <a:tab pos="5285105" algn="l"/>
                <a:tab pos="7815580" algn="l"/>
              </a:tabLst>
            </a:pPr>
            <a:r>
              <a:rPr sz="2400" spc="-50" dirty="0">
                <a:latin typeface="Microsoft Sans Serif"/>
                <a:cs typeface="Microsoft Sans Serif"/>
              </a:rPr>
              <a:t>мерекелік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шараларды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ұйымдастыруға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75" dirty="0">
                <a:latin typeface="Microsoft Sans Serif"/>
                <a:cs typeface="Microsoft Sans Serif"/>
              </a:rPr>
              <a:t>көмек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беруді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65" dirty="0">
                <a:latin typeface="Microsoft Sans Serif"/>
                <a:cs typeface="Microsoft Sans Serif"/>
              </a:rPr>
              <a:t>тоқтатпау,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себебі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үлкендердің</a:t>
            </a:r>
            <a:r>
              <a:rPr sz="2400" spc="140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мектеп</a:t>
            </a:r>
            <a:r>
              <a:rPr sz="2400" spc="1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өміріне</a:t>
            </a:r>
            <a:r>
              <a:rPr sz="2400" spc="14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көбірек</a:t>
            </a:r>
            <a:r>
              <a:rPr sz="2400" spc="13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қатысуы</a:t>
            </a:r>
            <a:r>
              <a:rPr sz="2400" spc="1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балаға</a:t>
            </a:r>
            <a:r>
              <a:rPr sz="2400" spc="1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оң</a:t>
            </a:r>
            <a:r>
              <a:rPr sz="2400" spc="1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әсерін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береді.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Осыдан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кейін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ғана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ұлыңыз	немесе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70" dirty="0">
                <a:latin typeface="Microsoft Sans Serif"/>
                <a:cs typeface="Microsoft Sans Serif"/>
              </a:rPr>
              <a:t>қызыңыз	</a:t>
            </a:r>
            <a:r>
              <a:rPr sz="2400" spc="-55" dirty="0">
                <a:latin typeface="Microsoft Sans Serif"/>
                <a:cs typeface="Microsoft Sans Serif"/>
              </a:rPr>
              <a:t>өз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ата-</a:t>
            </a:r>
            <a:endParaRPr sz="2400">
              <a:latin typeface="Microsoft Sans Serif"/>
              <a:cs typeface="Microsoft Sans Serif"/>
            </a:endParaRPr>
          </a:p>
          <a:p>
            <a:pPr marL="240665">
              <a:lnSpc>
                <a:spcPts val="2480"/>
              </a:lnSpc>
            </a:pPr>
            <a:r>
              <a:rPr sz="2400" spc="-15" dirty="0">
                <a:latin typeface="Microsoft Sans Serif"/>
                <a:cs typeface="Microsoft Sans Serif"/>
              </a:rPr>
              <a:t>анасымен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мақтана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алады.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2088" y="483488"/>
            <a:ext cx="8340090" cy="1427480"/>
            <a:chOff x="712088" y="483488"/>
            <a:chExt cx="8340090" cy="1427480"/>
          </a:xfrm>
        </p:grpSpPr>
        <p:sp>
          <p:nvSpPr>
            <p:cNvPr id="7" name="object 7"/>
            <p:cNvSpPr/>
            <p:nvPr/>
          </p:nvSpPr>
          <p:spPr>
            <a:xfrm>
              <a:off x="721613" y="493013"/>
              <a:ext cx="8321040" cy="1408430"/>
            </a:xfrm>
            <a:custGeom>
              <a:avLst/>
              <a:gdLst/>
              <a:ahLst/>
              <a:cxnLst/>
              <a:rect l="l" t="t" r="r" b="b"/>
              <a:pathLst>
                <a:path w="8321040" h="1408430">
                  <a:moveTo>
                    <a:pt x="8086343" y="0"/>
                  </a:moveTo>
                  <a:lnTo>
                    <a:pt x="234695" y="0"/>
                  </a:ln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0" y="1173480"/>
                  </a:lnTo>
                  <a:lnTo>
                    <a:pt x="4768" y="1220793"/>
                  </a:lnTo>
                  <a:lnTo>
                    <a:pt x="18443" y="1264854"/>
                  </a:lnTo>
                  <a:lnTo>
                    <a:pt x="40083" y="1304721"/>
                  </a:lnTo>
                  <a:lnTo>
                    <a:pt x="68741" y="1339453"/>
                  </a:lnTo>
                  <a:lnTo>
                    <a:pt x="103476" y="1368106"/>
                  </a:lnTo>
                  <a:lnTo>
                    <a:pt x="143342" y="1389739"/>
                  </a:lnTo>
                  <a:lnTo>
                    <a:pt x="187397" y="1403409"/>
                  </a:lnTo>
                  <a:lnTo>
                    <a:pt x="234695" y="1408176"/>
                  </a:lnTo>
                  <a:lnTo>
                    <a:pt x="8086343" y="1408176"/>
                  </a:lnTo>
                  <a:lnTo>
                    <a:pt x="8133657" y="1403409"/>
                  </a:lnTo>
                  <a:lnTo>
                    <a:pt x="8177718" y="1389739"/>
                  </a:lnTo>
                  <a:lnTo>
                    <a:pt x="8217585" y="1368106"/>
                  </a:lnTo>
                  <a:lnTo>
                    <a:pt x="8252317" y="1339453"/>
                  </a:lnTo>
                  <a:lnTo>
                    <a:pt x="8280970" y="1304721"/>
                  </a:lnTo>
                  <a:lnTo>
                    <a:pt x="8302603" y="1264854"/>
                  </a:lnTo>
                  <a:lnTo>
                    <a:pt x="8316273" y="1220793"/>
                  </a:lnTo>
                  <a:lnTo>
                    <a:pt x="8321039" y="1173480"/>
                  </a:lnTo>
                  <a:lnTo>
                    <a:pt x="8321039" y="234696"/>
                  </a:lnTo>
                  <a:lnTo>
                    <a:pt x="8316273" y="187382"/>
                  </a:lnTo>
                  <a:lnTo>
                    <a:pt x="8302603" y="143321"/>
                  </a:lnTo>
                  <a:lnTo>
                    <a:pt x="8280970" y="103454"/>
                  </a:lnTo>
                  <a:lnTo>
                    <a:pt x="8252317" y="68722"/>
                  </a:lnTo>
                  <a:lnTo>
                    <a:pt x="8217585" y="40069"/>
                  </a:lnTo>
                  <a:lnTo>
                    <a:pt x="8177718" y="18436"/>
                  </a:lnTo>
                  <a:lnTo>
                    <a:pt x="8133657" y="4766"/>
                  </a:lnTo>
                  <a:lnTo>
                    <a:pt x="8086343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1613" y="493013"/>
              <a:ext cx="8321040" cy="1408430"/>
            </a:xfrm>
            <a:custGeom>
              <a:avLst/>
              <a:gdLst/>
              <a:ahLst/>
              <a:cxnLst/>
              <a:rect l="l" t="t" r="r" b="b"/>
              <a:pathLst>
                <a:path w="8321040" h="140843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8086343" y="0"/>
                  </a:lnTo>
                  <a:lnTo>
                    <a:pt x="8133657" y="4766"/>
                  </a:lnTo>
                  <a:lnTo>
                    <a:pt x="8177718" y="18436"/>
                  </a:lnTo>
                  <a:lnTo>
                    <a:pt x="8217585" y="40069"/>
                  </a:lnTo>
                  <a:lnTo>
                    <a:pt x="8252317" y="68722"/>
                  </a:lnTo>
                  <a:lnTo>
                    <a:pt x="8280970" y="103454"/>
                  </a:lnTo>
                  <a:lnTo>
                    <a:pt x="8302603" y="143321"/>
                  </a:lnTo>
                  <a:lnTo>
                    <a:pt x="8316273" y="187382"/>
                  </a:lnTo>
                  <a:lnTo>
                    <a:pt x="8321039" y="234696"/>
                  </a:lnTo>
                  <a:lnTo>
                    <a:pt x="8321039" y="1173480"/>
                  </a:lnTo>
                  <a:lnTo>
                    <a:pt x="8316273" y="1220793"/>
                  </a:lnTo>
                  <a:lnTo>
                    <a:pt x="8302603" y="1264854"/>
                  </a:lnTo>
                  <a:lnTo>
                    <a:pt x="8280970" y="1304721"/>
                  </a:lnTo>
                  <a:lnTo>
                    <a:pt x="8252317" y="1339453"/>
                  </a:lnTo>
                  <a:lnTo>
                    <a:pt x="8217585" y="1368106"/>
                  </a:lnTo>
                  <a:lnTo>
                    <a:pt x="8177718" y="1389739"/>
                  </a:lnTo>
                  <a:lnTo>
                    <a:pt x="8133657" y="1403409"/>
                  </a:lnTo>
                  <a:lnTo>
                    <a:pt x="8086343" y="1408176"/>
                  </a:lnTo>
                  <a:lnTo>
                    <a:pt x="234695" y="1408176"/>
                  </a:lnTo>
                  <a:lnTo>
                    <a:pt x="187397" y="1403409"/>
                  </a:lnTo>
                  <a:lnTo>
                    <a:pt x="143342" y="1389739"/>
                  </a:lnTo>
                  <a:lnTo>
                    <a:pt x="103476" y="1368106"/>
                  </a:lnTo>
                  <a:lnTo>
                    <a:pt x="68741" y="1339453"/>
                  </a:lnTo>
                  <a:lnTo>
                    <a:pt x="40083" y="1304721"/>
                  </a:lnTo>
                  <a:lnTo>
                    <a:pt x="18443" y="1264854"/>
                  </a:lnTo>
                  <a:lnTo>
                    <a:pt x="4768" y="1220793"/>
                  </a:lnTo>
                  <a:lnTo>
                    <a:pt x="0" y="117348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1285" y="898093"/>
            <a:ext cx="67837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ҮШ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«Б»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ЗАҢЫ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(Ата-аналар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міндеті)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947" y="2122932"/>
            <a:ext cx="2540508" cy="2374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264" y="282956"/>
            <a:ext cx="8497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Баланың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мектепте</a:t>
            </a:r>
            <a:r>
              <a:rPr sz="3200" spc="-5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білім</a:t>
            </a:r>
            <a:r>
              <a:rPr sz="3200" spc="-3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алуға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spc="-5" dirty="0">
                <a:solidFill>
                  <a:srgbClr val="C00000"/>
                </a:solidFill>
              </a:rPr>
              <a:t>бейімделуі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24992" y="1006855"/>
            <a:ext cx="11344910" cy="525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7820" marR="648335" indent="-3007360">
              <a:lnSpc>
                <a:spcPct val="100000"/>
              </a:lnSpc>
              <a:spcBef>
                <a:spcPts val="100"/>
              </a:spcBef>
              <a:tabLst>
                <a:tab pos="5533390" algn="l"/>
                <a:tab pos="8635365" algn="l"/>
              </a:tabLst>
            </a:pP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</a:rPr>
              <a:t>БІРІНШІ</a:t>
            </a:r>
            <a:r>
              <a:rPr sz="2400" b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</a:rPr>
              <a:t>КЕ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Ң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</a:rPr>
              <a:t>ЕС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: 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Сізге</a:t>
            </a:r>
            <a:r>
              <a:rPr sz="2400" b="1" i="1" spc="1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dirty="0">
                <a:solidFill>
                  <a:srgbClr val="6F2F9F"/>
                </a:solidFill>
                <a:latin typeface="Georgia"/>
                <a:cs typeface="Georgia"/>
              </a:rPr>
              <a:t>е</a:t>
            </a:r>
            <a:r>
              <a:rPr sz="2400" b="1" i="1" dirty="0">
                <a:solidFill>
                  <a:srgbClr val="6F2F9F"/>
                </a:solidFill>
                <a:latin typeface="Cambria"/>
                <a:cs typeface="Cambria"/>
              </a:rPr>
              <a:t>ң</a:t>
            </a:r>
            <a:r>
              <a:rPr sz="2400" b="1" i="1" spc="95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6F2F9F"/>
                </a:solidFill>
                <a:latin typeface="Georgia"/>
                <a:cs typeface="Georgia"/>
              </a:rPr>
              <a:t>басты</a:t>
            </a:r>
            <a:r>
              <a:rPr sz="2400" b="1" i="1" spc="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spc="-10" dirty="0">
                <a:solidFill>
                  <a:srgbClr val="6F2F9F"/>
                </a:solidFill>
                <a:latin typeface="Cambria"/>
                <a:cs typeface="Cambria"/>
              </a:rPr>
              <a:t>қ</a:t>
            </a:r>
            <a:r>
              <a:rPr sz="2400" b="1" i="1" spc="-10" dirty="0">
                <a:solidFill>
                  <a:srgbClr val="6F2F9F"/>
                </a:solidFill>
                <a:latin typeface="Georgia"/>
                <a:cs typeface="Georgia"/>
              </a:rPr>
              <a:t>ажеттісі	</a:t>
            </a:r>
            <a:r>
              <a:rPr sz="2400" b="1" i="1" dirty="0">
                <a:solidFill>
                  <a:srgbClr val="6F2F9F"/>
                </a:solidFill>
                <a:latin typeface="Georgia"/>
                <a:cs typeface="Georgia"/>
              </a:rPr>
              <a:t>–</a:t>
            </a:r>
            <a:r>
              <a:rPr sz="2400" b="1" i="1" spc="-9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бала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ң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ыз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ғ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а </a:t>
            </a:r>
            <a:r>
              <a:rPr sz="2400" b="1" i="1" spc="-59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к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ө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бірек	к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өң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іл</a:t>
            </a:r>
            <a:r>
              <a:rPr sz="2400" b="1" i="1" spc="1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б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ө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лі</a:t>
            </a:r>
            <a:r>
              <a:rPr sz="2400" b="1" i="1" spc="-5" dirty="0">
                <a:solidFill>
                  <a:srgbClr val="6F2F9F"/>
                </a:solidFill>
                <a:latin typeface="Cambria"/>
                <a:cs typeface="Cambria"/>
              </a:rPr>
              <a:t>ң</a:t>
            </a:r>
            <a:r>
              <a:rPr sz="2400" b="1" i="1" spc="-5" dirty="0">
                <a:solidFill>
                  <a:srgbClr val="6F2F9F"/>
                </a:solidFill>
                <a:latin typeface="Georgia"/>
                <a:cs typeface="Georgia"/>
              </a:rPr>
              <a:t>із.</a:t>
            </a:r>
            <a:endParaRPr sz="2400">
              <a:latin typeface="Georgia"/>
              <a:cs typeface="Georgia"/>
            </a:endParaRPr>
          </a:p>
          <a:p>
            <a:pPr marL="2690495" marR="8255" indent="-342900" algn="just">
              <a:lnSpc>
                <a:spcPct val="100000"/>
              </a:lnSpc>
              <a:spcBef>
                <a:spcPts val="610"/>
              </a:spcBef>
              <a:buFont typeface="Wingdings"/>
              <a:buChar char=""/>
              <a:tabLst>
                <a:tab pos="269113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Сабырлы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болыңыз: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оның </a:t>
            </a:r>
            <a:r>
              <a:rPr sz="2000" spc="-5" dirty="0">
                <a:latin typeface="Times New Roman"/>
                <a:cs typeface="Times New Roman"/>
              </a:rPr>
              <a:t>мектеп</a:t>
            </a:r>
            <a:r>
              <a:rPr sz="2000" dirty="0">
                <a:latin typeface="Times New Roman"/>
                <a:cs typeface="Times New Roman"/>
              </a:rPr>
              <a:t> жайында әңгімесін </a:t>
            </a:r>
            <a:r>
              <a:rPr sz="2000" spc="-5" dirty="0">
                <a:latin typeface="Times New Roman"/>
                <a:cs typeface="Times New Roman"/>
              </a:rPr>
              <a:t>тыңдап,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нақтылаушы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сұрақтар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қойыңыз.</a:t>
            </a:r>
            <a:endParaRPr sz="2000">
              <a:latin typeface="Times New Roman"/>
              <a:cs typeface="Times New Roman"/>
            </a:endParaRPr>
          </a:p>
          <a:p>
            <a:pPr marL="2347595" marR="8890" indent="457200" algn="just">
              <a:lnSpc>
                <a:spcPct val="100000"/>
              </a:lnSpc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Есте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сақтаңыз: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сіз </a:t>
            </a:r>
            <a:r>
              <a:rPr sz="2000" spc="-5" dirty="0">
                <a:latin typeface="Times New Roman"/>
                <a:cs typeface="Times New Roman"/>
              </a:rPr>
              <a:t>үшін </a:t>
            </a:r>
            <a:r>
              <a:rPr sz="2000" spc="-10" dirty="0">
                <a:latin typeface="Times New Roman"/>
                <a:cs typeface="Times New Roman"/>
              </a:rPr>
              <a:t>маңызды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емес </a:t>
            </a:r>
            <a:r>
              <a:rPr sz="2000" dirty="0">
                <a:latin typeface="Times New Roman"/>
                <a:cs typeface="Times New Roman"/>
              </a:rPr>
              <a:t>жайттар қызыңыз </a:t>
            </a:r>
            <a:r>
              <a:rPr sz="2000" spc="5" dirty="0">
                <a:latin typeface="Times New Roman"/>
                <a:cs typeface="Times New Roman"/>
              </a:rPr>
              <a:t>немесе </a:t>
            </a:r>
            <a:r>
              <a:rPr sz="2000" dirty="0">
                <a:latin typeface="Times New Roman"/>
                <a:cs typeface="Times New Roman"/>
              </a:rPr>
              <a:t>ұлыңыз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үшін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күн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бойына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қатты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ойландыратын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оқиға</a:t>
            </a:r>
            <a:r>
              <a:rPr sz="2000" spc="-5" dirty="0">
                <a:latin typeface="Times New Roman"/>
                <a:cs typeface="Times New Roman"/>
              </a:rPr>
              <a:t> болуы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мүмкін!</a:t>
            </a:r>
            <a:endParaRPr sz="2000">
              <a:latin typeface="Times New Roman"/>
              <a:cs typeface="Times New Roman"/>
            </a:endParaRPr>
          </a:p>
          <a:p>
            <a:pPr marL="2633980" marR="6985" indent="-287020" algn="just">
              <a:lnSpc>
                <a:spcPct val="100000"/>
              </a:lnSpc>
              <a:buFont typeface="Wingdings"/>
              <a:buChar char=""/>
              <a:tabLst>
                <a:tab pos="2634615" algn="l"/>
              </a:tabLst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Балаңызды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мұқият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тыңдаңыз: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сонда балаға қандай </a:t>
            </a:r>
            <a:r>
              <a:rPr sz="2000" spc="-5" dirty="0">
                <a:latin typeface="Times New Roman"/>
                <a:cs typeface="Times New Roman"/>
              </a:rPr>
              <a:t>көмегіңіз </a:t>
            </a:r>
            <a:r>
              <a:rPr sz="2000" spc="-10" dirty="0">
                <a:latin typeface="Times New Roman"/>
                <a:cs typeface="Times New Roman"/>
              </a:rPr>
              <a:t>қажет екенін, </a:t>
            </a:r>
            <a:r>
              <a:rPr sz="2000" spc="-5" dirty="0">
                <a:latin typeface="Times New Roman"/>
                <a:cs typeface="Times New Roman"/>
              </a:rPr>
              <a:t> мұғаліммен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cs typeface="Times New Roman"/>
              </a:rPr>
              <a:t> жайында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сөйлесу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керектігін,</a:t>
            </a:r>
            <a:r>
              <a:rPr sz="2000" spc="-5" dirty="0">
                <a:latin typeface="Times New Roman"/>
                <a:cs typeface="Times New Roman"/>
              </a:rPr>
              <a:t> баланы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мектеп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жанында </a:t>
            </a:r>
            <a:r>
              <a:rPr sz="2000" dirty="0">
                <a:latin typeface="Times New Roman"/>
                <a:cs typeface="Times New Roman"/>
              </a:rPr>
              <a:t> қалдырғаннан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кейінгі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оның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шынайы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жағдайы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қандай </a:t>
            </a:r>
            <a:r>
              <a:rPr sz="2000" spc="-10" dirty="0">
                <a:latin typeface="Times New Roman"/>
                <a:cs typeface="Times New Roman"/>
              </a:rPr>
              <a:t>болатынын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түсінесіз.</a:t>
            </a:r>
            <a:endParaRPr sz="2000">
              <a:latin typeface="Times New Roman"/>
              <a:cs typeface="Times New Roman"/>
            </a:endParaRPr>
          </a:p>
          <a:p>
            <a:pPr marL="2633980" marR="6350" indent="-287020" algn="just">
              <a:lnSpc>
                <a:spcPct val="100000"/>
              </a:lnSpc>
              <a:buFont typeface="Wingdings"/>
              <a:buChar char=""/>
              <a:tabLst>
                <a:tab pos="2634615" algn="l"/>
              </a:tabLst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Оқушыға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анасы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мен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әкесінің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назары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керек: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Үй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шаруасымен</a:t>
            </a:r>
            <a:r>
              <a:rPr sz="2000" spc="-5" dirty="0">
                <a:latin typeface="Times New Roman"/>
                <a:cs typeface="Times New Roman"/>
              </a:rPr>
              <a:t> 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болмаса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теледидар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көрумен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немесе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компьютермен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сөйлесу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сәттеріне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араластырмай </a:t>
            </a:r>
            <a:r>
              <a:rPr sz="2000" dirty="0">
                <a:latin typeface="Times New Roman"/>
                <a:cs typeface="Times New Roman"/>
              </a:rPr>
              <a:t> балаға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бөлек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уақыт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бөліңіз.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2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Есте</a:t>
            </a:r>
            <a:r>
              <a:rPr sz="2000" b="1" u="heavy" spc="3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сақтаңыз</a:t>
            </a:r>
            <a:r>
              <a:rPr sz="2000" b="1" spc="5" dirty="0">
                <a:latin typeface="Times New Roman"/>
                <a:cs typeface="Times New Roman"/>
              </a:rPr>
              <a:t>:</a:t>
            </a:r>
            <a:r>
              <a:rPr sz="2000" b="1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бала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сіздің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махаббатыңызға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өзі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мүлде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лайық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емес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кезде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мұқтаж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болады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(поляк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latin typeface="Times New Roman"/>
                <a:cs typeface="Times New Roman"/>
              </a:rPr>
              <a:t>ұстазы,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жазушы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Януш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Корчак).</a:t>
            </a:r>
            <a:endParaRPr sz="2000">
              <a:latin typeface="Times New Roman"/>
              <a:cs typeface="Times New Roman"/>
            </a:endParaRPr>
          </a:p>
          <a:p>
            <a:pPr marL="1191895" marR="1163955" indent="-17145">
              <a:lnSpc>
                <a:spcPct val="100000"/>
              </a:lnSpc>
            </a:pPr>
            <a:r>
              <a:rPr sz="2000" b="1" i="1" dirty="0">
                <a:solidFill>
                  <a:srgbClr val="6F2F9F"/>
                </a:solidFill>
                <a:latin typeface="Times New Roman"/>
                <a:cs typeface="Times New Roman"/>
              </a:rPr>
              <a:t>Егер балаңыз</a:t>
            </a:r>
            <a:r>
              <a:rPr sz="2000" b="1" i="1" spc="4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6F2F9F"/>
                </a:solidFill>
                <a:latin typeface="Times New Roman"/>
                <a:cs typeface="Times New Roman"/>
              </a:rPr>
              <a:t>оның</a:t>
            </a:r>
            <a:r>
              <a:rPr sz="2000" b="1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6F2F9F"/>
                </a:solidFill>
                <a:latin typeface="Times New Roman"/>
                <a:cs typeface="Times New Roman"/>
              </a:rPr>
              <a:t>барлық</a:t>
            </a:r>
            <a:r>
              <a:rPr sz="20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іс-әрекетіне,</a:t>
            </a:r>
            <a:r>
              <a:rPr sz="2000" b="1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6F2F9F"/>
                </a:solidFill>
                <a:latin typeface="Times New Roman"/>
                <a:cs typeface="Times New Roman"/>
              </a:rPr>
              <a:t>оны</a:t>
            </a:r>
            <a:r>
              <a:rPr sz="2000" b="1" i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6F2F9F"/>
                </a:solidFill>
                <a:latin typeface="Times New Roman"/>
                <a:cs typeface="Times New Roman"/>
              </a:rPr>
              <a:t>ойландыратын</a:t>
            </a:r>
            <a:r>
              <a:rPr sz="2000" b="1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6F2F9F"/>
                </a:solidFill>
                <a:latin typeface="Times New Roman"/>
                <a:cs typeface="Times New Roman"/>
              </a:rPr>
              <a:t>жәйттарға</a:t>
            </a:r>
            <a:r>
              <a:rPr sz="2000" b="1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сіздің </a:t>
            </a:r>
            <a:r>
              <a:rPr sz="2000" b="1" i="1" spc="-48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қызығушылығыңызды</a:t>
            </a:r>
            <a:r>
              <a:rPr sz="2000" b="1" i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байқаса</a:t>
            </a:r>
            <a:r>
              <a:rPr sz="20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 ол</a:t>
            </a:r>
            <a:r>
              <a:rPr sz="2000" b="1" i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міндетті</a:t>
            </a:r>
            <a:r>
              <a:rPr sz="2000" b="1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түрде</a:t>
            </a:r>
            <a:r>
              <a:rPr sz="20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сіздің</a:t>
            </a:r>
            <a:r>
              <a:rPr sz="2000" b="1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қолдауыңызды</a:t>
            </a:r>
            <a:r>
              <a:rPr sz="20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6F2F9F"/>
                </a:solidFill>
                <a:latin typeface="Times New Roman"/>
                <a:cs typeface="Times New Roman"/>
              </a:rPr>
              <a:t>сезінеді.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210" y="741679"/>
            <a:ext cx="10757535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C00000"/>
                </a:solidFill>
                <a:latin typeface="Georgia"/>
                <a:cs typeface="Georgia"/>
              </a:rPr>
              <a:t>ЕКІНШІ КЕ</a:t>
            </a:r>
            <a:r>
              <a:rPr sz="3000" spc="-5" dirty="0">
                <a:solidFill>
                  <a:srgbClr val="C00000"/>
                </a:solidFill>
                <a:latin typeface="Cambria"/>
                <a:cs typeface="Cambria"/>
              </a:rPr>
              <a:t>Ң</a:t>
            </a:r>
            <a:r>
              <a:rPr sz="3000" spc="-5" dirty="0">
                <a:solidFill>
                  <a:srgbClr val="C00000"/>
                </a:solidFill>
                <a:latin typeface="Georgia"/>
                <a:cs typeface="Georgia"/>
              </a:rPr>
              <a:t>ЕС:</a:t>
            </a:r>
            <a:r>
              <a:rPr sz="30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баланы</a:t>
            </a:r>
            <a:r>
              <a:rPr spc="-5" dirty="0">
                <a:latin typeface="Cambria"/>
                <a:cs typeface="Cambria"/>
              </a:rPr>
              <a:t>ң</a:t>
            </a:r>
            <a:r>
              <a:rPr spc="85" dirty="0">
                <a:latin typeface="Cambria"/>
                <a:cs typeface="Cambria"/>
              </a:rPr>
              <a:t> </a:t>
            </a:r>
            <a:r>
              <a:rPr spc="-5" dirty="0">
                <a:latin typeface="Georgia"/>
                <a:cs typeface="Georgia"/>
              </a:rPr>
              <a:t>бойында</a:t>
            </a:r>
            <a:r>
              <a:rPr spc="-5" dirty="0">
                <a:latin typeface="Cambria"/>
                <a:cs typeface="Cambria"/>
              </a:rPr>
              <a:t>ғ</a:t>
            </a:r>
            <a:r>
              <a:rPr spc="-5" dirty="0">
                <a:latin typeface="Georgia"/>
                <a:cs typeface="Georgia"/>
              </a:rPr>
              <a:t>ы</a:t>
            </a:r>
            <a:r>
              <a:rPr spc="35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о</a:t>
            </a:r>
            <a:r>
              <a:rPr spc="-10" dirty="0">
                <a:latin typeface="Cambria"/>
                <a:cs typeface="Cambria"/>
              </a:rPr>
              <a:t>қ</a:t>
            </a:r>
            <a:r>
              <a:rPr spc="-10" dirty="0">
                <a:latin typeface="Georgia"/>
                <a:cs typeface="Georgia"/>
              </a:rPr>
              <a:t>ушы</a:t>
            </a:r>
            <a:r>
              <a:rPr spc="1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боламын </a:t>
            </a:r>
            <a:r>
              <a:rPr spc="-69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деген</a:t>
            </a:r>
            <a:r>
              <a:rPr spc="5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талпынысын</a:t>
            </a:r>
            <a:r>
              <a:rPr spc="45" dirty="0">
                <a:latin typeface="Georgia"/>
                <a:cs typeface="Georgia"/>
              </a:rPr>
              <a:t> </a:t>
            </a:r>
            <a:r>
              <a:rPr spc="-10" dirty="0">
                <a:latin typeface="Cambria"/>
                <a:cs typeface="Cambria"/>
              </a:rPr>
              <a:t>қ</a:t>
            </a:r>
            <a:r>
              <a:rPr spc="-10" dirty="0">
                <a:latin typeface="Georgia"/>
                <a:cs typeface="Georgia"/>
              </a:rPr>
              <a:t>олда</a:t>
            </a:r>
            <a:r>
              <a:rPr spc="-10" dirty="0">
                <a:latin typeface="Cambria"/>
                <a:cs typeface="Cambria"/>
              </a:rPr>
              <a:t>ң</a:t>
            </a:r>
            <a:r>
              <a:rPr spc="-10" dirty="0">
                <a:latin typeface="Georgia"/>
                <a:cs typeface="Georgia"/>
              </a:rPr>
              <a:t>ыз,</a:t>
            </a:r>
            <a:r>
              <a:rPr spc="2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о</a:t>
            </a:r>
            <a:r>
              <a:rPr spc="-5" dirty="0">
                <a:latin typeface="Cambria"/>
                <a:cs typeface="Cambria"/>
              </a:rPr>
              <a:t>қ</a:t>
            </a:r>
            <a:r>
              <a:rPr spc="-5" dirty="0">
                <a:latin typeface="Georgia"/>
                <a:cs typeface="Georgia"/>
              </a:rPr>
              <a:t>у</a:t>
            </a:r>
            <a:r>
              <a:rPr spc="-5" dirty="0">
                <a:latin typeface="Cambria"/>
                <a:cs typeface="Cambria"/>
              </a:rPr>
              <a:t>ғ</a:t>
            </a:r>
            <a:r>
              <a:rPr spc="-5" dirty="0">
                <a:latin typeface="Georgia"/>
                <a:cs typeface="Georgia"/>
              </a:rPr>
              <a:t>а</a:t>
            </a:r>
            <a:r>
              <a:rPr spc="1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деген</a:t>
            </a:r>
            <a:r>
              <a:rPr spc="5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ы</a:t>
            </a:r>
            <a:r>
              <a:rPr spc="-10" dirty="0">
                <a:latin typeface="Cambria"/>
                <a:cs typeface="Cambria"/>
              </a:rPr>
              <a:t>қ</a:t>
            </a:r>
            <a:r>
              <a:rPr spc="-10" dirty="0">
                <a:latin typeface="Georgia"/>
                <a:cs typeface="Georgia"/>
              </a:rPr>
              <a:t>ыласын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7046" y="1618234"/>
            <a:ext cx="7986395" cy="4068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6F2F9F"/>
                </a:solidFill>
                <a:latin typeface="Georgia"/>
                <a:cs typeface="Georgia"/>
              </a:rPr>
              <a:t>мада</a:t>
            </a:r>
            <a:r>
              <a:rPr sz="2800" b="1" spc="-5" dirty="0">
                <a:solidFill>
                  <a:srgbClr val="6F2F9F"/>
                </a:solidFill>
                <a:latin typeface="Cambria"/>
                <a:cs typeface="Cambria"/>
              </a:rPr>
              <a:t>қ</a:t>
            </a:r>
            <a:r>
              <a:rPr sz="2800" b="1" spc="-5" dirty="0">
                <a:solidFill>
                  <a:srgbClr val="6F2F9F"/>
                </a:solidFill>
                <a:latin typeface="Georgia"/>
                <a:cs typeface="Georgia"/>
              </a:rPr>
              <a:t>тап, </a:t>
            </a:r>
            <a:r>
              <a:rPr sz="2800" b="1" spc="-10" dirty="0">
                <a:solidFill>
                  <a:srgbClr val="6F2F9F"/>
                </a:solidFill>
                <a:latin typeface="Georgia"/>
                <a:cs typeface="Georgia"/>
              </a:rPr>
              <a:t>дамыты</a:t>
            </a:r>
            <a:r>
              <a:rPr sz="2800" b="1" spc="-10" dirty="0">
                <a:solidFill>
                  <a:srgbClr val="6F2F9F"/>
                </a:solidFill>
                <a:latin typeface="Cambria"/>
                <a:cs typeface="Cambria"/>
              </a:rPr>
              <a:t>ң</a:t>
            </a:r>
            <a:r>
              <a:rPr sz="2800" b="1" spc="-10" dirty="0">
                <a:solidFill>
                  <a:srgbClr val="6F2F9F"/>
                </a:solidFill>
                <a:latin typeface="Georgia"/>
                <a:cs typeface="Georgia"/>
              </a:rPr>
              <a:t>ыз</a:t>
            </a:r>
            <a:endParaRPr sz="2800">
              <a:latin typeface="Georgia"/>
              <a:cs typeface="Georgia"/>
            </a:endParaRPr>
          </a:p>
          <a:p>
            <a:pPr marL="419734" marR="5715" indent="-287020" algn="just">
              <a:lnSpc>
                <a:spcPct val="100000"/>
              </a:lnSpc>
              <a:spcBef>
                <a:spcPts val="2670"/>
              </a:spcBef>
              <a:buFont typeface="Wingdings"/>
              <a:buChar char=""/>
              <a:tabLst>
                <a:tab pos="420370" algn="l"/>
              </a:tabLst>
            </a:pPr>
            <a:r>
              <a:rPr sz="2400" spc="-10" dirty="0">
                <a:latin typeface="Times New Roman"/>
                <a:cs typeface="Times New Roman"/>
              </a:rPr>
              <a:t>Мектептегі </a:t>
            </a:r>
            <a:r>
              <a:rPr sz="2400" dirty="0">
                <a:latin typeface="Times New Roman"/>
                <a:cs typeface="Times New Roman"/>
              </a:rPr>
              <a:t>жағдайға және </a:t>
            </a:r>
            <a:r>
              <a:rPr sz="2400" spc="-5" dirty="0">
                <a:latin typeface="Times New Roman"/>
                <a:cs typeface="Times New Roman"/>
              </a:rPr>
              <a:t>балаңыздың </a:t>
            </a:r>
            <a:r>
              <a:rPr sz="2400" dirty="0">
                <a:latin typeface="Times New Roman"/>
                <a:cs typeface="Times New Roman"/>
              </a:rPr>
              <a:t>қамына шынайы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қызығушылығыңызды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білдіріңіз.</a:t>
            </a:r>
            <a:endParaRPr sz="2400">
              <a:latin typeface="Times New Roman"/>
              <a:cs typeface="Times New Roman"/>
            </a:endParaRPr>
          </a:p>
          <a:p>
            <a:pPr marL="419734" marR="5715" indent="-287020" algn="just">
              <a:lnSpc>
                <a:spcPct val="100000"/>
              </a:lnSpc>
              <a:spcBef>
                <a:spcPts val="1445"/>
              </a:spcBef>
              <a:buFont typeface="Wingdings"/>
              <a:buChar char=""/>
              <a:tabLst>
                <a:tab pos="420370" algn="l"/>
              </a:tabLst>
            </a:pPr>
            <a:r>
              <a:rPr sz="2400" spc="-5" dirty="0">
                <a:latin typeface="Times New Roman"/>
                <a:cs typeface="Times New Roman"/>
              </a:rPr>
              <a:t>Оның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жетістіктерін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атап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оны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мақтап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қоюды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да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ұмытпаңыз. </a:t>
            </a:r>
            <a:r>
              <a:rPr sz="2400" spc="-5" dirty="0">
                <a:latin typeface="Times New Roman"/>
                <a:cs typeface="Times New Roman"/>
              </a:rPr>
              <a:t>Оның </a:t>
            </a:r>
            <a:r>
              <a:rPr sz="2400" dirty="0">
                <a:latin typeface="Times New Roman"/>
                <a:cs typeface="Times New Roman"/>
              </a:rPr>
              <a:t>әрбір жұмысынан </a:t>
            </a:r>
            <a:r>
              <a:rPr sz="2400" spc="-15" dirty="0">
                <a:latin typeface="Times New Roman"/>
                <a:cs typeface="Times New Roman"/>
              </a:rPr>
              <a:t>мақтауға </a:t>
            </a:r>
            <a:r>
              <a:rPr sz="2400" spc="-10" dirty="0">
                <a:latin typeface="Times New Roman"/>
                <a:cs typeface="Times New Roman"/>
              </a:rPr>
              <a:t>тұрарлық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нәрсе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таба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біліңіз.</a:t>
            </a:r>
            <a:endParaRPr sz="2400">
              <a:latin typeface="Times New Roman"/>
              <a:cs typeface="Times New Roman"/>
            </a:endParaRPr>
          </a:p>
          <a:p>
            <a:pPr marL="419734" marR="5080" indent="-287020" algn="just">
              <a:lnSpc>
                <a:spcPct val="100000"/>
              </a:lnSpc>
              <a:spcBef>
                <a:spcPts val="1315"/>
              </a:spcBef>
              <a:buFont typeface="Wingdings"/>
              <a:buChar char=""/>
              <a:tabLst>
                <a:tab pos="420370" algn="l"/>
              </a:tabLst>
            </a:pP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Есте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сақтаңыз: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(«Жарайсың!»,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«Сен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сондай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керемет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орындадың!»)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сияқты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мақтау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мен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рухани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қолдаулар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баланың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зияткерлік</a:t>
            </a:r>
            <a:r>
              <a:rPr sz="2400" spc="-5" dirty="0">
                <a:latin typeface="Times New Roman"/>
                <a:cs typeface="Times New Roman"/>
              </a:rPr>
              <a:t> жетістігін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айтарлықтай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арттырады.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5" y="2343911"/>
            <a:ext cx="3992879" cy="4061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79" rIns="0" bIns="0" rtlCol="0">
            <a:spAutoFit/>
          </a:bodyPr>
          <a:lstStyle/>
          <a:p>
            <a:pPr marL="4757420" marR="5080" indent="-3793490">
              <a:lnSpc>
                <a:spcPts val="2750"/>
              </a:lnSpc>
              <a:spcBef>
                <a:spcPts val="600"/>
              </a:spcBef>
            </a:pPr>
            <a:r>
              <a:rPr sz="2700" spc="-5" dirty="0">
                <a:solidFill>
                  <a:srgbClr val="C00000"/>
                </a:solidFill>
                <a:latin typeface="Cambria"/>
                <a:cs typeface="Cambria"/>
              </a:rPr>
              <a:t>Ү</a:t>
            </a:r>
            <a:r>
              <a:rPr sz="2700" spc="-5" dirty="0">
                <a:solidFill>
                  <a:srgbClr val="C00000"/>
                </a:solidFill>
                <a:latin typeface="Georgia"/>
                <a:cs typeface="Georgia"/>
              </a:rPr>
              <a:t>ШІНШІ КЕ</a:t>
            </a:r>
            <a:r>
              <a:rPr sz="2700" spc="-5" dirty="0">
                <a:solidFill>
                  <a:srgbClr val="C00000"/>
                </a:solidFill>
                <a:latin typeface="Cambria"/>
                <a:cs typeface="Cambria"/>
              </a:rPr>
              <a:t>Ң</a:t>
            </a:r>
            <a:r>
              <a:rPr sz="2700" spc="-5" dirty="0">
                <a:solidFill>
                  <a:srgbClr val="C00000"/>
                </a:solidFill>
                <a:latin typeface="Georgia"/>
                <a:cs typeface="Georgia"/>
              </a:rPr>
              <a:t>ЕС:</a:t>
            </a:r>
            <a:r>
              <a:rPr sz="2700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500" i="1" spc="-5" dirty="0">
                <a:latin typeface="Georgia"/>
                <a:cs typeface="Georgia"/>
              </a:rPr>
              <a:t>бала</a:t>
            </a:r>
            <a:r>
              <a:rPr sz="2500" i="1" spc="-5" dirty="0">
                <a:latin typeface="Cambria"/>
                <a:cs typeface="Cambria"/>
              </a:rPr>
              <a:t>ғ</a:t>
            </a:r>
            <a:r>
              <a:rPr sz="2500" i="1" spc="-5" dirty="0">
                <a:latin typeface="Georgia"/>
                <a:cs typeface="Georgia"/>
              </a:rPr>
              <a:t>а </a:t>
            </a:r>
            <a:r>
              <a:rPr sz="2500" i="1" spc="-10" dirty="0">
                <a:latin typeface="Georgia"/>
                <a:cs typeface="Georgia"/>
              </a:rPr>
              <a:t>жа</a:t>
            </a:r>
            <a:r>
              <a:rPr sz="2500" i="1" spc="-10" dirty="0">
                <a:latin typeface="Cambria"/>
                <a:cs typeface="Cambria"/>
              </a:rPr>
              <a:t>ң</a:t>
            </a:r>
            <a:r>
              <a:rPr sz="2500" i="1" spc="-10" dirty="0">
                <a:latin typeface="Georgia"/>
                <a:cs typeface="Georgia"/>
              </a:rPr>
              <a:t>а</a:t>
            </a:r>
            <a:r>
              <a:rPr sz="2500" i="1" spc="5" dirty="0">
                <a:latin typeface="Georgia"/>
                <a:cs typeface="Georgia"/>
              </a:rPr>
              <a:t> </a:t>
            </a:r>
            <a:r>
              <a:rPr sz="2500" i="1" spc="-10" dirty="0">
                <a:latin typeface="Cambria"/>
                <a:cs typeface="Cambria"/>
              </a:rPr>
              <a:t>ө</a:t>
            </a:r>
            <a:r>
              <a:rPr sz="2500" i="1" spc="-10" dirty="0">
                <a:latin typeface="Georgia"/>
                <a:cs typeface="Georgia"/>
              </a:rPr>
              <a:t>мір</a:t>
            </a:r>
            <a:r>
              <a:rPr sz="2500" i="1" spc="25" dirty="0">
                <a:latin typeface="Georgia"/>
                <a:cs typeface="Georgia"/>
              </a:rPr>
              <a:t> </a:t>
            </a:r>
            <a:r>
              <a:rPr sz="2500" i="1" spc="-5" dirty="0">
                <a:latin typeface="Georgia"/>
                <a:cs typeface="Georgia"/>
              </a:rPr>
              <a:t>т</a:t>
            </a:r>
            <a:r>
              <a:rPr sz="2500" i="1" spc="-5" dirty="0">
                <a:latin typeface="Cambria"/>
                <a:cs typeface="Cambria"/>
              </a:rPr>
              <a:t>ә</a:t>
            </a:r>
            <a:r>
              <a:rPr sz="2500" i="1" spc="-5" dirty="0">
                <a:latin typeface="Georgia"/>
                <a:cs typeface="Georgia"/>
              </a:rPr>
              <a:t>ртібіне</a:t>
            </a:r>
            <a:r>
              <a:rPr sz="2500" i="1" spc="5" dirty="0">
                <a:latin typeface="Georgia"/>
                <a:cs typeface="Georgia"/>
              </a:rPr>
              <a:t> </a:t>
            </a:r>
            <a:r>
              <a:rPr sz="2500" i="1" spc="-10" dirty="0">
                <a:latin typeface="Cambria"/>
                <a:cs typeface="Cambria"/>
              </a:rPr>
              <a:t>ү</a:t>
            </a:r>
            <a:r>
              <a:rPr sz="2500" i="1" spc="-10" dirty="0">
                <a:latin typeface="Georgia"/>
                <a:cs typeface="Georgia"/>
              </a:rPr>
              <a:t>йренуге </a:t>
            </a:r>
            <a:r>
              <a:rPr sz="2500" i="1" spc="-620" dirty="0">
                <a:latin typeface="Georgia"/>
                <a:cs typeface="Georgia"/>
              </a:rPr>
              <a:t> </a:t>
            </a:r>
            <a:r>
              <a:rPr sz="2500" i="1" spc="-5" dirty="0">
                <a:latin typeface="Georgia"/>
                <a:cs typeface="Georgia"/>
              </a:rPr>
              <a:t>к</a:t>
            </a:r>
            <a:r>
              <a:rPr sz="2500" i="1" spc="-5" dirty="0">
                <a:latin typeface="Cambria"/>
                <a:cs typeface="Cambria"/>
              </a:rPr>
              <a:t>ө</a:t>
            </a:r>
            <a:r>
              <a:rPr sz="2500" i="1" spc="-5" dirty="0">
                <a:latin typeface="Georgia"/>
                <a:cs typeface="Georgia"/>
              </a:rPr>
              <a:t>мек</a:t>
            </a:r>
            <a:r>
              <a:rPr sz="2500" i="1" spc="-15" dirty="0">
                <a:latin typeface="Georgia"/>
                <a:cs typeface="Georgia"/>
              </a:rPr>
              <a:t> </a:t>
            </a:r>
            <a:r>
              <a:rPr sz="2500" i="1" spc="-5" dirty="0">
                <a:latin typeface="Georgia"/>
                <a:cs typeface="Georgia"/>
              </a:rPr>
              <a:t>бері</a:t>
            </a:r>
            <a:r>
              <a:rPr sz="2500" i="1" spc="-5" dirty="0">
                <a:latin typeface="Cambria"/>
                <a:cs typeface="Cambria"/>
              </a:rPr>
              <a:t>ң</a:t>
            </a:r>
            <a:r>
              <a:rPr sz="2500" i="1" spc="-5" dirty="0">
                <a:latin typeface="Georgia"/>
                <a:cs typeface="Georgia"/>
              </a:rPr>
              <a:t>із</a:t>
            </a:r>
            <a:endParaRPr sz="25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56" y="1315211"/>
            <a:ext cx="3695700" cy="2401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3567" y="1411605"/>
            <a:ext cx="10967720" cy="4837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8825" indent="-343535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29946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Балаңызбен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мектептегі</a:t>
            </a:r>
            <a:r>
              <a:rPr sz="2000" spc="55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тәртіп</a:t>
            </a:r>
            <a:r>
              <a:rPr sz="2000" spc="55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пен</a:t>
            </a:r>
            <a:r>
              <a:rPr sz="2000" spc="54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қағидаларды</a:t>
            </a:r>
            <a:r>
              <a:rPr sz="2000" spc="53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талқылаңыз.</a:t>
            </a:r>
            <a:endParaRPr sz="2000">
              <a:latin typeface="Microsoft Sans Serif"/>
              <a:cs typeface="Microsoft Sans Serif"/>
            </a:endParaRPr>
          </a:p>
          <a:p>
            <a:pPr marL="3298825" algn="just">
              <a:lnSpc>
                <a:spcPct val="100000"/>
              </a:lnSpc>
            </a:pPr>
            <a:r>
              <a:rPr sz="2000" spc="-15" dirty="0">
                <a:latin typeface="Microsoft Sans Serif"/>
                <a:cs typeface="Microsoft Sans Serif"/>
              </a:rPr>
              <a:t>Олардың </a:t>
            </a:r>
            <a:r>
              <a:rPr sz="2000" spc="-40" dirty="0">
                <a:latin typeface="Microsoft Sans Serif"/>
                <a:cs typeface="Microsoft Sans Serif"/>
              </a:rPr>
              <a:t>қажеттілігі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мен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пайдалылығын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түсіндіріңіз.</a:t>
            </a:r>
            <a:endParaRPr sz="2000">
              <a:latin typeface="Microsoft Sans Serif"/>
              <a:cs typeface="Microsoft Sans Serif"/>
            </a:endParaRPr>
          </a:p>
          <a:p>
            <a:pPr marL="3298825" marR="149860" indent="-342900" algn="just">
              <a:lnSpc>
                <a:spcPct val="100000"/>
              </a:lnSpc>
              <a:buFont typeface="Wingdings"/>
              <a:buChar char=""/>
              <a:tabLst>
                <a:tab pos="329946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Балаңызбен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бірге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күн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тәртібін</a:t>
            </a:r>
            <a:r>
              <a:rPr sz="2000" spc="50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жасаңыз</a:t>
            </a:r>
            <a:r>
              <a:rPr sz="2000" spc="46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және</a:t>
            </a:r>
            <a:r>
              <a:rPr sz="2000" spc="484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оның 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орындалуын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қадағалаңыз.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Бірініші</a:t>
            </a:r>
            <a:r>
              <a:rPr sz="2000" spc="-5" dirty="0">
                <a:latin typeface="Microsoft Sans Serif"/>
                <a:cs typeface="Microsoft Sans Serif"/>
              </a:rPr>
              <a:t> сынып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оқушысы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үшін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күн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тәртібі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аса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маңызды.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Бала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өмірінде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одан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жинақылықты, 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тәртіптілікті </a:t>
            </a:r>
            <a:r>
              <a:rPr sz="2000" spc="-10" dirty="0">
                <a:latin typeface="Microsoft Sans Serif"/>
                <a:cs typeface="Microsoft Sans Serif"/>
              </a:rPr>
              <a:t>талап </a:t>
            </a:r>
            <a:r>
              <a:rPr sz="2000" spc="-35" dirty="0">
                <a:latin typeface="Microsoft Sans Serif"/>
                <a:cs typeface="Microsoft Sans Serif"/>
              </a:rPr>
              <a:t>ететін </a:t>
            </a:r>
            <a:r>
              <a:rPr sz="2000" spc="-20" dirty="0">
                <a:latin typeface="Microsoft Sans Serif"/>
                <a:cs typeface="Microsoft Sans Serif"/>
              </a:rPr>
              <a:t>міндеттер </a:t>
            </a:r>
            <a:r>
              <a:rPr sz="2000" spc="-10" dirty="0">
                <a:latin typeface="Microsoft Sans Serif"/>
                <a:cs typeface="Microsoft Sans Serif"/>
              </a:rPr>
              <a:t>пайда болды. </a:t>
            </a:r>
            <a:r>
              <a:rPr sz="2000" spc="-60" dirty="0">
                <a:latin typeface="Microsoft Sans Serif"/>
                <a:cs typeface="Microsoft Sans Serif"/>
              </a:rPr>
              <a:t>Күн </a:t>
            </a:r>
            <a:r>
              <a:rPr sz="2000" spc="-15" dirty="0">
                <a:latin typeface="Microsoft Sans Serif"/>
                <a:cs typeface="Microsoft Sans Serif"/>
              </a:rPr>
              <a:t>тәртібі </a:t>
            </a:r>
            <a:r>
              <a:rPr sz="2000" spc="525" dirty="0">
                <a:latin typeface="Microsoft Sans Serif"/>
                <a:cs typeface="Microsoft Sans Serif"/>
              </a:rPr>
              <a:t>– </a:t>
            </a:r>
            <a:r>
              <a:rPr sz="2000" spc="53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еңбек </a:t>
            </a:r>
            <a:r>
              <a:rPr sz="2000" spc="-15" dirty="0">
                <a:latin typeface="Microsoft Sans Serif"/>
                <a:cs typeface="Microsoft Sans Serif"/>
              </a:rPr>
              <a:t>пен </a:t>
            </a:r>
            <a:r>
              <a:rPr sz="2000" spc="-5" dirty="0">
                <a:latin typeface="Microsoft Sans Serif"/>
                <a:cs typeface="Microsoft Sans Serif"/>
              </a:rPr>
              <a:t>демалысты дұрыс </a:t>
            </a:r>
            <a:r>
              <a:rPr sz="2000" spc="-10" dirty="0">
                <a:latin typeface="Microsoft Sans Serif"/>
                <a:cs typeface="Microsoft Sans Serif"/>
              </a:rPr>
              <a:t>үйлестіруге, </a:t>
            </a:r>
            <a:r>
              <a:rPr sz="2000" spc="-35" dirty="0">
                <a:latin typeface="Microsoft Sans Serif"/>
                <a:cs typeface="Microsoft Sans Serif"/>
              </a:rPr>
              <a:t>жаңа </a:t>
            </a:r>
            <a:r>
              <a:rPr sz="2000" spc="-20" dirty="0">
                <a:latin typeface="Microsoft Sans Serif"/>
                <a:cs typeface="Microsoft Sans Serif"/>
              </a:rPr>
              <a:t>өмір жағдайына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үйренуге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көмек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береді.</a:t>
            </a:r>
            <a:endParaRPr sz="2000">
              <a:latin typeface="Microsoft Sans Serif"/>
              <a:cs typeface="Microsoft Sans Serif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7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Балаңызбен бірге </a:t>
            </a:r>
            <a:r>
              <a:rPr sz="2000" spc="-5" dirty="0">
                <a:latin typeface="Microsoft Sans Serif"/>
                <a:cs typeface="Microsoft Sans Serif"/>
              </a:rPr>
              <a:t>үй </a:t>
            </a:r>
            <a:r>
              <a:rPr sz="2000" spc="-15" dirty="0">
                <a:latin typeface="Microsoft Sans Serif"/>
                <a:cs typeface="Microsoft Sans Serif"/>
              </a:rPr>
              <a:t>тапсырмасының </a:t>
            </a:r>
            <a:r>
              <a:rPr sz="2000" spc="-5" dirty="0">
                <a:latin typeface="Microsoft Sans Serif"/>
                <a:cs typeface="Microsoft Sans Serif"/>
              </a:rPr>
              <a:t>орындалуы </a:t>
            </a:r>
            <a:r>
              <a:rPr sz="2000" spc="-35" dirty="0">
                <a:latin typeface="Microsoft Sans Serif"/>
                <a:cs typeface="Microsoft Sans Serif"/>
              </a:rPr>
              <a:t>уақытын қадағалаңыз </a:t>
            </a:r>
            <a:r>
              <a:rPr sz="2000" spc="-5" dirty="0">
                <a:latin typeface="Microsoft Sans Serif"/>
                <a:cs typeface="Microsoft Sans Serif"/>
              </a:rPr>
              <a:t>(бірінші </a:t>
            </a:r>
            <a:r>
              <a:rPr sz="2000" spc="-15" dirty="0">
                <a:latin typeface="Microsoft Sans Serif"/>
                <a:cs typeface="Microsoft Sans Serif"/>
              </a:rPr>
              <a:t>сыныпта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оқуды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қосқанда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1-1,5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сағат),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Сондай-ақ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ұйқы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уақытын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(толықтай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демалыс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үшін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ұйқы 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уақыты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9-10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сағат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болуы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тиіс)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бақылаңыз.</a:t>
            </a:r>
            <a:endParaRPr sz="2000">
              <a:latin typeface="Microsoft Sans Serif"/>
              <a:cs typeface="Microsoft Sans Serif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Есте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сақтаңыз: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күн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тәртібінде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қозғалысы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аз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әрекет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түрлерін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белсенді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әрекеттермен, 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зияткерлік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және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әрекеттің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физикалық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түрлерін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алмастырып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отыру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95" dirty="0">
                <a:latin typeface="Microsoft Sans Serif"/>
                <a:cs typeface="Microsoft Sans Serif"/>
              </a:rPr>
              <a:t>қажет.</a:t>
            </a:r>
            <a:endParaRPr sz="2000">
              <a:latin typeface="Microsoft Sans Serif"/>
              <a:cs typeface="Microsoft Sans Serif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000" spc="-35" dirty="0">
                <a:latin typeface="Microsoft Sans Serif"/>
                <a:cs typeface="Microsoft Sans Serif"/>
              </a:rPr>
              <a:t>Компьютердегі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ойын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мен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түрлі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бағдарламалар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санын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азайтуды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(сапасына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көңіл 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аударыңыз)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қадағалаңыз.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552" y="461898"/>
            <a:ext cx="10088245" cy="12966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065" marR="5080" indent="-3175" algn="ctr">
              <a:lnSpc>
                <a:spcPct val="89000"/>
              </a:lnSpc>
              <a:spcBef>
                <a:spcPts val="495"/>
              </a:spcBef>
              <a:tabLst>
                <a:tab pos="3413125" algn="l"/>
              </a:tabLst>
            </a:pPr>
            <a:r>
              <a:rPr sz="3000" spc="-10" dirty="0">
                <a:solidFill>
                  <a:srgbClr val="C00000"/>
                </a:solidFill>
                <a:latin typeface="Georgia"/>
                <a:cs typeface="Georgia"/>
              </a:rPr>
              <a:t>Т</a:t>
            </a:r>
            <a:r>
              <a:rPr sz="3000" spc="-10" dirty="0">
                <a:solidFill>
                  <a:srgbClr val="C00000"/>
                </a:solidFill>
                <a:latin typeface="Cambria"/>
                <a:cs typeface="Cambria"/>
              </a:rPr>
              <a:t>ө</a:t>
            </a:r>
            <a:r>
              <a:rPr sz="3000" spc="-10" dirty="0">
                <a:solidFill>
                  <a:srgbClr val="C00000"/>
                </a:solidFill>
                <a:latin typeface="Georgia"/>
                <a:cs typeface="Georgia"/>
              </a:rPr>
              <a:t>ртінші</a:t>
            </a:r>
            <a:r>
              <a:rPr sz="3000" spc="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Georgia"/>
                <a:cs typeface="Georgia"/>
              </a:rPr>
              <a:t>ке</a:t>
            </a:r>
            <a:r>
              <a:rPr sz="3000" spc="-5" dirty="0">
                <a:solidFill>
                  <a:srgbClr val="C00000"/>
                </a:solidFill>
                <a:latin typeface="Cambria"/>
                <a:cs typeface="Cambria"/>
              </a:rPr>
              <a:t>ң</a:t>
            </a:r>
            <a:r>
              <a:rPr sz="3000" spc="-5" dirty="0">
                <a:solidFill>
                  <a:srgbClr val="C00000"/>
                </a:solidFill>
                <a:latin typeface="Georgia"/>
                <a:cs typeface="Georgia"/>
              </a:rPr>
              <a:t>ес</a:t>
            </a:r>
            <a:r>
              <a:rPr sz="3000" i="1" spc="-5" dirty="0">
                <a:solidFill>
                  <a:srgbClr val="C00000"/>
                </a:solidFill>
                <a:latin typeface="Georgia"/>
                <a:cs typeface="Georgia"/>
              </a:rPr>
              <a:t>:	</a:t>
            </a:r>
            <a:r>
              <a:rPr sz="3000" i="1" spc="-5" dirty="0">
                <a:solidFill>
                  <a:srgbClr val="001F5F"/>
                </a:solidFill>
                <a:latin typeface="Georgia"/>
                <a:cs typeface="Georgia"/>
              </a:rPr>
              <a:t>мектеп шаруалары мен бала </a:t>
            </a:r>
            <a:r>
              <a:rPr sz="3000" i="1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000" i="1" spc="-5" dirty="0">
                <a:solidFill>
                  <a:srgbClr val="001F5F"/>
                </a:solidFill>
                <a:latin typeface="Cambria"/>
                <a:cs typeface="Cambria"/>
              </a:rPr>
              <a:t>қ</a:t>
            </a:r>
            <a:r>
              <a:rPr sz="3000" i="1" spc="-5" dirty="0">
                <a:solidFill>
                  <a:srgbClr val="001F5F"/>
                </a:solidFill>
                <a:latin typeface="Georgia"/>
                <a:cs typeface="Georgia"/>
              </a:rPr>
              <a:t>иынды</a:t>
            </a:r>
            <a:r>
              <a:rPr sz="3000" i="1" spc="-5" dirty="0">
                <a:solidFill>
                  <a:srgbClr val="001F5F"/>
                </a:solidFill>
                <a:latin typeface="Cambria"/>
                <a:cs typeface="Cambria"/>
              </a:rPr>
              <a:t>қ</a:t>
            </a:r>
            <a:r>
              <a:rPr sz="3000" i="1" spc="-5" dirty="0">
                <a:solidFill>
                  <a:srgbClr val="001F5F"/>
                </a:solidFill>
                <a:latin typeface="Georgia"/>
                <a:cs typeface="Georgia"/>
              </a:rPr>
              <a:t>тарына байланысты сабырлы болу</a:t>
            </a:r>
            <a:r>
              <a:rPr sz="3000" i="1" spc="-5" dirty="0">
                <a:solidFill>
                  <a:srgbClr val="001F5F"/>
                </a:solidFill>
                <a:latin typeface="Cambria"/>
                <a:cs typeface="Cambria"/>
              </a:rPr>
              <a:t>ғ</a:t>
            </a:r>
            <a:r>
              <a:rPr sz="3000" i="1" spc="-5" dirty="0">
                <a:solidFill>
                  <a:srgbClr val="001F5F"/>
                </a:solidFill>
                <a:latin typeface="Georgia"/>
                <a:cs typeface="Georgia"/>
              </a:rPr>
              <a:t>а </a:t>
            </a:r>
            <a:r>
              <a:rPr sz="3000" i="1" spc="-7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000" i="1" spc="-5" dirty="0">
                <a:solidFill>
                  <a:srgbClr val="001F5F"/>
                </a:solidFill>
                <a:latin typeface="Georgia"/>
                <a:cs typeface="Georgia"/>
              </a:rPr>
              <a:t>тырысы</a:t>
            </a:r>
            <a:r>
              <a:rPr sz="3000" i="1" spc="-5" dirty="0">
                <a:solidFill>
                  <a:srgbClr val="001F5F"/>
                </a:solidFill>
                <a:latin typeface="Cambria"/>
                <a:cs typeface="Cambria"/>
              </a:rPr>
              <a:t>ң</a:t>
            </a:r>
            <a:r>
              <a:rPr sz="3000" i="1" spc="-5" dirty="0">
                <a:solidFill>
                  <a:srgbClr val="001F5F"/>
                </a:solidFill>
                <a:latin typeface="Georgia"/>
                <a:cs typeface="Georgia"/>
              </a:rPr>
              <a:t>ыз.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2029967"/>
            <a:ext cx="4023360" cy="32247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86710" y="1930349"/>
            <a:ext cx="9232265" cy="434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11755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612390" algn="l"/>
              </a:tabLst>
            </a:pPr>
            <a:r>
              <a:rPr sz="1900" b="1" dirty="0">
                <a:solidFill>
                  <a:srgbClr val="6F2F9F"/>
                </a:solidFill>
                <a:latin typeface="Arial"/>
                <a:cs typeface="Arial"/>
              </a:rPr>
              <a:t>Бала </a:t>
            </a:r>
            <a:r>
              <a:rPr sz="1900" b="1" spc="-5" dirty="0">
                <a:solidFill>
                  <a:srgbClr val="6F2F9F"/>
                </a:solidFill>
                <a:latin typeface="Arial"/>
                <a:cs typeface="Arial"/>
              </a:rPr>
              <a:t>мектептен келді </a:t>
            </a:r>
            <a:r>
              <a:rPr sz="1900" spc="495" dirty="0">
                <a:latin typeface="Microsoft Sans Serif"/>
                <a:cs typeface="Microsoft Sans Serif"/>
              </a:rPr>
              <a:t>– </a:t>
            </a:r>
            <a:r>
              <a:rPr sz="1900" spc="-10" dirty="0">
                <a:latin typeface="Microsoft Sans Serif"/>
                <a:cs typeface="Microsoft Sans Serif"/>
              </a:rPr>
              <a:t>оны </a:t>
            </a:r>
            <a:r>
              <a:rPr sz="1900" spc="-15" dirty="0">
                <a:latin typeface="Microsoft Sans Serif"/>
                <a:cs typeface="Microsoft Sans Serif"/>
              </a:rPr>
              <a:t>бірден </a:t>
            </a:r>
            <a:r>
              <a:rPr sz="1900" spc="-40" dirty="0">
                <a:latin typeface="Microsoft Sans Serif"/>
                <a:cs typeface="Microsoft Sans Serif"/>
              </a:rPr>
              <a:t>сұрақ </a:t>
            </a:r>
            <a:r>
              <a:rPr sz="1900" spc="-5" dirty="0">
                <a:latin typeface="Microsoft Sans Serif"/>
                <a:cs typeface="Microsoft Sans Serif"/>
              </a:rPr>
              <a:t>астына </a:t>
            </a:r>
            <a:r>
              <a:rPr sz="1900" spc="-10" dirty="0">
                <a:latin typeface="Microsoft Sans Serif"/>
                <a:cs typeface="Microsoft Sans Serif"/>
              </a:rPr>
              <a:t>алуға </a:t>
            </a:r>
            <a:r>
              <a:rPr sz="1900" spc="-5" dirty="0">
                <a:latin typeface="Microsoft Sans Serif"/>
                <a:cs typeface="Microsoft Sans Serif"/>
              </a:rPr>
              <a:t> </a:t>
            </a:r>
            <a:r>
              <a:rPr sz="1900" spc="-35" dirty="0">
                <a:latin typeface="Microsoft Sans Serif"/>
                <a:cs typeface="Microsoft Sans Serif"/>
              </a:rPr>
              <a:t>асықпаңыз,</a:t>
            </a:r>
            <a:r>
              <a:rPr sz="1900" spc="-3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бойын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еркін</a:t>
            </a:r>
            <a:r>
              <a:rPr sz="1900" spc="-2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ұстауға</a:t>
            </a:r>
            <a:r>
              <a:rPr sz="1900" spc="-10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мүмкіндік</a:t>
            </a:r>
            <a:r>
              <a:rPr sz="1900" spc="-4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беріңіз.</a:t>
            </a:r>
            <a:r>
              <a:rPr sz="1900" spc="-2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Егер </a:t>
            </a:r>
            <a:r>
              <a:rPr sz="1900" spc="-20" dirty="0">
                <a:latin typeface="Microsoft Sans Serif"/>
                <a:cs typeface="Microsoft Sans Serif"/>
              </a:rPr>
              <a:t> оның</a:t>
            </a:r>
            <a:r>
              <a:rPr sz="1900" spc="-1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ренжіген</a:t>
            </a:r>
            <a:r>
              <a:rPr sz="1900" spc="-2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күйін</a:t>
            </a:r>
            <a:r>
              <a:rPr sz="1900" spc="-25" dirty="0">
                <a:latin typeface="Microsoft Sans Serif"/>
                <a:cs typeface="Microsoft Sans Serif"/>
              </a:rPr>
              <a:t> </a:t>
            </a:r>
            <a:r>
              <a:rPr sz="1900" spc="-35" dirty="0">
                <a:latin typeface="Microsoft Sans Serif"/>
                <a:cs typeface="Microsoft Sans Serif"/>
              </a:rPr>
              <a:t>байқасаңыз,</a:t>
            </a:r>
            <a:r>
              <a:rPr sz="1900" spc="-3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біраз</a:t>
            </a:r>
            <a:r>
              <a:rPr sz="1900" spc="-2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уақыттан</a:t>
            </a:r>
            <a:r>
              <a:rPr sz="1900" spc="-2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соң </a:t>
            </a:r>
            <a:r>
              <a:rPr sz="1900" spc="-10" dirty="0">
                <a:latin typeface="Microsoft Sans Serif"/>
                <a:cs typeface="Microsoft Sans Serif"/>
              </a:rPr>
              <a:t> сабырлы</a:t>
            </a:r>
            <a:r>
              <a:rPr sz="1900" spc="-5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әңгіме</a:t>
            </a:r>
            <a:r>
              <a:rPr sz="1900" spc="-2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барысында</a:t>
            </a:r>
            <a:r>
              <a:rPr sz="1900" spc="-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оның</a:t>
            </a:r>
            <a:r>
              <a:rPr sz="1900" spc="-10" dirty="0">
                <a:latin typeface="Microsoft Sans Serif"/>
                <a:cs typeface="Microsoft Sans Serif"/>
              </a:rPr>
              <a:t> ренішіне</a:t>
            </a:r>
            <a:r>
              <a:rPr sz="1900" spc="-5" dirty="0">
                <a:latin typeface="Microsoft Sans Serif"/>
                <a:cs typeface="Microsoft Sans Serif"/>
              </a:rPr>
              <a:t> не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себеп </a:t>
            </a:r>
            <a:r>
              <a:rPr sz="1900" spc="-49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болғанын</a:t>
            </a:r>
            <a:r>
              <a:rPr sz="1900" spc="45" dirty="0">
                <a:latin typeface="Microsoft Sans Serif"/>
                <a:cs typeface="Microsoft Sans Serif"/>
              </a:rPr>
              <a:t> </a:t>
            </a:r>
            <a:r>
              <a:rPr sz="1900" spc="-35" dirty="0">
                <a:latin typeface="Microsoft Sans Serif"/>
                <a:cs typeface="Microsoft Sans Serif"/>
              </a:rPr>
              <a:t>ақырын</a:t>
            </a:r>
            <a:r>
              <a:rPr sz="1900" spc="2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білуге</a:t>
            </a:r>
            <a:r>
              <a:rPr sz="1900" spc="3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тырысыңыз.</a:t>
            </a:r>
            <a:endParaRPr sz="1900">
              <a:latin typeface="Microsoft Sans Serif"/>
              <a:cs typeface="Microsoft Sans Serif"/>
            </a:endParaRPr>
          </a:p>
          <a:p>
            <a:pPr marL="2611755" marR="6985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612390" algn="l"/>
              </a:tabLst>
            </a:pPr>
            <a:r>
              <a:rPr sz="1900" b="1" spc="-10" dirty="0">
                <a:solidFill>
                  <a:srgbClr val="6F2F9F"/>
                </a:solidFill>
                <a:latin typeface="Arial"/>
                <a:cs typeface="Arial"/>
              </a:rPr>
              <a:t>Есте </a:t>
            </a:r>
            <a:r>
              <a:rPr sz="1900" b="1" dirty="0">
                <a:solidFill>
                  <a:srgbClr val="6F2F9F"/>
                </a:solidFill>
                <a:latin typeface="Arial"/>
                <a:cs typeface="Arial"/>
              </a:rPr>
              <a:t>сақтаңыз: </a:t>
            </a:r>
            <a:r>
              <a:rPr sz="1900" spc="-10" dirty="0">
                <a:latin typeface="Microsoft Sans Serif"/>
                <a:cs typeface="Microsoft Sans Serif"/>
              </a:rPr>
              <a:t>бала </a:t>
            </a:r>
            <a:r>
              <a:rPr sz="1900" spc="-5" dirty="0">
                <a:latin typeface="Microsoft Sans Serif"/>
                <a:cs typeface="Microsoft Sans Serif"/>
              </a:rPr>
              <a:t>үшін </a:t>
            </a:r>
            <a:r>
              <a:rPr sz="1900" spc="-10" dirty="0">
                <a:latin typeface="Microsoft Sans Serif"/>
                <a:cs typeface="Microsoft Sans Serif"/>
              </a:rPr>
              <a:t>бір нәрсені </a:t>
            </a:r>
            <a:r>
              <a:rPr sz="1900" spc="-15" dirty="0">
                <a:latin typeface="Microsoft Sans Serif"/>
                <a:cs typeface="Microsoft Sans Serif"/>
              </a:rPr>
              <a:t>білмеу </a:t>
            </a:r>
            <a:r>
              <a:rPr sz="1900" spc="-25" dirty="0">
                <a:latin typeface="Microsoft Sans Serif"/>
                <a:cs typeface="Microsoft Sans Serif"/>
              </a:rPr>
              <a:t>және </a:t>
            </a:r>
            <a:r>
              <a:rPr sz="1900" spc="-15" dirty="0">
                <a:latin typeface="Microsoft Sans Serif"/>
                <a:cs typeface="Microsoft Sans Serif"/>
              </a:rPr>
              <a:t>жасай </a:t>
            </a:r>
            <a:r>
              <a:rPr sz="1900" spc="-10" dirty="0">
                <a:latin typeface="Microsoft Sans Serif"/>
                <a:cs typeface="Microsoft Sans Serif"/>
              </a:rPr>
              <a:t> алмау </a:t>
            </a:r>
            <a:r>
              <a:rPr sz="1900" spc="-30" dirty="0">
                <a:latin typeface="Microsoft Sans Serif"/>
                <a:cs typeface="Microsoft Sans Serif"/>
              </a:rPr>
              <a:t>қалыпты </a:t>
            </a:r>
            <a:r>
              <a:rPr sz="1900" spc="-20" dirty="0">
                <a:latin typeface="Microsoft Sans Serif"/>
                <a:cs typeface="Microsoft Sans Serif"/>
              </a:rPr>
              <a:t>жағдай. </a:t>
            </a:r>
            <a:r>
              <a:rPr sz="1900" dirty="0">
                <a:latin typeface="Microsoft Sans Serif"/>
                <a:cs typeface="Microsoft Sans Serif"/>
              </a:rPr>
              <a:t>Ол сол </a:t>
            </a:r>
            <a:r>
              <a:rPr sz="1900" spc="-5" dirty="0">
                <a:latin typeface="Microsoft Sans Serif"/>
                <a:cs typeface="Microsoft Sans Serif"/>
              </a:rPr>
              <a:t>үшін </a:t>
            </a:r>
            <a:r>
              <a:rPr sz="1900" dirty="0">
                <a:latin typeface="Microsoft Sans Serif"/>
                <a:cs typeface="Microsoft Sans Serif"/>
              </a:rPr>
              <a:t>де </a:t>
            </a:r>
            <a:r>
              <a:rPr sz="1900" spc="495" dirty="0">
                <a:latin typeface="Microsoft Sans Serif"/>
                <a:cs typeface="Microsoft Sans Serif"/>
              </a:rPr>
              <a:t>– </a:t>
            </a:r>
            <a:r>
              <a:rPr sz="1900" spc="-10" dirty="0">
                <a:latin typeface="Microsoft Sans Serif"/>
                <a:cs typeface="Microsoft Sans Serif"/>
              </a:rPr>
              <a:t>бала, </a:t>
            </a:r>
            <a:r>
              <a:rPr sz="1900" spc="-20" dirty="0">
                <a:latin typeface="Microsoft Sans Serif"/>
                <a:cs typeface="Microsoft Sans Serif"/>
              </a:rPr>
              <a:t>мұнымен </a:t>
            </a:r>
            <a:r>
              <a:rPr sz="1900" spc="-1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оны</a:t>
            </a:r>
            <a:r>
              <a:rPr sz="1900" spc="-5" dirty="0">
                <a:latin typeface="Microsoft Sans Serif"/>
                <a:cs typeface="Microsoft Sans Serif"/>
              </a:rPr>
              <a:t> </a:t>
            </a:r>
            <a:r>
              <a:rPr sz="1900" spc="-35" dirty="0">
                <a:latin typeface="Microsoft Sans Serif"/>
                <a:cs typeface="Microsoft Sans Serif"/>
              </a:rPr>
              <a:t>жазғыруға</a:t>
            </a:r>
            <a:r>
              <a:rPr sz="1900" spc="-30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болмайды.</a:t>
            </a:r>
            <a:r>
              <a:rPr sz="1900" spc="-5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Кінәлау</a:t>
            </a:r>
            <a:r>
              <a:rPr sz="1900" spc="-2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баланың</a:t>
            </a:r>
            <a:r>
              <a:rPr sz="1900" spc="-1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өзін-өзі </a:t>
            </a:r>
            <a:r>
              <a:rPr sz="1900" spc="-2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бағалауын</a:t>
            </a:r>
            <a:r>
              <a:rPr sz="1900" spc="60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төмендетеді,</a:t>
            </a:r>
            <a:r>
              <a:rPr sz="1900" spc="65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өзіне</a:t>
            </a:r>
            <a:r>
              <a:rPr sz="1900" spc="5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сенімділігінен</a:t>
            </a:r>
            <a:r>
              <a:rPr sz="1900" spc="6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айырады.</a:t>
            </a:r>
            <a:endParaRPr sz="1900">
              <a:latin typeface="Microsoft Sans Serif"/>
              <a:cs typeface="Microsoft Sans Serif"/>
            </a:endParaRPr>
          </a:p>
          <a:p>
            <a:pPr marL="2611755" marR="8890" indent="-342900" algn="just">
              <a:lnSpc>
                <a:spcPct val="100000"/>
              </a:lnSpc>
              <a:buFont typeface="Wingdings"/>
              <a:buChar char=""/>
              <a:tabLst>
                <a:tab pos="2612390" algn="l"/>
              </a:tabLst>
            </a:pPr>
            <a:r>
              <a:rPr sz="1900" b="1" spc="-5" dirty="0">
                <a:solidFill>
                  <a:srgbClr val="6F2F9F"/>
                </a:solidFill>
                <a:latin typeface="Arial"/>
                <a:cs typeface="Arial"/>
              </a:rPr>
              <a:t>Баланың қателесуге </a:t>
            </a:r>
            <a:r>
              <a:rPr sz="1900" b="1" dirty="0">
                <a:solidFill>
                  <a:srgbClr val="6F2F9F"/>
                </a:solidFill>
                <a:latin typeface="Arial"/>
                <a:cs typeface="Arial"/>
              </a:rPr>
              <a:t>құқы бар. </a:t>
            </a:r>
            <a:r>
              <a:rPr sz="1900" spc="-35" dirty="0">
                <a:latin typeface="Microsoft Sans Serif"/>
                <a:cs typeface="Microsoft Sans Serif"/>
              </a:rPr>
              <a:t>Сіздің </a:t>
            </a:r>
            <a:r>
              <a:rPr sz="1900" spc="-25" dirty="0">
                <a:latin typeface="Microsoft Sans Serif"/>
                <a:cs typeface="Microsoft Sans Serif"/>
              </a:rPr>
              <a:t>балаңыз </a:t>
            </a:r>
            <a:r>
              <a:rPr sz="1900" spc="-40" dirty="0">
                <a:latin typeface="Microsoft Sans Serif"/>
                <a:cs typeface="Microsoft Sans Serif"/>
              </a:rPr>
              <a:t>мектепке </a:t>
            </a:r>
            <a:r>
              <a:rPr sz="1900" spc="-35" dirty="0">
                <a:latin typeface="Microsoft Sans Serif"/>
                <a:cs typeface="Microsoft Sans Serif"/>
              </a:rPr>
              <a:t> </a:t>
            </a:r>
            <a:r>
              <a:rPr sz="1900" spc="-70" dirty="0">
                <a:latin typeface="Microsoft Sans Serif"/>
                <a:cs typeface="Microsoft Sans Serif"/>
              </a:rPr>
              <a:t>оқу </a:t>
            </a:r>
            <a:r>
              <a:rPr sz="1900" spc="-10" dirty="0">
                <a:latin typeface="Microsoft Sans Serif"/>
                <a:cs typeface="Microsoft Sans Serif"/>
              </a:rPr>
              <a:t>үшін </a:t>
            </a:r>
            <a:r>
              <a:rPr sz="1900" spc="-25" dirty="0">
                <a:latin typeface="Microsoft Sans Serif"/>
                <a:cs typeface="Microsoft Sans Serif"/>
              </a:rPr>
              <a:t>келді. </a:t>
            </a:r>
            <a:r>
              <a:rPr sz="1900" spc="-20" dirty="0">
                <a:latin typeface="Microsoft Sans Serif"/>
                <a:cs typeface="Microsoft Sans Serif"/>
              </a:rPr>
              <a:t>Адам</a:t>
            </a:r>
            <a:r>
              <a:rPr sz="1900" spc="-15" dirty="0">
                <a:latin typeface="Microsoft Sans Serif"/>
                <a:cs typeface="Microsoft Sans Serif"/>
              </a:rPr>
              <a:t> </a:t>
            </a:r>
            <a:r>
              <a:rPr sz="1900" spc="-50" dirty="0">
                <a:latin typeface="Microsoft Sans Serif"/>
                <a:cs typeface="Microsoft Sans Serif"/>
              </a:rPr>
              <a:t>оқуды </a:t>
            </a:r>
            <a:r>
              <a:rPr sz="1900" spc="-15" dirty="0">
                <a:latin typeface="Microsoft Sans Serif"/>
                <a:cs typeface="Microsoft Sans Serif"/>
              </a:rPr>
              <a:t>бастағанда </a:t>
            </a:r>
            <a:r>
              <a:rPr sz="1900" spc="-20" dirty="0">
                <a:latin typeface="Microsoft Sans Serif"/>
                <a:cs typeface="Microsoft Sans Serif"/>
              </a:rPr>
              <a:t>кейбір </a:t>
            </a:r>
            <a:r>
              <a:rPr sz="1900" spc="-10" dirty="0">
                <a:latin typeface="Microsoft Sans Serif"/>
                <a:cs typeface="Microsoft Sans Serif"/>
              </a:rPr>
              <a:t>нәрселер </a:t>
            </a:r>
            <a:r>
              <a:rPr sz="1900" spc="-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ойдағыдай</a:t>
            </a:r>
            <a:r>
              <a:rPr sz="1900" spc="5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бола</a:t>
            </a:r>
            <a:r>
              <a:rPr sz="1900" spc="30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бермейтіні</a:t>
            </a:r>
            <a:r>
              <a:rPr sz="1900" spc="80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анық.</a:t>
            </a:r>
            <a:endParaRPr sz="1900">
              <a:latin typeface="Microsoft Sans Serif"/>
              <a:cs typeface="Microsoft Sans Serif"/>
            </a:endParaRPr>
          </a:p>
          <a:p>
            <a:pPr marL="161925" marR="1865630" indent="-149860">
              <a:lnSpc>
                <a:spcPct val="100000"/>
              </a:lnSpc>
              <a:spcBef>
                <a:spcPts val="1839"/>
              </a:spcBef>
            </a:pP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Ата-ананы</a:t>
            </a:r>
            <a:r>
              <a:rPr sz="2000" b="1" i="1" spc="-5" dirty="0">
                <a:solidFill>
                  <a:srgbClr val="C00000"/>
                </a:solidFill>
                <a:latin typeface="Cambria"/>
                <a:cs typeface="Cambria"/>
              </a:rPr>
              <a:t>ң</a:t>
            </a:r>
            <a:r>
              <a:rPr sz="2000" b="1" i="1" spc="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сабырлы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ғ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ы</a:t>
            </a:r>
            <a:r>
              <a:rPr sz="2000" b="1" i="1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мен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сенімділігін</a:t>
            </a:r>
            <a:r>
              <a:rPr sz="2000" b="1" i="1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к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ө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ріп 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бала </a:t>
            </a:r>
            <a:r>
              <a:rPr sz="2000" b="1" i="1" spc="-49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мектептен</a:t>
            </a:r>
            <a:r>
              <a:rPr sz="2000" b="1" i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қ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ор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қ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уды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ң</a:t>
            </a:r>
            <a:r>
              <a:rPr sz="2000" b="1" i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mbria"/>
                <a:cs typeface="Cambria"/>
              </a:rPr>
              <a:t>қ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ажеті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 жо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қ</a:t>
            </a:r>
            <a:r>
              <a:rPr sz="2000" b="1" i="1" spc="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екенін сезінеді.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972" y="445084"/>
            <a:ext cx="10013315" cy="13068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algn="ctr">
              <a:lnSpc>
                <a:spcPts val="3240"/>
              </a:lnSpc>
              <a:spcBef>
                <a:spcPts val="509"/>
              </a:spcBef>
            </a:pPr>
            <a:r>
              <a:rPr sz="3000" spc="-5" dirty="0">
                <a:solidFill>
                  <a:srgbClr val="C00000"/>
                </a:solidFill>
                <a:latin typeface="Georgia"/>
                <a:cs typeface="Georgia"/>
              </a:rPr>
              <a:t>БЕСІНШІ</a:t>
            </a:r>
            <a:r>
              <a:rPr sz="30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Georgia"/>
                <a:cs typeface="Georgia"/>
              </a:rPr>
              <a:t>КЕ</a:t>
            </a:r>
            <a:r>
              <a:rPr sz="3000" spc="-5" dirty="0">
                <a:solidFill>
                  <a:srgbClr val="C00000"/>
                </a:solidFill>
                <a:latin typeface="Cambria"/>
                <a:cs typeface="Cambria"/>
              </a:rPr>
              <a:t>Ң</a:t>
            </a:r>
            <a:r>
              <a:rPr sz="3000" spc="-5" dirty="0">
                <a:solidFill>
                  <a:srgbClr val="C00000"/>
                </a:solidFill>
                <a:latin typeface="Georgia"/>
                <a:cs typeface="Georgia"/>
              </a:rPr>
              <a:t>ЕС:</a:t>
            </a:r>
            <a:r>
              <a:rPr sz="30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бала</a:t>
            </a:r>
            <a:r>
              <a:rPr sz="3000" spc="-5" dirty="0">
                <a:latin typeface="Cambria"/>
                <a:cs typeface="Cambria"/>
              </a:rPr>
              <a:t>ғ</a:t>
            </a:r>
            <a:r>
              <a:rPr sz="3000" spc="-5" dirty="0">
                <a:latin typeface="Georgia"/>
                <a:cs typeface="Georgia"/>
              </a:rPr>
              <a:t>а</a:t>
            </a:r>
            <a:r>
              <a:rPr sz="3000" spc="5" dirty="0">
                <a:latin typeface="Georgia"/>
                <a:cs typeface="Georgia"/>
              </a:rPr>
              <a:t> </a:t>
            </a:r>
            <a:r>
              <a:rPr sz="3000" spc="-5" dirty="0">
                <a:latin typeface="Cambria"/>
                <a:cs typeface="Cambria"/>
              </a:rPr>
              <a:t>құ</a:t>
            </a:r>
            <a:r>
              <a:rPr sz="3000" spc="-5" dirty="0">
                <a:latin typeface="Georgia"/>
                <a:cs typeface="Georgia"/>
              </a:rPr>
              <a:t>рдастарымен</a:t>
            </a:r>
            <a:r>
              <a:rPr sz="3000" spc="15" dirty="0">
                <a:latin typeface="Georgia"/>
                <a:cs typeface="Georgia"/>
              </a:rPr>
              <a:t> </a:t>
            </a:r>
            <a:r>
              <a:rPr sz="3000" spc="-5" dirty="0">
                <a:latin typeface="Cambria"/>
                <a:cs typeface="Cambria"/>
              </a:rPr>
              <a:t>қ</a:t>
            </a:r>
            <a:r>
              <a:rPr sz="3000" spc="-5" dirty="0">
                <a:latin typeface="Georgia"/>
                <a:cs typeface="Georgia"/>
              </a:rPr>
              <a:t>арым- </a:t>
            </a:r>
            <a:r>
              <a:rPr sz="3000" spc="-750" dirty="0">
                <a:latin typeface="Georgia"/>
                <a:cs typeface="Georgia"/>
              </a:rPr>
              <a:t> </a:t>
            </a:r>
            <a:r>
              <a:rPr sz="3000" spc="-5" dirty="0">
                <a:latin typeface="Cambria"/>
                <a:cs typeface="Cambria"/>
              </a:rPr>
              <a:t>қ</a:t>
            </a:r>
            <a:r>
              <a:rPr sz="3000" spc="-5" dirty="0">
                <a:latin typeface="Georgia"/>
                <a:cs typeface="Georgia"/>
              </a:rPr>
              <a:t>атынас</a:t>
            </a:r>
            <a:r>
              <a:rPr sz="3000" spc="10" dirty="0">
                <a:latin typeface="Georgia"/>
                <a:cs typeface="Georgia"/>
              </a:rPr>
              <a:t> </a:t>
            </a:r>
            <a:r>
              <a:rPr sz="3000" dirty="0">
                <a:latin typeface="Cambria"/>
                <a:cs typeface="Cambria"/>
              </a:rPr>
              <a:t>құ</a:t>
            </a:r>
            <a:r>
              <a:rPr sz="3000" dirty="0">
                <a:latin typeface="Georgia"/>
                <a:cs typeface="Georgia"/>
              </a:rPr>
              <a:t>рып,</a:t>
            </a:r>
            <a:endParaRPr sz="3000">
              <a:latin typeface="Georgia"/>
              <a:cs typeface="Georgia"/>
            </a:endParaRPr>
          </a:p>
          <a:p>
            <a:pPr algn="ctr">
              <a:lnSpc>
                <a:spcPts val="3195"/>
              </a:lnSpc>
            </a:pPr>
            <a:r>
              <a:rPr sz="3000" spc="-5" dirty="0">
                <a:latin typeface="Cambria"/>
                <a:cs typeface="Cambria"/>
              </a:rPr>
              <a:t>ө</a:t>
            </a:r>
            <a:r>
              <a:rPr sz="3000" spc="-5" dirty="0">
                <a:latin typeface="Georgia"/>
                <a:cs typeface="Georgia"/>
              </a:rPr>
              <a:t>зін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сенімді</a:t>
            </a:r>
            <a:r>
              <a:rPr sz="3000" spc="1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сезінуіне</a:t>
            </a:r>
            <a:r>
              <a:rPr sz="300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к</a:t>
            </a:r>
            <a:r>
              <a:rPr sz="3000" spc="-5" dirty="0">
                <a:latin typeface="Cambria"/>
                <a:cs typeface="Cambria"/>
              </a:rPr>
              <a:t>ө</a:t>
            </a:r>
            <a:r>
              <a:rPr sz="3000" spc="-5" dirty="0">
                <a:latin typeface="Georgia"/>
                <a:cs typeface="Georgia"/>
              </a:rPr>
              <a:t>мек</a:t>
            </a:r>
            <a:r>
              <a:rPr sz="3000" spc="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бері</a:t>
            </a:r>
            <a:r>
              <a:rPr sz="3000" spc="-5" dirty="0">
                <a:latin typeface="Cambria"/>
                <a:cs typeface="Cambria"/>
              </a:rPr>
              <a:t>ң</a:t>
            </a:r>
            <a:r>
              <a:rPr sz="3000" spc="-5" dirty="0">
                <a:latin typeface="Georgia"/>
                <a:cs typeface="Georgia"/>
              </a:rPr>
              <a:t>із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2263139"/>
            <a:ext cx="3643884" cy="27340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5111" y="1932559"/>
            <a:ext cx="10725150" cy="445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8335" marR="6985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188970" algn="l"/>
              </a:tabLst>
            </a:pPr>
            <a:r>
              <a:rPr sz="1800" dirty="0">
                <a:latin typeface="Microsoft Sans Serif"/>
                <a:cs typeface="Microsoft Sans Serif"/>
              </a:rPr>
              <a:t>Баланы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адамға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үйірлігі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үшін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мақтаңыз,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оның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мектептегі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жаңа </a:t>
            </a:r>
            <a:r>
              <a:rPr sz="1800" spc="-25" dirty="0">
                <a:latin typeface="Microsoft Sans Serif"/>
                <a:cs typeface="Microsoft Sans Serif"/>
              </a:rPr>
              <a:t> таныстықтары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үшін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қуанғаныңызды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айтып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білдіріңіз.</a:t>
            </a:r>
            <a:endParaRPr sz="1800">
              <a:latin typeface="Microsoft Sans Serif"/>
              <a:cs typeface="Microsoft Sans Serif"/>
            </a:endParaRPr>
          </a:p>
          <a:p>
            <a:pPr marL="3188335" marR="5080" indent="-342900" algn="just">
              <a:lnSpc>
                <a:spcPct val="100000"/>
              </a:lnSpc>
              <a:buFont typeface="Wingdings"/>
              <a:buChar char=""/>
              <a:tabLst>
                <a:tab pos="318897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Балаңызбен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құрдастарымен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қарым-қатынастың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тәртібі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жайлы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сөйлесіңіз, </a:t>
            </a:r>
            <a:r>
              <a:rPr sz="1800" spc="-45" dirty="0">
                <a:latin typeface="Microsoft Sans Serif"/>
                <a:cs typeface="Microsoft Sans Serif"/>
              </a:rPr>
              <a:t>өз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балаңыздың </a:t>
            </a:r>
            <a:r>
              <a:rPr sz="1800" spc="-35" dirty="0">
                <a:latin typeface="Microsoft Sans Serif"/>
                <a:cs typeface="Microsoft Sans Serif"/>
              </a:rPr>
              <a:t>өзгелерге </a:t>
            </a:r>
            <a:r>
              <a:rPr sz="1800" spc="-65" dirty="0">
                <a:latin typeface="Microsoft Sans Serif"/>
                <a:cs typeface="Microsoft Sans Serif"/>
              </a:rPr>
              <a:t>көз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тартарлық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болып </a:t>
            </a:r>
            <a:r>
              <a:rPr sz="1800" spc="-20" dirty="0">
                <a:latin typeface="Microsoft Sans Serif"/>
                <a:cs typeface="Microsoft Sans Serif"/>
              </a:rPr>
              <a:t>көрінуіне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көмек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беріңіз.</a:t>
            </a:r>
            <a:endParaRPr sz="1800">
              <a:latin typeface="Microsoft Sans Serif"/>
              <a:cs typeface="Microsoft Sans Serif"/>
            </a:endParaRPr>
          </a:p>
          <a:p>
            <a:pPr marL="3188335" indent="-343535">
              <a:lnSpc>
                <a:spcPts val="2870"/>
              </a:lnSpc>
              <a:buFont typeface="Wingdings"/>
              <a:buChar char=""/>
              <a:tabLst>
                <a:tab pos="3187700" algn="l"/>
                <a:tab pos="318897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Балаңызды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достарына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көрсете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алуы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үшін</a:t>
            </a:r>
            <a:r>
              <a:rPr sz="2400" spc="-1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жаңа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ойындарға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үйретіңіз.</a:t>
            </a:r>
            <a:endParaRPr sz="1800">
              <a:latin typeface="Microsoft Sans Serif"/>
              <a:cs typeface="Microsoft Sans Serif"/>
            </a:endParaRPr>
          </a:p>
          <a:p>
            <a:pPr marL="3188335" marR="5715" indent="-342900" algn="just">
              <a:lnSpc>
                <a:spcPct val="100000"/>
              </a:lnSpc>
              <a:spcBef>
                <a:spcPts val="10"/>
              </a:spcBef>
              <a:buFont typeface="Wingdings"/>
              <a:buChar char=""/>
              <a:tabLst>
                <a:tab pos="3188970" algn="l"/>
              </a:tabLst>
            </a:pPr>
            <a:r>
              <a:rPr sz="1800" spc="15" dirty="0">
                <a:latin typeface="Microsoft Sans Serif"/>
                <a:cs typeface="Microsoft Sans Serif"/>
              </a:rPr>
              <a:t>Жай </a:t>
            </a:r>
            <a:r>
              <a:rPr sz="1800" spc="-10" dirty="0">
                <a:latin typeface="Microsoft Sans Serif"/>
                <a:cs typeface="Microsoft Sans Serif"/>
              </a:rPr>
              <a:t>ғана </a:t>
            </a:r>
            <a:r>
              <a:rPr sz="1800" spc="-5" dirty="0">
                <a:latin typeface="Microsoft Sans Serif"/>
                <a:cs typeface="Microsoft Sans Serif"/>
              </a:rPr>
              <a:t>шай </a:t>
            </a:r>
            <a:r>
              <a:rPr sz="1800" spc="-20" dirty="0">
                <a:latin typeface="Microsoft Sans Serif"/>
                <a:cs typeface="Microsoft Sans Serif"/>
              </a:rPr>
              <a:t>ішуге </a:t>
            </a:r>
            <a:r>
              <a:rPr sz="1800" spc="-25" dirty="0">
                <a:latin typeface="Microsoft Sans Serif"/>
                <a:cs typeface="Microsoft Sans Serif"/>
              </a:rPr>
              <a:t>балаңыздың </a:t>
            </a:r>
            <a:r>
              <a:rPr sz="1800" spc="-10" dirty="0">
                <a:latin typeface="Microsoft Sans Serif"/>
                <a:cs typeface="Microsoft Sans Serif"/>
              </a:rPr>
              <a:t>сыныптастарын </a:t>
            </a:r>
            <a:r>
              <a:rPr sz="1800" spc="-25" dirty="0">
                <a:latin typeface="Microsoft Sans Serif"/>
                <a:cs typeface="Microsoft Sans Serif"/>
              </a:rPr>
              <a:t>үйіңізге </a:t>
            </a:r>
            <a:r>
              <a:rPr sz="1800" spc="-30" dirty="0">
                <a:latin typeface="Microsoft Sans Serif"/>
                <a:cs typeface="Microsoft Sans Serif"/>
              </a:rPr>
              <a:t>шақырыңыз, 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ал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кішкентай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қожайын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қонақ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күтуді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үйренеді.</a:t>
            </a:r>
            <a:endParaRPr sz="1800">
              <a:latin typeface="Microsoft Sans Serif"/>
              <a:cs typeface="Microsoft Sans Serif"/>
            </a:endParaRPr>
          </a:p>
          <a:p>
            <a:pPr marL="3131820" marR="5080" indent="-287020" algn="just">
              <a:lnSpc>
                <a:spcPct val="100000"/>
              </a:lnSpc>
              <a:buFont typeface="Wingdings"/>
              <a:buChar char=""/>
              <a:tabLst>
                <a:tab pos="313245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Балаңыздың </a:t>
            </a:r>
            <a:r>
              <a:rPr sz="1800" spc="-30" dirty="0">
                <a:latin typeface="Microsoft Sans Serif"/>
                <a:cs typeface="Microsoft Sans Serif"/>
              </a:rPr>
              <a:t>мектептегі </a:t>
            </a:r>
            <a:r>
              <a:rPr sz="1800" spc="-15" dirty="0">
                <a:latin typeface="Microsoft Sans Serif"/>
                <a:cs typeface="Microsoft Sans Serif"/>
              </a:rPr>
              <a:t>жолдастарының </a:t>
            </a:r>
            <a:r>
              <a:rPr sz="1800" spc="-20" dirty="0">
                <a:latin typeface="Microsoft Sans Serif"/>
                <a:cs typeface="Microsoft Sans Serif"/>
              </a:rPr>
              <a:t>назарын </a:t>
            </a:r>
            <a:r>
              <a:rPr sz="1800" spc="-55" dirty="0">
                <a:latin typeface="Microsoft Sans Serif"/>
                <a:cs typeface="Microsoft Sans Serif"/>
              </a:rPr>
              <a:t>қымбат </a:t>
            </a:r>
            <a:r>
              <a:rPr sz="1800" spc="-20" dirty="0">
                <a:latin typeface="Microsoft Sans Serif"/>
                <a:cs typeface="Microsoft Sans Serif"/>
              </a:rPr>
              <a:t>ойыншықтар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мен </a:t>
            </a:r>
            <a:r>
              <a:rPr sz="1800" spc="-30" dirty="0">
                <a:latin typeface="Microsoft Sans Serif"/>
                <a:cs typeface="Microsoft Sans Serif"/>
              </a:rPr>
              <a:t>киімдермен </a:t>
            </a:r>
            <a:r>
              <a:rPr sz="1800" spc="-15" dirty="0">
                <a:latin typeface="Microsoft Sans Serif"/>
                <a:cs typeface="Microsoft Sans Serif"/>
              </a:rPr>
              <a:t>сатып </a:t>
            </a:r>
            <a:r>
              <a:rPr sz="1800" spc="-5" dirty="0">
                <a:latin typeface="Microsoft Sans Serif"/>
                <a:cs typeface="Microsoft Sans Serif"/>
              </a:rPr>
              <a:t>алуға </a:t>
            </a:r>
            <a:r>
              <a:rPr sz="1800" spc="-15" dirty="0">
                <a:latin typeface="Microsoft Sans Serif"/>
                <a:cs typeface="Microsoft Sans Serif"/>
              </a:rPr>
              <a:t>тырыспаңыз. </a:t>
            </a:r>
            <a:r>
              <a:rPr sz="1800" dirty="0">
                <a:latin typeface="Microsoft Sans Serif"/>
                <a:cs typeface="Microsoft Sans Serif"/>
              </a:rPr>
              <a:t>Бұлай </a:t>
            </a:r>
            <a:r>
              <a:rPr sz="1800" spc="-25" dirty="0">
                <a:latin typeface="Microsoft Sans Serif"/>
                <a:cs typeface="Microsoft Sans Serif"/>
              </a:rPr>
              <a:t>балаңыз </a:t>
            </a:r>
            <a:r>
              <a:rPr sz="1800" spc="-35" dirty="0">
                <a:latin typeface="Microsoft Sans Serif"/>
                <a:cs typeface="Microsoft Sans Serif"/>
              </a:rPr>
              <a:t>өзгелерге 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керек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болуды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үйрене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алмайды.</a:t>
            </a:r>
            <a:r>
              <a:rPr sz="1800" spc="-5" dirty="0">
                <a:latin typeface="Microsoft Sans Serif"/>
                <a:cs typeface="Microsoft Sans Serif"/>
              </a:rPr>
              <a:t> Мұндай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жағдайда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қызыңыз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немесе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ұлыңыз </a:t>
            </a:r>
            <a:r>
              <a:rPr sz="1800" spc="-10" dirty="0">
                <a:latin typeface="Microsoft Sans Serif"/>
                <a:cs typeface="Microsoft Sans Serif"/>
              </a:rPr>
              <a:t>сыныптастарының тарапынан </a:t>
            </a:r>
            <a:r>
              <a:rPr sz="1800" spc="-40" dirty="0">
                <a:latin typeface="Microsoft Sans Serif"/>
                <a:cs typeface="Microsoft Sans Serif"/>
              </a:rPr>
              <a:t>қызғаныш </a:t>
            </a:r>
            <a:r>
              <a:rPr sz="1800" spc="-15" dirty="0">
                <a:latin typeface="Microsoft Sans Serif"/>
                <a:cs typeface="Microsoft Sans Serif"/>
              </a:rPr>
              <a:t>пен </a:t>
            </a:r>
            <a:r>
              <a:rPr sz="1800" spc="-25" dirty="0">
                <a:latin typeface="Microsoft Sans Serif"/>
                <a:cs typeface="Microsoft Sans Serif"/>
              </a:rPr>
              <a:t>көреалмаушылық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сезімдеріне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тап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болуы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ықтимал.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4163695" algn="l"/>
              </a:tabLst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Өзіне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сенімді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және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көпшіл	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бала</a:t>
            </a:r>
            <a:r>
              <a:rPr sz="2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кез-келген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жағдайға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тез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бейімделеді.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1038</Words>
  <Application>Microsoft Office PowerPoint</Application>
  <PresentationFormat>Произвольный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Мектепте алғаш білім алуына байланысты бала өміріндегі өзгерістер кезінде ата-аналар төмендегілерді  естен шығармауы тиіс:</vt:lpstr>
      <vt:lpstr>ҮШ «Б» ЗАҢЫ (Ата-аналар міндеті)</vt:lpstr>
      <vt:lpstr>Баланың мектепте білім алуға бейімделуі</vt:lpstr>
      <vt:lpstr>ЕКІНШІ КЕҢЕС: баланың бойындағы оқушы боламын  деген талпынысын қолдаңыз, оқуға деген ықыласын</vt:lpstr>
      <vt:lpstr>ҮШІНШІ КЕҢЕС: балаға жаңа өмір тәртібіне үйренуге  көмек беріңіз</vt:lpstr>
      <vt:lpstr>Төртінші кеңес: мектеп шаруалары мен бала  қиындықтарына байланысты сабырлы болуға  тырысыңыз.</vt:lpstr>
      <vt:lpstr>БЕСІНШІ КЕҢЕС: балаға құрдастарымен қарым-  қатынас құрып, өзін сенімді сезінуіне көмек беріңіз</vt:lpstr>
      <vt:lpstr>АЛТЫНШЫ КЕҢЕС: Өз балаңыздың мектептегі  жетістіктеріне байланысты парасатты болуға  үйреніңіз</vt:lpstr>
      <vt:lpstr>ЖЕТІНШІ КЕҢЕС: балаңызға бірінші сыныптың бірінші  жартыжылдығында шамадан тыс ауыртапалық жүктемеуге  тырысыңыз.</vt:lpstr>
      <vt:lpstr>Болашақ бірінші сынып оқушылары – ұлдар мен қыздардың ата-  аналары үшін нейро-психофизиологтардың ұсыныстары</vt:lpstr>
      <vt:lpstr>Баланың өзін-өзі бағалауын арттыруға ықпал етіңіз, не үшін  екенін білетіндей етіп оны жиі мақтаңыз</vt:lpstr>
      <vt:lpstr>ЕСТЕ САҚТАҢЫЗ: Бала өзіне үлкендер қалай қараса, ол да солай қарайды.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2</cp:revision>
  <dcterms:created xsi:type="dcterms:W3CDTF">2022-09-23T04:49:22Z</dcterms:created>
  <dcterms:modified xsi:type="dcterms:W3CDTF">2022-09-23T04:56:30Z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2022-09-23T00:00:00Z</vt:filetime>
  </property>
</Properties>
</file>