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6" r:id="rId5"/>
    <p:sldId id="277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66" r:id="rId14"/>
    <p:sldId id="267" r:id="rId15"/>
    <p:sldId id="270" r:id="rId16"/>
    <p:sldId id="271" r:id="rId17"/>
    <p:sldId id="273" r:id="rId18"/>
    <p:sldId id="274" r:id="rId19"/>
    <p:sldId id="275" r:id="rId20"/>
    <p:sldId id="272" r:id="rId21"/>
    <p:sldId id="278" r:id="rId22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>
      <p:cViewPr varScale="1">
        <p:scale>
          <a:sx n="87" d="100"/>
          <a:sy n="87" d="100"/>
        </p:scale>
        <p:origin x="-14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8DB474-08AC-4387-AB4E-FEED3A8B9729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B1B1668-EA63-4364-9B71-E40C97670AA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492896"/>
            <a:ext cx="7408333" cy="3450696"/>
          </a:xfrm>
        </p:spPr>
        <p:txBody>
          <a:bodyPr/>
          <a:lstStyle/>
          <a:p>
            <a:pPr marL="0" lvl="0" indent="0" algn="ctr">
              <a:buNone/>
            </a:pPr>
            <a:r>
              <a:rPr lang="kk-KZ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«</a:t>
            </a:r>
            <a:r>
              <a:rPr lang="kk-KZ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Зияткер» әдістеме </a:t>
            </a:r>
            <a:r>
              <a:rPr lang="en-US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k-KZ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бірлестігінің </a:t>
            </a:r>
            <a:br>
              <a:rPr lang="kk-KZ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II-</a:t>
            </a:r>
            <a:r>
              <a:rPr lang="kk-KZ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тоқсанда атқарылған жұмыстардың есебі</a:t>
            </a:r>
            <a:r>
              <a:rPr lang="ru-RU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/>
            </a:r>
            <a:br>
              <a:rPr lang="ru-RU" sz="49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8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404146"/>
              </p:ext>
            </p:extLst>
          </p:nvPr>
        </p:nvGraphicFramePr>
        <p:xfrm>
          <a:off x="755576" y="404664"/>
          <a:ext cx="7408864" cy="2218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7900"/>
                <a:gridCol w="1337900"/>
                <a:gridCol w="1183266"/>
                <a:gridCol w="1183266"/>
                <a:gridCol w="1183266"/>
                <a:gridCol w="1183266"/>
              </a:tblGrid>
              <a:tr h="443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 dirty="0">
                          <a:effectLst/>
                        </a:rPr>
                        <a:t>Пәні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Сынып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Оқушы саны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І тоқсан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2022-2023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II</a:t>
                      </a:r>
                      <a:r>
                        <a:rPr lang="kk-KZ" sz="12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тоқсан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617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география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 «Б»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17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7 «А»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6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 «А»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617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000">
                        <a:effectLst/>
                        <a:latin typeface="Calibri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 «А»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6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 «Б»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6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 «А»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(+1)</a:t>
                      </a:r>
                      <a:r>
                        <a:rPr lang="ru-RU" sz="1200">
                          <a:effectLst/>
                        </a:rPr>
                        <a:t>83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-17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61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11 «А»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53" marR="60853" marT="845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60848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1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524706"/>
              </p:ext>
            </p:extLst>
          </p:nvPr>
        </p:nvGraphicFramePr>
        <p:xfrm>
          <a:off x="683568" y="476672"/>
          <a:ext cx="7408860" cy="2858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2336"/>
                <a:gridCol w="1092243"/>
                <a:gridCol w="1163655"/>
                <a:gridCol w="1383542"/>
                <a:gridCol w="1383542"/>
                <a:gridCol w="1383542"/>
              </a:tblGrid>
              <a:tr h="397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 dirty="0">
                          <a:effectLst/>
                        </a:rPr>
                        <a:t>Пәні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Сынып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Оқушы саны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І тоқсан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2022-2023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spc="50">
                          <a:ln w="6744" cap="flat" cmpd="sng" algn="ctr">
                            <a:solidFill>
                              <a:srgbClr val="06111E">
                                <a:alpha val="65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50902" dist="38494" dir="13500000" sx="0" sy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II</a:t>
                      </a:r>
                      <a:r>
                        <a:rPr lang="kk-KZ" sz="1000" spc="50">
                          <a:ln w="6744" cap="flat" cmpd="sng" algn="ctr">
                            <a:solidFill>
                              <a:srgbClr val="06111E">
                                <a:alpha val="65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50902" dist="38494" dir="13500000" sx="0" sy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тоқсан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spc="50">
                          <a:ln w="6744" cap="flat" cmpd="sng" algn="ctr">
                            <a:solidFill>
                              <a:srgbClr val="06111E">
                                <a:alpha val="6500"/>
                              </a:srgbClr>
                            </a:solidFill>
                            <a:prstDash val="solid"/>
                            <a:round/>
                          </a:ln>
                          <a:effectLst>
                            <a:outerShdw blurRad="50902" dist="38494" dir="13500000" sx="0" sy="0">
                              <a:srgbClr val="000000">
                                <a:alpha val="60000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5«А»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84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-15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6«А»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66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66</a:t>
                      </a:r>
                      <a:r>
                        <a:rPr lang="kk-KZ" sz="1000">
                          <a:effectLst/>
                        </a:rPr>
                        <a:t>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 row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                           Биология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7 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78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85</a:t>
                      </a:r>
                      <a:r>
                        <a:rPr lang="kk-KZ" sz="1000">
                          <a:effectLst/>
                        </a:rPr>
                        <a:t>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8«А»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75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66</a:t>
                      </a:r>
                      <a:r>
                        <a:rPr lang="kk-KZ" sz="1000">
                          <a:effectLst/>
                        </a:rPr>
                        <a:t>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8«Б»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9«А»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61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66</a:t>
                      </a:r>
                      <a:r>
                        <a:rPr lang="kk-KZ" sz="1000">
                          <a:effectLst/>
                        </a:rPr>
                        <a:t>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10«А»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80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11«А»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66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+17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8«Б»химия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9 «Б»биолог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697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9 «Б»химия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50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948" marR="58948" marT="818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62484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1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974908"/>
              </p:ext>
            </p:extLst>
          </p:nvPr>
        </p:nvGraphicFramePr>
        <p:xfrm>
          <a:off x="1043608" y="404664"/>
          <a:ext cx="6369685" cy="2408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200"/>
                <a:gridCol w="1048385"/>
                <a:gridCol w="1316355"/>
                <a:gridCol w="1710690"/>
                <a:gridCol w="1710055"/>
              </a:tblGrid>
              <a:tr h="340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 dirty="0">
                          <a:effectLst/>
                        </a:rPr>
                        <a:t>Пәні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Сынып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Оқушы саны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І тоқсан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2022-2023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II</a:t>
                      </a:r>
                      <a:r>
                        <a:rPr lang="kk-KZ" sz="1200" dirty="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тоқсан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2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ИВТ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85</a:t>
                      </a:r>
                      <a:r>
                        <a:rPr lang="kk-KZ" sz="1200">
                          <a:effectLst/>
                        </a:rPr>
                        <a:t>,7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44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8б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6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11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10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 «Б»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6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26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73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7а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542251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4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338328"/>
            <a:ext cx="6203032" cy="1252728"/>
          </a:xfrm>
        </p:spPr>
        <p:txBody>
          <a:bodyPr>
            <a:normAutofit/>
          </a:bodyPr>
          <a:lstStyle/>
          <a:p>
            <a:pPr algn="l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Біздің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12-желтоқсаннан 22-желтоқсан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"География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әлеміне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күндік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өтті.Осы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күндікке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құрылып,қабырға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газеттері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ілінді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3" y="404664"/>
            <a:ext cx="16700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2780928"/>
            <a:ext cx="41044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"География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әлеміне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он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күндігінде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7"А", 8"А"-сыныптар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географ"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білімдерін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3" y="2852936"/>
            <a:ext cx="31210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4067944" y="4117177"/>
            <a:ext cx="3124835" cy="144018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632113" y="4581128"/>
            <a:ext cx="3124835" cy="14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5698976" cy="1252728"/>
          </a:xfrm>
        </p:spPr>
        <p:txBody>
          <a:bodyPr>
            <a:normAutofit/>
          </a:bodyPr>
          <a:lstStyle/>
          <a:p>
            <a:pPr algn="l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10"А",11"А"-сыныптары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арасындада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география"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топтық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интеллектуалды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өткізілді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беріп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0850"/>
            <a:ext cx="21272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2575722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"А"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Атажұрт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білімдерін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44999" t="33469" r="37512" b="35847"/>
          <a:stretch/>
        </p:blipFill>
        <p:spPr bwMode="auto">
          <a:xfrm>
            <a:off x="607263" y="2544515"/>
            <a:ext cx="1036955" cy="1022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44999" t="63673" r="38011" b="4898"/>
          <a:stretch/>
        </p:blipFill>
        <p:spPr bwMode="auto">
          <a:xfrm>
            <a:off x="1835696" y="2561822"/>
            <a:ext cx="1009650" cy="1050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62448" t="34285" r="20792" b="26122"/>
          <a:stretch/>
        </p:blipFill>
        <p:spPr bwMode="auto">
          <a:xfrm>
            <a:off x="3116830" y="2552297"/>
            <a:ext cx="805180" cy="1069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07904" y="390702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"География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әлеміне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саяхат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апталығын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қорытындылай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сыныптардан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жеңіске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топтар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мақтау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қағазымен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марапатталды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Жумагулова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Р.Т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2698750" cy="1799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2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7643" y="5157192"/>
            <a:ext cx="7801490" cy="617682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шынықтыру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пәнінен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8-18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қараша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күндік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жүргізілген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іс-шаралар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мұғалімдер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Схах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Жекебай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Жұмахмет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4770" t="29388" r="37322" b="37960"/>
          <a:stretch/>
        </p:blipFill>
        <p:spPr bwMode="auto">
          <a:xfrm>
            <a:off x="477643" y="908720"/>
            <a:ext cx="1746885" cy="1659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62218" t="29388" r="20333" b="28980"/>
          <a:stretch/>
        </p:blipFill>
        <p:spPr bwMode="auto">
          <a:xfrm>
            <a:off x="2627785" y="908720"/>
            <a:ext cx="1290696" cy="1659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44540" t="60408" r="37423" b="7755"/>
          <a:stretch/>
        </p:blipFill>
        <p:spPr bwMode="auto">
          <a:xfrm>
            <a:off x="4355976" y="908721"/>
            <a:ext cx="1584176" cy="1659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1"/>
            <a:ext cx="2016224" cy="1630419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3" y="3068960"/>
            <a:ext cx="1934117" cy="1656184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6" y="3068960"/>
            <a:ext cx="1256406" cy="1656184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1872208" cy="1656184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68960"/>
            <a:ext cx="216024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48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4444552"/>
            <a:ext cx="5364088" cy="1252728"/>
          </a:xfrm>
        </p:spPr>
        <p:txBody>
          <a:bodyPr>
            <a:normAutofit/>
          </a:bodyPr>
          <a:lstStyle/>
          <a:p>
            <a:pPr algn="l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эстетикалық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сауаттылық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апталығы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халқының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қолөнері»тақырыбында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қолөнер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көрмесі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өткізілді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Қолөнер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көрменің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ұрпаққа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халқының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қолтаңбасын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өнерін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салт-дәстүрін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мақтаныш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2851785" cy="2851785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891940" cy="28803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91880" y="1052736"/>
            <a:ext cx="48245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Саганаева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сауаттылық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апталығының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нақышпен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Көрпе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тігу"әдісін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үйретті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1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1"/>
            <a:ext cx="2592288" cy="241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Мақалалар,марапаттар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268760"/>
            <a:ext cx="2718046" cy="241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39"/>
            <a:ext cx="5868143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84784"/>
            <a:ext cx="273630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5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295232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57" y="266272"/>
            <a:ext cx="2595571" cy="33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38" y="3861048"/>
            <a:ext cx="5735042" cy="288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29" y="266272"/>
            <a:ext cx="3041151" cy="33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4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600400" cy="658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487680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2470154" cy="315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01007"/>
            <a:ext cx="2212504" cy="308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2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kk-K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Мақсаты</a:t>
            </a:r>
            <a:r>
              <a:rPr lang="kk-K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  <a:cs typeface="Times New Roman"/>
              </a:rPr>
              <a:t>: Оқушылардың математика, физика, информатика, биология, химия, география сабақтарына деген қызығушылығын арттырып, шығармашылық қабілеттерін дамыту.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ea typeface="Calibri"/>
              <a:cs typeface="Times New Roman"/>
            </a:endParaRPr>
          </a:p>
          <a:p>
            <a:pPr marL="0" lvl="0" indent="0">
              <a:spcAft>
                <a:spcPts val="75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Міндеттері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:</a:t>
            </a:r>
          </a:p>
          <a:p>
            <a:pPr marL="0" lvl="0" indent="0">
              <a:spcAft>
                <a:spcPts val="750"/>
              </a:spcAft>
              <a:buClr>
                <a:srgbClr val="F14124">
                  <a:lumMod val="75000"/>
                </a:srgbClr>
              </a:buClr>
              <a:buSzPts val="1000"/>
              <a:buNone/>
              <a:tabLst>
                <a:tab pos="457200" algn="l"/>
              </a:tabLst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     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Әр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оқушының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білім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деңгейін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көтеру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мақсатында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жаңа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педагогикалық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   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технологиялардың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тиімді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әдістерін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қолдану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;</a:t>
            </a:r>
          </a:p>
          <a:p>
            <a:pPr marL="228600" lvl="0" indent="-182880">
              <a:spcAft>
                <a:spcPts val="750"/>
              </a:spcAft>
              <a:buClr>
                <a:srgbClr val="F14124">
                  <a:lumMod val="75000"/>
                </a:srgbClr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Оқушылардың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шығармашылық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қабілеттерін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ашуға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ыңғай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туғызу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;</a:t>
            </a:r>
          </a:p>
          <a:p>
            <a:pPr marL="228600" lvl="0" indent="-182880">
              <a:spcAft>
                <a:spcPts val="750"/>
              </a:spcAft>
              <a:buClr>
                <a:srgbClr val="F14124">
                  <a:lumMod val="75000"/>
                </a:srgbClr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Уәжі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төмен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оқушылармен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жұмысты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тереңдету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;</a:t>
            </a:r>
          </a:p>
          <a:p>
            <a:pPr marL="0" lvl="0" indent="0">
              <a:spcAft>
                <a:spcPts val="75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     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Оқу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–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тәрбие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процесінде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шығармашылық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жұмыстарды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кеңінен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қолдану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;</a:t>
            </a:r>
          </a:p>
          <a:p>
            <a:pPr marL="228600" lvl="0" indent="-182880">
              <a:spcAft>
                <a:spcPts val="750"/>
              </a:spcAft>
              <a:buClr>
                <a:srgbClr val="F14124">
                  <a:lumMod val="75000"/>
                </a:srgbClr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Мектепішілік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,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аудандық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,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облыс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көлеміндегі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пәндік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олимпиада,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интеллектуалдық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байқауларға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қатысу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,</a:t>
            </a:r>
          </a:p>
          <a:p>
            <a:pPr marL="0" lvl="0" indent="0">
              <a:spcAft>
                <a:spcPts val="75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  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Жаңа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заман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талабына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сай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ізденгіш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,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жауапкершілігі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зор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,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талапты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жеткіншек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    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қалыптастыру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4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276872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Қаңтар айында химия биология апталығы</a:t>
            </a:r>
          </a:p>
          <a:p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 процесінде белсенді әдіс-тәсілдер мен технологияларды арқылы дебатты сабақтарын ұйымдастыру</a:t>
            </a:r>
          </a:p>
          <a:p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Ақпан айында «Мұғалімнің кәсіби креативті дамуы-білім беру жүйесін жаңартудың негізі» іс-тәжірибемен бөлісу семинары (Зияткер бағыты)</a:t>
            </a:r>
          </a:p>
          <a:p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«Жаңа технологиялар мен ақпараттар» физика, информатика апталығы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18288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200" b="1" dirty="0" err="1">
                <a:solidFill>
                  <a:srgbClr val="3D3D3D"/>
                </a:solidFill>
                <a:latin typeface="Times New Roman"/>
              </a:rPr>
              <a:t>Бірлестік</a:t>
            </a:r>
            <a:r>
              <a:rPr lang="ru-RU" sz="2200" b="1" dirty="0">
                <a:solidFill>
                  <a:srgbClr val="3D3D3D"/>
                </a:solidFill>
                <a:latin typeface="Times New Roman"/>
              </a:rPr>
              <a:t> </a:t>
            </a:r>
            <a:r>
              <a:rPr lang="ru-RU" sz="2200" b="1" dirty="0" err="1">
                <a:solidFill>
                  <a:srgbClr val="3D3D3D"/>
                </a:solidFill>
                <a:latin typeface="Times New Roman"/>
              </a:rPr>
              <a:t>құрамы</a:t>
            </a:r>
            <a:r>
              <a:rPr lang="ru-RU" sz="2200" dirty="0">
                <a:solidFill>
                  <a:srgbClr val="3D3D3D"/>
                </a:solidFill>
                <a:latin typeface="Times New Roman"/>
              </a:rPr>
              <a:t>:  14 </a:t>
            </a:r>
            <a:r>
              <a:rPr lang="ru-RU" sz="2200" dirty="0" err="1">
                <a:solidFill>
                  <a:srgbClr val="3D3D3D"/>
                </a:solidFill>
                <a:latin typeface="Times New Roman"/>
              </a:rPr>
              <a:t>мұғалім</a:t>
            </a:r>
            <a:r>
              <a:rPr lang="ru-RU" sz="2200" dirty="0">
                <a:solidFill>
                  <a:srgbClr val="3D3D3D"/>
                </a:solidFill>
                <a:latin typeface="Times New Roman"/>
              </a:rPr>
              <a:t/>
            </a:r>
            <a:br>
              <a:rPr lang="ru-RU" sz="2200" dirty="0">
                <a:solidFill>
                  <a:srgbClr val="3D3D3D"/>
                </a:solidFill>
                <a:latin typeface="Times New Roman"/>
              </a:rPr>
            </a:br>
            <a:r>
              <a:rPr lang="ru-RU" sz="2200" dirty="0">
                <a:solidFill>
                  <a:srgbClr val="3D3D3D"/>
                </a:solidFill>
                <a:latin typeface="Times New Roman"/>
              </a:rPr>
              <a:t>педагог зерттеуші-2</a:t>
            </a:r>
            <a:br>
              <a:rPr lang="ru-RU" sz="2200" dirty="0">
                <a:solidFill>
                  <a:srgbClr val="3D3D3D"/>
                </a:solidFill>
                <a:latin typeface="Times New Roman"/>
              </a:rPr>
            </a:br>
            <a:r>
              <a:rPr lang="ru-RU" sz="2200" dirty="0">
                <a:solidFill>
                  <a:srgbClr val="3D3D3D"/>
                </a:solidFill>
                <a:latin typeface="Times New Roman"/>
              </a:rPr>
              <a:t>педагог сарапшы-8</a:t>
            </a:r>
            <a:br>
              <a:rPr lang="ru-RU" sz="2200" dirty="0">
                <a:solidFill>
                  <a:srgbClr val="3D3D3D"/>
                </a:solidFill>
                <a:latin typeface="Times New Roman"/>
              </a:rPr>
            </a:br>
            <a:r>
              <a:rPr lang="ru-RU" sz="2200" dirty="0">
                <a:solidFill>
                  <a:srgbClr val="3D3D3D"/>
                </a:solidFill>
                <a:latin typeface="Times New Roman"/>
              </a:rPr>
              <a:t>педагог модератор-2</a:t>
            </a:r>
            <a:br>
              <a:rPr lang="ru-RU" sz="2200" dirty="0">
                <a:solidFill>
                  <a:srgbClr val="3D3D3D"/>
                </a:solidFill>
                <a:latin typeface="Times New Roman"/>
              </a:rPr>
            </a:br>
            <a:r>
              <a:rPr lang="en-US" sz="2200" dirty="0">
                <a:solidFill>
                  <a:srgbClr val="3D3D3D"/>
                </a:solidFill>
                <a:latin typeface="Times New Roman"/>
              </a:rPr>
              <a:t>II </a:t>
            </a:r>
            <a:r>
              <a:rPr lang="ru-RU" sz="2200" dirty="0">
                <a:solidFill>
                  <a:srgbClr val="3D3D3D"/>
                </a:solidFill>
                <a:latin typeface="Times New Roman"/>
              </a:rPr>
              <a:t>санатты-1</a:t>
            </a:r>
            <a:br>
              <a:rPr lang="ru-RU" sz="2200" dirty="0">
                <a:solidFill>
                  <a:srgbClr val="3D3D3D"/>
                </a:solidFill>
                <a:latin typeface="Times New Roman"/>
              </a:rPr>
            </a:br>
            <a:r>
              <a:rPr lang="ru-RU" sz="2200" dirty="0">
                <a:solidFill>
                  <a:srgbClr val="3D3D3D"/>
                </a:solidFill>
                <a:latin typeface="Times New Roman"/>
              </a:rPr>
              <a:t>санатсыз-1</a:t>
            </a:r>
            <a:endParaRPr lang="ru-RU" sz="22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2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kk-KZ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 оқу жылында «Зияткер » математика жаратылыстану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 бірлестігінің  ағымдағы мұғалімдерінің аттестациядан  өтетін мерзімі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882792093"/>
              </p:ext>
            </p:extLst>
          </p:nvPr>
        </p:nvGraphicFramePr>
        <p:xfrm>
          <a:off x="539552" y="1052735"/>
          <a:ext cx="8231924" cy="57884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22098"/>
                <a:gridCol w="747714"/>
                <a:gridCol w="1121571"/>
                <a:gridCol w="672310"/>
                <a:gridCol w="1046694"/>
                <a:gridCol w="971817"/>
                <a:gridCol w="523083"/>
                <a:gridCol w="523083"/>
                <a:gridCol w="80366"/>
                <a:gridCol w="373857"/>
                <a:gridCol w="448207"/>
                <a:gridCol w="601124"/>
              </a:tblGrid>
              <a:tr h="516201">
                <a:tc rowSpan="2"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Аты-жөні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Білімі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Мамандығы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санаты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Жаңа санат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Аттестатциядан  өткен жылдары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2021-2022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2022-2023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2023-2024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2024-2025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2025-2026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</a:tr>
              <a:tr h="164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133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Аттестатациядан өтетін жылдары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Жумагулова Р.Т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Жоғары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География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Педагог-зерттеуші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  2020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 marL="327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Мизамова А.К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физика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Педагог-сарапшы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2021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Ижанова Р.С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химия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Педагог-сарапшы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2019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  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Шохал Р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Математика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Педагог-зерттеуші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2018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Арқанбай Қ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Математика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Педагог-сарапшы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Расхан 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Химия, биология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Педагог-сарапшы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Сағанаева К.К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Арнаулыорта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технология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ІІ санатты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Алтынбек Ө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информатика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Педагог-сарапшы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Махметов 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АӘД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Педагог-сарапшы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20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Сках 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География ,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Педагог-сарапшы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2018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Дене шынықтыру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I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Шадит А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Арнаулы орта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музыка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Педагог-сарапшы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2019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Жұмахмет 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Дене шынықтыру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Педагог-модератор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Жекебай 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Дене шынықтыру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Педагог-модератор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2018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Радолда Алия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жоғары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информатика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санатсыз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 dirty="0">
                        <a:solidFill>
                          <a:srgbClr val="FFC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000" dirty="0">
                        <a:solidFill>
                          <a:srgbClr val="FFC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66" marR="54966" marT="0" marB="0"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54966" marR="54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Полотно 11"/>
          <p:cNvGrpSpPr/>
          <p:nvPr/>
        </p:nvGrpSpPr>
        <p:grpSpPr>
          <a:xfrm>
            <a:off x="455613" y="1235075"/>
            <a:ext cx="628650" cy="355600"/>
            <a:chOff x="0" y="0"/>
            <a:chExt cx="628015" cy="35496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628015" cy="354965"/>
            </a:xfrm>
            <a:prstGeom prst="rect">
              <a:avLst/>
            </a:prstGeom>
            <a:noFill/>
          </p:spPr>
        </p:sp>
      </p:grpSp>
      <p:grpSp>
        <p:nvGrpSpPr>
          <p:cNvPr id="7" name="Полотно 10"/>
          <p:cNvGrpSpPr/>
          <p:nvPr/>
        </p:nvGrpSpPr>
        <p:grpSpPr>
          <a:xfrm>
            <a:off x="455613" y="1235075"/>
            <a:ext cx="600075" cy="409575"/>
            <a:chOff x="0" y="0"/>
            <a:chExt cx="600710" cy="40957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600710" cy="409575"/>
            </a:xfrm>
            <a:prstGeom prst="rect">
              <a:avLst/>
            </a:prstGeom>
            <a:noFill/>
          </p:spPr>
        </p:sp>
      </p:grpSp>
      <p:grpSp>
        <p:nvGrpSpPr>
          <p:cNvPr id="9" name="Полотно 9"/>
          <p:cNvGrpSpPr/>
          <p:nvPr/>
        </p:nvGrpSpPr>
        <p:grpSpPr>
          <a:xfrm>
            <a:off x="455613" y="1235075"/>
            <a:ext cx="709612" cy="377825"/>
            <a:chOff x="0" y="0"/>
            <a:chExt cx="709930" cy="37719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709930" cy="377190"/>
            </a:xfrm>
            <a:prstGeom prst="rect">
              <a:avLst/>
            </a:prstGeom>
            <a:noFill/>
          </p:spPr>
        </p:sp>
      </p:grpSp>
      <p:grpSp>
        <p:nvGrpSpPr>
          <p:cNvPr id="11" name="Полотно 7"/>
          <p:cNvGrpSpPr/>
          <p:nvPr/>
        </p:nvGrpSpPr>
        <p:grpSpPr>
          <a:xfrm>
            <a:off x="455613" y="1235075"/>
            <a:ext cx="587375" cy="436563"/>
            <a:chOff x="0" y="0"/>
            <a:chExt cx="586740" cy="4368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586740" cy="436880"/>
            </a:xfrm>
            <a:prstGeom prst="rect">
              <a:avLst/>
            </a:prstGeom>
            <a:noFill/>
          </p:spPr>
        </p:sp>
      </p:grpSp>
      <p:grpSp>
        <p:nvGrpSpPr>
          <p:cNvPr id="13" name="Полотно 4"/>
          <p:cNvGrpSpPr/>
          <p:nvPr/>
        </p:nvGrpSpPr>
        <p:grpSpPr>
          <a:xfrm>
            <a:off x="455613" y="1235075"/>
            <a:ext cx="444500" cy="258763"/>
            <a:chOff x="0" y="0"/>
            <a:chExt cx="443865" cy="25908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443865" cy="259080"/>
            </a:xfrm>
            <a:prstGeom prst="rect">
              <a:avLst/>
            </a:prstGeom>
            <a:noFill/>
          </p:spPr>
        </p:sp>
      </p:grpSp>
      <p:grpSp>
        <p:nvGrpSpPr>
          <p:cNvPr id="15" name="Полотно 3"/>
          <p:cNvGrpSpPr/>
          <p:nvPr/>
        </p:nvGrpSpPr>
        <p:grpSpPr>
          <a:xfrm>
            <a:off x="455613" y="1235075"/>
            <a:ext cx="406400" cy="236538"/>
            <a:chOff x="0" y="0"/>
            <a:chExt cx="405765" cy="236855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0"/>
              <a:ext cx="405765" cy="236855"/>
            </a:xfrm>
            <a:prstGeom prst="rect">
              <a:avLst/>
            </a:prstGeom>
            <a:noFill/>
          </p:spPr>
        </p:sp>
      </p:grpSp>
      <p:grpSp>
        <p:nvGrpSpPr>
          <p:cNvPr id="17" name="Полотно 1"/>
          <p:cNvGrpSpPr/>
          <p:nvPr/>
        </p:nvGrpSpPr>
        <p:grpSpPr>
          <a:xfrm>
            <a:off x="455613" y="1235075"/>
            <a:ext cx="742950" cy="436563"/>
            <a:chOff x="0" y="0"/>
            <a:chExt cx="742315" cy="4368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742315" cy="436880"/>
            </a:xfrm>
            <a:prstGeom prst="rect">
              <a:avLst/>
            </a:prstGeom>
            <a:noFill/>
          </p:spPr>
        </p:sp>
      </p:grpSp>
      <p:sp>
        <p:nvSpPr>
          <p:cNvPr id="19" name="Прямоугольник 18"/>
          <p:cNvSpPr/>
          <p:nvPr/>
        </p:nvSpPr>
        <p:spPr>
          <a:xfrm>
            <a:off x="6722597" y="4891885"/>
            <a:ext cx="662782" cy="24394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722597" y="5877272"/>
            <a:ext cx="668337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742997" y="6211367"/>
            <a:ext cx="668337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735746" y="6520277"/>
            <a:ext cx="668337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722597" y="2852936"/>
            <a:ext cx="662782" cy="24394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399292" y="3212976"/>
            <a:ext cx="331391" cy="24394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381767" y="3509252"/>
            <a:ext cx="331391" cy="31007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340050" y="2492896"/>
            <a:ext cx="331391" cy="24394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80120"/>
          </a:xfrm>
        </p:spPr>
        <p:txBody>
          <a:bodyPr>
            <a:normAutofit/>
          </a:bodyPr>
          <a:lstStyle/>
          <a:p>
            <a:r>
              <a:rPr lang="kk-K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kk-K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800" b="1" dirty="0"/>
              <a:t>-</a:t>
            </a:r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 оқу жылында «Зияткер » математика жаратылыстану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әдістеме бірлестігінің ағымдағы және алдын-ала пәндік  БА курстардан  өту жоспары</a:t>
            </a:r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92889052"/>
              </p:ext>
            </p:extLst>
          </p:nvPr>
        </p:nvGraphicFramePr>
        <p:xfrm>
          <a:off x="1079441" y="1268413"/>
          <a:ext cx="6985117" cy="48577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4207"/>
                <a:gridCol w="1282900"/>
                <a:gridCol w="642238"/>
                <a:gridCol w="749530"/>
                <a:gridCol w="482056"/>
                <a:gridCol w="640349"/>
                <a:gridCol w="535324"/>
                <a:gridCol w="419344"/>
                <a:gridCol w="71990"/>
                <a:gridCol w="419344"/>
                <a:gridCol w="345675"/>
                <a:gridCol w="536080"/>
                <a:gridCol w="536080"/>
              </a:tblGrid>
              <a:tr h="28575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№</a:t>
                      </a:r>
                      <a:endParaRPr lang="ru-RU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Аты-жөні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Білімі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Мамандығы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санаты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Жаңа санат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БА курсынан  өткен жылдары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2021-2022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 marL="133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2022-2023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2023-2024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2024-2025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2025-2026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428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133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алдын-ала өту БА курсы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Жумагулова Р.Т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География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Педагог-зерттеуші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 marL="327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Мизамова А.К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физика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Ижанова Р.С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химия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  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Шохал 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Математика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Педагог-зерттеуші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2017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Арқанбай Қ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Математика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Расхан 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Химия, биология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Сағанаева К.К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Арнаулыорта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технология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ІІ санатты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Алтынбек Ө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информатика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Махметов 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АӘД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14287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Сках 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География ,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денешынықтыру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 </a:t>
                      </a:r>
                      <a:r>
                        <a:rPr lang="en-US" sz="800">
                          <a:effectLst/>
                        </a:rPr>
                        <a:t>I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Шадит А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Арнаулы орта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музыка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Педагог-сарапшы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2016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Жұмахмет Е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Денешынықтыру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Педагог-модератор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Жекебай Е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денешынықтыру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Педагог-модератор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2018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14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Радолда Алия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жоғары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информатика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санатсыз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2019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</a:tbl>
          </a:graphicData>
        </a:graphic>
      </p:graphicFrame>
      <p:grpSp>
        <p:nvGrpSpPr>
          <p:cNvPr id="17" name="Полотно 17"/>
          <p:cNvGrpSpPr/>
          <p:nvPr/>
        </p:nvGrpSpPr>
        <p:grpSpPr>
          <a:xfrm>
            <a:off x="1079500" y="1268413"/>
            <a:ext cx="444500" cy="258762"/>
            <a:chOff x="0" y="0"/>
            <a:chExt cx="443865" cy="2590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443865" cy="259080"/>
            </a:xfrm>
            <a:prstGeom prst="rect">
              <a:avLst/>
            </a:prstGeom>
            <a:noFill/>
          </p:spPr>
        </p:sp>
      </p:grpSp>
      <p:grpSp>
        <p:nvGrpSpPr>
          <p:cNvPr id="19" name="Полотно 11"/>
          <p:cNvGrpSpPr/>
          <p:nvPr/>
        </p:nvGrpSpPr>
        <p:grpSpPr>
          <a:xfrm>
            <a:off x="1079500" y="1268413"/>
            <a:ext cx="406400" cy="236537"/>
            <a:chOff x="0" y="0"/>
            <a:chExt cx="405765" cy="236855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405765" cy="236855"/>
            </a:xfrm>
            <a:prstGeom prst="rect">
              <a:avLst/>
            </a:prstGeom>
            <a:noFill/>
          </p:spPr>
        </p:sp>
      </p:grpSp>
      <p:grpSp>
        <p:nvGrpSpPr>
          <p:cNvPr id="21" name="Полотно 41"/>
          <p:cNvGrpSpPr/>
          <p:nvPr/>
        </p:nvGrpSpPr>
        <p:grpSpPr>
          <a:xfrm>
            <a:off x="1079500" y="1268413"/>
            <a:ext cx="444500" cy="258762"/>
            <a:chOff x="0" y="0"/>
            <a:chExt cx="443865" cy="25908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0"/>
              <a:ext cx="443865" cy="259080"/>
            </a:xfrm>
            <a:prstGeom prst="rect">
              <a:avLst/>
            </a:prstGeom>
            <a:noFill/>
          </p:spPr>
        </p:sp>
      </p:grpSp>
      <p:sp>
        <p:nvSpPr>
          <p:cNvPr id="23" name="Прямоугольник 22"/>
          <p:cNvSpPr/>
          <p:nvPr/>
        </p:nvSpPr>
        <p:spPr>
          <a:xfrm>
            <a:off x="6185495" y="2291042"/>
            <a:ext cx="442604" cy="20468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194116" y="4725145"/>
            <a:ext cx="425362" cy="25166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71803" y="4311649"/>
            <a:ext cx="447675" cy="2254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196321" y="5517231"/>
            <a:ext cx="467122" cy="288033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194116" y="5026480"/>
            <a:ext cx="449880" cy="18415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6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950779"/>
              </p:ext>
            </p:extLst>
          </p:nvPr>
        </p:nvGraphicFramePr>
        <p:xfrm>
          <a:off x="861662" y="980728"/>
          <a:ext cx="7408861" cy="2647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2200"/>
                <a:gridCol w="1427030"/>
                <a:gridCol w="1427030"/>
                <a:gridCol w="1146130"/>
                <a:gridCol w="1146130"/>
                <a:gridCol w="990341"/>
              </a:tblGrid>
              <a:tr h="470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 dirty="0">
                          <a:effectLst/>
                        </a:rPr>
                        <a:t>Пәні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Сынып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Оқушы саны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І  тоқсан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2022-2023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II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effectLst/>
                        </a:rPr>
                        <a:t>тоқсан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  Математика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 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69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 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75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75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       Алгебра 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effectLst/>
                        </a:rPr>
                        <a:t>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7 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 dirty="0">
                          <a:effectLst/>
                        </a:rPr>
                        <a:t>14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78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78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9«Б»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 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66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 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66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+5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 «Б»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68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 «А»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80</a:t>
                      </a:r>
                      <a:r>
                        <a:rPr lang="kk-KZ" sz="1500">
                          <a:effectLst/>
                        </a:rPr>
                        <a:t>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effectLst/>
                        </a:rPr>
                        <a:t>(</a:t>
                      </a:r>
                      <a:r>
                        <a:rPr lang="ru-RU" sz="1500">
                          <a:effectLst/>
                        </a:rPr>
                        <a:t>+1</a:t>
                      </a:r>
                      <a:r>
                        <a:rPr lang="kk-KZ" sz="1500">
                          <a:effectLst/>
                        </a:rPr>
                        <a:t>) </a:t>
                      </a:r>
                      <a:r>
                        <a:rPr lang="ru-RU" sz="1500">
                          <a:effectLst/>
                        </a:rPr>
                        <a:t> 67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80" marR="56580" marT="78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effectLst/>
                        </a:rPr>
                        <a:t>-13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109464"/>
            <a:ext cx="662473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j-ea"/>
                <a:cs typeface="Times New Roman" pitchFamily="18" charset="0"/>
              </a:rPr>
              <a:t>                      </a:t>
            </a:r>
            <a:r>
              <a:rPr kumimoji="0" lang="kk-KZ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j-ea"/>
                <a:cs typeface="Times New Roman" pitchFamily="18" charset="0"/>
              </a:rPr>
              <a:t>Жаратылыстану  бағыты бойынша  2022-2023 оқу жылының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j-ea"/>
                <a:cs typeface="Times New Roman" pitchFamily="18" charset="0"/>
              </a:rPr>
            </a:br>
            <a:r>
              <a:rPr kumimoji="0" lang="kk-KZ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j-ea"/>
                <a:cs typeface="Times New Roman" pitchFamily="18" charset="0"/>
              </a:rPr>
              <a:t>                                   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j-ea"/>
                <a:cs typeface="Times New Roman" pitchFamily="18" charset="0"/>
              </a:rPr>
              <a:t>I</a:t>
            </a:r>
            <a:r>
              <a:rPr kumimoji="0" lang="kk-KZ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j-ea"/>
                <a:cs typeface="Times New Roman" pitchFamily="18" charset="0"/>
              </a:rPr>
              <a:t> І тоқсандағы оқу үлгерімі және сапа көрсеткіші</a:t>
            </a:r>
            <a:endParaRPr kumimoji="0" lang="kk-KZ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562133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6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215870"/>
              </p:ext>
            </p:extLst>
          </p:nvPr>
        </p:nvGraphicFramePr>
        <p:xfrm>
          <a:off x="683568" y="332656"/>
          <a:ext cx="7408862" cy="2621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079"/>
                <a:gridCol w="1288079"/>
                <a:gridCol w="1257440"/>
                <a:gridCol w="1237615"/>
                <a:gridCol w="1237615"/>
                <a:gridCol w="1100034"/>
              </a:tblGrid>
              <a:tr h="610530">
                <a:tc rowSpan="9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 dirty="0">
                          <a:effectLst/>
                        </a:rPr>
                        <a:t>  Геометрия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сынып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Оқушы саны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 dirty="0">
                          <a:effectLst/>
                        </a:rPr>
                        <a:t>  І тоқсан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 dirty="0">
                          <a:effectLst/>
                        </a:rPr>
                        <a:t>2022-2023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en-US" sz="14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I</a:t>
                      </a:r>
                      <a:r>
                        <a:rPr lang="kk-KZ" sz="14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тоқсан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7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78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9 «Б»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8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9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61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8 «Б»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10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80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11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2" marR="68542" marT="95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65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11043"/>
            <a:ext cx="7416824" cy="268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4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869923"/>
              </p:ext>
            </p:extLst>
          </p:nvPr>
        </p:nvGraphicFramePr>
        <p:xfrm>
          <a:off x="1187624" y="476672"/>
          <a:ext cx="6189345" cy="2861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010"/>
                <a:gridCol w="1170305"/>
                <a:gridCol w="1350010"/>
                <a:gridCol w="1350010"/>
                <a:gridCol w="1350010"/>
              </a:tblGrid>
              <a:tr h="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Сынып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Химия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Оқушы саны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І тоқсан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2022-2023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I</a:t>
                      </a:r>
                      <a:r>
                        <a:rPr lang="kk-KZ" sz="18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Ітоқсан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1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7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8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9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+11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10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(</a:t>
                      </a:r>
                      <a:r>
                        <a:rPr lang="ru-RU" sz="1400" kern="1200">
                          <a:effectLst/>
                        </a:rPr>
                        <a:t> +1</a:t>
                      </a:r>
                      <a:r>
                        <a:rPr lang="kk-KZ" sz="1400" kern="1200">
                          <a:effectLst/>
                        </a:rPr>
                        <a:t>)</a:t>
                      </a:r>
                      <a:r>
                        <a:rPr lang="ru-RU" sz="1400" kern="1200">
                          <a:effectLst/>
                        </a:rPr>
                        <a:t>             </a:t>
                      </a:r>
                      <a:r>
                        <a:rPr lang="ru-RU" sz="18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-14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98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11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kern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61515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6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858603"/>
              </p:ext>
            </p:extLst>
          </p:nvPr>
        </p:nvGraphicFramePr>
        <p:xfrm>
          <a:off x="611560" y="548680"/>
          <a:ext cx="7408862" cy="1915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793"/>
                <a:gridCol w="1167018"/>
                <a:gridCol w="1634154"/>
                <a:gridCol w="1634154"/>
                <a:gridCol w="1051195"/>
                <a:gridCol w="1049548"/>
              </a:tblGrid>
              <a:tr h="459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 dirty="0">
                          <a:effectLst/>
                        </a:rPr>
                        <a:t>Пәні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Сынып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Оқушы саны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І тоқсан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2022-2023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II</a:t>
                      </a:r>
                      <a:r>
                        <a:rPr lang="kk-KZ" sz="1200">
                          <a:ln w="9208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effectLst>
                            <a:outerShdw blurRad="63500" dir="3600000" algn="tl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тоқсан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18628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Физика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7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 dirty="0">
                          <a:effectLst/>
                        </a:rPr>
                        <a:t>78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3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 «Б»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98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11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10«А»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(+1)</a:t>
                      </a: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-34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98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9 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98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8 «Б»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98925"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11«А»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kk-KZ" sz="1200" kern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03" marR="68203" marT="94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15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+16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5773737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51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fb047a1b43ea2e116848be060a3b82bf2ed6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1074</Words>
  <Application>Microsoft Office PowerPoint</Application>
  <PresentationFormat>Экран (4:3)</PresentationFormat>
  <Paragraphs>672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Презентация PowerPoint</vt:lpstr>
      <vt:lpstr>Презентация PowerPoint</vt:lpstr>
      <vt:lpstr>Презентация PowerPoint</vt:lpstr>
      <vt:lpstr>2022-2023  оқу жылында «Зияткер » математика жаратылыстану әдістеме бірлестігінің  ағымдағы мұғалімдерінің аттестациядан  өтетін мерзімі </vt:lpstr>
      <vt:lpstr>2022 -2023  оқу жылында «Зияткер » математика жаратылыстану                                                     әдістеме бірлестігінің ағымдағы және алдын-ала пәндік  БА курстардан  өту жоспары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Біздің мектебімізде 12-желтоқсаннан 22-желтоқсан аралығында "География әлеміне саяхат" атты он күндік өтті.Осы он күндікке орай, жоспар құрылып,қабырға газеттері ілінді. </vt:lpstr>
      <vt:lpstr>10"А",11"А"-сыныптары арасындада "Қызықты география" атты топтық интеллектуалды ойын өткізілді. Оқушылар көптеген сұрақтарға жауап беріп, белсене қатысты. </vt:lpstr>
      <vt:lpstr>Дене шынықтыру пәнінен 8-18 қараша аралығында өткізілген 10 күндік бойынша жүргізілген іс-шаралар жоспары жауапты мұғалімдер Схах А, Жекебай Е, Жұмахмет Е </vt:lpstr>
      <vt:lpstr>Мектебімізде эстетикалық сауаттылық апталығы аясында ««Қазақ халқының қолөнері»тақырыбында қолөнер көрмесі өткізілді. Қолөнер көрменің мақсаты – жас ұрпаққа қазақ халқының ұлттық қолтаңбасын, өнерін, салт-дәстүрін дәріптеу, мақтаныш ету. </vt:lpstr>
      <vt:lpstr>Мақалалар,марапаттар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линг</dc:creator>
  <cp:lastModifiedBy>линг</cp:lastModifiedBy>
  <cp:revision>14</cp:revision>
  <dcterms:created xsi:type="dcterms:W3CDTF">2022-12-29T09:54:41Z</dcterms:created>
  <dcterms:modified xsi:type="dcterms:W3CDTF">2023-01-12T04:53:29Z</dcterms:modified>
</cp:coreProperties>
</file>