
<file path=[Content_Types].xml><?xml version="1.0" encoding="utf-8"?>
<Types xmlns="http://schemas.openxmlformats.org/package/2006/content-types">
  <Default Extension="jfif" ContentType="image/jpe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65" r:id="rId4"/>
    <p:sldId id="266" r:id="rId5"/>
    <p:sldId id="257" r:id="rId6"/>
    <p:sldId id="259" r:id="rId7"/>
    <p:sldId id="260" r:id="rId8"/>
    <p:sldId id="261" r:id="rId9"/>
    <p:sldId id="262" r:id="rId10"/>
    <p:sldId id="263" r:id="rId11"/>
    <p:sldId id="264" r:id="rId12"/>
    <p:sldId id="267" r:id="rId13"/>
    <p:sldId id="268" r:id="rId14"/>
    <p:sldId id="269" r:id="rId15"/>
    <p:sldId id="270" r:id="rId16"/>
    <p:sldId id="271" r:id="rId17"/>
    <p:sldId id="272" r:id="rId18"/>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19" autoAdjust="0"/>
    <p:restoredTop sz="94660"/>
  </p:normalViewPr>
  <p:slideViewPr>
    <p:cSldViewPr snapToGrid="0">
      <p:cViewPr varScale="1">
        <p:scale>
          <a:sx n="86" d="100"/>
          <a:sy n="86" d="100"/>
        </p:scale>
        <p:origin x="732"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8470E7FA-01E8-40B3-ABDB-91EE330CB834}" type="datetimeFigureOut">
              <a:rPr lang="ru-RU" smtClean="0"/>
              <a:t>14.03.2023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C15E237-F8C0-4362-BAA5-2E59054BBC29}" type="slidenum">
              <a:rPr lang="ru-RU" smtClean="0"/>
              <a:t>‹#›</a:t>
            </a:fld>
            <a:endParaRPr lang="ru-RU"/>
          </a:p>
        </p:txBody>
      </p:sp>
    </p:spTree>
    <p:extLst>
      <p:ext uri="{BB962C8B-B14F-4D97-AF65-F5344CB8AC3E}">
        <p14:creationId xmlns:p14="http://schemas.microsoft.com/office/powerpoint/2010/main" val="11574883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8470E7FA-01E8-40B3-ABDB-91EE330CB834}" type="datetimeFigureOut">
              <a:rPr lang="ru-RU" smtClean="0"/>
              <a:t>14.03.2023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C15E237-F8C0-4362-BAA5-2E59054BBC29}" type="slidenum">
              <a:rPr lang="ru-RU" smtClean="0"/>
              <a:t>‹#›</a:t>
            </a:fld>
            <a:endParaRPr lang="ru-RU"/>
          </a:p>
        </p:txBody>
      </p:sp>
    </p:spTree>
    <p:extLst>
      <p:ext uri="{BB962C8B-B14F-4D97-AF65-F5344CB8AC3E}">
        <p14:creationId xmlns:p14="http://schemas.microsoft.com/office/powerpoint/2010/main" val="8786488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8470E7FA-01E8-40B3-ABDB-91EE330CB834}" type="datetimeFigureOut">
              <a:rPr lang="ru-RU" smtClean="0"/>
              <a:t>14.03.2023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C15E237-F8C0-4362-BAA5-2E59054BBC29}" type="slidenum">
              <a:rPr lang="ru-RU" smtClean="0"/>
              <a:t>‹#›</a:t>
            </a:fld>
            <a:endParaRPr lang="ru-RU"/>
          </a:p>
        </p:txBody>
      </p:sp>
    </p:spTree>
    <p:extLst>
      <p:ext uri="{BB962C8B-B14F-4D97-AF65-F5344CB8AC3E}">
        <p14:creationId xmlns:p14="http://schemas.microsoft.com/office/powerpoint/2010/main" val="41253439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8470E7FA-01E8-40B3-ABDB-91EE330CB834}" type="datetimeFigureOut">
              <a:rPr lang="ru-RU" smtClean="0"/>
              <a:t>14.03.2023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C15E237-F8C0-4362-BAA5-2E59054BBC29}" type="slidenum">
              <a:rPr lang="ru-RU" smtClean="0"/>
              <a:t>‹#›</a:t>
            </a:fld>
            <a:endParaRPr lang="ru-RU"/>
          </a:p>
        </p:txBody>
      </p:sp>
    </p:spTree>
    <p:extLst>
      <p:ext uri="{BB962C8B-B14F-4D97-AF65-F5344CB8AC3E}">
        <p14:creationId xmlns:p14="http://schemas.microsoft.com/office/powerpoint/2010/main" val="33467325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8470E7FA-01E8-40B3-ABDB-91EE330CB834}" type="datetimeFigureOut">
              <a:rPr lang="ru-RU" smtClean="0"/>
              <a:t>14.03.2023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C15E237-F8C0-4362-BAA5-2E59054BBC29}" type="slidenum">
              <a:rPr lang="ru-RU" smtClean="0"/>
              <a:t>‹#›</a:t>
            </a:fld>
            <a:endParaRPr lang="ru-RU"/>
          </a:p>
        </p:txBody>
      </p:sp>
    </p:spTree>
    <p:extLst>
      <p:ext uri="{BB962C8B-B14F-4D97-AF65-F5344CB8AC3E}">
        <p14:creationId xmlns:p14="http://schemas.microsoft.com/office/powerpoint/2010/main" val="41825934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8470E7FA-01E8-40B3-ABDB-91EE330CB834}" type="datetimeFigureOut">
              <a:rPr lang="ru-RU" smtClean="0"/>
              <a:t>14.03.2023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C15E237-F8C0-4362-BAA5-2E59054BBC29}" type="slidenum">
              <a:rPr lang="ru-RU" smtClean="0"/>
              <a:t>‹#›</a:t>
            </a:fld>
            <a:endParaRPr lang="ru-RU"/>
          </a:p>
        </p:txBody>
      </p:sp>
    </p:spTree>
    <p:extLst>
      <p:ext uri="{BB962C8B-B14F-4D97-AF65-F5344CB8AC3E}">
        <p14:creationId xmlns:p14="http://schemas.microsoft.com/office/powerpoint/2010/main" val="34367804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8470E7FA-01E8-40B3-ABDB-91EE330CB834}" type="datetimeFigureOut">
              <a:rPr lang="ru-RU" smtClean="0"/>
              <a:t>14.03.2023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9C15E237-F8C0-4362-BAA5-2E59054BBC29}" type="slidenum">
              <a:rPr lang="ru-RU" smtClean="0"/>
              <a:t>‹#›</a:t>
            </a:fld>
            <a:endParaRPr lang="ru-RU"/>
          </a:p>
        </p:txBody>
      </p:sp>
    </p:spTree>
    <p:extLst>
      <p:ext uri="{BB962C8B-B14F-4D97-AF65-F5344CB8AC3E}">
        <p14:creationId xmlns:p14="http://schemas.microsoft.com/office/powerpoint/2010/main" val="40972332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8470E7FA-01E8-40B3-ABDB-91EE330CB834}" type="datetimeFigureOut">
              <a:rPr lang="ru-RU" smtClean="0"/>
              <a:t>14.03.2023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9C15E237-F8C0-4362-BAA5-2E59054BBC29}" type="slidenum">
              <a:rPr lang="ru-RU" smtClean="0"/>
              <a:t>‹#›</a:t>
            </a:fld>
            <a:endParaRPr lang="ru-RU"/>
          </a:p>
        </p:txBody>
      </p:sp>
    </p:spTree>
    <p:extLst>
      <p:ext uri="{BB962C8B-B14F-4D97-AF65-F5344CB8AC3E}">
        <p14:creationId xmlns:p14="http://schemas.microsoft.com/office/powerpoint/2010/main" val="20230292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8470E7FA-01E8-40B3-ABDB-91EE330CB834}" type="datetimeFigureOut">
              <a:rPr lang="ru-RU" smtClean="0"/>
              <a:t>14.03.2023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9C15E237-F8C0-4362-BAA5-2E59054BBC29}" type="slidenum">
              <a:rPr lang="ru-RU" smtClean="0"/>
              <a:t>‹#›</a:t>
            </a:fld>
            <a:endParaRPr lang="ru-RU"/>
          </a:p>
        </p:txBody>
      </p:sp>
    </p:spTree>
    <p:extLst>
      <p:ext uri="{BB962C8B-B14F-4D97-AF65-F5344CB8AC3E}">
        <p14:creationId xmlns:p14="http://schemas.microsoft.com/office/powerpoint/2010/main" val="7490112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8470E7FA-01E8-40B3-ABDB-91EE330CB834}" type="datetimeFigureOut">
              <a:rPr lang="ru-RU" smtClean="0"/>
              <a:t>14.03.2023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C15E237-F8C0-4362-BAA5-2E59054BBC29}" type="slidenum">
              <a:rPr lang="ru-RU" smtClean="0"/>
              <a:t>‹#›</a:t>
            </a:fld>
            <a:endParaRPr lang="ru-RU"/>
          </a:p>
        </p:txBody>
      </p:sp>
    </p:spTree>
    <p:extLst>
      <p:ext uri="{BB962C8B-B14F-4D97-AF65-F5344CB8AC3E}">
        <p14:creationId xmlns:p14="http://schemas.microsoft.com/office/powerpoint/2010/main" val="23314408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8470E7FA-01E8-40B3-ABDB-91EE330CB834}" type="datetimeFigureOut">
              <a:rPr lang="ru-RU" smtClean="0"/>
              <a:t>14.03.2023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C15E237-F8C0-4362-BAA5-2E59054BBC29}" type="slidenum">
              <a:rPr lang="ru-RU" smtClean="0"/>
              <a:t>‹#›</a:t>
            </a:fld>
            <a:endParaRPr lang="ru-RU"/>
          </a:p>
        </p:txBody>
      </p:sp>
    </p:spTree>
    <p:extLst>
      <p:ext uri="{BB962C8B-B14F-4D97-AF65-F5344CB8AC3E}">
        <p14:creationId xmlns:p14="http://schemas.microsoft.com/office/powerpoint/2010/main" val="1019614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70E7FA-01E8-40B3-ABDB-91EE330CB834}" type="datetimeFigureOut">
              <a:rPr lang="ru-RU" smtClean="0"/>
              <a:t>14.03.2023</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15E237-F8C0-4362-BAA5-2E59054BBC29}" type="slidenum">
              <a:rPr lang="ru-RU" smtClean="0"/>
              <a:t>‹#›</a:t>
            </a:fld>
            <a:endParaRPr lang="ru-RU"/>
          </a:p>
        </p:txBody>
      </p:sp>
    </p:spTree>
    <p:extLst>
      <p:ext uri="{BB962C8B-B14F-4D97-AF65-F5344CB8AC3E}">
        <p14:creationId xmlns:p14="http://schemas.microsoft.com/office/powerpoint/2010/main" val="30068112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24.jpeg"/></Relationships>
</file>

<file path=ppt/slides/_rels/slide1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26.jpeg"/></Relationships>
</file>

<file path=ppt/slides/_rels/slide12.xml.rels><?xml version="1.0" encoding="UTF-8" standalone="yes"?>
<Relationships xmlns="http://schemas.openxmlformats.org/package/2006/relationships"><Relationship Id="rId3" Type="http://schemas.openxmlformats.org/officeDocument/2006/relationships/image" Target="../media/image27.jfif"/><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s://www.keu.kz/kz/section-table/31-materialy/9241-tsifrlyk-universitet.html" TargetMode="External"/><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slides/_rels/slide14.xml.rels><?xml version="1.0" encoding="UTF-8" standalone="yes"?>
<Relationships xmlns="http://schemas.openxmlformats.org/package/2006/relationships"><Relationship Id="rId3" Type="http://schemas.openxmlformats.org/officeDocument/2006/relationships/hyperlink" Target="https://www.keu.kz/kz/section-table/31-materialy/9241-tsifrlyk-universitet.html" TargetMode="External"/><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eg"/><Relationship Id="rId4" Type="http://schemas.openxmlformats.org/officeDocument/2006/relationships/image" Target="../media/image31.jpeg"/></Relationships>
</file>

<file path=ppt/slides/_rels/slide15.xml.rels><?xml version="1.0" encoding="UTF-8" standalone="yes"?>
<Relationships xmlns="http://schemas.openxmlformats.org/package/2006/relationships"><Relationship Id="rId3" Type="http://schemas.openxmlformats.org/officeDocument/2006/relationships/hyperlink" Target="https://www.keu.kz/kz/section-table/31-materialy/9241-tsifrlyk-universitet.html" TargetMode="External"/><Relationship Id="rId7" Type="http://schemas.openxmlformats.org/officeDocument/2006/relationships/image" Target="../media/image37.jpe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36.jfif"/><Relationship Id="rId5" Type="http://schemas.openxmlformats.org/officeDocument/2006/relationships/image" Target="../media/image35.jfif"/><Relationship Id="rId4" Type="http://schemas.openxmlformats.org/officeDocument/2006/relationships/image" Target="../media/image34.jpeg"/></Relationships>
</file>

<file path=ppt/slides/_rels/slide16.xml.rels><?xml version="1.0" encoding="UTF-8" standalone="yes"?>
<Relationships xmlns="http://schemas.openxmlformats.org/package/2006/relationships"><Relationship Id="rId3" Type="http://schemas.openxmlformats.org/officeDocument/2006/relationships/hyperlink" Target="https://www.keu.kz/kz/section-table/31-materialy/9241-tsifrlyk-universitet.html" TargetMode="External"/><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38.jpg"/></Relationships>
</file>

<file path=ppt/slides/_rels/slide17.xml.rels><?xml version="1.0" encoding="UTF-8" standalone="yes"?>
<Relationships xmlns="http://schemas.openxmlformats.org/package/2006/relationships"><Relationship Id="rId3" Type="http://schemas.openxmlformats.org/officeDocument/2006/relationships/hyperlink" Target="https://www.keu.kz/kz/section-table/31-materialy/9241-tsifrlyk-universitet.html" TargetMode="External"/><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43.jpeg"/><Relationship Id="rId5" Type="http://schemas.openxmlformats.org/officeDocument/2006/relationships/image" Target="../media/image42.jpeg"/><Relationship Id="rId4" Type="http://schemas.openxmlformats.org/officeDocument/2006/relationships/image" Target="../media/image41.jpeg"/></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10.jpe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13.jpeg"/><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16.jpeg"/><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8.jpeg"/></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a:ln>
            <a:noFill/>
          </a:ln>
          <a:effectLst>
            <a:softEdge rad="112500"/>
          </a:effectLst>
        </p:spPr>
      </p:pic>
      <p:pic>
        <p:nvPicPr>
          <p:cNvPr id="7" name="Рисунок 6" descr="C:\Users\00029\Documents\гог.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51541" y="2698596"/>
            <a:ext cx="3682257" cy="2738050"/>
          </a:xfrm>
          <a:prstGeom prst="rect">
            <a:avLst/>
          </a:prstGeom>
          <a:ln>
            <a:noFill/>
          </a:ln>
          <a:effectLst>
            <a:softEdge rad="112500"/>
          </a:effectLst>
        </p:spPr>
      </p:pic>
      <p:sp>
        <p:nvSpPr>
          <p:cNvPr id="6" name="Прямоугольник 5"/>
          <p:cNvSpPr/>
          <p:nvPr/>
        </p:nvSpPr>
        <p:spPr>
          <a:xfrm>
            <a:off x="1182029" y="190681"/>
            <a:ext cx="9614692" cy="6186309"/>
          </a:xfrm>
          <a:prstGeom prst="rect">
            <a:avLst/>
          </a:prstGeom>
          <a:noFill/>
        </p:spPr>
        <p:txBody>
          <a:bodyPr wrap="square" lIns="91440" tIns="45720" rIns="91440" bIns="45720">
            <a:spAutoFit/>
          </a:bodyPr>
          <a:lstStyle/>
          <a:p>
            <a:pPr algn="ctr"/>
            <a:r>
              <a:rPr lang="kk-KZ" sz="3200" b="1" i="1" dirty="0" smtClean="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«СұлтанмахмұтТорайғыров атындағы тірек мектебі (РО)»КММ</a:t>
            </a:r>
          </a:p>
          <a:p>
            <a:pPr algn="ctr"/>
            <a:endParaRPr lang="kk-KZ" sz="3200" b="1" i="1" cap="none" spc="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endParaRPr>
          </a:p>
          <a:p>
            <a:pPr algn="ctr"/>
            <a:endParaRPr lang="kk-KZ" sz="3200" b="1" i="1" dirty="0" smtClean="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endParaRPr>
          </a:p>
          <a:p>
            <a:pPr algn="ctr"/>
            <a:endParaRPr lang="kk-KZ" sz="3200" b="1" i="1" cap="none" spc="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endParaRPr>
          </a:p>
          <a:p>
            <a:pPr algn="ctr"/>
            <a:r>
              <a:rPr lang="kk-KZ" sz="3600" b="1" i="1" dirty="0" smtClean="0">
                <a:ln w="0"/>
                <a:solidFill>
                  <a:srgbClr val="7030A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2022-2023 жылы оқу жылындағы кәсіптік бағыт-бағдар беру бойынша  атқарылған жұмыстар  есебі</a:t>
            </a:r>
          </a:p>
          <a:p>
            <a:pPr algn="ctr"/>
            <a:endParaRPr lang="kk-KZ" sz="3200" b="1" i="1" cap="none" spc="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endParaRPr>
          </a:p>
          <a:p>
            <a:pPr algn="ctr"/>
            <a:endParaRPr lang="kk-KZ" sz="3200" b="1" i="1" dirty="0" smtClean="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endParaRPr>
          </a:p>
          <a:p>
            <a:pPr algn="ctr"/>
            <a:endParaRPr lang="kk-KZ" sz="3200" b="1" i="1" cap="none" spc="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endParaRPr>
          </a:p>
          <a:p>
            <a:pPr algn="r"/>
            <a:r>
              <a:rPr lang="kk-KZ" sz="3200" b="1" i="1" dirty="0" smtClean="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Дайындаған: А.Қ.Калиева</a:t>
            </a:r>
            <a:endParaRPr lang="ru-RU" sz="3200" b="1" i="1" cap="none" spc="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79149865"/>
      </p:ext>
    </p:extLst>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a:ln>
            <a:noFill/>
          </a:ln>
          <a:effectLst>
            <a:softEdge rad="112500"/>
          </a:effectLst>
        </p:spPr>
      </p:pic>
      <p:sp>
        <p:nvSpPr>
          <p:cNvPr id="2" name="Прямоугольник 1"/>
          <p:cNvSpPr/>
          <p:nvPr/>
        </p:nvSpPr>
        <p:spPr>
          <a:xfrm>
            <a:off x="366131" y="515214"/>
            <a:ext cx="11459738" cy="1077218"/>
          </a:xfrm>
          <a:prstGeom prst="rect">
            <a:avLst/>
          </a:prstGeom>
        </p:spPr>
        <p:txBody>
          <a:bodyPr wrap="square">
            <a:spAutoFit/>
          </a:bodyPr>
          <a:lstStyle/>
          <a:p>
            <a:pPr algn="ctr"/>
            <a:r>
              <a:rPr lang="kk-KZ" sz="3200" b="1" u="sng"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Саяхат</a:t>
            </a:r>
            <a:r>
              <a:rPr lang="kk-KZ" sz="32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«Бұқар </a:t>
            </a:r>
            <a:r>
              <a:rPr lang="kk-KZ" sz="32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Жырау ауданы бойынша Мемлекеттік кірістер басқармасы»</a:t>
            </a:r>
            <a:endParaRPr lang="ru-RU" sz="32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Прямоугольник 2"/>
          <p:cNvSpPr/>
          <p:nvPr/>
        </p:nvSpPr>
        <p:spPr>
          <a:xfrm>
            <a:off x="4787588" y="1902314"/>
            <a:ext cx="6274422" cy="1785104"/>
          </a:xfrm>
          <a:prstGeom prst="rect">
            <a:avLst/>
          </a:prstGeom>
        </p:spPr>
        <p:txBody>
          <a:bodyPr wrap="square">
            <a:spAutoFit/>
          </a:bodyPr>
          <a:lstStyle/>
          <a:p>
            <a:pPr algn="ctr"/>
            <a:r>
              <a:rPr lang="kk-KZ" sz="2000" b="1" dirty="0">
                <a:effectLst>
                  <a:reflection blurRad="6350" stA="53000" endA="300" endPos="35500" dir="5400000" sy="-90000" algn="bl"/>
                </a:effectLst>
              </a:rPr>
              <a:t> </a:t>
            </a:r>
            <a:r>
              <a:rPr lang="kk-KZ" dirty="0">
                <a:latin typeface="Times New Roman" panose="02020603050405020304" pitchFamily="18" charset="0"/>
                <a:cs typeface="Times New Roman" panose="02020603050405020304" pitchFamily="18" charset="0"/>
              </a:rPr>
              <a:t>Кәсіби бағдар аясында 11 сынып оқушылары  «Бұқар Жырау ауданы бойынша Мемлекеттік кірістер басқармасына» саяхат жасады.</a:t>
            </a:r>
            <a:endParaRPr lang="ru-RU" dirty="0">
              <a:latin typeface="Times New Roman" panose="02020603050405020304" pitchFamily="18" charset="0"/>
              <a:cs typeface="Times New Roman" panose="02020603050405020304" pitchFamily="18" charset="0"/>
            </a:endParaRPr>
          </a:p>
          <a:p>
            <a:pPr algn="ctr"/>
            <a:r>
              <a:rPr lang="kk-KZ" dirty="0">
                <a:latin typeface="Times New Roman" panose="02020603050405020304" pitchFamily="18" charset="0"/>
                <a:cs typeface="Times New Roman" panose="02020603050405020304" pitchFamily="18" charset="0"/>
              </a:rPr>
              <a:t>   Бұл игі бастамаға   Бұқар Жырау ауданының Мемлекеттік кірістер басқармасының басшысы Дулат Абаевич Абенов ұйытқы болды. </a:t>
            </a:r>
            <a:endParaRPr lang="ru-RU" dirty="0">
              <a:latin typeface="Times New Roman" panose="02020603050405020304" pitchFamily="18" charset="0"/>
              <a:cs typeface="Times New Roman" panose="02020603050405020304" pitchFamily="18" charset="0"/>
            </a:endParaRPr>
          </a:p>
        </p:txBody>
      </p:sp>
      <p:pic>
        <p:nvPicPr>
          <p:cNvPr id="9" name="Рисунок 8" descr="C:\Users\ПК\Desktop\e287eecf-56bc-4835-a676-3c83f04c6c7f.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6174" y="1449659"/>
            <a:ext cx="3609280" cy="2921620"/>
          </a:xfrm>
          <a:prstGeom prst="ellipse">
            <a:avLst/>
          </a:prstGeom>
          <a:ln>
            <a:noFill/>
          </a:ln>
          <a:effectLst>
            <a:softEdge rad="112500"/>
          </a:effectLst>
        </p:spPr>
      </p:pic>
      <p:pic>
        <p:nvPicPr>
          <p:cNvPr id="10" name="Рисунок 9" descr="C:\Users\ПК\Desktop\c9742d9f-be71-4e93-845e-5f39733d761e.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59187" y="3687418"/>
            <a:ext cx="4063016" cy="2940038"/>
          </a:xfrm>
          <a:prstGeom prst="ellipse">
            <a:avLst/>
          </a:prstGeom>
          <a:ln>
            <a:noFill/>
          </a:ln>
          <a:effectLst>
            <a:softEdge rad="112500"/>
          </a:effectLst>
        </p:spPr>
      </p:pic>
      <p:sp>
        <p:nvSpPr>
          <p:cNvPr id="11" name="Прямоугольник 10"/>
          <p:cNvSpPr/>
          <p:nvPr/>
        </p:nvSpPr>
        <p:spPr>
          <a:xfrm>
            <a:off x="691374" y="4507982"/>
            <a:ext cx="6274422" cy="1938992"/>
          </a:xfrm>
          <a:prstGeom prst="rect">
            <a:avLst/>
          </a:prstGeom>
        </p:spPr>
        <p:txBody>
          <a:bodyPr wrap="square">
            <a:spAutoFit/>
          </a:bodyPr>
          <a:lstStyle/>
          <a:p>
            <a:pPr algn="ctr"/>
            <a:r>
              <a:rPr lang="kk-KZ" sz="2000" dirty="0">
                <a:latin typeface="Times New Roman" panose="02020603050405020304" pitchFamily="18" charset="0"/>
                <a:cs typeface="Times New Roman" panose="02020603050405020304" pitchFamily="18" charset="0"/>
              </a:rPr>
              <a:t>Саяхат барысында Кірістер басқармасының қыр-сыры түсіндіріліп, оқушыларға жұмыс барысы көрсетілді . </a:t>
            </a:r>
            <a:r>
              <a:rPr lang="kk-KZ" sz="2000" dirty="0" smtClean="0">
                <a:latin typeface="Times New Roman" panose="02020603050405020304" pitchFamily="18" charset="0"/>
                <a:cs typeface="Times New Roman" panose="02020603050405020304" pitchFamily="18" charset="0"/>
              </a:rPr>
              <a:t>«</a:t>
            </a:r>
            <a:r>
              <a:rPr lang="kk-KZ" sz="2000" dirty="0">
                <a:latin typeface="Times New Roman" panose="02020603050405020304" pitchFamily="18" charset="0"/>
                <a:cs typeface="Times New Roman" panose="02020603050405020304" pitchFamily="18" charset="0"/>
              </a:rPr>
              <a:t>Мемлекеттік кірістер басқармасының» қызметкерлері өз жұмыстары туралы егжей-тегжейлі баяндады. Сондай-ақ, ең бастысы – оқуға деген ынта болуы керектігін қадап айтты.</a:t>
            </a:r>
            <a:endParaRPr lang="ru-RU"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88621514"/>
      </p:ext>
    </p:extLst>
  </p:cSld>
  <p:clrMapOvr>
    <a:masterClrMapping/>
  </p:clrMapOvr>
  <p:transition spd="slow">
    <p:randomBar dir="ver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a:ln>
            <a:noFill/>
          </a:ln>
          <a:effectLst>
            <a:softEdge rad="112500"/>
          </a:effectLst>
        </p:spPr>
      </p:pic>
      <p:sp>
        <p:nvSpPr>
          <p:cNvPr id="2" name="Прямоугольник 1"/>
          <p:cNvSpPr/>
          <p:nvPr/>
        </p:nvSpPr>
        <p:spPr>
          <a:xfrm>
            <a:off x="511097" y="257607"/>
            <a:ext cx="11459738" cy="1077218"/>
          </a:xfrm>
          <a:prstGeom prst="rect">
            <a:avLst/>
          </a:prstGeom>
        </p:spPr>
        <p:txBody>
          <a:bodyPr wrap="square">
            <a:spAutoFit/>
          </a:bodyPr>
          <a:lstStyle/>
          <a:p>
            <a:pPr algn="ctr"/>
            <a:r>
              <a:rPr lang="kk-KZ" sz="3200" b="1" i="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Бұқар </a:t>
            </a:r>
            <a:r>
              <a:rPr lang="kk-KZ" sz="3200" b="1" i="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Жырау аудандық </a:t>
            </a:r>
            <a:r>
              <a:rPr lang="kk-KZ" sz="3200" b="1" i="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тарихи-өлкетану</a:t>
            </a:r>
          </a:p>
          <a:p>
            <a:pPr algn="ctr"/>
            <a:r>
              <a:rPr lang="kk-KZ" sz="3200" b="1" i="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мұражайына </a:t>
            </a:r>
            <a:r>
              <a:rPr lang="kk-KZ" sz="3200" b="1" i="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саяхат</a:t>
            </a:r>
            <a:endParaRPr lang="ru-RU" sz="3200" i="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1" name="Прямоугольник 10"/>
          <p:cNvSpPr/>
          <p:nvPr/>
        </p:nvSpPr>
        <p:spPr>
          <a:xfrm>
            <a:off x="5450507" y="1531869"/>
            <a:ext cx="6181144" cy="4708981"/>
          </a:xfrm>
          <a:prstGeom prst="rect">
            <a:avLst/>
          </a:prstGeom>
        </p:spPr>
        <p:txBody>
          <a:bodyPr wrap="square">
            <a:spAutoFit/>
          </a:bodyPr>
          <a:lstStyle/>
          <a:p>
            <a:r>
              <a:rPr lang="kk-KZ" sz="2000" dirty="0">
                <a:solidFill>
                  <a:srgbClr val="C00000"/>
                </a:solidFill>
                <a:latin typeface="Times New Roman" panose="02020603050405020304" pitchFamily="18" charset="0"/>
                <a:cs typeface="Times New Roman" panose="02020603050405020304" pitchFamily="18" charset="0"/>
              </a:rPr>
              <a:t>Кәсіби бағдар беру аясында 11 сынып оқушылары «Бұқар Жырау аудандық тарихи-өлкетану мұражайына» саяхат жасады.</a:t>
            </a:r>
            <a:endParaRPr lang="ru-RU" sz="2000" dirty="0">
              <a:solidFill>
                <a:srgbClr val="C00000"/>
              </a:solidFill>
              <a:latin typeface="Times New Roman" panose="02020603050405020304" pitchFamily="18" charset="0"/>
              <a:cs typeface="Times New Roman" panose="02020603050405020304" pitchFamily="18" charset="0"/>
            </a:endParaRPr>
          </a:p>
          <a:p>
            <a:r>
              <a:rPr lang="kk-KZ" sz="2000" dirty="0">
                <a:solidFill>
                  <a:srgbClr val="C00000"/>
                </a:solidFill>
                <a:latin typeface="Times New Roman" panose="02020603050405020304" pitchFamily="18" charset="0"/>
                <a:cs typeface="Times New Roman" panose="02020603050405020304" pitchFamily="18" charset="0"/>
              </a:rPr>
              <a:t>Мақсаты:</a:t>
            </a:r>
            <a:endParaRPr lang="ru-RU" sz="2000" dirty="0">
              <a:solidFill>
                <a:srgbClr val="C00000"/>
              </a:solidFill>
              <a:latin typeface="Times New Roman" panose="02020603050405020304" pitchFamily="18" charset="0"/>
              <a:cs typeface="Times New Roman" panose="02020603050405020304" pitchFamily="18" charset="0"/>
            </a:endParaRPr>
          </a:p>
          <a:p>
            <a:pPr lvl="0"/>
            <a:r>
              <a:rPr lang="kk-KZ" sz="2000" dirty="0">
                <a:solidFill>
                  <a:srgbClr val="C00000"/>
                </a:solidFill>
                <a:latin typeface="Times New Roman" panose="02020603050405020304" pitchFamily="18" charset="0"/>
                <a:cs typeface="Times New Roman" panose="02020603050405020304" pitchFamily="18" charset="0"/>
              </a:rPr>
              <a:t>Оқушыларға тарихи-өлкетану мұражайы жайлы түсінік беру.</a:t>
            </a:r>
            <a:endParaRPr lang="ru-RU" sz="2000" dirty="0">
              <a:solidFill>
                <a:srgbClr val="C00000"/>
              </a:solidFill>
              <a:latin typeface="Times New Roman" panose="02020603050405020304" pitchFamily="18" charset="0"/>
              <a:cs typeface="Times New Roman" panose="02020603050405020304" pitchFamily="18" charset="0"/>
            </a:endParaRPr>
          </a:p>
          <a:p>
            <a:pPr lvl="0"/>
            <a:r>
              <a:rPr lang="kk-KZ" sz="2000" dirty="0">
                <a:solidFill>
                  <a:srgbClr val="C00000"/>
                </a:solidFill>
                <a:latin typeface="Times New Roman" panose="02020603050405020304" pitchFamily="18" charset="0"/>
                <a:cs typeface="Times New Roman" panose="02020603050405020304" pitchFamily="18" charset="0"/>
              </a:rPr>
              <a:t>Оқушылардың ой-өрістерін, танымдық қабілеттерін арттыру, туған өлке  тарихына деген қызығушылығын қолдау және дамыту.</a:t>
            </a:r>
            <a:endParaRPr lang="ru-RU" sz="2000" dirty="0">
              <a:solidFill>
                <a:srgbClr val="C00000"/>
              </a:solidFill>
              <a:latin typeface="Times New Roman" panose="02020603050405020304" pitchFamily="18" charset="0"/>
              <a:cs typeface="Times New Roman" panose="02020603050405020304" pitchFamily="18" charset="0"/>
            </a:endParaRPr>
          </a:p>
          <a:p>
            <a:pPr lvl="0"/>
            <a:r>
              <a:rPr lang="kk-KZ" sz="2000" dirty="0">
                <a:solidFill>
                  <a:srgbClr val="C00000"/>
                </a:solidFill>
                <a:latin typeface="Times New Roman" panose="02020603050405020304" pitchFamily="18" charset="0"/>
                <a:cs typeface="Times New Roman" panose="02020603050405020304" pitchFamily="18" charset="0"/>
              </a:rPr>
              <a:t>Оқушылардың бойында ата-бабаларына деген құрмет сезімді және өзінің туып-өскен жеріне сүйіспеншілікті тәрбиелеу.</a:t>
            </a:r>
            <a:endParaRPr lang="ru-RU" sz="2000" dirty="0">
              <a:solidFill>
                <a:srgbClr val="C00000"/>
              </a:solidFill>
              <a:latin typeface="Times New Roman" panose="02020603050405020304" pitchFamily="18" charset="0"/>
              <a:cs typeface="Times New Roman" panose="02020603050405020304" pitchFamily="18" charset="0"/>
            </a:endParaRPr>
          </a:p>
          <a:p>
            <a:r>
              <a:rPr lang="kk-KZ" sz="2000" dirty="0">
                <a:solidFill>
                  <a:srgbClr val="C00000"/>
                </a:solidFill>
                <a:latin typeface="Times New Roman" panose="02020603050405020304" pitchFamily="18" charset="0"/>
                <a:cs typeface="Times New Roman" panose="02020603050405020304" pitchFamily="18" charset="0"/>
              </a:rPr>
              <a:t>Саяхатқа 11 сынып түлектері барды. Саяхат барысында оқушыларға бірінші мұражай туралы түсінік берілді.</a:t>
            </a:r>
            <a:endParaRPr lang="ru-RU" sz="2000" dirty="0">
              <a:solidFill>
                <a:srgbClr val="C00000"/>
              </a:solidFill>
              <a:latin typeface="Times New Roman" panose="02020603050405020304" pitchFamily="18" charset="0"/>
              <a:cs typeface="Times New Roman" panose="02020603050405020304" pitchFamily="18" charset="0"/>
            </a:endParaRPr>
          </a:p>
        </p:txBody>
      </p:sp>
      <p:pic>
        <p:nvPicPr>
          <p:cNvPr id="8" name="Рисунок 7" descr="C:\Users\ПК\Desktop\cd7cd270-38de-4d4e-b1de-ef671fdd36b8.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8317" y="1592432"/>
            <a:ext cx="2952750" cy="2146450"/>
          </a:xfrm>
          <a:prstGeom prst="rect">
            <a:avLst/>
          </a:prstGeom>
          <a:ln>
            <a:noFill/>
          </a:ln>
          <a:effectLst>
            <a:outerShdw blurRad="190500" algn="tl" rotWithShape="0">
              <a:srgbClr val="000000">
                <a:alpha val="70000"/>
              </a:srgbClr>
            </a:outerShdw>
          </a:effectLst>
        </p:spPr>
      </p:pic>
      <p:pic>
        <p:nvPicPr>
          <p:cNvPr id="12" name="Рисунок 11" descr="C:\Users\ПК\Desktop\b6c855d5-3a97-459a-9322-8d9ef83ab1b5.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26618" y="3827215"/>
            <a:ext cx="2952750" cy="2413635"/>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048843891"/>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a:ln>
            <a:noFill/>
          </a:ln>
          <a:effectLst>
            <a:softEdge rad="112500"/>
          </a:effectLst>
        </p:spPr>
      </p:pic>
      <p:sp>
        <p:nvSpPr>
          <p:cNvPr id="2" name="Прямоугольник 1"/>
          <p:cNvSpPr/>
          <p:nvPr/>
        </p:nvSpPr>
        <p:spPr>
          <a:xfrm>
            <a:off x="511097" y="257607"/>
            <a:ext cx="11459738" cy="1877437"/>
          </a:xfrm>
          <a:prstGeom prst="rect">
            <a:avLst/>
          </a:prstGeom>
        </p:spPr>
        <p:txBody>
          <a:bodyPr wrap="square">
            <a:spAutoFit/>
          </a:bodyPr>
          <a:lstStyle/>
          <a:p>
            <a:pPr algn="ctr"/>
            <a:r>
              <a:rPr lang="ru-RU" sz="2800" b="1" cap="all"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ҚАЗАҚСТАН РЕСПУБЛИКАСЫ ҚОРҒАНЫС МИНИСТРЛІГІ</a:t>
            </a:r>
            <a:br>
              <a:rPr lang="ru-RU" sz="2800" b="1" cap="all"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2800" b="1" cap="all"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РАДИОЭЛЕКТРОНИКА ЖӘНЕ БАЙЛАНЫС ӘСКЕРИ-ИНЖЕНЕРЛІК ИНСТИТУТЫ</a:t>
            </a:r>
          </a:p>
          <a:p>
            <a:r>
              <a:rPr lang="ru-RU" sz="3200" b="1" cap="all" dirty="0"/>
              <a:t> </a:t>
            </a:r>
          </a:p>
        </p:txBody>
      </p:sp>
      <p:sp>
        <p:nvSpPr>
          <p:cNvPr id="11" name="Прямоугольник 10"/>
          <p:cNvSpPr/>
          <p:nvPr/>
        </p:nvSpPr>
        <p:spPr>
          <a:xfrm>
            <a:off x="6240966" y="1760335"/>
            <a:ext cx="5307979" cy="4154984"/>
          </a:xfrm>
          <a:prstGeom prst="rect">
            <a:avLst/>
          </a:prstGeom>
        </p:spPr>
        <p:txBody>
          <a:bodyPr wrap="square">
            <a:spAutoFit/>
          </a:bodyPr>
          <a:lstStyle/>
          <a:p>
            <a:r>
              <a:rPr lang="kk-KZ" sz="2400" b="1" i="1" dirty="0" smtClean="0">
                <a:solidFill>
                  <a:srgbClr val="C00000"/>
                </a:solidFill>
                <a:latin typeface="Times New Roman" panose="02020603050405020304" pitchFamily="18" charset="0"/>
                <a:cs typeface="Times New Roman" panose="02020603050405020304" pitchFamily="18" charset="0"/>
              </a:rPr>
              <a:t>11 сынып түлектерімен институт мамандары келіп түсіндірме жұмыстарын жүргізді. Институт жайлы айтатын болсақ: </a:t>
            </a:r>
            <a:r>
              <a:rPr lang="ru-RU" sz="2400" b="1" i="1" dirty="0" smtClean="0">
                <a:solidFill>
                  <a:srgbClr val="C00000"/>
                </a:solidFill>
                <a:latin typeface="Times New Roman" panose="02020603050405020304" pitchFamily="18" charset="0"/>
                <a:cs typeface="Times New Roman" panose="02020603050405020304" pitchFamily="18" charset="0"/>
              </a:rPr>
              <a:t>Радиоэлектроника </a:t>
            </a:r>
            <a:r>
              <a:rPr lang="ru-RU" sz="2400" b="1" i="1" dirty="0" err="1">
                <a:solidFill>
                  <a:srgbClr val="C00000"/>
                </a:solidFill>
                <a:latin typeface="Times New Roman" panose="02020603050405020304" pitchFamily="18" charset="0"/>
                <a:cs typeface="Times New Roman" panose="02020603050405020304" pitchFamily="18" charset="0"/>
              </a:rPr>
              <a:t>және</a:t>
            </a:r>
            <a:r>
              <a:rPr lang="ru-RU" sz="2400" b="1" i="1" dirty="0">
                <a:solidFill>
                  <a:srgbClr val="C00000"/>
                </a:solidFill>
                <a:latin typeface="Times New Roman" panose="02020603050405020304" pitchFamily="18" charset="0"/>
                <a:cs typeface="Times New Roman" panose="02020603050405020304" pitchFamily="18" charset="0"/>
              </a:rPr>
              <a:t> </a:t>
            </a:r>
            <a:r>
              <a:rPr lang="ru-RU" sz="2400" b="1" i="1" dirty="0" err="1">
                <a:solidFill>
                  <a:srgbClr val="C00000"/>
                </a:solidFill>
                <a:latin typeface="Times New Roman" panose="02020603050405020304" pitchFamily="18" charset="0"/>
                <a:cs typeface="Times New Roman" panose="02020603050405020304" pitchFamily="18" charset="0"/>
              </a:rPr>
              <a:t>байланыс</a:t>
            </a:r>
            <a:r>
              <a:rPr lang="ru-RU" sz="2400" b="1" i="1" dirty="0">
                <a:solidFill>
                  <a:srgbClr val="C00000"/>
                </a:solidFill>
                <a:latin typeface="Times New Roman" panose="02020603050405020304" pitchFamily="18" charset="0"/>
                <a:cs typeface="Times New Roman" panose="02020603050405020304" pitchFamily="18" charset="0"/>
              </a:rPr>
              <a:t> </a:t>
            </a:r>
            <a:r>
              <a:rPr lang="ru-RU" sz="2400" b="1" i="1" dirty="0" err="1">
                <a:solidFill>
                  <a:srgbClr val="C00000"/>
                </a:solidFill>
                <a:latin typeface="Times New Roman" panose="02020603050405020304" pitchFamily="18" charset="0"/>
                <a:cs typeface="Times New Roman" panose="02020603050405020304" pitchFamily="18" charset="0"/>
              </a:rPr>
              <a:t>әскери-инженерлік</a:t>
            </a:r>
            <a:r>
              <a:rPr lang="ru-RU" sz="2400" b="1" i="1" dirty="0">
                <a:solidFill>
                  <a:srgbClr val="C00000"/>
                </a:solidFill>
                <a:latin typeface="Times New Roman" panose="02020603050405020304" pitchFamily="18" charset="0"/>
                <a:cs typeface="Times New Roman" panose="02020603050405020304" pitchFamily="18" charset="0"/>
              </a:rPr>
              <a:t> </a:t>
            </a:r>
            <a:r>
              <a:rPr lang="ru-RU" sz="2400" b="1" i="1" dirty="0" err="1">
                <a:solidFill>
                  <a:srgbClr val="C00000"/>
                </a:solidFill>
                <a:latin typeface="Times New Roman" panose="02020603050405020304" pitchFamily="18" charset="0"/>
                <a:cs typeface="Times New Roman" panose="02020603050405020304" pitchFamily="18" charset="0"/>
              </a:rPr>
              <a:t>институтының</a:t>
            </a:r>
            <a:r>
              <a:rPr lang="ru-RU" sz="2400" b="1" i="1" dirty="0">
                <a:solidFill>
                  <a:srgbClr val="C00000"/>
                </a:solidFill>
                <a:latin typeface="Times New Roman" panose="02020603050405020304" pitchFamily="18" charset="0"/>
                <a:cs typeface="Times New Roman" panose="02020603050405020304" pitchFamily="18" charset="0"/>
              </a:rPr>
              <a:t> (</a:t>
            </a:r>
            <a:r>
              <a:rPr lang="ru-RU" sz="2400" b="1" i="1" dirty="0" err="1">
                <a:solidFill>
                  <a:srgbClr val="C00000"/>
                </a:solidFill>
                <a:latin typeface="Times New Roman" panose="02020603050405020304" pitchFamily="18" charset="0"/>
                <a:cs typeface="Times New Roman" panose="02020603050405020304" pitchFamily="18" charset="0"/>
              </a:rPr>
              <a:t>РЭжБӘИИ</a:t>
            </a:r>
            <a:r>
              <a:rPr lang="ru-RU" sz="2400" b="1" i="1" dirty="0">
                <a:solidFill>
                  <a:srgbClr val="C00000"/>
                </a:solidFill>
                <a:latin typeface="Times New Roman" panose="02020603050405020304" pitchFamily="18" charset="0"/>
                <a:cs typeface="Times New Roman" panose="02020603050405020304" pitchFamily="18" charset="0"/>
              </a:rPr>
              <a:t>) </a:t>
            </a:r>
            <a:r>
              <a:rPr lang="ru-RU" sz="2400" b="1" i="1" dirty="0" err="1">
                <a:solidFill>
                  <a:srgbClr val="C00000"/>
                </a:solidFill>
                <a:latin typeface="Times New Roman" panose="02020603050405020304" pitchFamily="18" charset="0"/>
                <a:cs typeface="Times New Roman" panose="02020603050405020304" pitchFamily="18" charset="0"/>
              </a:rPr>
              <a:t>құрылу</a:t>
            </a:r>
            <a:r>
              <a:rPr lang="ru-RU" sz="2400" b="1" i="1" dirty="0">
                <a:solidFill>
                  <a:srgbClr val="C00000"/>
                </a:solidFill>
                <a:latin typeface="Times New Roman" panose="02020603050405020304" pitchFamily="18" charset="0"/>
                <a:cs typeface="Times New Roman" panose="02020603050405020304" pitchFamily="18" charset="0"/>
              </a:rPr>
              <a:t> </a:t>
            </a:r>
            <a:r>
              <a:rPr lang="ru-RU" sz="2400" b="1" i="1" dirty="0" err="1">
                <a:solidFill>
                  <a:srgbClr val="C00000"/>
                </a:solidFill>
                <a:latin typeface="Times New Roman" panose="02020603050405020304" pitchFamily="18" charset="0"/>
                <a:cs typeface="Times New Roman" panose="02020603050405020304" pitchFamily="18" charset="0"/>
              </a:rPr>
              <a:t>және</a:t>
            </a:r>
            <a:r>
              <a:rPr lang="ru-RU" sz="2400" b="1" i="1" dirty="0">
                <a:solidFill>
                  <a:srgbClr val="C00000"/>
                </a:solidFill>
                <a:latin typeface="Times New Roman" panose="02020603050405020304" pitchFamily="18" charset="0"/>
                <a:cs typeface="Times New Roman" panose="02020603050405020304" pitchFamily="18" charset="0"/>
              </a:rPr>
              <a:t> даму </a:t>
            </a:r>
            <a:r>
              <a:rPr lang="ru-RU" sz="2400" b="1" i="1" dirty="0" err="1">
                <a:solidFill>
                  <a:srgbClr val="C00000"/>
                </a:solidFill>
                <a:latin typeface="Times New Roman" panose="02020603050405020304" pitchFamily="18" charset="0"/>
                <a:cs typeface="Times New Roman" panose="02020603050405020304" pitchFamily="18" charset="0"/>
              </a:rPr>
              <a:t>тарихы</a:t>
            </a:r>
            <a:r>
              <a:rPr lang="ru-RU" sz="2400" b="1" i="1" dirty="0">
                <a:solidFill>
                  <a:srgbClr val="C00000"/>
                </a:solidFill>
                <a:latin typeface="Times New Roman" panose="02020603050405020304" pitchFamily="18" charset="0"/>
                <a:cs typeface="Times New Roman" panose="02020603050405020304" pitchFamily="18" charset="0"/>
              </a:rPr>
              <a:t> </a:t>
            </a:r>
            <a:r>
              <a:rPr lang="ru-RU" sz="2400" b="1" i="1" dirty="0" err="1">
                <a:solidFill>
                  <a:srgbClr val="C00000"/>
                </a:solidFill>
                <a:latin typeface="Times New Roman" panose="02020603050405020304" pitchFamily="18" charset="0"/>
                <a:cs typeface="Times New Roman" panose="02020603050405020304" pitchFamily="18" charset="0"/>
              </a:rPr>
              <a:t>қазақстандық</a:t>
            </a:r>
            <a:r>
              <a:rPr lang="ru-RU" sz="2400" b="1" i="1" dirty="0">
                <a:solidFill>
                  <a:srgbClr val="C00000"/>
                </a:solidFill>
                <a:latin typeface="Times New Roman" panose="02020603050405020304" pitchFamily="18" charset="0"/>
                <a:cs typeface="Times New Roman" panose="02020603050405020304" pitchFamily="18" charset="0"/>
              </a:rPr>
              <a:t> </a:t>
            </a:r>
            <a:r>
              <a:rPr lang="ru-RU" sz="2400" b="1" i="1" dirty="0" err="1">
                <a:solidFill>
                  <a:srgbClr val="C00000"/>
                </a:solidFill>
                <a:latin typeface="Times New Roman" panose="02020603050405020304" pitchFamily="18" charset="0"/>
                <a:cs typeface="Times New Roman" panose="02020603050405020304" pitchFamily="18" charset="0"/>
              </a:rPr>
              <a:t>армияны</a:t>
            </a:r>
            <a:r>
              <a:rPr lang="ru-RU" sz="2400" b="1" i="1" dirty="0">
                <a:solidFill>
                  <a:srgbClr val="C00000"/>
                </a:solidFill>
                <a:latin typeface="Times New Roman" panose="02020603050405020304" pitchFamily="18" charset="0"/>
                <a:cs typeface="Times New Roman" panose="02020603050405020304" pitchFamily="18" charset="0"/>
              </a:rPr>
              <a:t> </a:t>
            </a:r>
            <a:r>
              <a:rPr lang="ru-RU" sz="2400" b="1" i="1" dirty="0" err="1">
                <a:solidFill>
                  <a:srgbClr val="C00000"/>
                </a:solidFill>
                <a:latin typeface="Times New Roman" panose="02020603050405020304" pitchFamily="18" charset="0"/>
                <a:cs typeface="Times New Roman" panose="02020603050405020304" pitchFamily="18" charset="0"/>
              </a:rPr>
              <a:t>реформалаумен</a:t>
            </a:r>
            <a:r>
              <a:rPr lang="ru-RU" sz="2400" b="1" i="1" dirty="0">
                <a:solidFill>
                  <a:srgbClr val="C00000"/>
                </a:solidFill>
                <a:latin typeface="Times New Roman" panose="02020603050405020304" pitchFamily="18" charset="0"/>
                <a:cs typeface="Times New Roman" panose="02020603050405020304" pitchFamily="18" charset="0"/>
              </a:rPr>
              <a:t> </a:t>
            </a:r>
            <a:r>
              <a:rPr lang="ru-RU" sz="2400" b="1" i="1" dirty="0" err="1">
                <a:solidFill>
                  <a:srgbClr val="C00000"/>
                </a:solidFill>
                <a:latin typeface="Times New Roman" panose="02020603050405020304" pitchFamily="18" charset="0"/>
                <a:cs typeface="Times New Roman" panose="02020603050405020304" pitchFamily="18" charset="0"/>
              </a:rPr>
              <a:t>және</a:t>
            </a:r>
            <a:r>
              <a:rPr lang="ru-RU" sz="2400" b="1" i="1" dirty="0">
                <a:solidFill>
                  <a:srgbClr val="C00000"/>
                </a:solidFill>
                <a:latin typeface="Times New Roman" panose="02020603050405020304" pitchFamily="18" charset="0"/>
                <a:cs typeface="Times New Roman" panose="02020603050405020304" pitchFamily="18" charset="0"/>
              </a:rPr>
              <a:t> </a:t>
            </a:r>
            <a:r>
              <a:rPr lang="ru-RU" sz="2400" b="1" i="1" dirty="0" err="1">
                <a:solidFill>
                  <a:srgbClr val="C00000"/>
                </a:solidFill>
                <a:latin typeface="Times New Roman" panose="02020603050405020304" pitchFamily="18" charset="0"/>
                <a:cs typeface="Times New Roman" panose="02020603050405020304" pitchFamily="18" charset="0"/>
              </a:rPr>
              <a:t>отандық</a:t>
            </a:r>
            <a:r>
              <a:rPr lang="ru-RU" sz="2400" b="1" i="1" dirty="0">
                <a:solidFill>
                  <a:srgbClr val="C00000"/>
                </a:solidFill>
                <a:latin typeface="Times New Roman" panose="02020603050405020304" pitchFamily="18" charset="0"/>
                <a:cs typeface="Times New Roman" panose="02020603050405020304" pitchFamily="18" charset="0"/>
              </a:rPr>
              <a:t> </a:t>
            </a:r>
            <a:r>
              <a:rPr lang="ru-RU" sz="2400" b="1" i="1" dirty="0" err="1">
                <a:solidFill>
                  <a:srgbClr val="C00000"/>
                </a:solidFill>
                <a:latin typeface="Times New Roman" panose="02020603050405020304" pitchFamily="18" charset="0"/>
                <a:cs typeface="Times New Roman" panose="02020603050405020304" pitchFamily="18" charset="0"/>
              </a:rPr>
              <a:t>әскери</a:t>
            </a:r>
            <a:r>
              <a:rPr lang="ru-RU" sz="2400" b="1" i="1" dirty="0">
                <a:solidFill>
                  <a:srgbClr val="C00000"/>
                </a:solidFill>
                <a:latin typeface="Times New Roman" panose="02020603050405020304" pitchFamily="18" charset="0"/>
                <a:cs typeface="Times New Roman" panose="02020603050405020304" pitchFamily="18" charset="0"/>
              </a:rPr>
              <a:t> </a:t>
            </a:r>
            <a:r>
              <a:rPr lang="ru-RU" sz="2400" b="1" i="1" dirty="0" err="1">
                <a:solidFill>
                  <a:srgbClr val="C00000"/>
                </a:solidFill>
                <a:latin typeface="Times New Roman" panose="02020603050405020304" pitchFamily="18" charset="0"/>
                <a:cs typeface="Times New Roman" panose="02020603050405020304" pitchFamily="18" charset="0"/>
              </a:rPr>
              <a:t>білім</a:t>
            </a:r>
            <a:r>
              <a:rPr lang="ru-RU" sz="2400" b="1" i="1" dirty="0">
                <a:solidFill>
                  <a:srgbClr val="C00000"/>
                </a:solidFill>
                <a:latin typeface="Times New Roman" panose="02020603050405020304" pitchFamily="18" charset="0"/>
                <a:cs typeface="Times New Roman" panose="02020603050405020304" pitchFamily="18" charset="0"/>
              </a:rPr>
              <a:t> беру мен </a:t>
            </a:r>
            <a:r>
              <a:rPr lang="ru-RU" sz="2400" b="1" i="1" dirty="0" err="1">
                <a:solidFill>
                  <a:srgbClr val="C00000"/>
                </a:solidFill>
                <a:latin typeface="Times New Roman" panose="02020603050405020304" pitchFamily="18" charset="0"/>
                <a:cs typeface="Times New Roman" panose="02020603050405020304" pitchFamily="18" charset="0"/>
              </a:rPr>
              <a:t>ғылым</a:t>
            </a:r>
            <a:r>
              <a:rPr lang="ru-RU" sz="2400" b="1" i="1" dirty="0">
                <a:solidFill>
                  <a:srgbClr val="C00000"/>
                </a:solidFill>
                <a:latin typeface="Times New Roman" panose="02020603050405020304" pitchFamily="18" charset="0"/>
                <a:cs typeface="Times New Roman" panose="02020603050405020304" pitchFamily="18" charset="0"/>
              </a:rPr>
              <a:t> </a:t>
            </a:r>
            <a:r>
              <a:rPr lang="ru-RU" sz="2400" b="1" i="1" dirty="0" err="1">
                <a:solidFill>
                  <a:srgbClr val="C00000"/>
                </a:solidFill>
                <a:latin typeface="Times New Roman" panose="02020603050405020304" pitchFamily="18" charset="0"/>
                <a:cs typeface="Times New Roman" panose="02020603050405020304" pitchFamily="18" charset="0"/>
              </a:rPr>
              <a:t>жүйесін</a:t>
            </a:r>
            <a:r>
              <a:rPr lang="ru-RU" sz="2400" b="1" i="1" dirty="0">
                <a:solidFill>
                  <a:srgbClr val="C00000"/>
                </a:solidFill>
                <a:latin typeface="Times New Roman" panose="02020603050405020304" pitchFamily="18" charset="0"/>
                <a:cs typeface="Times New Roman" panose="02020603050405020304" pitchFamily="18" charset="0"/>
              </a:rPr>
              <a:t> </a:t>
            </a:r>
            <a:r>
              <a:rPr lang="ru-RU" sz="2400" b="1" i="1" dirty="0" err="1">
                <a:solidFill>
                  <a:srgbClr val="C00000"/>
                </a:solidFill>
                <a:latin typeface="Times New Roman" panose="02020603050405020304" pitchFamily="18" charset="0"/>
                <a:cs typeface="Times New Roman" panose="02020603050405020304" pitchFamily="18" charset="0"/>
              </a:rPr>
              <a:t>жетілдірумен</a:t>
            </a:r>
            <a:r>
              <a:rPr lang="ru-RU" sz="2400" b="1" i="1" dirty="0">
                <a:solidFill>
                  <a:srgbClr val="C00000"/>
                </a:solidFill>
                <a:latin typeface="Times New Roman" panose="02020603050405020304" pitchFamily="18" charset="0"/>
                <a:cs typeface="Times New Roman" panose="02020603050405020304" pitchFamily="18" charset="0"/>
              </a:rPr>
              <a:t> </a:t>
            </a:r>
            <a:r>
              <a:rPr lang="ru-RU" sz="2400" b="1" i="1" dirty="0" err="1">
                <a:solidFill>
                  <a:srgbClr val="C00000"/>
                </a:solidFill>
                <a:latin typeface="Times New Roman" panose="02020603050405020304" pitchFamily="18" charset="0"/>
                <a:cs typeface="Times New Roman" panose="02020603050405020304" pitchFamily="18" charset="0"/>
              </a:rPr>
              <a:t>тығыз</a:t>
            </a:r>
            <a:r>
              <a:rPr lang="ru-RU" sz="2400" b="1" i="1" dirty="0">
                <a:solidFill>
                  <a:srgbClr val="C00000"/>
                </a:solidFill>
                <a:latin typeface="Times New Roman" panose="02020603050405020304" pitchFamily="18" charset="0"/>
                <a:cs typeface="Times New Roman" panose="02020603050405020304" pitchFamily="18" charset="0"/>
              </a:rPr>
              <a:t> </a:t>
            </a:r>
            <a:r>
              <a:rPr lang="ru-RU" sz="2400" b="1" i="1" dirty="0" err="1">
                <a:solidFill>
                  <a:srgbClr val="C00000"/>
                </a:solidFill>
                <a:latin typeface="Times New Roman" panose="02020603050405020304" pitchFamily="18" charset="0"/>
                <a:cs typeface="Times New Roman" panose="02020603050405020304" pitchFamily="18" charset="0"/>
              </a:rPr>
              <a:t>байланысты</a:t>
            </a:r>
            <a:r>
              <a:rPr lang="ru-RU" sz="2400" b="1" i="1" dirty="0">
                <a:solidFill>
                  <a:srgbClr val="C00000"/>
                </a:solidFill>
                <a:latin typeface="Times New Roman" panose="02020603050405020304" pitchFamily="18" charset="0"/>
                <a:cs typeface="Times New Roman" panose="02020603050405020304" pitchFamily="18" charset="0"/>
              </a:rPr>
              <a:t>.</a:t>
            </a:r>
          </a:p>
        </p:txBody>
      </p:sp>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9211" y="1967142"/>
            <a:ext cx="5373641" cy="3578845"/>
          </a:xfrm>
          <a:prstGeom prst="rect">
            <a:avLst/>
          </a:prstGeom>
        </p:spPr>
      </p:pic>
    </p:spTree>
    <p:extLst>
      <p:ext uri="{BB962C8B-B14F-4D97-AF65-F5344CB8AC3E}">
        <p14:creationId xmlns:p14="http://schemas.microsoft.com/office/powerpoint/2010/main" val="308381349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a:ln>
            <a:noFill/>
          </a:ln>
          <a:effectLst>
            <a:softEdge rad="112500"/>
          </a:effectLst>
        </p:spPr>
      </p:pic>
      <p:sp>
        <p:nvSpPr>
          <p:cNvPr id="2" name="Прямоугольник 1"/>
          <p:cNvSpPr/>
          <p:nvPr/>
        </p:nvSpPr>
        <p:spPr>
          <a:xfrm>
            <a:off x="396798" y="264575"/>
            <a:ext cx="11459738" cy="2308324"/>
          </a:xfrm>
          <a:prstGeom prst="rect">
            <a:avLst/>
          </a:prstGeom>
        </p:spPr>
        <p:txBody>
          <a:bodyPr wrap="square">
            <a:spAutoFit/>
          </a:bodyPr>
          <a:lstStyle/>
          <a:p>
            <a:pPr algn="ctr"/>
            <a:r>
              <a:rPr lang="ru-RU" sz="2800" i="1" dirty="0">
                <a:solidFill>
                  <a:srgbClr val="C00000"/>
                </a:solidFill>
                <a:latin typeface="Times New Roman" panose="02020603050405020304" pitchFamily="18" charset="0"/>
                <a:cs typeface="Times New Roman" panose="02020603050405020304" pitchFamily="18" charset="0"/>
              </a:rPr>
              <a:t>ҚАЗТҰТЫНУОДАҒЫ</a:t>
            </a:r>
            <a:br>
              <a:rPr lang="ru-RU" sz="2800" i="1" dirty="0">
                <a:solidFill>
                  <a:srgbClr val="C00000"/>
                </a:solidFill>
                <a:latin typeface="Times New Roman" panose="02020603050405020304" pitchFamily="18" charset="0"/>
                <a:cs typeface="Times New Roman" panose="02020603050405020304" pitchFamily="18" charset="0"/>
              </a:rPr>
            </a:br>
            <a:r>
              <a:rPr lang="ru-RU" sz="2800" i="1" dirty="0">
                <a:solidFill>
                  <a:srgbClr val="C00000"/>
                </a:solidFill>
                <a:latin typeface="Times New Roman" panose="02020603050405020304" pitchFamily="18" charset="0"/>
                <a:cs typeface="Times New Roman" panose="02020603050405020304" pitchFamily="18" charset="0"/>
              </a:rPr>
              <a:t>ҚАРАҒАНДЫ</a:t>
            </a:r>
            <a:br>
              <a:rPr lang="ru-RU" sz="2800" i="1" dirty="0">
                <a:solidFill>
                  <a:srgbClr val="C00000"/>
                </a:solidFill>
                <a:latin typeface="Times New Roman" panose="02020603050405020304" pitchFamily="18" charset="0"/>
                <a:cs typeface="Times New Roman" panose="02020603050405020304" pitchFamily="18" charset="0"/>
              </a:rPr>
            </a:br>
            <a:r>
              <a:rPr lang="ru-RU" sz="2800" i="1" dirty="0">
                <a:solidFill>
                  <a:srgbClr val="C00000"/>
                </a:solidFill>
                <a:latin typeface="Times New Roman" panose="02020603050405020304" pitchFamily="18" charset="0"/>
                <a:cs typeface="Times New Roman" panose="02020603050405020304" pitchFamily="18" charset="0"/>
              </a:rPr>
              <a:t>УНИВЕРСИТЕТІ</a:t>
            </a:r>
          </a:p>
          <a:p>
            <a:r>
              <a:rPr lang="ru-RU" sz="2800" dirty="0">
                <a:hlinkClick r:id="rId3"/>
              </a:rPr>
              <a:t/>
            </a:r>
            <a:br>
              <a:rPr lang="ru-RU" sz="2800" dirty="0">
                <a:hlinkClick r:id="rId3"/>
              </a:rPr>
            </a:br>
            <a:r>
              <a:rPr lang="ru-RU" sz="3200" b="1" cap="all" dirty="0"/>
              <a:t> </a:t>
            </a:r>
          </a:p>
        </p:txBody>
      </p:sp>
      <p:sp>
        <p:nvSpPr>
          <p:cNvPr id="11" name="Прямоугольник 10"/>
          <p:cNvSpPr/>
          <p:nvPr/>
        </p:nvSpPr>
        <p:spPr>
          <a:xfrm>
            <a:off x="657923" y="4361458"/>
            <a:ext cx="10482145" cy="1569660"/>
          </a:xfrm>
          <a:prstGeom prst="rect">
            <a:avLst/>
          </a:prstGeom>
        </p:spPr>
        <p:txBody>
          <a:bodyPr wrap="square">
            <a:spAutoFit/>
          </a:bodyPr>
          <a:lstStyle/>
          <a:p>
            <a:r>
              <a:rPr lang="ru-RU" sz="2400" b="1" i="1" dirty="0" smtClean="0">
                <a:solidFill>
                  <a:srgbClr val="002060"/>
                </a:solidFill>
                <a:latin typeface="Times New Roman" panose="02020603050405020304" pitchFamily="18" charset="0"/>
                <a:cs typeface="Times New Roman" panose="02020603050405020304" pitchFamily="18" charset="0"/>
              </a:rPr>
              <a:t> 9 </a:t>
            </a:r>
            <a:r>
              <a:rPr lang="ru-RU" sz="2400" b="1" i="1" dirty="0" err="1" smtClean="0">
                <a:solidFill>
                  <a:srgbClr val="002060"/>
                </a:solidFill>
                <a:latin typeface="Times New Roman" panose="02020603050405020304" pitchFamily="18" charset="0"/>
                <a:cs typeface="Times New Roman" panose="02020603050405020304" pitchFamily="18" charset="0"/>
              </a:rPr>
              <a:t>сынып</a:t>
            </a:r>
            <a:r>
              <a:rPr lang="ru-RU" sz="2400" b="1" i="1" dirty="0" smtClean="0">
                <a:solidFill>
                  <a:srgbClr val="002060"/>
                </a:solidFill>
                <a:latin typeface="Times New Roman" panose="02020603050405020304" pitchFamily="18" charset="0"/>
                <a:cs typeface="Times New Roman" panose="02020603050405020304" pitchFamily="18" charset="0"/>
              </a:rPr>
              <a:t> </a:t>
            </a:r>
            <a:r>
              <a:rPr lang="ru-RU" sz="2400" b="1" i="1" dirty="0" err="1" smtClean="0">
                <a:solidFill>
                  <a:srgbClr val="002060"/>
                </a:solidFill>
                <a:latin typeface="Times New Roman" panose="02020603050405020304" pitchFamily="18" charset="0"/>
                <a:cs typeface="Times New Roman" panose="02020603050405020304" pitchFamily="18" charset="0"/>
              </a:rPr>
              <a:t>оқушылары</a:t>
            </a:r>
            <a:r>
              <a:rPr lang="ru-RU" sz="2400" b="1" i="1" dirty="0" smtClean="0">
                <a:solidFill>
                  <a:srgbClr val="002060"/>
                </a:solidFill>
                <a:latin typeface="Times New Roman" panose="02020603050405020304" pitchFamily="18" charset="0"/>
                <a:cs typeface="Times New Roman" panose="02020603050405020304" pitchFamily="18" charset="0"/>
              </a:rPr>
              <a:t> университет </a:t>
            </a:r>
            <a:r>
              <a:rPr lang="ru-RU" sz="2400" b="1" i="1" dirty="0" err="1" smtClean="0">
                <a:solidFill>
                  <a:srgbClr val="002060"/>
                </a:solidFill>
                <a:latin typeface="Times New Roman" panose="02020603050405020304" pitchFamily="18" charset="0"/>
                <a:cs typeface="Times New Roman" panose="02020603050405020304" pitchFamily="18" charset="0"/>
              </a:rPr>
              <a:t>маманымен</a:t>
            </a:r>
            <a:r>
              <a:rPr lang="ru-RU" sz="2400" b="1" i="1" dirty="0" smtClean="0">
                <a:solidFill>
                  <a:srgbClr val="002060"/>
                </a:solidFill>
                <a:latin typeface="Times New Roman" panose="02020603050405020304" pitchFamily="18" charset="0"/>
                <a:cs typeface="Times New Roman" panose="02020603050405020304" pitchFamily="18" charset="0"/>
              </a:rPr>
              <a:t> </a:t>
            </a:r>
            <a:r>
              <a:rPr lang="ru-RU" sz="2400" b="1" i="1" dirty="0" err="1" smtClean="0">
                <a:solidFill>
                  <a:srgbClr val="002060"/>
                </a:solidFill>
                <a:latin typeface="Times New Roman" panose="02020603050405020304" pitchFamily="18" charset="0"/>
                <a:cs typeface="Times New Roman" panose="02020603050405020304" pitchFamily="18" charset="0"/>
              </a:rPr>
              <a:t>кездесуде</a:t>
            </a:r>
            <a:r>
              <a:rPr lang="ru-RU" sz="2400" b="1" i="1" dirty="0" smtClean="0">
                <a:solidFill>
                  <a:srgbClr val="002060"/>
                </a:solidFill>
                <a:latin typeface="Times New Roman" panose="02020603050405020304" pitchFamily="18" charset="0"/>
                <a:cs typeface="Times New Roman" panose="02020603050405020304" pitchFamily="18" charset="0"/>
              </a:rPr>
              <a:t> </a:t>
            </a:r>
            <a:r>
              <a:rPr lang="ru-RU" sz="2400" b="1" i="1" dirty="0" err="1" smtClean="0">
                <a:solidFill>
                  <a:srgbClr val="002060"/>
                </a:solidFill>
                <a:latin typeface="Times New Roman" panose="02020603050405020304" pitchFamily="18" charset="0"/>
                <a:cs typeface="Times New Roman" panose="02020603050405020304" pitchFamily="18" charset="0"/>
              </a:rPr>
              <a:t>болды</a:t>
            </a:r>
            <a:r>
              <a:rPr lang="ru-RU" sz="2400" b="1" i="1" dirty="0" smtClean="0">
                <a:solidFill>
                  <a:srgbClr val="002060"/>
                </a:solidFill>
                <a:latin typeface="Times New Roman" panose="02020603050405020304" pitchFamily="18" charset="0"/>
                <a:cs typeface="Times New Roman" panose="02020603050405020304" pitchFamily="18" charset="0"/>
              </a:rPr>
              <a:t>. </a:t>
            </a:r>
            <a:r>
              <a:rPr lang="ru-RU" sz="2400" b="1" i="1" dirty="0" err="1" smtClean="0">
                <a:solidFill>
                  <a:srgbClr val="002060"/>
                </a:solidFill>
                <a:latin typeface="Times New Roman" panose="02020603050405020304" pitchFamily="18" charset="0"/>
                <a:cs typeface="Times New Roman" panose="02020603050405020304" pitchFamily="18" charset="0"/>
              </a:rPr>
              <a:t>Қазтұтынуодағы</a:t>
            </a:r>
            <a:r>
              <a:rPr lang="ru-RU" sz="2400" b="1" i="1" dirty="0" smtClean="0">
                <a:solidFill>
                  <a:srgbClr val="002060"/>
                </a:solidFill>
                <a:latin typeface="Times New Roman" panose="02020603050405020304" pitchFamily="18" charset="0"/>
                <a:cs typeface="Times New Roman" panose="02020603050405020304" pitchFamily="18" charset="0"/>
              </a:rPr>
              <a:t> </a:t>
            </a:r>
            <a:r>
              <a:rPr lang="ru-RU" sz="2400" b="1" i="1" dirty="0" err="1">
                <a:solidFill>
                  <a:srgbClr val="002060"/>
                </a:solidFill>
                <a:latin typeface="Times New Roman" panose="02020603050405020304" pitchFamily="18" charset="0"/>
                <a:cs typeface="Times New Roman" panose="02020603050405020304" pitchFamily="18" charset="0"/>
              </a:rPr>
              <a:t>Қарағанды</a:t>
            </a:r>
            <a:r>
              <a:rPr lang="ru-RU" sz="2400" b="1" i="1" dirty="0">
                <a:solidFill>
                  <a:srgbClr val="002060"/>
                </a:solidFill>
                <a:latin typeface="Times New Roman" panose="02020603050405020304" pitchFamily="18" charset="0"/>
                <a:cs typeface="Times New Roman" panose="02020603050405020304" pitchFamily="18" charset="0"/>
              </a:rPr>
              <a:t> </a:t>
            </a:r>
            <a:r>
              <a:rPr lang="ru-RU" sz="2400" b="1" i="1" dirty="0" err="1">
                <a:solidFill>
                  <a:srgbClr val="002060"/>
                </a:solidFill>
                <a:latin typeface="Times New Roman" panose="02020603050405020304" pitchFamily="18" charset="0"/>
                <a:cs typeface="Times New Roman" panose="02020603050405020304" pitchFamily="18" charset="0"/>
              </a:rPr>
              <a:t>университетінің</a:t>
            </a:r>
            <a:r>
              <a:rPr lang="ru-RU" sz="2400" b="1" i="1" dirty="0">
                <a:solidFill>
                  <a:srgbClr val="002060"/>
                </a:solidFill>
                <a:latin typeface="Times New Roman" panose="02020603050405020304" pitchFamily="18" charset="0"/>
                <a:cs typeface="Times New Roman" panose="02020603050405020304" pitchFamily="18" charset="0"/>
              </a:rPr>
              <a:t> </a:t>
            </a:r>
            <a:r>
              <a:rPr lang="ru-RU" sz="2400" b="1" i="1" dirty="0" err="1">
                <a:solidFill>
                  <a:srgbClr val="002060"/>
                </a:solidFill>
                <a:latin typeface="Times New Roman" panose="02020603050405020304" pitchFamily="18" charset="0"/>
                <a:cs typeface="Times New Roman" panose="02020603050405020304" pitchFamily="18" charset="0"/>
              </a:rPr>
              <a:t>миссиясы</a:t>
            </a:r>
            <a:r>
              <a:rPr lang="ru-RU" sz="2400" b="1" i="1" dirty="0">
                <a:solidFill>
                  <a:srgbClr val="002060"/>
                </a:solidFill>
                <a:latin typeface="Times New Roman" panose="02020603050405020304" pitchFamily="18" charset="0"/>
                <a:cs typeface="Times New Roman" panose="02020603050405020304" pitchFamily="18" charset="0"/>
              </a:rPr>
              <a:t> - </a:t>
            </a:r>
            <a:r>
              <a:rPr lang="ru-RU" sz="2400" b="1" i="1" dirty="0" err="1">
                <a:solidFill>
                  <a:srgbClr val="002060"/>
                </a:solidFill>
                <a:latin typeface="Times New Roman" panose="02020603050405020304" pitchFamily="18" charset="0"/>
                <a:cs typeface="Times New Roman" panose="02020603050405020304" pitchFamily="18" charset="0"/>
              </a:rPr>
              <a:t>өңірдің</a:t>
            </a:r>
            <a:r>
              <a:rPr lang="ru-RU" sz="2400" b="1" i="1" dirty="0">
                <a:solidFill>
                  <a:srgbClr val="002060"/>
                </a:solidFill>
                <a:latin typeface="Times New Roman" panose="02020603050405020304" pitchFamily="18" charset="0"/>
                <a:cs typeface="Times New Roman" panose="02020603050405020304" pitchFamily="18" charset="0"/>
              </a:rPr>
              <a:t> </a:t>
            </a:r>
            <a:r>
              <a:rPr lang="ru-RU" sz="2400" b="1" i="1" dirty="0" err="1">
                <a:solidFill>
                  <a:srgbClr val="002060"/>
                </a:solidFill>
                <a:latin typeface="Times New Roman" panose="02020603050405020304" pitchFamily="18" charset="0"/>
                <a:cs typeface="Times New Roman" panose="02020603050405020304" pitchFamily="18" charset="0"/>
              </a:rPr>
              <a:t>орнықты</a:t>
            </a:r>
            <a:r>
              <a:rPr lang="ru-RU" sz="2400" b="1" i="1" dirty="0">
                <a:solidFill>
                  <a:srgbClr val="002060"/>
                </a:solidFill>
                <a:latin typeface="Times New Roman" panose="02020603050405020304" pitchFamily="18" charset="0"/>
                <a:cs typeface="Times New Roman" panose="02020603050405020304" pitchFamily="18" charset="0"/>
              </a:rPr>
              <a:t> </a:t>
            </a:r>
            <a:r>
              <a:rPr lang="ru-RU" sz="2400" b="1" i="1" dirty="0" err="1">
                <a:solidFill>
                  <a:srgbClr val="002060"/>
                </a:solidFill>
                <a:latin typeface="Times New Roman" panose="02020603050405020304" pitchFamily="18" charset="0"/>
                <a:cs typeface="Times New Roman" panose="02020603050405020304" pitchFamily="18" charset="0"/>
              </a:rPr>
              <a:t>дамуы</a:t>
            </a:r>
            <a:r>
              <a:rPr lang="ru-RU" sz="2400" b="1" i="1" dirty="0">
                <a:solidFill>
                  <a:srgbClr val="002060"/>
                </a:solidFill>
                <a:latin typeface="Times New Roman" panose="02020603050405020304" pitchFamily="18" charset="0"/>
                <a:cs typeface="Times New Roman" panose="02020603050405020304" pitchFamily="18" charset="0"/>
              </a:rPr>
              <a:t> </a:t>
            </a:r>
            <a:r>
              <a:rPr lang="ru-RU" sz="2400" b="1" i="1" dirty="0" err="1">
                <a:solidFill>
                  <a:srgbClr val="002060"/>
                </a:solidFill>
                <a:latin typeface="Times New Roman" panose="02020603050405020304" pitchFamily="18" charset="0"/>
                <a:cs typeface="Times New Roman" panose="02020603050405020304" pitchFamily="18" charset="0"/>
              </a:rPr>
              <a:t>үшін</a:t>
            </a:r>
            <a:r>
              <a:rPr lang="ru-RU" sz="2400" b="1" i="1" dirty="0">
                <a:solidFill>
                  <a:srgbClr val="002060"/>
                </a:solidFill>
                <a:latin typeface="Times New Roman" panose="02020603050405020304" pitchFamily="18" charset="0"/>
                <a:cs typeface="Times New Roman" panose="02020603050405020304" pitchFamily="18" charset="0"/>
              </a:rPr>
              <a:t> </a:t>
            </a:r>
            <a:r>
              <a:rPr lang="ru-RU" sz="2400" b="1" i="1" dirty="0" err="1">
                <a:solidFill>
                  <a:srgbClr val="002060"/>
                </a:solidFill>
                <a:latin typeface="Times New Roman" panose="02020603050405020304" pitchFamily="18" charset="0"/>
                <a:cs typeface="Times New Roman" panose="02020603050405020304" pitchFamily="18" charset="0"/>
              </a:rPr>
              <a:t>білім</a:t>
            </a:r>
            <a:r>
              <a:rPr lang="ru-RU" sz="2400" b="1" i="1" dirty="0">
                <a:solidFill>
                  <a:srgbClr val="002060"/>
                </a:solidFill>
                <a:latin typeface="Times New Roman" panose="02020603050405020304" pitchFamily="18" charset="0"/>
                <a:cs typeface="Times New Roman" panose="02020603050405020304" pitchFamily="18" charset="0"/>
              </a:rPr>
              <a:t> беру мен </a:t>
            </a:r>
            <a:r>
              <a:rPr lang="ru-RU" sz="2400" b="1" i="1" dirty="0" err="1">
                <a:solidFill>
                  <a:srgbClr val="002060"/>
                </a:solidFill>
                <a:latin typeface="Times New Roman" panose="02020603050405020304" pitchFamily="18" charset="0"/>
                <a:cs typeface="Times New Roman" panose="02020603050405020304" pitchFamily="18" charset="0"/>
              </a:rPr>
              <a:t>ғылыми</a:t>
            </a:r>
            <a:r>
              <a:rPr lang="ru-RU" sz="2400" b="1" i="1" dirty="0">
                <a:solidFill>
                  <a:srgbClr val="002060"/>
                </a:solidFill>
                <a:latin typeface="Times New Roman" panose="02020603050405020304" pitchFamily="18" charset="0"/>
                <a:cs typeface="Times New Roman" panose="02020603050405020304" pitchFamily="18" charset="0"/>
              </a:rPr>
              <a:t> </a:t>
            </a:r>
            <a:r>
              <a:rPr lang="ru-RU" sz="2400" b="1" i="1" dirty="0" err="1">
                <a:solidFill>
                  <a:srgbClr val="002060"/>
                </a:solidFill>
                <a:latin typeface="Times New Roman" panose="02020603050405020304" pitchFamily="18" charset="0"/>
                <a:cs typeface="Times New Roman" panose="02020603050405020304" pitchFamily="18" charset="0"/>
              </a:rPr>
              <a:t>қызметті</a:t>
            </a:r>
            <a:r>
              <a:rPr lang="ru-RU" sz="2400" b="1" i="1" dirty="0">
                <a:solidFill>
                  <a:srgbClr val="002060"/>
                </a:solidFill>
                <a:latin typeface="Times New Roman" panose="02020603050405020304" pitchFamily="18" charset="0"/>
                <a:cs typeface="Times New Roman" panose="02020603050405020304" pitchFamily="18" charset="0"/>
              </a:rPr>
              <a:t> </a:t>
            </a:r>
            <a:r>
              <a:rPr lang="ru-RU" sz="2400" b="1" i="1" dirty="0" err="1">
                <a:solidFill>
                  <a:srgbClr val="002060"/>
                </a:solidFill>
                <a:latin typeface="Times New Roman" panose="02020603050405020304" pitchFamily="18" charset="0"/>
                <a:cs typeface="Times New Roman" panose="02020603050405020304" pitchFamily="18" charset="0"/>
              </a:rPr>
              <a:t>бәсекеге</a:t>
            </a:r>
            <a:r>
              <a:rPr lang="ru-RU" sz="2400" b="1" i="1" dirty="0">
                <a:solidFill>
                  <a:srgbClr val="002060"/>
                </a:solidFill>
                <a:latin typeface="Times New Roman" panose="02020603050405020304" pitchFamily="18" charset="0"/>
                <a:cs typeface="Times New Roman" panose="02020603050405020304" pitchFamily="18" charset="0"/>
              </a:rPr>
              <a:t> </a:t>
            </a:r>
            <a:r>
              <a:rPr lang="ru-RU" sz="2400" b="1" i="1" dirty="0" err="1">
                <a:solidFill>
                  <a:srgbClr val="002060"/>
                </a:solidFill>
                <a:latin typeface="Times New Roman" panose="02020603050405020304" pitchFamily="18" charset="0"/>
                <a:cs typeface="Times New Roman" panose="02020603050405020304" pitchFamily="18" charset="0"/>
              </a:rPr>
              <a:t>қабілетті</a:t>
            </a:r>
            <a:r>
              <a:rPr lang="ru-RU" sz="2400" b="1" i="1" dirty="0">
                <a:solidFill>
                  <a:srgbClr val="002060"/>
                </a:solidFill>
                <a:latin typeface="Times New Roman" panose="02020603050405020304" pitchFamily="18" charset="0"/>
                <a:cs typeface="Times New Roman" panose="02020603050405020304" pitchFamily="18" charset="0"/>
              </a:rPr>
              <a:t> </a:t>
            </a:r>
            <a:r>
              <a:rPr lang="ru-RU" sz="2400" b="1" i="1" dirty="0" err="1">
                <a:solidFill>
                  <a:srgbClr val="002060"/>
                </a:solidFill>
                <a:latin typeface="Times New Roman" panose="02020603050405020304" pitchFamily="18" charset="0"/>
                <a:cs typeface="Times New Roman" panose="02020603050405020304" pitchFamily="18" charset="0"/>
              </a:rPr>
              <a:t>мамандардың</a:t>
            </a:r>
            <a:r>
              <a:rPr lang="ru-RU" sz="2400" b="1" i="1" dirty="0">
                <a:solidFill>
                  <a:srgbClr val="002060"/>
                </a:solidFill>
                <a:latin typeface="Times New Roman" panose="02020603050405020304" pitchFamily="18" charset="0"/>
                <a:cs typeface="Times New Roman" panose="02020603050405020304" pitchFamily="18" charset="0"/>
              </a:rPr>
              <a:t> </a:t>
            </a:r>
            <a:r>
              <a:rPr lang="ru-RU" sz="2400" b="1" i="1" dirty="0" err="1">
                <a:solidFill>
                  <a:srgbClr val="002060"/>
                </a:solidFill>
                <a:latin typeface="Times New Roman" panose="02020603050405020304" pitchFamily="18" charset="0"/>
                <a:cs typeface="Times New Roman" panose="02020603050405020304" pitchFamily="18" charset="0"/>
              </a:rPr>
              <a:t>кәсіби</a:t>
            </a:r>
            <a:r>
              <a:rPr lang="ru-RU" sz="2400" b="1" i="1" dirty="0">
                <a:solidFill>
                  <a:srgbClr val="002060"/>
                </a:solidFill>
                <a:latin typeface="Times New Roman" panose="02020603050405020304" pitchFamily="18" charset="0"/>
                <a:cs typeface="Times New Roman" panose="02020603050405020304" pitchFamily="18" charset="0"/>
              </a:rPr>
              <a:t> </a:t>
            </a:r>
            <a:r>
              <a:rPr lang="ru-RU" sz="2400" b="1" i="1" dirty="0" err="1">
                <a:solidFill>
                  <a:srgbClr val="002060"/>
                </a:solidFill>
                <a:latin typeface="Times New Roman" panose="02020603050405020304" pitchFamily="18" charset="0"/>
                <a:cs typeface="Times New Roman" panose="02020603050405020304" pitchFamily="18" charset="0"/>
              </a:rPr>
              <a:t>және</a:t>
            </a:r>
            <a:r>
              <a:rPr lang="ru-RU" sz="2400" b="1" i="1" dirty="0">
                <a:solidFill>
                  <a:srgbClr val="002060"/>
                </a:solidFill>
                <a:latin typeface="Times New Roman" panose="02020603050405020304" pitchFamily="18" charset="0"/>
                <a:cs typeface="Times New Roman" panose="02020603050405020304" pitchFamily="18" charset="0"/>
              </a:rPr>
              <a:t> </a:t>
            </a:r>
            <a:r>
              <a:rPr lang="ru-RU" sz="2400" b="1" i="1" dirty="0" err="1">
                <a:solidFill>
                  <a:srgbClr val="002060"/>
                </a:solidFill>
                <a:latin typeface="Times New Roman" panose="02020603050405020304" pitchFamily="18" charset="0"/>
                <a:cs typeface="Times New Roman" panose="02020603050405020304" pitchFamily="18" charset="0"/>
              </a:rPr>
              <a:t>тұлғалық</a:t>
            </a:r>
            <a:r>
              <a:rPr lang="ru-RU" sz="2400" b="1" i="1" dirty="0">
                <a:solidFill>
                  <a:srgbClr val="002060"/>
                </a:solidFill>
                <a:latin typeface="Times New Roman" panose="02020603050405020304" pitchFamily="18" charset="0"/>
                <a:cs typeface="Times New Roman" panose="02020603050405020304" pitchFamily="18" charset="0"/>
              </a:rPr>
              <a:t> </a:t>
            </a:r>
            <a:r>
              <a:rPr lang="ru-RU" sz="2400" b="1" i="1" dirty="0" err="1">
                <a:solidFill>
                  <a:srgbClr val="002060"/>
                </a:solidFill>
                <a:latin typeface="Times New Roman" panose="02020603050405020304" pitchFamily="18" charset="0"/>
                <a:cs typeface="Times New Roman" panose="02020603050405020304" pitchFamily="18" charset="0"/>
              </a:rPr>
              <a:t>өсуінің</a:t>
            </a:r>
            <a:r>
              <a:rPr lang="ru-RU" sz="2400" b="1" i="1" dirty="0">
                <a:solidFill>
                  <a:srgbClr val="002060"/>
                </a:solidFill>
                <a:latin typeface="Times New Roman" panose="02020603050405020304" pitchFamily="18" charset="0"/>
                <a:cs typeface="Times New Roman" panose="02020603050405020304" pitchFamily="18" charset="0"/>
              </a:rPr>
              <a:t> </a:t>
            </a:r>
            <a:r>
              <a:rPr lang="ru-RU" sz="2400" b="1" i="1" dirty="0" err="1">
                <a:solidFill>
                  <a:srgbClr val="002060"/>
                </a:solidFill>
                <a:latin typeface="Times New Roman" panose="02020603050405020304" pitchFamily="18" charset="0"/>
                <a:cs typeface="Times New Roman" panose="02020603050405020304" pitchFamily="18" charset="0"/>
              </a:rPr>
              <a:t>негізі</a:t>
            </a:r>
            <a:r>
              <a:rPr lang="ru-RU" sz="2400" b="1" i="1" dirty="0">
                <a:solidFill>
                  <a:srgbClr val="002060"/>
                </a:solidFill>
                <a:latin typeface="Times New Roman" panose="02020603050405020304" pitchFamily="18" charset="0"/>
                <a:cs typeface="Times New Roman" panose="02020603050405020304" pitchFamily="18" charset="0"/>
              </a:rPr>
              <a:t> </a:t>
            </a:r>
            <a:r>
              <a:rPr lang="ru-RU" sz="2400" b="1" i="1" dirty="0" err="1">
                <a:solidFill>
                  <a:srgbClr val="002060"/>
                </a:solidFill>
                <a:latin typeface="Times New Roman" panose="02020603050405020304" pitchFamily="18" charset="0"/>
                <a:cs typeface="Times New Roman" panose="02020603050405020304" pitchFamily="18" charset="0"/>
              </a:rPr>
              <a:t>ретінде</a:t>
            </a:r>
            <a:r>
              <a:rPr lang="ru-RU" sz="2400" b="1" i="1" dirty="0">
                <a:solidFill>
                  <a:srgbClr val="002060"/>
                </a:solidFill>
                <a:latin typeface="Times New Roman" panose="02020603050405020304" pitchFamily="18" charset="0"/>
                <a:cs typeface="Times New Roman" panose="02020603050405020304" pitchFamily="18" charset="0"/>
              </a:rPr>
              <a:t> </a:t>
            </a:r>
            <a:r>
              <a:rPr lang="ru-RU" sz="2400" b="1" i="1" dirty="0" err="1">
                <a:solidFill>
                  <a:srgbClr val="002060"/>
                </a:solidFill>
                <a:latin typeface="Times New Roman" panose="02020603050405020304" pitchFamily="18" charset="0"/>
                <a:cs typeface="Times New Roman" panose="02020603050405020304" pitchFamily="18" charset="0"/>
              </a:rPr>
              <a:t>іске</a:t>
            </a:r>
            <a:r>
              <a:rPr lang="ru-RU" sz="2400" b="1" i="1" dirty="0">
                <a:solidFill>
                  <a:srgbClr val="002060"/>
                </a:solidFill>
                <a:latin typeface="Times New Roman" panose="02020603050405020304" pitchFamily="18" charset="0"/>
                <a:cs typeface="Times New Roman" panose="02020603050405020304" pitchFamily="18" charset="0"/>
              </a:rPr>
              <a:t> </a:t>
            </a:r>
            <a:r>
              <a:rPr lang="ru-RU" sz="2400" b="1" i="1" dirty="0" err="1">
                <a:solidFill>
                  <a:srgbClr val="002060"/>
                </a:solidFill>
                <a:latin typeface="Times New Roman" panose="02020603050405020304" pitchFamily="18" charset="0"/>
                <a:cs typeface="Times New Roman" panose="02020603050405020304" pitchFamily="18" charset="0"/>
              </a:rPr>
              <a:t>асыру</a:t>
            </a:r>
            <a:r>
              <a:rPr lang="ru-RU" sz="2400" b="1" i="1" dirty="0">
                <a:solidFill>
                  <a:srgbClr val="002060"/>
                </a:solidFill>
                <a:latin typeface="Times New Roman" panose="02020603050405020304" pitchFamily="18" charset="0"/>
                <a:cs typeface="Times New Roman" panose="02020603050405020304" pitchFamily="18" charset="0"/>
              </a:rPr>
              <a:t>.</a:t>
            </a:r>
          </a:p>
        </p:txBody>
      </p:sp>
      <p:pic>
        <p:nvPicPr>
          <p:cNvPr id="3" name="Рисунок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6798" y="1127423"/>
            <a:ext cx="3873190" cy="2904893"/>
          </a:xfrm>
          <a:prstGeom prst="rect">
            <a:avLst/>
          </a:prstGeom>
          <a:ln>
            <a:noFill/>
          </a:ln>
          <a:effectLst>
            <a:outerShdw blurRad="292100" dist="139700" dir="2700000" algn="tl" rotWithShape="0">
              <a:srgbClr val="333333">
                <a:alpha val="65000"/>
              </a:srgbClr>
            </a:outerShdw>
          </a:effectLst>
        </p:spPr>
      </p:pic>
      <p:pic>
        <p:nvPicPr>
          <p:cNvPr id="5" name="Рисунок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36416" y="1127423"/>
            <a:ext cx="3854604" cy="2890953"/>
          </a:xfrm>
          <a:prstGeom prst="rect">
            <a:avLst/>
          </a:prstGeom>
          <a:ln>
            <a:noFill/>
          </a:ln>
          <a:effectLst>
            <a:outerShdw blurRad="292100" dist="139700" dir="2700000" algn="tl" rotWithShape="0">
              <a:srgbClr val="333333">
                <a:alpha val="65000"/>
              </a:srgbClr>
            </a:outerShdw>
          </a:effectLst>
        </p:spPr>
      </p:pic>
      <p:pic>
        <p:nvPicPr>
          <p:cNvPr id="7" name="Рисунок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575579" y="1795346"/>
            <a:ext cx="2964040" cy="222303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204356193"/>
      </p:ext>
    </p:extLst>
  </p:cSld>
  <p:clrMapOvr>
    <a:masterClrMapping/>
  </p:clrMapOvr>
  <p:transition spd="slow">
    <p:push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a:ln>
            <a:noFill/>
          </a:ln>
          <a:effectLst>
            <a:softEdge rad="112500"/>
          </a:effectLst>
        </p:spPr>
      </p:pic>
      <p:sp>
        <p:nvSpPr>
          <p:cNvPr id="2" name="Прямоугольник 1"/>
          <p:cNvSpPr/>
          <p:nvPr/>
        </p:nvSpPr>
        <p:spPr>
          <a:xfrm>
            <a:off x="396798" y="264575"/>
            <a:ext cx="11459738" cy="1877437"/>
          </a:xfrm>
          <a:prstGeom prst="rect">
            <a:avLst/>
          </a:prstGeom>
        </p:spPr>
        <p:txBody>
          <a:bodyPr wrap="square">
            <a:spAutoFit/>
          </a:bodyPr>
          <a:lstStyle/>
          <a:p>
            <a:pPr algn="ctr"/>
            <a:r>
              <a:rPr lang="kk-KZ" sz="2800" b="1" i="1" dirty="0">
                <a:solidFill>
                  <a:srgbClr val="7030A0"/>
                </a:solidFill>
                <a:latin typeface="Times New Roman" panose="02020603050405020304" pitchFamily="18" charset="0"/>
                <a:cs typeface="Times New Roman" panose="02020603050405020304" pitchFamily="18" charset="0"/>
              </a:rPr>
              <a:t>"ҚАЗАҚСТАН РЕСПУБЛИКАСЫ ІШКІ ІСТЕР МИНИСТРЛІГІ ҚАРАҒАНДЫ ОБЛЫСЫНЫҢ ПОЛИЦИЯ ДЕПАРТАМЕНТІ БҰҚАР ЖЫРАУ АУДАНЫНЫҢ ПОЛИЦИЯ </a:t>
            </a:r>
            <a:r>
              <a:rPr lang="kk-KZ" sz="2800" b="1" i="1" dirty="0" smtClean="0">
                <a:solidFill>
                  <a:srgbClr val="7030A0"/>
                </a:solidFill>
                <a:latin typeface="Times New Roman" panose="02020603050405020304" pitchFamily="18" charset="0"/>
                <a:cs typeface="Times New Roman" panose="02020603050405020304" pitchFamily="18" charset="0"/>
              </a:rPr>
              <a:t>БАСҚАРМАСЫ"</a:t>
            </a:r>
            <a:r>
              <a:rPr lang="ru-RU" sz="2800" dirty="0">
                <a:hlinkClick r:id="rId3"/>
              </a:rPr>
              <a:t/>
            </a:r>
            <a:br>
              <a:rPr lang="ru-RU" sz="2800" dirty="0">
                <a:hlinkClick r:id="rId3"/>
              </a:rPr>
            </a:br>
            <a:r>
              <a:rPr lang="ru-RU" sz="3200" b="1" cap="all" dirty="0"/>
              <a:t> </a:t>
            </a:r>
          </a:p>
        </p:txBody>
      </p:sp>
      <p:sp>
        <p:nvSpPr>
          <p:cNvPr id="11" name="Прямоугольник 10"/>
          <p:cNvSpPr/>
          <p:nvPr/>
        </p:nvSpPr>
        <p:spPr>
          <a:xfrm>
            <a:off x="249975" y="4258133"/>
            <a:ext cx="11753384" cy="2308324"/>
          </a:xfrm>
          <a:prstGeom prst="rect">
            <a:avLst/>
          </a:prstGeom>
        </p:spPr>
        <p:txBody>
          <a:bodyPr wrap="square">
            <a:spAutoFit/>
          </a:bodyPr>
          <a:lstStyle/>
          <a:p>
            <a:r>
              <a:rPr lang="kk-KZ" sz="2400" b="1" dirty="0">
                <a:solidFill>
                  <a:srgbClr val="C00000"/>
                </a:solidFill>
                <a:latin typeface="Times New Roman" panose="02020603050405020304" pitchFamily="18" charset="0"/>
                <a:cs typeface="Times New Roman" panose="02020603050405020304" pitchFamily="18" charset="0"/>
              </a:rPr>
              <a:t>Кәсіби бағдар аясында 11 сынып оқушылары «Қазақстан Республикасының ішкі істер министрлігі Қарағанды облысының полиция департаменті Бұқар Жырау ауданының полиция басқармасы» Мемлекеттік </a:t>
            </a:r>
            <a:r>
              <a:rPr lang="kk-KZ" sz="2400" b="1" dirty="0" smtClean="0">
                <a:solidFill>
                  <a:srgbClr val="C00000"/>
                </a:solidFill>
                <a:latin typeface="Times New Roman" panose="02020603050405020304" pitchFamily="18" charset="0"/>
                <a:cs typeface="Times New Roman" panose="02020603050405020304" pitchFamily="18" charset="0"/>
              </a:rPr>
              <a:t>мекемесінің полиция қызметкерлері оқушылармен түсіндірме жұмыстарын жүргізді. . </a:t>
            </a:r>
            <a:r>
              <a:rPr lang="kk-KZ" sz="2400" b="1" dirty="0">
                <a:solidFill>
                  <a:srgbClr val="C00000"/>
                </a:solidFill>
                <a:latin typeface="Times New Roman" panose="02020603050405020304" pitchFamily="18" charset="0"/>
                <a:cs typeface="Times New Roman" panose="02020603050405020304" pitchFamily="18" charset="0"/>
              </a:rPr>
              <a:t>О</a:t>
            </a:r>
            <a:r>
              <a:rPr lang="kk-KZ" sz="2400" b="1" dirty="0" smtClean="0">
                <a:solidFill>
                  <a:srgbClr val="C00000"/>
                </a:solidFill>
                <a:latin typeface="Times New Roman" panose="02020603050405020304" pitchFamily="18" charset="0"/>
                <a:cs typeface="Times New Roman" panose="02020603050405020304" pitchFamily="18" charset="0"/>
              </a:rPr>
              <a:t>қушыларға </a:t>
            </a:r>
            <a:r>
              <a:rPr lang="kk-KZ" sz="2400" b="1" dirty="0">
                <a:solidFill>
                  <a:srgbClr val="C00000"/>
                </a:solidFill>
                <a:latin typeface="Times New Roman" panose="02020603050405020304" pitchFamily="18" charset="0"/>
                <a:cs typeface="Times New Roman" panose="02020603050405020304" pitchFamily="18" charset="0"/>
              </a:rPr>
              <a:t>басқарманың қыр сырын түсіндіріп, мекеме бойынша таныстыру жұмыстары жүргізілді.  </a:t>
            </a:r>
            <a:endParaRPr lang="ru-RU" sz="2400" b="1" dirty="0">
              <a:solidFill>
                <a:srgbClr val="C00000"/>
              </a:solidFill>
              <a:latin typeface="Times New Roman" panose="02020603050405020304" pitchFamily="18" charset="0"/>
              <a:cs typeface="Times New Roman" panose="02020603050405020304" pitchFamily="18" charset="0"/>
            </a:endParaRPr>
          </a:p>
        </p:txBody>
      </p:sp>
      <p:pic>
        <p:nvPicPr>
          <p:cNvPr id="6" name="Рисунок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7756" y="1735169"/>
            <a:ext cx="3363952" cy="252296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8" name="Рисунок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52368" y="1757473"/>
            <a:ext cx="3334213" cy="250066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9" name="Рисунок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713946" y="1870378"/>
            <a:ext cx="2933003" cy="2252546"/>
          </a:xfrm>
          <a:prstGeom prst="rect">
            <a:avLst/>
          </a:prstGeom>
          <a:ln>
            <a:noFill/>
          </a:ln>
          <a:effectLst>
            <a:softEdge rad="112500"/>
          </a:effectLst>
        </p:spPr>
      </p:pic>
    </p:spTree>
    <p:extLst>
      <p:ext uri="{BB962C8B-B14F-4D97-AF65-F5344CB8AC3E}">
        <p14:creationId xmlns:p14="http://schemas.microsoft.com/office/powerpoint/2010/main" val="273659799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a:ln>
            <a:noFill/>
          </a:ln>
          <a:effectLst>
            <a:softEdge rad="112500"/>
          </a:effectLst>
        </p:spPr>
      </p:pic>
      <p:sp>
        <p:nvSpPr>
          <p:cNvPr id="2" name="Прямоугольник 1"/>
          <p:cNvSpPr/>
          <p:nvPr/>
        </p:nvSpPr>
        <p:spPr>
          <a:xfrm>
            <a:off x="396798" y="264575"/>
            <a:ext cx="11459738" cy="1015663"/>
          </a:xfrm>
          <a:prstGeom prst="rect">
            <a:avLst/>
          </a:prstGeom>
        </p:spPr>
        <p:txBody>
          <a:bodyPr wrap="square">
            <a:spAutoFit/>
          </a:bodyPr>
          <a:lstStyle/>
          <a:p>
            <a:pPr algn="ctr"/>
            <a:r>
              <a:rPr lang="kk-KZ" sz="2800" b="1" i="1" dirty="0"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ІХ КӘСІБИ БАҒДАР БЕРУШІЛЕР СЕМИНАРЫ</a:t>
            </a:r>
            <a:r>
              <a:rPr lang="ru-RU" sz="2800" dirty="0">
                <a:solidFill>
                  <a:srgbClr val="002060"/>
                </a:solidFill>
                <a:effectLst>
                  <a:outerShdw blurRad="38100" dist="38100" dir="2700000" algn="tl">
                    <a:srgbClr val="000000">
                      <a:alpha val="43137"/>
                    </a:srgbClr>
                  </a:outerShdw>
                </a:effectLst>
                <a:hlinkClick r:id="rId3"/>
              </a:rPr>
              <a:t/>
            </a:r>
            <a:br>
              <a:rPr lang="ru-RU" sz="2800" dirty="0">
                <a:solidFill>
                  <a:srgbClr val="002060"/>
                </a:solidFill>
                <a:effectLst>
                  <a:outerShdw blurRad="38100" dist="38100" dir="2700000" algn="tl">
                    <a:srgbClr val="000000">
                      <a:alpha val="43137"/>
                    </a:srgbClr>
                  </a:outerShdw>
                </a:effectLst>
                <a:hlinkClick r:id="rId3"/>
              </a:rPr>
            </a:br>
            <a:r>
              <a:rPr lang="ru-RU" sz="3200" b="1" cap="all" dirty="0"/>
              <a:t> </a:t>
            </a:r>
          </a:p>
        </p:txBody>
      </p:sp>
      <p:pic>
        <p:nvPicPr>
          <p:cNvPr id="5" name="Рисунок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94544" y="1333127"/>
            <a:ext cx="2566897" cy="205510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7" name="Рисунок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5003" y="1544812"/>
            <a:ext cx="3295185" cy="4543045"/>
          </a:xfrm>
          <a:prstGeom prst="rect">
            <a:avLst/>
          </a:prstGeom>
          <a:ln>
            <a:noFill/>
          </a:ln>
          <a:effectLst>
            <a:outerShdw blurRad="292100" dist="139700" dir="2700000" algn="tl" rotWithShape="0">
              <a:srgbClr val="333333">
                <a:alpha val="65000"/>
              </a:srgbClr>
            </a:outerShdw>
          </a:effectLst>
        </p:spPr>
      </p:pic>
      <p:pic>
        <p:nvPicPr>
          <p:cNvPr id="10" name="Рисунок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335797" y="1544813"/>
            <a:ext cx="3407284" cy="4543045"/>
          </a:xfrm>
          <a:prstGeom prst="rect">
            <a:avLst/>
          </a:prstGeom>
          <a:ln>
            <a:noFill/>
          </a:ln>
          <a:effectLst>
            <a:outerShdw blurRad="292100" dist="139700" dir="2700000" algn="tl" rotWithShape="0">
              <a:srgbClr val="333333">
                <a:alpha val="65000"/>
              </a:srgbClr>
            </a:outerShdw>
          </a:effectLst>
        </p:spPr>
      </p:pic>
      <p:pic>
        <p:nvPicPr>
          <p:cNvPr id="12" name="Рисунок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269108" y="3619850"/>
            <a:ext cx="3617771" cy="271332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93643282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a:ln>
            <a:noFill/>
          </a:ln>
          <a:effectLst>
            <a:softEdge rad="112500"/>
          </a:effectLst>
        </p:spPr>
      </p:pic>
      <p:sp>
        <p:nvSpPr>
          <p:cNvPr id="2" name="Прямоугольник 1"/>
          <p:cNvSpPr/>
          <p:nvPr/>
        </p:nvSpPr>
        <p:spPr>
          <a:xfrm>
            <a:off x="396798" y="453694"/>
            <a:ext cx="11459738" cy="1261884"/>
          </a:xfrm>
          <a:prstGeom prst="rect">
            <a:avLst/>
          </a:prstGeom>
        </p:spPr>
        <p:txBody>
          <a:bodyPr wrap="square">
            <a:spAutoFit/>
          </a:bodyPr>
          <a:lstStyle/>
          <a:p>
            <a:pPr algn="ctr"/>
            <a:r>
              <a:rPr lang="kk-KZ" sz="3600" b="1" i="1" dirty="0"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hlinkClick r:id="rId3"/>
              </a:rPr>
              <a:t>«Мамандықтар әлеміне жол ашамыз» атты байқау</a:t>
            </a:r>
            <a:r>
              <a:rPr lang="ru-RU" sz="3600" dirty="0">
                <a:solidFill>
                  <a:srgbClr val="002060"/>
                </a:solidFill>
                <a:effectLst>
                  <a:outerShdw blurRad="38100" dist="38100" dir="2700000" algn="tl">
                    <a:srgbClr val="000000">
                      <a:alpha val="43137"/>
                    </a:srgbClr>
                  </a:outerShdw>
                </a:effectLst>
                <a:hlinkClick r:id="rId3"/>
              </a:rPr>
              <a:t/>
            </a:r>
            <a:br>
              <a:rPr lang="ru-RU" sz="3600" dirty="0">
                <a:solidFill>
                  <a:srgbClr val="002060"/>
                </a:solidFill>
                <a:effectLst>
                  <a:outerShdw blurRad="38100" dist="38100" dir="2700000" algn="tl">
                    <a:srgbClr val="000000">
                      <a:alpha val="43137"/>
                    </a:srgbClr>
                  </a:outerShdw>
                </a:effectLst>
                <a:hlinkClick r:id="rId3"/>
              </a:rPr>
            </a:br>
            <a:r>
              <a:rPr lang="ru-RU" sz="4000" b="1" cap="all" dirty="0"/>
              <a:t> </a:t>
            </a:r>
          </a:p>
        </p:txBody>
      </p:sp>
      <p:pic>
        <p:nvPicPr>
          <p:cNvPr id="3" name="Рисунок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06640" y="1398401"/>
            <a:ext cx="4761680" cy="2678445"/>
          </a:xfrm>
          <a:prstGeom prst="rect">
            <a:avLst/>
          </a:prstGeom>
        </p:spPr>
      </p:pic>
      <p:pic>
        <p:nvPicPr>
          <p:cNvPr id="8" name="Рисунок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900426" y="1490841"/>
            <a:ext cx="2872451" cy="2154339"/>
          </a:xfrm>
          <a:prstGeom prst="rect">
            <a:avLst/>
          </a:prstGeom>
        </p:spPr>
      </p:pic>
      <p:pic>
        <p:nvPicPr>
          <p:cNvPr id="9" name="Рисунок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96798" y="1490841"/>
            <a:ext cx="3077736" cy="2308302"/>
          </a:xfrm>
          <a:prstGeom prst="rect">
            <a:avLst/>
          </a:prstGeom>
        </p:spPr>
      </p:pic>
      <p:sp>
        <p:nvSpPr>
          <p:cNvPr id="11" name="Прямоугольник 10"/>
          <p:cNvSpPr/>
          <p:nvPr/>
        </p:nvSpPr>
        <p:spPr>
          <a:xfrm>
            <a:off x="156117" y="4312411"/>
            <a:ext cx="11649106" cy="2369880"/>
          </a:xfrm>
          <a:prstGeom prst="rect">
            <a:avLst/>
          </a:prstGeom>
          <a:noFill/>
        </p:spPr>
        <p:txBody>
          <a:bodyPr wrap="square" lIns="91440" tIns="45720" rIns="91440" bIns="45720">
            <a:spAutoFit/>
          </a:bodyPr>
          <a:lstStyle/>
          <a:p>
            <a:r>
              <a:rPr lang="kk-KZ" b="1" i="1" dirty="0">
                <a:latin typeface="Times New Roman" panose="02020603050405020304" pitchFamily="18" charset="0"/>
                <a:cs typeface="Times New Roman" panose="02020603050405020304" pitchFamily="18" charset="0"/>
              </a:rPr>
              <a:t>Байқау бағыты өскелең ұрпақтың белсенді </a:t>
            </a:r>
            <a:r>
              <a:rPr lang="kk-KZ" b="1" i="1" dirty="0" smtClean="0">
                <a:latin typeface="Times New Roman" panose="02020603050405020304" pitchFamily="18" charset="0"/>
                <a:cs typeface="Times New Roman" panose="02020603050405020304" pitchFamily="18" charset="0"/>
              </a:rPr>
              <a:t>өмірг</a:t>
            </a:r>
            <a:r>
              <a:rPr lang="kk-KZ" b="1" i="1" dirty="0">
                <a:latin typeface="Times New Roman" panose="02020603050405020304" pitchFamily="18" charset="0"/>
                <a:cs typeface="Times New Roman" panose="02020603050405020304" pitchFamily="18" charset="0"/>
              </a:rPr>
              <a:t>деген көзқарасының басымдылығын дамыту, жас азаматтарды кәсіби айқындау және өзін-өзі рухани жетілдіру мен өз бетінше шешім қабылдай білуге тәрбиелеу болып табылады.</a:t>
            </a:r>
            <a:endParaRPr lang="ru-RU" b="1" i="1" dirty="0">
              <a:latin typeface="Times New Roman" panose="02020603050405020304" pitchFamily="18" charset="0"/>
              <a:cs typeface="Times New Roman" panose="02020603050405020304" pitchFamily="18" charset="0"/>
            </a:endParaRPr>
          </a:p>
          <a:p>
            <a:r>
              <a:rPr lang="kk-KZ" b="1" i="1" dirty="0">
                <a:latin typeface="Times New Roman" panose="02020603050405020304" pitchFamily="18" charset="0"/>
                <a:cs typeface="Times New Roman" panose="02020603050405020304" pitchFamily="18" charset="0"/>
              </a:rPr>
              <a:t> </a:t>
            </a:r>
            <a:r>
              <a:rPr lang="kk-KZ" b="1" i="1" dirty="0" smtClean="0">
                <a:latin typeface="Times New Roman" panose="02020603050405020304" pitchFamily="18" charset="0"/>
                <a:cs typeface="Times New Roman" panose="02020603050405020304" pitchFamily="18" charset="0"/>
              </a:rPr>
              <a:t>Байқау </a:t>
            </a:r>
            <a:r>
              <a:rPr lang="kk-KZ" b="1" i="1" dirty="0">
                <a:latin typeface="Times New Roman" panose="02020603050405020304" pitchFamily="18" charset="0"/>
                <a:cs typeface="Times New Roman" panose="02020603050405020304" pitchFamily="18" charset="0"/>
              </a:rPr>
              <a:t>негізгі </a:t>
            </a:r>
            <a:r>
              <a:rPr lang="kk-KZ" b="1" i="1" dirty="0" smtClean="0">
                <a:latin typeface="Times New Roman" panose="02020603050405020304" pitchFamily="18" charset="0"/>
                <a:cs typeface="Times New Roman" panose="02020603050405020304" pitchFamily="18" charset="0"/>
              </a:rPr>
              <a:t>мақсаты: </a:t>
            </a:r>
            <a:r>
              <a:rPr lang="kk-KZ" b="1" i="1" dirty="0">
                <a:latin typeface="Times New Roman" panose="02020603050405020304" pitchFamily="18" charset="0"/>
                <a:cs typeface="Times New Roman" panose="02020603050405020304" pitchFamily="18" charset="0"/>
              </a:rPr>
              <a:t>алдағы уақытта Қазақстан экономикасы мен еңбек нарығында қажет және талап етілетін кәсіпті таңдаудағы  оқушылардың шығармашылық ізденісін арттыру және қоғамдық маңызы бар </a:t>
            </a:r>
            <a:endParaRPr lang="ru-RU" b="1" i="1" dirty="0">
              <a:latin typeface="Times New Roman" panose="02020603050405020304" pitchFamily="18" charset="0"/>
              <a:cs typeface="Times New Roman" panose="02020603050405020304" pitchFamily="18" charset="0"/>
            </a:endParaRPr>
          </a:p>
          <a:p>
            <a:r>
              <a:rPr lang="kk-KZ" b="1" i="1" dirty="0">
                <a:latin typeface="Times New Roman" panose="02020603050405020304" pitchFamily="18" charset="0"/>
                <a:cs typeface="Times New Roman" panose="02020603050405020304" pitchFamily="18" charset="0"/>
              </a:rPr>
              <a:t>кәсіптік бағдар беру қызметіне педагогтар мен оқушыларды тарту</a:t>
            </a:r>
            <a:r>
              <a:rPr lang="kk-KZ" b="1" i="1" dirty="0" smtClean="0">
                <a:latin typeface="Times New Roman" panose="02020603050405020304" pitchFamily="18" charset="0"/>
                <a:cs typeface="Times New Roman" panose="02020603050405020304" pitchFamily="18" charset="0"/>
              </a:rPr>
              <a:t>.</a:t>
            </a:r>
          </a:p>
          <a:p>
            <a:pPr algn="r"/>
            <a:r>
              <a:rPr lang="kk-KZ" sz="2000" b="1" i="1" dirty="0" smtClean="0">
                <a:solidFill>
                  <a:srgbClr val="C00000"/>
                </a:solidFill>
                <a:latin typeface="Times New Roman" panose="02020603050405020304" pitchFamily="18" charset="0"/>
                <a:cs typeface="Times New Roman" panose="02020603050405020304" pitchFamily="18" charset="0"/>
              </a:rPr>
              <a:t>Ұйымдастырушы: Калиева А.Қ</a:t>
            </a:r>
            <a:endParaRPr lang="ru-RU" sz="2000" b="1" i="1" dirty="0">
              <a:solidFill>
                <a:srgbClr val="C00000"/>
              </a:solidFill>
              <a:latin typeface="Times New Roman" panose="02020603050405020304" pitchFamily="18" charset="0"/>
              <a:cs typeface="Times New Roman" panose="02020603050405020304" pitchFamily="18" charset="0"/>
            </a:endParaRPr>
          </a:p>
          <a:p>
            <a:endParaRPr lang="ru-RU" sz="2000" b="1"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04343359"/>
      </p:ext>
    </p:extLst>
  </p:cSld>
  <p:clrMapOvr>
    <a:masterClrMapping/>
  </p:clrMapOvr>
  <p:transition spd="slow">
    <p:push di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a:ln>
            <a:noFill/>
          </a:ln>
          <a:effectLst>
            <a:softEdge rad="112500"/>
          </a:effectLst>
        </p:spPr>
      </p:pic>
      <p:sp>
        <p:nvSpPr>
          <p:cNvPr id="2" name="Прямоугольник 1"/>
          <p:cNvSpPr/>
          <p:nvPr/>
        </p:nvSpPr>
        <p:spPr>
          <a:xfrm>
            <a:off x="-32526" y="513676"/>
            <a:ext cx="12224526" cy="1384995"/>
          </a:xfrm>
          <a:prstGeom prst="rect">
            <a:avLst/>
          </a:prstGeom>
        </p:spPr>
        <p:txBody>
          <a:bodyPr wrap="square">
            <a:spAutoFit/>
          </a:bodyPr>
          <a:lstStyle/>
          <a:p>
            <a:pPr algn="ctr"/>
            <a:r>
              <a:rPr lang="kk-KZ" sz="4400" b="1" i="1" u="sng"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hlinkClick r:id="rId3"/>
              </a:rPr>
              <a:t>Кәсіби бағдар бойынша жасалынған стендтер</a:t>
            </a:r>
            <a:r>
              <a:rPr lang="ru-RU" sz="3600" u="sng" dirty="0">
                <a:solidFill>
                  <a:srgbClr val="C00000"/>
                </a:solidFill>
                <a:effectLst>
                  <a:outerShdw blurRad="38100" dist="38100" dir="2700000" algn="tl">
                    <a:srgbClr val="000000">
                      <a:alpha val="43137"/>
                    </a:srgbClr>
                  </a:outerShdw>
                </a:effectLst>
                <a:hlinkClick r:id="rId3"/>
              </a:rPr>
              <a:t/>
            </a:r>
            <a:br>
              <a:rPr lang="ru-RU" sz="3600" u="sng" dirty="0">
                <a:solidFill>
                  <a:srgbClr val="C00000"/>
                </a:solidFill>
                <a:effectLst>
                  <a:outerShdw blurRad="38100" dist="38100" dir="2700000" algn="tl">
                    <a:srgbClr val="000000">
                      <a:alpha val="43137"/>
                    </a:srgbClr>
                  </a:outerShdw>
                </a:effectLst>
                <a:hlinkClick r:id="rId3"/>
              </a:rPr>
            </a:br>
            <a:r>
              <a:rPr lang="ru-RU" sz="4000" b="1" cap="all" dirty="0"/>
              <a:t> </a:t>
            </a:r>
          </a:p>
        </p:txBody>
      </p:sp>
      <p:pic>
        <p:nvPicPr>
          <p:cNvPr id="5" name="Рисунок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4704" y="2536864"/>
            <a:ext cx="3817435" cy="2863076"/>
          </a:xfrm>
          <a:prstGeom prst="rect">
            <a:avLst/>
          </a:prstGeom>
          <a:ln>
            <a:noFill/>
          </a:ln>
          <a:effectLst>
            <a:softEdge rad="112500"/>
          </a:effectLst>
        </p:spPr>
      </p:pic>
      <p:pic>
        <p:nvPicPr>
          <p:cNvPr id="6" name="Рисунок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22456" y="1971325"/>
            <a:ext cx="3887132" cy="2915349"/>
          </a:xfrm>
          <a:prstGeom prst="rect">
            <a:avLst/>
          </a:prstGeom>
          <a:ln>
            <a:noFill/>
          </a:ln>
          <a:effectLst>
            <a:softEdge rad="112500"/>
          </a:effectLst>
        </p:spPr>
      </p:pic>
      <p:pic>
        <p:nvPicPr>
          <p:cNvPr id="7" name="Рисунок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939906" y="2451836"/>
            <a:ext cx="4044176" cy="3033132"/>
          </a:xfrm>
          <a:prstGeom prst="rect">
            <a:avLst/>
          </a:prstGeom>
          <a:ln>
            <a:noFill/>
          </a:ln>
          <a:effectLst>
            <a:softEdge rad="112500"/>
          </a:effectLst>
        </p:spPr>
      </p:pic>
    </p:spTree>
    <p:extLst>
      <p:ext uri="{BB962C8B-B14F-4D97-AF65-F5344CB8AC3E}">
        <p14:creationId xmlns:p14="http://schemas.microsoft.com/office/powerpoint/2010/main" val="2558059951"/>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a:ln>
            <a:noFill/>
          </a:ln>
          <a:effectLst>
            <a:softEdge rad="112500"/>
          </a:effectLst>
        </p:spPr>
      </p:pic>
      <p:sp>
        <p:nvSpPr>
          <p:cNvPr id="2" name="Прямоугольник 1"/>
          <p:cNvSpPr/>
          <p:nvPr/>
        </p:nvSpPr>
        <p:spPr>
          <a:xfrm>
            <a:off x="460127" y="869237"/>
            <a:ext cx="11271746" cy="5386090"/>
          </a:xfrm>
          <a:prstGeom prst="rect">
            <a:avLst/>
          </a:prstGeom>
          <a:noFill/>
        </p:spPr>
        <p:txBody>
          <a:bodyPr wrap="square" lIns="91440" tIns="45720" rIns="91440" bIns="45720">
            <a:spAutoFit/>
          </a:bodyPr>
          <a:lstStyle/>
          <a:p>
            <a:r>
              <a:rPr lang="kk-KZ" sz="3600" b="1" i="1" u="sng" dirty="0" smtClean="0">
                <a:ln w="0"/>
                <a:solidFill>
                  <a:srgbClr val="7030A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Мақсаты</a:t>
            </a:r>
            <a:r>
              <a:rPr lang="kk-KZ" sz="3600" b="1" i="1" dirty="0" smtClean="0">
                <a:ln w="0"/>
                <a:solidFill>
                  <a:srgbClr val="7030A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a:t>
            </a:r>
            <a:r>
              <a:rPr lang="kk-KZ" sz="3600" b="1" dirty="0" smtClean="0">
                <a:solidFill>
                  <a:srgbClr val="7030A0"/>
                </a:solidFill>
                <a:latin typeface="Times New Roman" panose="02020603050405020304" pitchFamily="18" charset="0"/>
                <a:cs typeface="Times New Roman" panose="02020603050405020304" pitchFamily="18" charset="0"/>
              </a:rPr>
              <a:t> </a:t>
            </a:r>
            <a:r>
              <a:rPr lang="kk-KZ" sz="3600" b="1" i="1" dirty="0">
                <a:solidFill>
                  <a:srgbClr val="C00000"/>
                </a:solidFill>
                <a:latin typeface="Times New Roman" panose="02020603050405020304" pitchFamily="18" charset="0"/>
                <a:cs typeface="Times New Roman" panose="02020603050405020304" pitchFamily="18" charset="0"/>
              </a:rPr>
              <a:t>оқушылардың  бағыт-бағдар бойынша жеке жетістіктерін бақылау, бағалау және есепке алу.</a:t>
            </a:r>
            <a:endParaRPr lang="ru-RU" sz="3600" b="1" dirty="0">
              <a:solidFill>
                <a:srgbClr val="C00000"/>
              </a:solidFill>
              <a:latin typeface="Times New Roman" panose="02020603050405020304" pitchFamily="18" charset="0"/>
              <a:cs typeface="Times New Roman" panose="02020603050405020304" pitchFamily="18" charset="0"/>
            </a:endParaRPr>
          </a:p>
          <a:p>
            <a:r>
              <a:rPr lang="kk-KZ" sz="3600" b="1" i="1" u="sng" dirty="0">
                <a:solidFill>
                  <a:srgbClr val="7030A0"/>
                </a:solidFill>
                <a:latin typeface="Times New Roman" panose="02020603050405020304" pitchFamily="18" charset="0"/>
                <a:cs typeface="Times New Roman" panose="02020603050405020304" pitchFamily="18" charset="0"/>
              </a:rPr>
              <a:t>Міндеттері: </a:t>
            </a:r>
            <a:endParaRPr lang="ru-RU" sz="3600" b="1" i="1" u="sng" dirty="0">
              <a:solidFill>
                <a:srgbClr val="7030A0"/>
              </a:solidFill>
              <a:latin typeface="Times New Roman" panose="02020603050405020304" pitchFamily="18" charset="0"/>
              <a:cs typeface="Times New Roman" panose="02020603050405020304" pitchFamily="18" charset="0"/>
            </a:endParaRPr>
          </a:p>
          <a:p>
            <a:pPr lvl="0"/>
            <a:r>
              <a:rPr lang="kk-KZ" sz="3600" b="1" i="1" dirty="0">
                <a:solidFill>
                  <a:srgbClr val="C00000"/>
                </a:solidFill>
                <a:latin typeface="Times New Roman" panose="02020603050405020304" pitchFamily="18" charset="0"/>
                <a:cs typeface="Times New Roman" panose="02020603050405020304" pitchFamily="18" charset="0"/>
              </a:rPr>
              <a:t>Жеке тұлғаның даму траекториясының болжамы;</a:t>
            </a:r>
            <a:endParaRPr lang="ru-RU" sz="3600" b="1" dirty="0">
              <a:solidFill>
                <a:srgbClr val="C00000"/>
              </a:solidFill>
              <a:latin typeface="Times New Roman" panose="02020603050405020304" pitchFamily="18" charset="0"/>
              <a:cs typeface="Times New Roman" panose="02020603050405020304" pitchFamily="18" charset="0"/>
            </a:endParaRPr>
          </a:p>
          <a:p>
            <a:pPr lvl="0"/>
            <a:r>
              <a:rPr lang="kk-KZ" sz="3600" b="1" i="1" dirty="0">
                <a:solidFill>
                  <a:srgbClr val="C00000"/>
                </a:solidFill>
                <a:latin typeface="Times New Roman" panose="02020603050405020304" pitchFamily="18" charset="0"/>
                <a:cs typeface="Times New Roman" panose="02020603050405020304" pitchFamily="18" charset="0"/>
              </a:rPr>
              <a:t>Жұмыс түрін жоспарлау және ұйымдастыру, мақсат қою, өзіндік білімін қалыптастыруға үйрету;</a:t>
            </a:r>
            <a:endParaRPr lang="ru-RU" sz="3600" b="1" dirty="0">
              <a:solidFill>
                <a:srgbClr val="C00000"/>
              </a:solidFill>
              <a:latin typeface="Times New Roman" panose="02020603050405020304" pitchFamily="18" charset="0"/>
              <a:cs typeface="Times New Roman" panose="02020603050405020304" pitchFamily="18" charset="0"/>
            </a:endParaRPr>
          </a:p>
          <a:p>
            <a:pPr lvl="0"/>
            <a:r>
              <a:rPr lang="kk-KZ" sz="3600" b="1" i="1" dirty="0">
                <a:solidFill>
                  <a:srgbClr val="C00000"/>
                </a:solidFill>
                <a:latin typeface="Times New Roman" panose="02020603050405020304" pitchFamily="18" charset="0"/>
                <a:cs typeface="Times New Roman" panose="02020603050405020304" pitchFamily="18" charset="0"/>
              </a:rPr>
              <a:t>Оқушының жетістіктері мен талаптарына  қарай   оқу тәрбие  үдерісін құру</a:t>
            </a:r>
            <a:endParaRPr lang="ru-RU" sz="3600" b="1" dirty="0">
              <a:solidFill>
                <a:srgbClr val="C00000"/>
              </a:solidFill>
              <a:latin typeface="Times New Roman" panose="02020603050405020304" pitchFamily="18" charset="0"/>
              <a:cs typeface="Times New Roman" panose="02020603050405020304" pitchFamily="18" charset="0"/>
            </a:endParaRPr>
          </a:p>
          <a:p>
            <a:pPr algn="ctr"/>
            <a:r>
              <a:rPr lang="kk-KZ" sz="2000" b="1" i="1" dirty="0" smtClean="0">
                <a:ln w="0"/>
                <a:solidFill>
                  <a:srgbClr val="C0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a:t>
            </a:r>
            <a:endParaRPr lang="ru-RU" sz="2000" b="1" i="1" cap="none" spc="0" dirty="0">
              <a:ln w="0"/>
              <a:solidFill>
                <a:srgbClr val="C0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3799312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a:ln>
            <a:noFill/>
          </a:ln>
          <a:effectLst>
            <a:softEdge rad="112500"/>
          </a:effectLst>
        </p:spPr>
      </p:pic>
      <p:sp>
        <p:nvSpPr>
          <p:cNvPr id="2" name="Прямоугольник 1"/>
          <p:cNvSpPr/>
          <p:nvPr/>
        </p:nvSpPr>
        <p:spPr>
          <a:xfrm>
            <a:off x="511097" y="257607"/>
            <a:ext cx="11459738" cy="1077218"/>
          </a:xfrm>
          <a:prstGeom prst="rect">
            <a:avLst/>
          </a:prstGeom>
        </p:spPr>
        <p:txBody>
          <a:bodyPr wrap="square">
            <a:spAutoFit/>
          </a:bodyPr>
          <a:lstStyle/>
          <a:p>
            <a:pPr algn="ctr"/>
            <a:r>
              <a:rPr lang="kk-KZ" sz="3200" b="1" i="1" dirty="0">
                <a:solidFill>
                  <a:srgbClr val="C00000"/>
                </a:solidFill>
                <a:latin typeface="Times New Roman" panose="02020603050405020304" pitchFamily="18" charset="0"/>
                <a:cs typeface="Times New Roman" panose="02020603050405020304" pitchFamily="18" charset="0"/>
              </a:rPr>
              <a:t>Қарағанды тау-кен индустриалдық колледжіне </a:t>
            </a:r>
            <a:endParaRPr lang="kk-KZ" sz="3200" b="1" i="1" dirty="0" smtClean="0">
              <a:solidFill>
                <a:srgbClr val="C00000"/>
              </a:solidFill>
              <a:latin typeface="Times New Roman" panose="02020603050405020304" pitchFamily="18" charset="0"/>
              <a:cs typeface="Times New Roman" panose="02020603050405020304" pitchFamily="18" charset="0"/>
            </a:endParaRPr>
          </a:p>
          <a:p>
            <a:pPr algn="ctr"/>
            <a:r>
              <a:rPr lang="kk-KZ" sz="3200" b="1" i="1" dirty="0" smtClean="0">
                <a:solidFill>
                  <a:srgbClr val="C00000"/>
                </a:solidFill>
                <a:latin typeface="Times New Roman" panose="02020603050405020304" pitchFamily="18" charset="0"/>
                <a:cs typeface="Times New Roman" panose="02020603050405020304" pitchFamily="18" charset="0"/>
              </a:rPr>
              <a:t>мамандықпен </a:t>
            </a:r>
            <a:r>
              <a:rPr lang="kk-KZ" sz="3200" b="1" i="1" dirty="0">
                <a:solidFill>
                  <a:srgbClr val="C00000"/>
                </a:solidFill>
                <a:latin typeface="Times New Roman" panose="02020603050405020304" pitchFamily="18" charset="0"/>
                <a:cs typeface="Times New Roman" panose="02020603050405020304" pitchFamily="18" charset="0"/>
              </a:rPr>
              <a:t>танысу</a:t>
            </a:r>
            <a:endParaRPr lang="ru-RU" sz="3200" i="1" dirty="0">
              <a:solidFill>
                <a:srgbClr val="C00000"/>
              </a:solidFill>
              <a:latin typeface="Times New Roman" panose="02020603050405020304" pitchFamily="18" charset="0"/>
              <a:cs typeface="Times New Roman" panose="02020603050405020304" pitchFamily="18" charset="0"/>
            </a:endParaRPr>
          </a:p>
        </p:txBody>
      </p:sp>
      <p:sp>
        <p:nvSpPr>
          <p:cNvPr id="11" name="Прямоугольник 10"/>
          <p:cNvSpPr/>
          <p:nvPr/>
        </p:nvSpPr>
        <p:spPr>
          <a:xfrm>
            <a:off x="705315" y="4115211"/>
            <a:ext cx="10390148" cy="2308324"/>
          </a:xfrm>
          <a:prstGeom prst="rect">
            <a:avLst/>
          </a:prstGeom>
        </p:spPr>
        <p:txBody>
          <a:bodyPr wrap="square">
            <a:spAutoFit/>
          </a:bodyPr>
          <a:lstStyle/>
          <a:p>
            <a:r>
              <a:rPr lang="kk-KZ" sz="2400" b="1" i="1" dirty="0">
                <a:solidFill>
                  <a:srgbClr val="C00000"/>
                </a:solidFill>
                <a:latin typeface="Times New Roman" panose="02020603050405020304" pitchFamily="18" charset="0"/>
                <a:cs typeface="Times New Roman" panose="02020603050405020304" pitchFamily="18" charset="0"/>
              </a:rPr>
              <a:t>9 «Ә» сынып оқушылары  2 қараша  күні  « Қарағанды тау-кен индустриалдық коллледжіне»  барып өз көздерімен көріп, пікірлерімен бөлісті. Болашақта таңдайтын мамандықтарын таңдауға қателеспеуге жетелейтін іс-әрекет. </a:t>
            </a:r>
            <a:endParaRPr lang="ru-RU" sz="2400" b="1" i="1" dirty="0">
              <a:solidFill>
                <a:srgbClr val="C00000"/>
              </a:solidFill>
              <a:latin typeface="Times New Roman" panose="02020603050405020304" pitchFamily="18" charset="0"/>
              <a:cs typeface="Times New Roman" panose="02020603050405020304" pitchFamily="18" charset="0"/>
            </a:endParaRPr>
          </a:p>
          <a:p>
            <a:r>
              <a:rPr lang="kk-KZ" sz="2400" b="1" i="1" dirty="0">
                <a:solidFill>
                  <a:srgbClr val="C00000"/>
                </a:solidFill>
                <a:latin typeface="Times New Roman" panose="02020603050405020304" pitchFamily="18" charset="0"/>
                <a:cs typeface="Times New Roman" panose="02020603050405020304" pitchFamily="18" charset="0"/>
              </a:rPr>
              <a:t>Мақсаты:  кәсіби бағдар беру- жас ұрпақты өзіне ұнаған тиісті мамандықты саналы таңдап алуға дайындауға бағытталған іс-әрекет.  </a:t>
            </a:r>
            <a:endParaRPr lang="ru-RU" sz="2400" b="1" i="1" dirty="0">
              <a:solidFill>
                <a:srgbClr val="C00000"/>
              </a:solidFill>
              <a:latin typeface="Times New Roman" panose="02020603050405020304" pitchFamily="18" charset="0"/>
              <a:cs typeface="Times New Roman" panose="02020603050405020304" pitchFamily="18" charset="0"/>
            </a:endParaRPr>
          </a:p>
        </p:txBody>
      </p:sp>
      <p:pic>
        <p:nvPicPr>
          <p:cNvPr id="2050" name="Picture 2" descr="147865a9-178a-4104-bd3f-8bcc1285198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49029" y="1496896"/>
            <a:ext cx="4355853" cy="245624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3" descr="57043fbb-9d90-451b-a773-f4781e15824c"/>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52285" y="1496896"/>
            <a:ext cx="4433160" cy="245624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11161446"/>
      </p:ext>
    </p:extLst>
  </p:cSld>
  <p:clrMapOvr>
    <a:masterClrMapping/>
  </p:clrMapOvr>
  <p:transition spd="slow">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a:ln>
            <a:noFill/>
          </a:ln>
          <a:effectLst>
            <a:softEdge rad="112500"/>
          </a:effectLst>
        </p:spPr>
      </p:pic>
      <p:sp>
        <p:nvSpPr>
          <p:cNvPr id="2" name="Прямоугольник 1"/>
          <p:cNvSpPr/>
          <p:nvPr/>
        </p:nvSpPr>
        <p:spPr>
          <a:xfrm>
            <a:off x="511097" y="257607"/>
            <a:ext cx="11459738" cy="1077218"/>
          </a:xfrm>
          <a:prstGeom prst="rect">
            <a:avLst/>
          </a:prstGeom>
        </p:spPr>
        <p:txBody>
          <a:bodyPr wrap="square">
            <a:spAutoFit/>
          </a:bodyPr>
          <a:lstStyle/>
          <a:p>
            <a:pPr algn="ctr"/>
            <a:r>
              <a:rPr lang="kk-KZ" sz="3200" b="1" i="1" dirty="0" smtClean="0">
                <a:solidFill>
                  <a:srgbClr val="C00000"/>
                </a:solidFill>
                <a:latin typeface="Times New Roman" panose="02020603050405020304" pitchFamily="18" charset="0"/>
                <a:cs typeface="Times New Roman" panose="02020603050405020304" pitchFamily="18" charset="0"/>
              </a:rPr>
              <a:t>«Талғат Бигельдинов атындағы Республикалық мектеп-интернаты» түсіндіру жұмысы</a:t>
            </a:r>
            <a:endParaRPr lang="ru-RU" sz="3200" i="1" dirty="0">
              <a:solidFill>
                <a:srgbClr val="C00000"/>
              </a:solidFill>
              <a:latin typeface="Times New Roman" panose="02020603050405020304" pitchFamily="18" charset="0"/>
              <a:cs typeface="Times New Roman" panose="02020603050405020304" pitchFamily="18" charset="0"/>
            </a:endParaRPr>
          </a:p>
        </p:txBody>
      </p:sp>
      <p:sp>
        <p:nvSpPr>
          <p:cNvPr id="11" name="Прямоугольник 10"/>
          <p:cNvSpPr/>
          <p:nvPr/>
        </p:nvSpPr>
        <p:spPr>
          <a:xfrm>
            <a:off x="6240966" y="1592432"/>
            <a:ext cx="5307979" cy="3785652"/>
          </a:xfrm>
          <a:prstGeom prst="rect">
            <a:avLst/>
          </a:prstGeom>
        </p:spPr>
        <p:txBody>
          <a:bodyPr wrap="square">
            <a:spAutoFit/>
          </a:bodyPr>
          <a:lstStyle/>
          <a:p>
            <a:r>
              <a:rPr lang="ru-RU" sz="2400" b="1" i="1" dirty="0" smtClean="0">
                <a:solidFill>
                  <a:srgbClr val="C00000"/>
                </a:solidFill>
                <a:latin typeface="Times New Roman" panose="02020603050405020304" pitchFamily="18" charset="0"/>
                <a:cs typeface="Times New Roman" panose="02020603050405020304" pitchFamily="18" charset="0"/>
              </a:rPr>
              <a:t>12- </a:t>
            </a:r>
            <a:r>
              <a:rPr lang="ru-RU" sz="2400" b="1" i="1" dirty="0" err="1" smtClean="0">
                <a:solidFill>
                  <a:srgbClr val="C00000"/>
                </a:solidFill>
                <a:latin typeface="Times New Roman" panose="02020603050405020304" pitchFamily="18" charset="0"/>
                <a:cs typeface="Times New Roman" panose="02020603050405020304" pitchFamily="18" charset="0"/>
              </a:rPr>
              <a:t>жел</a:t>
            </a:r>
            <a:r>
              <a:rPr lang="kk-KZ" sz="2400" b="1" i="1" dirty="0" smtClean="0">
                <a:solidFill>
                  <a:srgbClr val="C00000"/>
                </a:solidFill>
                <a:latin typeface="Times New Roman" panose="02020603050405020304" pitchFamily="18" charset="0"/>
                <a:cs typeface="Times New Roman" panose="02020603050405020304" pitchFamily="18" charset="0"/>
              </a:rPr>
              <a:t>тоқсан күні 9 сынып түлектерімен кездесу өтті. Кездесуге арнайы мектеп-интернатының курсанты Атанов Е.Ж келді. 9 сынып түлектерін Қарағанды қаласндағы Талғат Бигельдинов атындағы Республикалық мектеп-интернатына оқуға түсуге шақырды.  </a:t>
            </a:r>
            <a:endParaRPr lang="ru-RU" sz="2400" b="1" i="1" dirty="0">
              <a:solidFill>
                <a:srgbClr val="C00000"/>
              </a:solidFill>
              <a:latin typeface="Times New Roman" panose="02020603050405020304" pitchFamily="18" charset="0"/>
              <a:cs typeface="Times New Roman" panose="02020603050405020304" pitchFamily="18" charset="0"/>
            </a:endParaRPr>
          </a:p>
        </p:txBody>
      </p:sp>
      <p:pic>
        <p:nvPicPr>
          <p:cNvPr id="3" name="Рисунок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9559" y="1592432"/>
            <a:ext cx="2906477" cy="217985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Рисунок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99934" y="4044244"/>
            <a:ext cx="3033519" cy="227514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561974243"/>
      </p:ext>
    </p:extLst>
  </p:cSld>
  <p:clrMapOvr>
    <a:masterClrMapping/>
  </p:clrMapOvr>
  <p:transition spd="slow">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a:ln>
            <a:noFill/>
          </a:ln>
          <a:effectLst>
            <a:softEdge rad="112500"/>
          </a:effectLst>
        </p:spPr>
      </p:pic>
      <p:sp>
        <p:nvSpPr>
          <p:cNvPr id="2" name="Прямоугольник 1"/>
          <p:cNvSpPr/>
          <p:nvPr/>
        </p:nvSpPr>
        <p:spPr>
          <a:xfrm>
            <a:off x="2044391" y="187270"/>
            <a:ext cx="7869044" cy="1051955"/>
          </a:xfrm>
          <a:prstGeom prst="rect">
            <a:avLst/>
          </a:prstGeom>
        </p:spPr>
        <p:txBody>
          <a:bodyPr wrap="square">
            <a:spAutoFit/>
          </a:bodyPr>
          <a:lstStyle/>
          <a:p>
            <a:pPr algn="ctr">
              <a:lnSpc>
                <a:spcPct val="115000"/>
              </a:lnSpc>
              <a:spcAft>
                <a:spcPts val="1000"/>
              </a:spcAft>
            </a:pPr>
            <a:r>
              <a:rPr lang="kk-KZ" sz="2800" b="1" i="1" dirty="0" smtClean="0">
                <a:ln w="12700" cap="flat" cmpd="sng" algn="ctr">
                  <a:solidFill>
                    <a:srgbClr val="8064A2"/>
                  </a:solidFill>
                  <a:prstDash val="solid"/>
                  <a:round/>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Қарағанды Букетов университеті, шет тілі факультетінің мектеп түлектерімен кездесуі</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Рисунок 4" descr="C:\Users\ПК\Desktop\жел\05142053-3825-45c8-af2e-db658378f51e.jfif"/>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1919" y="1409419"/>
            <a:ext cx="3654462" cy="2738833"/>
          </a:xfrm>
          <a:prstGeom prst="rect">
            <a:avLst/>
          </a:prstGeom>
          <a:ln>
            <a:noFill/>
          </a:ln>
          <a:effectLst>
            <a:softEdge rad="112500"/>
          </a:effectLst>
        </p:spPr>
      </p:pic>
      <p:pic>
        <p:nvPicPr>
          <p:cNvPr id="6" name="Рисунок 5" descr="C:\Users\ПК\Desktop\жел\8a9a58ed-3682-4fdf-9a4d-79071c83fd3c.jfif"/>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78350" y="1438082"/>
            <a:ext cx="3635299" cy="2681505"/>
          </a:xfrm>
          <a:prstGeom prst="rect">
            <a:avLst/>
          </a:prstGeom>
          <a:ln>
            <a:noFill/>
          </a:ln>
          <a:effectLst>
            <a:softEdge rad="112500"/>
          </a:effectLst>
        </p:spPr>
      </p:pic>
      <p:pic>
        <p:nvPicPr>
          <p:cNvPr id="7" name="Рисунок 6" descr="C:\Users\ПК\AppData\Local\Microsoft\Windows\INetCache\Content.Word\7f085ad3-2c8c-409b-bd47-fd1e783d48c3.jfif"/>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159824" y="1438082"/>
            <a:ext cx="3615864" cy="2681505"/>
          </a:xfrm>
          <a:prstGeom prst="rect">
            <a:avLst/>
          </a:prstGeom>
          <a:ln>
            <a:noFill/>
          </a:ln>
          <a:effectLst>
            <a:softEdge rad="112500"/>
          </a:effectLst>
        </p:spPr>
      </p:pic>
      <p:sp>
        <p:nvSpPr>
          <p:cNvPr id="3" name="Прямоугольник 2"/>
          <p:cNvSpPr/>
          <p:nvPr/>
        </p:nvSpPr>
        <p:spPr>
          <a:xfrm>
            <a:off x="538974" y="4428603"/>
            <a:ext cx="9798206" cy="1569660"/>
          </a:xfrm>
          <a:prstGeom prst="rect">
            <a:avLst/>
          </a:prstGeom>
        </p:spPr>
        <p:txBody>
          <a:bodyPr wrap="square">
            <a:spAutoFit/>
          </a:bodyPr>
          <a:lstStyle/>
          <a:p>
            <a:r>
              <a:rPr lang="kk-KZ" sz="2400" b="1" i="1" dirty="0">
                <a:solidFill>
                  <a:srgbClr val="000000"/>
                </a:solidFill>
                <a:latin typeface="Times New Roman" panose="02020603050405020304" pitchFamily="18" charset="0"/>
                <a:ea typeface="Calibri" panose="020F0502020204030204" pitchFamily="34" charset="0"/>
              </a:rPr>
              <a:t> </a:t>
            </a:r>
            <a:r>
              <a:rPr lang="kk-KZ" sz="2400" b="1" i="1" dirty="0" smtClean="0">
                <a:solidFill>
                  <a:srgbClr val="000000"/>
                </a:solidFill>
                <a:latin typeface="Times New Roman" panose="02020603050405020304" pitchFamily="18" charset="0"/>
                <a:ea typeface="Calibri" panose="020F0502020204030204" pitchFamily="34" charset="0"/>
              </a:rPr>
              <a:t> </a:t>
            </a:r>
            <a:r>
              <a:rPr lang="kk-KZ" sz="2400" b="1" i="1" dirty="0" smtClean="0">
                <a:ln>
                  <a:noFill/>
                </a:ln>
                <a:solidFill>
                  <a:srgbClr val="C00000"/>
                </a:solidFill>
                <a:latin typeface="Times New Roman" panose="02020603050405020304" pitchFamily="18" charset="0"/>
                <a:ea typeface="Calibri" panose="020F0502020204030204" pitchFamily="34" charset="0"/>
              </a:rPr>
              <a:t>Каңтар айының 18-күні, мектебімізге Қарағанды Букетов университеті, Ин.яз. факультетінің ұстаздары , 11- сынып түлектерімен дөңгелек үстел өткізді. Сұхбат барысында оқушылар сұрақтар қойып, Университет ішіне виртуалды саяхат жасады. </a:t>
            </a:r>
            <a:endParaRPr lang="ru-RU" sz="2400" b="1" i="1" dirty="0">
              <a:solidFill>
                <a:srgbClr val="C00000"/>
              </a:solidFill>
            </a:endParaRPr>
          </a:p>
        </p:txBody>
      </p:sp>
    </p:spTree>
    <p:extLst>
      <p:ext uri="{BB962C8B-B14F-4D97-AF65-F5344CB8AC3E}">
        <p14:creationId xmlns:p14="http://schemas.microsoft.com/office/powerpoint/2010/main" val="1636627516"/>
      </p:ext>
    </p:extLst>
  </p:cSld>
  <p:clrMapOvr>
    <a:masterClrMapping/>
  </p:clrMapOvr>
  <p:transition spd="slow">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584" y="0"/>
            <a:ext cx="12192000" cy="6858000"/>
          </a:xfrm>
          <a:prstGeom prst="rect">
            <a:avLst/>
          </a:prstGeom>
          <a:ln>
            <a:noFill/>
          </a:ln>
          <a:effectLst>
            <a:softEdge rad="112500"/>
          </a:effectLst>
        </p:spPr>
      </p:pic>
      <p:sp>
        <p:nvSpPr>
          <p:cNvPr id="2" name="Прямоугольник 1"/>
          <p:cNvSpPr/>
          <p:nvPr/>
        </p:nvSpPr>
        <p:spPr>
          <a:xfrm>
            <a:off x="2044391" y="187270"/>
            <a:ext cx="7869044" cy="954107"/>
          </a:xfrm>
          <a:prstGeom prst="rect">
            <a:avLst/>
          </a:prstGeom>
        </p:spPr>
        <p:txBody>
          <a:bodyPr wrap="square">
            <a:spAutoFit/>
          </a:bodyPr>
          <a:lstStyle/>
          <a:p>
            <a:pPr algn="ctr"/>
            <a:r>
              <a:rPr lang="kk-KZ" sz="2800" b="1" i="1" dirty="0">
                <a:solidFill>
                  <a:srgbClr val="7030A0"/>
                </a:solidFill>
                <a:latin typeface="Times New Roman" panose="02020603050405020304" pitchFamily="18" charset="0"/>
                <a:cs typeface="Times New Roman" panose="02020603050405020304" pitchFamily="18" charset="0"/>
              </a:rPr>
              <a:t>«Мәлік Ғабдулин атындағы Азаматтық қорғау академиясының» мектеп түлектерімен кездесуі</a:t>
            </a:r>
            <a:endParaRPr lang="ru-RU" sz="2800" dirty="0">
              <a:solidFill>
                <a:srgbClr val="7030A0"/>
              </a:solidFill>
              <a:latin typeface="Times New Roman" panose="02020603050405020304" pitchFamily="18" charset="0"/>
              <a:cs typeface="Times New Roman" panose="02020603050405020304" pitchFamily="18" charset="0"/>
            </a:endParaRPr>
          </a:p>
        </p:txBody>
      </p:sp>
      <p:sp>
        <p:nvSpPr>
          <p:cNvPr id="3" name="Прямоугольник 2"/>
          <p:cNvSpPr/>
          <p:nvPr/>
        </p:nvSpPr>
        <p:spPr>
          <a:xfrm>
            <a:off x="572427" y="4229308"/>
            <a:ext cx="9798206" cy="2308324"/>
          </a:xfrm>
          <a:prstGeom prst="rect">
            <a:avLst/>
          </a:prstGeom>
        </p:spPr>
        <p:txBody>
          <a:bodyPr wrap="square">
            <a:spAutoFit/>
          </a:bodyPr>
          <a:lstStyle/>
          <a:p>
            <a:r>
              <a:rPr lang="kk-KZ" b="1" i="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kk-KZ" b="1" i="1" dirty="0" smtClean="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kk-KZ" b="1" i="1" dirty="0">
                <a:solidFill>
                  <a:srgbClr val="C00000"/>
                </a:solidFill>
                <a:latin typeface="Times New Roman" panose="02020603050405020304" pitchFamily="18" charset="0"/>
                <a:cs typeface="Times New Roman" panose="02020603050405020304" pitchFamily="18" charset="0"/>
              </a:rPr>
              <a:t> 18- қаңтар күні, 11 сынып оқушыларымен Мәлік Ғабдуллин атындағы Азаматтық  қорғау академиясынан, А.Қ. аға лейтенанты Исенов Сұлтан сұхбатқа келді. Сұхбат барысында, академия жайлы ақпарат берді. үгінгі күні институт 4 білім беру бағдарламасы бойынша білікті мамандарды даярлайды: "Өрт қауіпсіздігі", "Төтенше жағдайларда қорғау", Азаматтық қорғаныс күштерінің командалық тактикалық және "Өрт сөндіру және авариялық-құтқару ісі". Институтта күндізгі, қашықтықтан оқыту, қосымша білім беру және жоғары оқу орнынан кейінгі білім беру факультеттері жұмыс істейді. Институт тарихында бүгінгі күнге дейін 5000-нан астам маман даярлағанын атап өткен жөн</a:t>
            </a:r>
            <a:r>
              <a:rPr lang="kk-KZ" i="1" dirty="0">
                <a:solidFill>
                  <a:srgbClr val="7030A0"/>
                </a:solidFill>
                <a:latin typeface="Times New Roman" panose="02020603050405020304" pitchFamily="18" charset="0"/>
                <a:cs typeface="Times New Roman" panose="02020603050405020304" pitchFamily="18" charset="0"/>
              </a:rPr>
              <a:t>.</a:t>
            </a:r>
            <a:endParaRPr lang="ru-RU" i="1" dirty="0">
              <a:solidFill>
                <a:srgbClr val="7030A0"/>
              </a:solidFill>
              <a:latin typeface="Times New Roman" panose="02020603050405020304" pitchFamily="18" charset="0"/>
              <a:cs typeface="Times New Roman" panose="02020603050405020304" pitchFamily="18" charset="0"/>
            </a:endParaRPr>
          </a:p>
        </p:txBody>
      </p:sp>
      <p:pic>
        <p:nvPicPr>
          <p:cNvPr id="1027" name="Picture 3" descr="9703a74b-e001-4b81-bd8d-0447568ff10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8802" y="1461809"/>
            <a:ext cx="3513137" cy="264636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pic>
        <p:nvPicPr>
          <p:cNvPr id="10" name="Рисунок 9" descr="C:\Users\ПК\Desktop\жел\images (2).jfif"/>
          <p:cNvPicPr/>
          <p:nvPr/>
        </p:nvPicPr>
        <p:blipFill>
          <a:blip r:embed="rId4">
            <a:extLst>
              <a:ext uri="{28A0092B-C50C-407E-A947-70E740481C1C}">
                <a14:useLocalDpi xmlns:a14="http://schemas.microsoft.com/office/drawing/2010/main" val="0"/>
              </a:ext>
            </a:extLst>
          </a:blip>
          <a:srcRect/>
          <a:stretch>
            <a:fillRect/>
          </a:stretch>
        </p:blipFill>
        <p:spPr bwMode="auto">
          <a:xfrm>
            <a:off x="4854963" y="1661040"/>
            <a:ext cx="2247900" cy="2247900"/>
          </a:xfrm>
          <a:prstGeom prst="rect">
            <a:avLst/>
          </a:prstGeom>
          <a:noFill/>
          <a:ln>
            <a:noFill/>
          </a:ln>
        </p:spPr>
      </p:pic>
      <p:pic>
        <p:nvPicPr>
          <p:cNvPr id="11" name="Рисунок 10" descr="C:\Users\ПК\AppData\Local\Microsoft\Windows\INetCache\Content.Word\e55c62f6-77d8-43a0-abcd-cf75811527a1.jfif"/>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880311" y="1461809"/>
            <a:ext cx="3552825" cy="26606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609502305"/>
      </p:ext>
    </p:extLst>
  </p:cSld>
  <p:clrMapOvr>
    <a:masterClrMapping/>
  </p:clrMapOvr>
  <p:transition spd="slow">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a:ln>
            <a:noFill/>
          </a:ln>
          <a:effectLst>
            <a:softEdge rad="112500"/>
          </a:effectLst>
        </p:spPr>
      </p:pic>
      <p:sp>
        <p:nvSpPr>
          <p:cNvPr id="2" name="Прямоугольник 1"/>
          <p:cNvSpPr/>
          <p:nvPr/>
        </p:nvSpPr>
        <p:spPr>
          <a:xfrm>
            <a:off x="366131" y="223073"/>
            <a:ext cx="11459738" cy="1015663"/>
          </a:xfrm>
          <a:prstGeom prst="rect">
            <a:avLst/>
          </a:prstGeom>
        </p:spPr>
        <p:txBody>
          <a:bodyPr wrap="square">
            <a:spAutoFit/>
          </a:bodyPr>
          <a:lstStyle/>
          <a:p>
            <a:pPr algn="ctr"/>
            <a:r>
              <a:rPr lang="kk-KZ" sz="2000" b="1" i="1" dirty="0">
                <a:solidFill>
                  <a:srgbClr val="7030A0"/>
                </a:solidFill>
                <a:latin typeface="Times New Roman" panose="02020603050405020304" pitchFamily="18" charset="0"/>
                <a:cs typeface="Times New Roman" panose="02020603050405020304" pitchFamily="18" charset="0"/>
              </a:rPr>
              <a:t>"ҚАЗАҚСТАН РЕСПУБЛИКАСЫ ІШКІ ІСТЕР МИНИСТРЛІГІ ҚАРАҒАНДЫ ОБЛЫСЫНЫҢ ПОЛИЦИЯ ДЕПАРТАМЕНТІ БҰҚАР ЖЫРАУ АУДАНЫНЫҢ ПОЛИЦИЯ БАСҚАРМАСЫ" МЕМЛЕКЕТТІК МЕКЕМЕСІНЕ САЯХАТ</a:t>
            </a:r>
            <a:endParaRPr lang="ru-RU" sz="2000" b="1" i="1" dirty="0">
              <a:solidFill>
                <a:srgbClr val="7030A0"/>
              </a:solidFill>
              <a:latin typeface="Times New Roman" panose="02020603050405020304" pitchFamily="18" charset="0"/>
              <a:cs typeface="Times New Roman" panose="02020603050405020304" pitchFamily="18" charset="0"/>
            </a:endParaRPr>
          </a:p>
        </p:txBody>
      </p:sp>
      <p:sp>
        <p:nvSpPr>
          <p:cNvPr id="3" name="Прямоугольник 2"/>
          <p:cNvSpPr/>
          <p:nvPr/>
        </p:nvSpPr>
        <p:spPr>
          <a:xfrm>
            <a:off x="572427" y="4229308"/>
            <a:ext cx="9798206" cy="1938992"/>
          </a:xfrm>
          <a:prstGeom prst="rect">
            <a:avLst/>
          </a:prstGeom>
        </p:spPr>
        <p:txBody>
          <a:bodyPr wrap="square">
            <a:spAutoFit/>
          </a:bodyPr>
          <a:lstStyle/>
          <a:p>
            <a:r>
              <a:rPr lang="kk-KZ" sz="2000" b="1" dirty="0">
                <a:solidFill>
                  <a:srgbClr val="C00000"/>
                </a:solidFill>
                <a:latin typeface="Times New Roman" panose="02020603050405020304" pitchFamily="18" charset="0"/>
                <a:cs typeface="Times New Roman" panose="02020603050405020304" pitchFamily="18" charset="0"/>
              </a:rPr>
              <a:t>Кәсіби бағдар аясында 11 сынып оқушылары «Қазақстан Республикасының ішкі істер министрлігі Қарағанды облысының полиция департаменті Бұқар Жырау ауданының полиция басқармасы» Мемлекеттік мекемесіне саяхат жасады. Саяхат барысында оқушыларға басқарманың қыр сырын түсіндіріп, мекеме бойынша таныстыру жұмыстары жүргізілді.  Мекеменің қызметкерлері оқушыларға жұмыс барысын көрсетіп, жұмыстары туралы егжей-тегжейлі баяндады.</a:t>
            </a:r>
            <a:endParaRPr lang="ru-RU" sz="2000" b="1" dirty="0">
              <a:solidFill>
                <a:srgbClr val="C00000"/>
              </a:solidFill>
              <a:latin typeface="Times New Roman" panose="02020603050405020304" pitchFamily="18" charset="0"/>
              <a:cs typeface="Times New Roman" panose="02020603050405020304" pitchFamily="18" charset="0"/>
            </a:endParaRPr>
          </a:p>
        </p:txBody>
      </p:sp>
      <p:pic>
        <p:nvPicPr>
          <p:cNvPr id="8" name="Рисунок 7" descr="C:\Users\ПК\AppData\Local\Microsoft\Windows\INetCache\Content.Word\e56e9e87-f298-41f0-8b3d-0cc5e576dd88.jfif"/>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2889" y="1403700"/>
            <a:ext cx="3367668" cy="2599588"/>
          </a:xfrm>
          <a:prstGeom prst="rect">
            <a:avLst/>
          </a:prstGeom>
          <a:ln>
            <a:noFill/>
          </a:ln>
          <a:effectLst>
            <a:softEdge rad="112500"/>
          </a:effectLst>
        </p:spPr>
      </p:pic>
      <p:pic>
        <p:nvPicPr>
          <p:cNvPr id="9" name="Рисунок 8" descr="C:\Users\ПК\AppData\Local\Microsoft\Windows\INetCache\Content.Word\e4a396a6-1770-4c68-8a63-2ea425e00f93.jfif"/>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18338" y="1297721"/>
            <a:ext cx="2355323" cy="2872601"/>
          </a:xfrm>
          <a:prstGeom prst="rect">
            <a:avLst/>
          </a:prstGeom>
          <a:ln>
            <a:noFill/>
          </a:ln>
          <a:effectLst>
            <a:softEdge rad="112500"/>
          </a:effectLst>
        </p:spPr>
      </p:pic>
      <p:pic>
        <p:nvPicPr>
          <p:cNvPr id="2051" name="Picture 3" descr="1de4ea48-2218-4c3d-b5f1-f232d6147f6b"/>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21443" y="1403700"/>
            <a:ext cx="3490988" cy="259958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5948878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a:ln>
            <a:noFill/>
          </a:ln>
          <a:effectLst>
            <a:softEdge rad="112500"/>
          </a:effectLst>
        </p:spPr>
      </p:pic>
      <p:sp>
        <p:nvSpPr>
          <p:cNvPr id="2" name="Прямоугольник 1"/>
          <p:cNvSpPr/>
          <p:nvPr/>
        </p:nvSpPr>
        <p:spPr>
          <a:xfrm>
            <a:off x="366131" y="223073"/>
            <a:ext cx="11459738" cy="584775"/>
          </a:xfrm>
          <a:prstGeom prst="rect">
            <a:avLst/>
          </a:prstGeom>
        </p:spPr>
        <p:txBody>
          <a:bodyPr wrap="square">
            <a:spAutoFit/>
          </a:bodyPr>
          <a:lstStyle/>
          <a:p>
            <a:pPr algn="ctr"/>
            <a:r>
              <a:rPr lang="kk-KZ" sz="3200" b="1" i="1" dirty="0">
                <a:solidFill>
                  <a:srgbClr val="002060"/>
                </a:solidFill>
                <a:effectLst>
                  <a:reflection blurRad="6350" stA="53000" endA="300" endPos="35500" dir="5400000" sy="-90000" algn="bl"/>
                </a:effectLst>
                <a:latin typeface="Times New Roman" panose="02020603050405020304" pitchFamily="18" charset="0"/>
                <a:cs typeface="Times New Roman" panose="02020603050405020304" pitchFamily="18" charset="0"/>
              </a:rPr>
              <a:t>Бұқар жырау ауданының   № 19 өрт сөндіру бөлімі</a:t>
            </a:r>
            <a:endParaRPr lang="ru-RU" sz="3200" dirty="0">
              <a:solidFill>
                <a:srgbClr val="002060"/>
              </a:solidFill>
              <a:latin typeface="Times New Roman" panose="02020603050405020304" pitchFamily="18" charset="0"/>
              <a:cs typeface="Times New Roman" panose="02020603050405020304" pitchFamily="18" charset="0"/>
            </a:endParaRPr>
          </a:p>
        </p:txBody>
      </p:sp>
      <p:sp>
        <p:nvSpPr>
          <p:cNvPr id="3" name="Прямоугольник 2"/>
          <p:cNvSpPr/>
          <p:nvPr/>
        </p:nvSpPr>
        <p:spPr>
          <a:xfrm>
            <a:off x="572427" y="4106645"/>
            <a:ext cx="11253442" cy="2554545"/>
          </a:xfrm>
          <a:prstGeom prst="rect">
            <a:avLst/>
          </a:prstGeom>
        </p:spPr>
        <p:txBody>
          <a:bodyPr wrap="square">
            <a:spAutoFit/>
          </a:bodyPr>
          <a:lstStyle/>
          <a:p>
            <a:r>
              <a:rPr lang="ru-RU" sz="2000" b="1" i="1" dirty="0">
                <a:solidFill>
                  <a:schemeClr val="bg2">
                    <a:lumMod val="10000"/>
                  </a:schemeClr>
                </a:solidFill>
                <a:latin typeface="Times New Roman" panose="02020603050405020304" pitchFamily="18" charset="0"/>
                <a:cs typeface="Times New Roman" panose="02020603050405020304" pitchFamily="18" charset="0"/>
              </a:rPr>
              <a:t>9 </a:t>
            </a:r>
            <a:r>
              <a:rPr lang="ru-RU" sz="2000" b="1" i="1" dirty="0" err="1">
                <a:solidFill>
                  <a:schemeClr val="bg2">
                    <a:lumMod val="10000"/>
                  </a:schemeClr>
                </a:solidFill>
                <a:latin typeface="Times New Roman" panose="02020603050405020304" pitchFamily="18" charset="0"/>
                <a:cs typeface="Times New Roman" panose="02020603050405020304" pitchFamily="18" charset="0"/>
              </a:rPr>
              <a:t>сынып</a:t>
            </a:r>
            <a:r>
              <a:rPr lang="ru-RU" sz="2000" b="1" i="1" dirty="0">
                <a:solidFill>
                  <a:schemeClr val="bg2">
                    <a:lumMod val="10000"/>
                  </a:schemeClr>
                </a:solidFill>
                <a:latin typeface="Times New Roman" panose="02020603050405020304" pitchFamily="18" charset="0"/>
                <a:cs typeface="Times New Roman" panose="02020603050405020304" pitchFamily="18" charset="0"/>
              </a:rPr>
              <a:t> </a:t>
            </a:r>
            <a:r>
              <a:rPr lang="ru-RU" sz="2000" b="1" i="1" dirty="0" err="1">
                <a:solidFill>
                  <a:schemeClr val="bg2">
                    <a:lumMod val="10000"/>
                  </a:schemeClr>
                </a:solidFill>
                <a:latin typeface="Times New Roman" panose="02020603050405020304" pitchFamily="18" charset="0"/>
                <a:cs typeface="Times New Roman" panose="02020603050405020304" pitchFamily="18" charset="0"/>
              </a:rPr>
              <a:t>оқушыларымен</a:t>
            </a:r>
            <a:r>
              <a:rPr lang="ru-RU" sz="2000" b="1" i="1" dirty="0">
                <a:solidFill>
                  <a:schemeClr val="bg2">
                    <a:lumMod val="10000"/>
                  </a:schemeClr>
                </a:solidFill>
                <a:latin typeface="Times New Roman" panose="02020603050405020304" pitchFamily="18" charset="0"/>
                <a:cs typeface="Times New Roman" panose="02020603050405020304" pitchFamily="18" charset="0"/>
              </a:rPr>
              <a:t> </a:t>
            </a:r>
            <a:r>
              <a:rPr lang="ru-RU" sz="2000" b="1" i="1" dirty="0" err="1">
                <a:solidFill>
                  <a:schemeClr val="bg2">
                    <a:lumMod val="10000"/>
                  </a:schemeClr>
                </a:solidFill>
                <a:latin typeface="Times New Roman" panose="02020603050405020304" pitchFamily="18" charset="0"/>
                <a:cs typeface="Times New Roman" panose="02020603050405020304" pitchFamily="18" charset="0"/>
              </a:rPr>
              <a:t>ашық</a:t>
            </a:r>
            <a:r>
              <a:rPr lang="ru-RU" sz="2000" b="1" i="1" dirty="0">
                <a:solidFill>
                  <a:schemeClr val="bg2">
                    <a:lumMod val="10000"/>
                  </a:schemeClr>
                </a:solidFill>
                <a:latin typeface="Times New Roman" panose="02020603050405020304" pitchFamily="18" charset="0"/>
                <a:cs typeface="Times New Roman" panose="02020603050405020304" pitchFamily="18" charset="0"/>
              </a:rPr>
              <a:t> </a:t>
            </a:r>
            <a:r>
              <a:rPr lang="ru-RU" sz="2000" b="1" i="1" dirty="0" err="1">
                <a:solidFill>
                  <a:schemeClr val="bg2">
                    <a:lumMod val="10000"/>
                  </a:schemeClr>
                </a:solidFill>
                <a:latin typeface="Times New Roman" panose="02020603050405020304" pitchFamily="18" charset="0"/>
                <a:cs typeface="Times New Roman" panose="02020603050405020304" pitchFamily="18" charset="0"/>
              </a:rPr>
              <a:t>есік</a:t>
            </a:r>
            <a:r>
              <a:rPr lang="ru-RU" sz="2000" b="1" i="1" dirty="0">
                <a:solidFill>
                  <a:schemeClr val="bg2">
                    <a:lumMod val="10000"/>
                  </a:schemeClr>
                </a:solidFill>
                <a:latin typeface="Times New Roman" panose="02020603050405020304" pitchFamily="18" charset="0"/>
                <a:cs typeface="Times New Roman" panose="02020603050405020304" pitchFamily="18" charset="0"/>
              </a:rPr>
              <a:t> </a:t>
            </a:r>
            <a:r>
              <a:rPr lang="ru-RU" sz="2000" b="1" i="1" dirty="0" err="1">
                <a:solidFill>
                  <a:schemeClr val="bg2">
                    <a:lumMod val="10000"/>
                  </a:schemeClr>
                </a:solidFill>
                <a:latin typeface="Times New Roman" panose="02020603050405020304" pitchFamily="18" charset="0"/>
                <a:cs typeface="Times New Roman" panose="02020603050405020304" pitchFamily="18" charset="0"/>
              </a:rPr>
              <a:t>күні</a:t>
            </a:r>
            <a:r>
              <a:rPr lang="ru-RU" sz="2000" b="1" i="1" dirty="0">
                <a:solidFill>
                  <a:schemeClr val="bg2">
                    <a:lumMod val="10000"/>
                  </a:schemeClr>
                </a:solidFill>
                <a:latin typeface="Times New Roman" panose="02020603050405020304" pitchFamily="18" charset="0"/>
                <a:cs typeface="Times New Roman" panose="02020603050405020304" pitchFamily="18" charset="0"/>
              </a:rPr>
              <a:t> </a:t>
            </a:r>
            <a:r>
              <a:rPr lang="ru-RU" sz="2000" b="1" i="1" dirty="0" err="1">
                <a:solidFill>
                  <a:schemeClr val="bg2">
                    <a:lumMod val="10000"/>
                  </a:schemeClr>
                </a:solidFill>
                <a:latin typeface="Times New Roman" panose="02020603050405020304" pitchFamily="18" charset="0"/>
                <a:cs typeface="Times New Roman" panose="02020603050405020304" pitchFamily="18" charset="0"/>
              </a:rPr>
              <a:t>аясында</a:t>
            </a:r>
            <a:r>
              <a:rPr lang="ru-RU" sz="2000" b="1" i="1" dirty="0">
                <a:solidFill>
                  <a:schemeClr val="bg2">
                    <a:lumMod val="10000"/>
                  </a:schemeClr>
                </a:solidFill>
                <a:latin typeface="Times New Roman" panose="02020603050405020304" pitchFamily="18" charset="0"/>
                <a:cs typeface="Times New Roman" panose="02020603050405020304" pitchFamily="18" charset="0"/>
              </a:rPr>
              <a:t> </a:t>
            </a:r>
            <a:r>
              <a:rPr lang="ru-RU" sz="2000" b="1" i="1" dirty="0" err="1">
                <a:solidFill>
                  <a:schemeClr val="bg2">
                    <a:lumMod val="10000"/>
                  </a:schemeClr>
                </a:solidFill>
                <a:latin typeface="Times New Roman" panose="02020603050405020304" pitchFamily="18" charset="0"/>
                <a:cs typeface="Times New Roman" panose="02020603050405020304" pitchFamily="18" charset="0"/>
              </a:rPr>
              <a:t>Бұқар</a:t>
            </a:r>
            <a:r>
              <a:rPr lang="ru-RU" sz="2000" b="1" i="1" dirty="0">
                <a:solidFill>
                  <a:schemeClr val="bg2">
                    <a:lumMod val="10000"/>
                  </a:schemeClr>
                </a:solidFill>
                <a:latin typeface="Times New Roman" panose="02020603050405020304" pitchFamily="18" charset="0"/>
                <a:cs typeface="Times New Roman" panose="02020603050405020304" pitchFamily="18" charset="0"/>
              </a:rPr>
              <a:t> </a:t>
            </a:r>
            <a:r>
              <a:rPr lang="ru-RU" sz="2000" b="1" i="1" dirty="0" err="1">
                <a:solidFill>
                  <a:schemeClr val="bg2">
                    <a:lumMod val="10000"/>
                  </a:schemeClr>
                </a:solidFill>
                <a:latin typeface="Times New Roman" panose="02020603050405020304" pitchFamily="18" charset="0"/>
                <a:cs typeface="Times New Roman" panose="02020603050405020304" pitchFamily="18" charset="0"/>
              </a:rPr>
              <a:t>жырау</a:t>
            </a:r>
            <a:r>
              <a:rPr lang="ru-RU" sz="2000" b="1" i="1" dirty="0">
                <a:solidFill>
                  <a:schemeClr val="bg2">
                    <a:lumMod val="10000"/>
                  </a:schemeClr>
                </a:solidFill>
                <a:latin typeface="Times New Roman" panose="02020603050405020304" pitchFamily="18" charset="0"/>
                <a:cs typeface="Times New Roman" panose="02020603050405020304" pitchFamily="18" charset="0"/>
              </a:rPr>
              <a:t> </a:t>
            </a:r>
            <a:r>
              <a:rPr lang="ru-RU" sz="2000" b="1" i="1" dirty="0" err="1">
                <a:solidFill>
                  <a:schemeClr val="bg2">
                    <a:lumMod val="10000"/>
                  </a:schemeClr>
                </a:solidFill>
                <a:latin typeface="Times New Roman" panose="02020603050405020304" pitchFamily="18" charset="0"/>
                <a:cs typeface="Times New Roman" panose="02020603050405020304" pitchFamily="18" charset="0"/>
              </a:rPr>
              <a:t>ауданының</a:t>
            </a:r>
            <a:r>
              <a:rPr lang="ru-RU" sz="2000" b="1" i="1" dirty="0">
                <a:solidFill>
                  <a:schemeClr val="bg2">
                    <a:lumMod val="10000"/>
                  </a:schemeClr>
                </a:solidFill>
                <a:latin typeface="Times New Roman" panose="02020603050405020304" pitchFamily="18" charset="0"/>
                <a:cs typeface="Times New Roman" panose="02020603050405020304" pitchFamily="18" charset="0"/>
              </a:rPr>
              <a:t>  №19 </a:t>
            </a:r>
            <a:r>
              <a:rPr lang="ru-RU" sz="2000" b="1" i="1" dirty="0" err="1">
                <a:solidFill>
                  <a:schemeClr val="bg2">
                    <a:lumMod val="10000"/>
                  </a:schemeClr>
                </a:solidFill>
                <a:latin typeface="Times New Roman" panose="02020603050405020304" pitchFamily="18" charset="0"/>
                <a:cs typeface="Times New Roman" panose="02020603050405020304" pitchFamily="18" charset="0"/>
              </a:rPr>
              <a:t>өрт</a:t>
            </a:r>
            <a:r>
              <a:rPr lang="ru-RU" sz="2000" b="1" i="1" dirty="0">
                <a:solidFill>
                  <a:schemeClr val="bg2">
                    <a:lumMod val="10000"/>
                  </a:schemeClr>
                </a:solidFill>
                <a:latin typeface="Times New Roman" panose="02020603050405020304" pitchFamily="18" charset="0"/>
                <a:cs typeface="Times New Roman" panose="02020603050405020304" pitchFamily="18" charset="0"/>
              </a:rPr>
              <a:t> </a:t>
            </a:r>
            <a:r>
              <a:rPr lang="ru-RU" sz="2000" b="1" i="1" dirty="0" err="1">
                <a:solidFill>
                  <a:schemeClr val="bg2">
                    <a:lumMod val="10000"/>
                  </a:schemeClr>
                </a:solidFill>
                <a:latin typeface="Times New Roman" panose="02020603050405020304" pitchFamily="18" charset="0"/>
                <a:cs typeface="Times New Roman" panose="02020603050405020304" pitchFamily="18" charset="0"/>
              </a:rPr>
              <a:t>сөндіру</a:t>
            </a:r>
            <a:r>
              <a:rPr lang="ru-RU" sz="2000" b="1" i="1" dirty="0">
                <a:solidFill>
                  <a:schemeClr val="bg2">
                    <a:lumMod val="10000"/>
                  </a:schemeClr>
                </a:solidFill>
                <a:latin typeface="Times New Roman" panose="02020603050405020304" pitchFamily="18" charset="0"/>
                <a:cs typeface="Times New Roman" panose="02020603050405020304" pitchFamily="18" charset="0"/>
              </a:rPr>
              <a:t> </a:t>
            </a:r>
            <a:r>
              <a:rPr lang="ru-RU" sz="2000" b="1" i="1" dirty="0" err="1">
                <a:solidFill>
                  <a:schemeClr val="bg2">
                    <a:lumMod val="10000"/>
                  </a:schemeClr>
                </a:solidFill>
                <a:latin typeface="Times New Roman" panose="02020603050405020304" pitchFamily="18" charset="0"/>
                <a:cs typeface="Times New Roman" panose="02020603050405020304" pitchFamily="18" charset="0"/>
              </a:rPr>
              <a:t>бөліміне</a:t>
            </a:r>
            <a:r>
              <a:rPr lang="ru-RU" sz="2000" b="1" i="1" dirty="0">
                <a:solidFill>
                  <a:schemeClr val="bg2">
                    <a:lumMod val="10000"/>
                  </a:schemeClr>
                </a:solidFill>
                <a:latin typeface="Times New Roman" panose="02020603050405020304" pitchFamily="18" charset="0"/>
                <a:cs typeface="Times New Roman" panose="02020603050405020304" pitchFamily="18" charset="0"/>
              </a:rPr>
              <a:t> барды. </a:t>
            </a:r>
            <a:r>
              <a:rPr lang="kk-KZ" sz="2000" b="1" i="1" dirty="0">
                <a:solidFill>
                  <a:schemeClr val="bg2">
                    <a:lumMod val="10000"/>
                  </a:schemeClr>
                </a:solidFill>
                <a:latin typeface="Times New Roman" panose="02020603050405020304" pitchFamily="18" charset="0"/>
                <a:cs typeface="Times New Roman" panose="02020603050405020304" pitchFamily="18" charset="0"/>
              </a:rPr>
              <a:t>Саяхат барысында  балалар  өрт сөндіру машиналарымен, яғни өрт сөндіру автомобилі, өрт сөндіру кемесі сияқты түрлерімен жекелей танысты.  Сондай-ақ, шашуға арналған өрт сөндіргіш қондырғылар, құрал-жабдықтар  мен  қауіпсіздік  шараларын, жеке қорғану құралдарына жататын  газтұмылдырық, қорғаныш жамылғыштар,  арнайы қорғаныш киімдерді қызықтады. Мұражайда балалар өрт сөндірушілердің жауынгерлік киімдерін, сигналдық жабдықтарын және шынайы ескі жабдықтау элементтерін, өрт сөндіру техникасының үлгілерін және басқа да көптеген жәдігерлерді </a:t>
            </a:r>
            <a:r>
              <a:rPr lang="kk-KZ" sz="2000" b="1" i="1" dirty="0" smtClean="0">
                <a:solidFill>
                  <a:schemeClr val="bg2">
                    <a:lumMod val="10000"/>
                  </a:schemeClr>
                </a:solidFill>
                <a:latin typeface="Times New Roman" panose="02020603050405020304" pitchFamily="18" charset="0"/>
                <a:cs typeface="Times New Roman" panose="02020603050405020304" pitchFamily="18" charset="0"/>
              </a:rPr>
              <a:t>көрді.</a:t>
            </a:r>
            <a:endParaRPr lang="ru-RU" sz="2000" b="1" dirty="0">
              <a:solidFill>
                <a:schemeClr val="bg2">
                  <a:lumMod val="10000"/>
                </a:schemeClr>
              </a:solidFill>
              <a:latin typeface="Times New Roman" panose="02020603050405020304" pitchFamily="18" charset="0"/>
              <a:cs typeface="Times New Roman" panose="02020603050405020304" pitchFamily="18" charset="0"/>
            </a:endParaRPr>
          </a:p>
        </p:txBody>
      </p:sp>
      <p:pic>
        <p:nvPicPr>
          <p:cNvPr id="10" name="Рисунок 9" descr="C:\Users\ПК\AppData\Local\Microsoft\Windows\INetCache\Content.Word\3cbf0c70-7f18-4553-ab8b-f71f429b6cb4.jfif"/>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8329" y="1272658"/>
            <a:ext cx="4313896" cy="2697176"/>
          </a:xfrm>
          <a:prstGeom prst="rect">
            <a:avLst/>
          </a:prstGeom>
          <a:ln>
            <a:noFill/>
          </a:ln>
          <a:effectLst>
            <a:outerShdw blurRad="292100" dist="139700" dir="2700000" algn="tl" rotWithShape="0">
              <a:srgbClr val="333333">
                <a:alpha val="65000"/>
              </a:srgbClr>
            </a:outerShdw>
          </a:effectLst>
        </p:spPr>
      </p:pic>
      <p:pic>
        <p:nvPicPr>
          <p:cNvPr id="11" name="Рисунок 10" descr="C:\Users\ПК\AppData\Local\Microsoft\Windows\INetCache\Content.Word\5446e0bc-0231-4cee-92cf-3e18137ba5bf.jfif"/>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80302" y="1272658"/>
            <a:ext cx="4428659" cy="269717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49409757"/>
      </p:ext>
    </p:extLst>
  </p:cSld>
  <p:clrMapOvr>
    <a:masterClrMapping/>
  </p:clrMapOvr>
  <p:transition spd="slow">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a:ln>
            <a:noFill/>
          </a:ln>
          <a:effectLst>
            <a:softEdge rad="112500"/>
          </a:effectLst>
        </p:spPr>
      </p:pic>
      <p:sp>
        <p:nvSpPr>
          <p:cNvPr id="2" name="Прямоугольник 1"/>
          <p:cNvSpPr/>
          <p:nvPr/>
        </p:nvSpPr>
        <p:spPr>
          <a:xfrm>
            <a:off x="366131" y="515214"/>
            <a:ext cx="11459738" cy="584775"/>
          </a:xfrm>
          <a:prstGeom prst="rect">
            <a:avLst/>
          </a:prstGeom>
        </p:spPr>
        <p:txBody>
          <a:bodyPr wrap="square">
            <a:spAutoFit/>
          </a:bodyPr>
          <a:lstStyle/>
          <a:p>
            <a:pPr algn="ctr"/>
            <a:r>
              <a:rPr lang="kk-KZ" sz="3200" b="1" i="1" dirty="0">
                <a:effectLst>
                  <a:outerShdw dist="38100" dir="2700000" algn="bl">
                    <a:schemeClr val="accent5"/>
                  </a:outerShdw>
                </a:effectLst>
                <a:latin typeface="Times New Roman" panose="02020603050405020304" pitchFamily="18" charset="0"/>
                <a:cs typeface="Times New Roman" panose="02020603050405020304" pitchFamily="18" charset="0"/>
              </a:rPr>
              <a:t>Бұқар жырау ауданының   № 19 өрт сөндіру бөлімі</a:t>
            </a:r>
            <a:endParaRPr lang="ru-RU" sz="3200" b="1" i="1" dirty="0">
              <a:latin typeface="Times New Roman" panose="02020603050405020304" pitchFamily="18" charset="0"/>
              <a:cs typeface="Times New Roman" panose="02020603050405020304" pitchFamily="18" charset="0"/>
            </a:endParaRPr>
          </a:p>
        </p:txBody>
      </p:sp>
      <p:sp>
        <p:nvSpPr>
          <p:cNvPr id="3" name="Прямоугольник 2"/>
          <p:cNvSpPr/>
          <p:nvPr/>
        </p:nvSpPr>
        <p:spPr>
          <a:xfrm>
            <a:off x="572427" y="4106645"/>
            <a:ext cx="11253442" cy="2246769"/>
          </a:xfrm>
          <a:prstGeom prst="rect">
            <a:avLst/>
          </a:prstGeom>
        </p:spPr>
        <p:txBody>
          <a:bodyPr wrap="square">
            <a:spAutoFit/>
          </a:bodyPr>
          <a:lstStyle/>
          <a:p>
            <a:r>
              <a:rPr lang="kk-KZ" sz="2000" b="1" dirty="0">
                <a:effectLst>
                  <a:reflection blurRad="6350" stA="53000" endA="300" endPos="35500" dir="5400000" sy="-90000" algn="bl"/>
                </a:effectLst>
              </a:rPr>
              <a:t> </a:t>
            </a:r>
            <a:r>
              <a:rPr lang="kk-KZ" sz="2800" b="1" i="1" dirty="0">
                <a:solidFill>
                  <a:srgbClr val="002060"/>
                </a:solidFill>
                <a:effectLst>
                  <a:reflection blurRad="6350" stA="53000" endA="300" endPos="35500" dir="5400000" sy="-90000" algn="bl"/>
                </a:effectLst>
                <a:latin typeface="Times New Roman" panose="02020603050405020304" pitchFamily="18" charset="0"/>
                <a:cs typeface="Times New Roman" panose="02020603050405020304" pitchFamily="18" charset="0"/>
              </a:rPr>
              <a:t>Ашық есік күн аясында Бұқар Жырау ауданының №19 өрт сөндіру бөлімінің қызметкерлері мектебімізге  түлектерімізбен кездезуге келді. Жиын барысында оқушыларымызға жұмыс барысын толық түсіндіріп, кітапшаларды таратты. Оқушылардың оқуға деген ынтасын күшейтіп, ақыл- кеңестерін </a:t>
            </a:r>
            <a:r>
              <a:rPr lang="kk-KZ" sz="2800" b="1" i="1" dirty="0" smtClean="0">
                <a:solidFill>
                  <a:srgbClr val="002060"/>
                </a:solidFill>
                <a:effectLst>
                  <a:reflection blurRad="6350" stA="53000" endA="300" endPos="35500" dir="5400000" sy="-90000" algn="bl"/>
                </a:effectLst>
                <a:latin typeface="Times New Roman" panose="02020603050405020304" pitchFamily="18" charset="0"/>
                <a:cs typeface="Times New Roman" panose="02020603050405020304" pitchFamily="18" charset="0"/>
              </a:rPr>
              <a:t>айтты</a:t>
            </a:r>
            <a:endParaRPr lang="ru-RU" sz="2000" b="1" dirty="0">
              <a:solidFill>
                <a:schemeClr val="bg2">
                  <a:lumMod val="10000"/>
                </a:schemeClr>
              </a:solidFill>
              <a:latin typeface="Times New Roman" panose="02020603050405020304" pitchFamily="18" charset="0"/>
              <a:cs typeface="Times New Roman" panose="02020603050405020304" pitchFamily="18" charset="0"/>
            </a:endParaRPr>
          </a:p>
        </p:txBody>
      </p:sp>
      <p:pic>
        <p:nvPicPr>
          <p:cNvPr id="3074" name="Picture 2" descr="d195c984-7c25-4ead-bd6d-1ad4e744bfc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2587" y="1644672"/>
            <a:ext cx="2566987" cy="1957387"/>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6" name="Picture 4" descr="c9258e3d-f445-4f3b-8dff-5d570ebf28b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33935" y="1644671"/>
            <a:ext cx="2566987" cy="195738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Рисунок 6" descr="C:\Users\ПК\AppData\Local\Microsoft\Windows\INetCache\Content.Word\b7108916-83f3-49bf-9da6-6cb2660e480a.jfif"/>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98426" y="1644670"/>
            <a:ext cx="2583792" cy="195738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027" name="Picture 3" descr="c6b4f4f2-f074-4a44-bd35-886ebc92757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963295" y="1644670"/>
            <a:ext cx="2517775" cy="1957387"/>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24222867"/>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190</TotalTime>
  <Words>811</Words>
  <Application>Microsoft Office PowerPoint</Application>
  <PresentationFormat>Широкоэкранный</PresentationFormat>
  <Paragraphs>58</Paragraphs>
  <Slides>17</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17</vt:i4>
      </vt:variant>
    </vt:vector>
  </HeadingPairs>
  <TitlesOfParts>
    <vt:vector size="22" baseType="lpstr">
      <vt:lpstr>Arial</vt:lpstr>
      <vt:lpstr>Calibri</vt:lpstr>
      <vt:lpstr>Calibri Light</vt:lpstr>
      <vt:lpstr>Times New Roman</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ПК</dc:creator>
  <cp:lastModifiedBy>ПК</cp:lastModifiedBy>
  <cp:revision>55</cp:revision>
  <dcterms:created xsi:type="dcterms:W3CDTF">2023-03-13T11:42:35Z</dcterms:created>
  <dcterms:modified xsi:type="dcterms:W3CDTF">2023-03-14T05:19:27Z</dcterms:modified>
</cp:coreProperties>
</file>