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9906000" cy="6858000" type="A4"/>
  <p:notesSz cx="6761163" cy="9942513"/>
  <p:defaultText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6" d="100"/>
          <a:sy n="76" d="100"/>
        </p:scale>
        <p:origin x="-156" y="12"/>
      </p:cViewPr>
      <p:guideLst>
        <p:guide orient="horz" pos="1896"/>
        <p:guide pos="2331"/>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matchingName="Заголовок и объект" type="obj" userDrawn="1">
  <p:cSld name="OBJECT">
    <p:spTree>
      <p:nvGrpSpPr>
        <p:cNvPr id="1" name=""/>
        <p:cNvGrpSpPr/>
        <p:nvPr/>
      </p:nvGrpSpPr>
      <p:grpSpPr bwMode="auto">
        <a:xfrm>
          <a:off x="0" y="0"/>
          <a:ext cx="0" cy="0"/>
          <a:chOff x="0" y="0"/>
          <a:chExt cx="0" cy="0"/>
        </a:xfrm>
      </p:grpSpPr>
      <p:sp>
        <p:nvSpPr>
          <p:cNvPr id="4" name="Google Shape;12;p6"/>
          <p:cNvSpPr>
            <a:spLocks noGrp="1"/>
          </p:cNvSpPr>
          <p:nvPr>
            <p:ph type="title"/>
          </p:nvPr>
        </p:nvSpPr>
        <p:spPr bwMode="auto">
          <a:xfrm>
            <a:off x="681038" y="365126"/>
            <a:ext cx="8543925" cy="1325563"/>
          </a:xfrm>
          <a:prstGeom prst="rect">
            <a:avLst/>
          </a:prstGeom>
          <a:noFill/>
          <a:ln>
            <a:noFill/>
          </a:ln>
        </p:spPr>
        <p:txBody>
          <a:bodyPr spcFirstLastPara="1" wrap="square" lIns="76431" tIns="38205" rIns="76431" bIns="38205"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5" name="Google Shape;13;p6"/>
          <p:cNvSpPr>
            <a:spLocks noGrp="1"/>
          </p:cNvSpPr>
          <p:nvPr>
            <p:ph type="body" idx="1"/>
          </p:nvPr>
        </p:nvSpPr>
        <p:spPr bwMode="auto">
          <a:xfrm>
            <a:off x="681038" y="1825625"/>
            <a:ext cx="8543925" cy="4351338"/>
          </a:xfrm>
          <a:prstGeom prst="rect">
            <a:avLst/>
          </a:prstGeom>
          <a:noFill/>
          <a:ln>
            <a:noFill/>
          </a:ln>
        </p:spPr>
        <p:txBody>
          <a:bodyPr spcFirstLastPara="1" wrap="square" lIns="76431" tIns="38205" rIns="76431" bIns="38205" anchor="t" anchorCtr="0">
            <a:normAutofit/>
          </a:bodyPr>
          <a:lstStyle>
            <a:lvl1pPr marL="382219" lvl="0" indent="-286664" algn="l">
              <a:lnSpc>
                <a:spcPct val="90000"/>
              </a:lnSpc>
              <a:spcBef>
                <a:spcPts val="839"/>
              </a:spcBef>
              <a:spcAft>
                <a:spcPts val="0"/>
              </a:spcAft>
              <a:buClr>
                <a:schemeClr val="dk1"/>
              </a:buClr>
              <a:buSzPts val="1800"/>
              <a:buChar char="•"/>
              <a:defRPr/>
            </a:lvl1pPr>
            <a:lvl2pPr marL="764438" lvl="1" indent="-286664" algn="l">
              <a:lnSpc>
                <a:spcPct val="90000"/>
              </a:lnSpc>
              <a:spcBef>
                <a:spcPts val="420"/>
              </a:spcBef>
              <a:spcAft>
                <a:spcPts val="0"/>
              </a:spcAft>
              <a:buClr>
                <a:schemeClr val="dk1"/>
              </a:buClr>
              <a:buSzPts val="1800"/>
              <a:buChar char="•"/>
              <a:defRPr/>
            </a:lvl2pPr>
            <a:lvl3pPr marL="1146658" lvl="2" indent="-286664" algn="l">
              <a:lnSpc>
                <a:spcPct val="90000"/>
              </a:lnSpc>
              <a:spcBef>
                <a:spcPts val="420"/>
              </a:spcBef>
              <a:spcAft>
                <a:spcPts val="0"/>
              </a:spcAft>
              <a:buClr>
                <a:schemeClr val="dk1"/>
              </a:buClr>
              <a:buSzPts val="1800"/>
              <a:buChar char="•"/>
              <a:defRPr/>
            </a:lvl3pPr>
            <a:lvl4pPr marL="1528877" lvl="3" indent="-286664" algn="l">
              <a:lnSpc>
                <a:spcPct val="90000"/>
              </a:lnSpc>
              <a:spcBef>
                <a:spcPts val="420"/>
              </a:spcBef>
              <a:spcAft>
                <a:spcPts val="0"/>
              </a:spcAft>
              <a:buClr>
                <a:schemeClr val="dk1"/>
              </a:buClr>
              <a:buSzPts val="1800"/>
              <a:buChar char="•"/>
              <a:defRPr/>
            </a:lvl4pPr>
            <a:lvl5pPr marL="1911096" lvl="4" indent="-286664" algn="l">
              <a:lnSpc>
                <a:spcPct val="90000"/>
              </a:lnSpc>
              <a:spcBef>
                <a:spcPts val="420"/>
              </a:spcBef>
              <a:spcAft>
                <a:spcPts val="0"/>
              </a:spcAft>
              <a:buClr>
                <a:schemeClr val="dk1"/>
              </a:buClr>
              <a:buSzPts val="1800"/>
              <a:buChar char="•"/>
              <a:defRPr/>
            </a:lvl5pPr>
            <a:lvl6pPr marL="2293315" lvl="5" indent="-286664" algn="l">
              <a:lnSpc>
                <a:spcPct val="90000"/>
              </a:lnSpc>
              <a:spcBef>
                <a:spcPts val="420"/>
              </a:spcBef>
              <a:spcAft>
                <a:spcPts val="0"/>
              </a:spcAft>
              <a:buClr>
                <a:schemeClr val="dk1"/>
              </a:buClr>
              <a:buSzPts val="1800"/>
              <a:buChar char="•"/>
              <a:defRPr/>
            </a:lvl6pPr>
            <a:lvl7pPr marL="2675534" lvl="6" indent="-286664" algn="l">
              <a:lnSpc>
                <a:spcPct val="90000"/>
              </a:lnSpc>
              <a:spcBef>
                <a:spcPts val="420"/>
              </a:spcBef>
              <a:spcAft>
                <a:spcPts val="0"/>
              </a:spcAft>
              <a:buClr>
                <a:schemeClr val="dk1"/>
              </a:buClr>
              <a:buSzPts val="1800"/>
              <a:buChar char="•"/>
              <a:defRPr/>
            </a:lvl7pPr>
            <a:lvl8pPr marL="3057754" lvl="7" indent="-286664" algn="l">
              <a:lnSpc>
                <a:spcPct val="90000"/>
              </a:lnSpc>
              <a:spcBef>
                <a:spcPts val="420"/>
              </a:spcBef>
              <a:spcAft>
                <a:spcPts val="0"/>
              </a:spcAft>
              <a:buClr>
                <a:schemeClr val="dk1"/>
              </a:buClr>
              <a:buSzPts val="1800"/>
              <a:buChar char="•"/>
              <a:defRPr/>
            </a:lvl8pPr>
            <a:lvl9pPr marL="3439973" lvl="8" indent="-286664" algn="l">
              <a:lnSpc>
                <a:spcPct val="90000"/>
              </a:lnSpc>
              <a:spcBef>
                <a:spcPts val="420"/>
              </a:spcBef>
              <a:spcAft>
                <a:spcPts val="0"/>
              </a:spcAft>
              <a:buClr>
                <a:schemeClr val="dk1"/>
              </a:buClr>
              <a:buSzPts val="1800"/>
              <a:buChar char="•"/>
              <a:defRPr/>
            </a:lvl9pPr>
          </a:lstStyle>
          <a:p>
            <a:pPr>
              <a:defRPr/>
            </a:pPr>
            <a:endParaRPr/>
          </a:p>
        </p:txBody>
      </p:sp>
      <p:sp>
        <p:nvSpPr>
          <p:cNvPr id="6" name="Google Shape;14;p6"/>
          <p:cNvSpPr>
            <a:spLocks noGrp="1"/>
          </p:cNvSpPr>
          <p:nvPr>
            <p:ph type="dt" idx="10"/>
          </p:nvPr>
        </p:nvSpPr>
        <p:spPr bwMode="auto">
          <a:xfrm>
            <a:off x="681037" y="6356351"/>
            <a:ext cx="2228850" cy="365125"/>
          </a:xfrm>
          <a:prstGeom prst="rect">
            <a:avLst/>
          </a:prstGeom>
          <a:noFill/>
          <a:ln>
            <a:noFill/>
          </a:ln>
        </p:spPr>
        <p:txBody>
          <a:bodyPr spcFirstLastPara="1" wrap="square" lIns="76431" tIns="38205" rIns="76431" bIns="3820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7" name="Google Shape;15;p6"/>
          <p:cNvSpPr>
            <a:spLocks noGrp="1"/>
          </p:cNvSpPr>
          <p:nvPr>
            <p:ph type="ftr" idx="11"/>
          </p:nvPr>
        </p:nvSpPr>
        <p:spPr bwMode="auto">
          <a:xfrm>
            <a:off x="3281363" y="6356351"/>
            <a:ext cx="3343275" cy="365125"/>
          </a:xfrm>
          <a:prstGeom prst="rect">
            <a:avLst/>
          </a:prstGeom>
          <a:noFill/>
          <a:ln>
            <a:noFill/>
          </a:ln>
        </p:spPr>
        <p:txBody>
          <a:bodyPr spcFirstLastPara="1" wrap="square" lIns="76431" tIns="38205" rIns="76431" bIns="3820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8" name="Google Shape;16;p6"/>
          <p:cNvSpPr>
            <a:spLocks noGrp="1"/>
          </p:cNvSpPr>
          <p:nvPr>
            <p:ph type="sldNum" idx="12"/>
          </p:nvPr>
        </p:nvSpPr>
        <p:spPr bwMode="auto">
          <a:xfrm>
            <a:off x="6996113" y="6356351"/>
            <a:ext cx="2228850" cy="365125"/>
          </a:xfrm>
          <a:prstGeom prst="rect">
            <a:avLst/>
          </a:prstGeom>
          <a:noFill/>
          <a:ln>
            <a:noFill/>
          </a:ln>
        </p:spPr>
        <p:txBody>
          <a:bodyPr spcFirstLastPara="1" wrap="square" lIns="76431" tIns="38205" rIns="76431" bIns="3820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defRPr/>
            </a:pPr>
            <a:fld id="{00000000-1234-1234-1234-123412341234}"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matchingName="Сравнение" type="twoTxTwoObj" userDrawn="1">
  <p:cSld name="TWO_OBJECTS_WITH_TEXT">
    <p:spTree>
      <p:nvGrpSpPr>
        <p:cNvPr id="1" name=""/>
        <p:cNvGrpSpPr/>
        <p:nvPr/>
      </p:nvGrpSpPr>
      <p:grpSpPr bwMode="auto">
        <a:xfrm>
          <a:off x="0" y="0"/>
          <a:ext cx="0" cy="0"/>
          <a:chOff x="0" y="0"/>
          <a:chExt cx="0" cy="0"/>
        </a:xfrm>
      </p:grpSpPr>
      <p:sp>
        <p:nvSpPr>
          <p:cNvPr id="4" name="Google Shape;37;p10"/>
          <p:cNvSpPr>
            <a:spLocks noGrp="1"/>
          </p:cNvSpPr>
          <p:nvPr>
            <p:ph type="title"/>
          </p:nvPr>
        </p:nvSpPr>
        <p:spPr bwMode="auto">
          <a:xfrm>
            <a:off x="682328" y="365126"/>
            <a:ext cx="8543925" cy="1325563"/>
          </a:xfrm>
          <a:prstGeom prst="rect">
            <a:avLst/>
          </a:prstGeom>
          <a:noFill/>
          <a:ln>
            <a:noFill/>
          </a:ln>
        </p:spPr>
        <p:txBody>
          <a:bodyPr spcFirstLastPara="1" wrap="square" lIns="76431" tIns="38205" rIns="76431" bIns="38205"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5" name="Google Shape;38;p10"/>
          <p:cNvSpPr>
            <a:spLocks noGrp="1"/>
          </p:cNvSpPr>
          <p:nvPr>
            <p:ph type="body" idx="1"/>
          </p:nvPr>
        </p:nvSpPr>
        <p:spPr bwMode="auto">
          <a:xfrm>
            <a:off x="682329" y="1681162"/>
            <a:ext cx="4190702" cy="823912"/>
          </a:xfrm>
          <a:prstGeom prst="rect">
            <a:avLst/>
          </a:prstGeom>
          <a:noFill/>
          <a:ln>
            <a:noFill/>
          </a:ln>
        </p:spPr>
        <p:txBody>
          <a:bodyPr spcFirstLastPara="1" wrap="square" lIns="76431" tIns="38205" rIns="76431" bIns="38205" anchor="b" anchorCtr="0">
            <a:normAutofit/>
          </a:bodyPr>
          <a:lstStyle>
            <a:lvl1pPr marL="382219" lvl="0" indent="-191110" algn="l">
              <a:lnSpc>
                <a:spcPct val="90000"/>
              </a:lnSpc>
              <a:spcBef>
                <a:spcPts val="839"/>
              </a:spcBef>
              <a:spcAft>
                <a:spcPts val="0"/>
              </a:spcAft>
              <a:buClr>
                <a:schemeClr val="dk1"/>
              </a:buClr>
              <a:buSzPts val="2409"/>
              <a:buNone/>
              <a:defRPr sz="2000" b="1"/>
            </a:lvl1pPr>
            <a:lvl2pPr marL="764438" lvl="1" indent="-191110" algn="l">
              <a:lnSpc>
                <a:spcPct val="90000"/>
              </a:lnSpc>
              <a:spcBef>
                <a:spcPts val="420"/>
              </a:spcBef>
              <a:spcAft>
                <a:spcPts val="0"/>
              </a:spcAft>
              <a:buClr>
                <a:schemeClr val="dk1"/>
              </a:buClr>
              <a:buSzPts val="2008"/>
              <a:buNone/>
              <a:defRPr sz="1700" b="1"/>
            </a:lvl2pPr>
            <a:lvl3pPr marL="1146658" lvl="2" indent="-191110" algn="l">
              <a:lnSpc>
                <a:spcPct val="90000"/>
              </a:lnSpc>
              <a:spcBef>
                <a:spcPts val="420"/>
              </a:spcBef>
              <a:spcAft>
                <a:spcPts val="0"/>
              </a:spcAft>
              <a:buClr>
                <a:schemeClr val="dk1"/>
              </a:buClr>
              <a:buSzPts val="1807"/>
              <a:buNone/>
              <a:defRPr sz="1500" b="1"/>
            </a:lvl3pPr>
            <a:lvl4pPr marL="1528877" lvl="3" indent="-191110" algn="l">
              <a:lnSpc>
                <a:spcPct val="90000"/>
              </a:lnSpc>
              <a:spcBef>
                <a:spcPts val="420"/>
              </a:spcBef>
              <a:spcAft>
                <a:spcPts val="0"/>
              </a:spcAft>
              <a:buClr>
                <a:schemeClr val="dk1"/>
              </a:buClr>
              <a:buSzPts val="1606"/>
              <a:buNone/>
              <a:defRPr sz="1300" b="1"/>
            </a:lvl4pPr>
            <a:lvl5pPr marL="1911096" lvl="4" indent="-191110" algn="l">
              <a:lnSpc>
                <a:spcPct val="90000"/>
              </a:lnSpc>
              <a:spcBef>
                <a:spcPts val="420"/>
              </a:spcBef>
              <a:spcAft>
                <a:spcPts val="0"/>
              </a:spcAft>
              <a:buClr>
                <a:schemeClr val="dk1"/>
              </a:buClr>
              <a:buSzPts val="1606"/>
              <a:buNone/>
              <a:defRPr sz="1300" b="1"/>
            </a:lvl5pPr>
            <a:lvl6pPr marL="2293315" lvl="5" indent="-191110" algn="l">
              <a:lnSpc>
                <a:spcPct val="90000"/>
              </a:lnSpc>
              <a:spcBef>
                <a:spcPts val="420"/>
              </a:spcBef>
              <a:spcAft>
                <a:spcPts val="0"/>
              </a:spcAft>
              <a:buClr>
                <a:schemeClr val="dk1"/>
              </a:buClr>
              <a:buSzPts val="1606"/>
              <a:buNone/>
              <a:defRPr sz="1300" b="1"/>
            </a:lvl6pPr>
            <a:lvl7pPr marL="2675534" lvl="6" indent="-191110" algn="l">
              <a:lnSpc>
                <a:spcPct val="90000"/>
              </a:lnSpc>
              <a:spcBef>
                <a:spcPts val="420"/>
              </a:spcBef>
              <a:spcAft>
                <a:spcPts val="0"/>
              </a:spcAft>
              <a:buClr>
                <a:schemeClr val="dk1"/>
              </a:buClr>
              <a:buSzPts val="1606"/>
              <a:buNone/>
              <a:defRPr sz="1300" b="1"/>
            </a:lvl7pPr>
            <a:lvl8pPr marL="3057754" lvl="7" indent="-191110" algn="l">
              <a:lnSpc>
                <a:spcPct val="90000"/>
              </a:lnSpc>
              <a:spcBef>
                <a:spcPts val="420"/>
              </a:spcBef>
              <a:spcAft>
                <a:spcPts val="0"/>
              </a:spcAft>
              <a:buClr>
                <a:schemeClr val="dk1"/>
              </a:buClr>
              <a:buSzPts val="1606"/>
              <a:buNone/>
              <a:defRPr sz="1300" b="1"/>
            </a:lvl8pPr>
            <a:lvl9pPr marL="3439973" lvl="8" indent="-191110" algn="l">
              <a:lnSpc>
                <a:spcPct val="90000"/>
              </a:lnSpc>
              <a:spcBef>
                <a:spcPts val="420"/>
              </a:spcBef>
              <a:spcAft>
                <a:spcPts val="0"/>
              </a:spcAft>
              <a:buClr>
                <a:schemeClr val="dk1"/>
              </a:buClr>
              <a:buSzPts val="1606"/>
              <a:buNone/>
              <a:defRPr sz="1300" b="1"/>
            </a:lvl9pPr>
          </a:lstStyle>
          <a:p>
            <a:pPr>
              <a:defRPr/>
            </a:pPr>
            <a:endParaRPr/>
          </a:p>
        </p:txBody>
      </p:sp>
      <p:sp>
        <p:nvSpPr>
          <p:cNvPr id="6" name="Google Shape;39;p10"/>
          <p:cNvSpPr>
            <a:spLocks noGrp="1"/>
          </p:cNvSpPr>
          <p:nvPr>
            <p:ph type="body" idx="2"/>
          </p:nvPr>
        </p:nvSpPr>
        <p:spPr bwMode="auto">
          <a:xfrm>
            <a:off x="682329" y="2505075"/>
            <a:ext cx="4190702" cy="3684588"/>
          </a:xfrm>
          <a:prstGeom prst="rect">
            <a:avLst/>
          </a:prstGeom>
          <a:noFill/>
          <a:ln>
            <a:noFill/>
          </a:ln>
        </p:spPr>
        <p:txBody>
          <a:bodyPr spcFirstLastPara="1" wrap="square" lIns="76431" tIns="38205" rIns="76431" bIns="38205" anchor="t" anchorCtr="0">
            <a:normAutofit/>
          </a:bodyPr>
          <a:lstStyle>
            <a:lvl1pPr marL="382219" lvl="0" indent="-286664" algn="l">
              <a:lnSpc>
                <a:spcPct val="90000"/>
              </a:lnSpc>
              <a:spcBef>
                <a:spcPts val="839"/>
              </a:spcBef>
              <a:spcAft>
                <a:spcPts val="0"/>
              </a:spcAft>
              <a:buClr>
                <a:schemeClr val="dk1"/>
              </a:buClr>
              <a:buSzPts val="1800"/>
              <a:buChar char="•"/>
              <a:defRPr/>
            </a:lvl1pPr>
            <a:lvl2pPr marL="764438" lvl="1" indent="-286664" algn="l">
              <a:lnSpc>
                <a:spcPct val="90000"/>
              </a:lnSpc>
              <a:spcBef>
                <a:spcPts val="420"/>
              </a:spcBef>
              <a:spcAft>
                <a:spcPts val="0"/>
              </a:spcAft>
              <a:buClr>
                <a:schemeClr val="dk1"/>
              </a:buClr>
              <a:buSzPts val="1800"/>
              <a:buChar char="•"/>
              <a:defRPr/>
            </a:lvl2pPr>
            <a:lvl3pPr marL="1146658" lvl="2" indent="-286664" algn="l">
              <a:lnSpc>
                <a:spcPct val="90000"/>
              </a:lnSpc>
              <a:spcBef>
                <a:spcPts val="420"/>
              </a:spcBef>
              <a:spcAft>
                <a:spcPts val="0"/>
              </a:spcAft>
              <a:buClr>
                <a:schemeClr val="dk1"/>
              </a:buClr>
              <a:buSzPts val="1800"/>
              <a:buChar char="•"/>
              <a:defRPr/>
            </a:lvl3pPr>
            <a:lvl4pPr marL="1528877" lvl="3" indent="-286664" algn="l">
              <a:lnSpc>
                <a:spcPct val="90000"/>
              </a:lnSpc>
              <a:spcBef>
                <a:spcPts val="420"/>
              </a:spcBef>
              <a:spcAft>
                <a:spcPts val="0"/>
              </a:spcAft>
              <a:buClr>
                <a:schemeClr val="dk1"/>
              </a:buClr>
              <a:buSzPts val="1800"/>
              <a:buChar char="•"/>
              <a:defRPr/>
            </a:lvl4pPr>
            <a:lvl5pPr marL="1911096" lvl="4" indent="-286664" algn="l">
              <a:lnSpc>
                <a:spcPct val="90000"/>
              </a:lnSpc>
              <a:spcBef>
                <a:spcPts val="420"/>
              </a:spcBef>
              <a:spcAft>
                <a:spcPts val="0"/>
              </a:spcAft>
              <a:buClr>
                <a:schemeClr val="dk1"/>
              </a:buClr>
              <a:buSzPts val="1800"/>
              <a:buChar char="•"/>
              <a:defRPr/>
            </a:lvl5pPr>
            <a:lvl6pPr marL="2293315" lvl="5" indent="-286664" algn="l">
              <a:lnSpc>
                <a:spcPct val="90000"/>
              </a:lnSpc>
              <a:spcBef>
                <a:spcPts val="420"/>
              </a:spcBef>
              <a:spcAft>
                <a:spcPts val="0"/>
              </a:spcAft>
              <a:buClr>
                <a:schemeClr val="dk1"/>
              </a:buClr>
              <a:buSzPts val="1800"/>
              <a:buChar char="•"/>
              <a:defRPr/>
            </a:lvl6pPr>
            <a:lvl7pPr marL="2675534" lvl="6" indent="-286664" algn="l">
              <a:lnSpc>
                <a:spcPct val="90000"/>
              </a:lnSpc>
              <a:spcBef>
                <a:spcPts val="420"/>
              </a:spcBef>
              <a:spcAft>
                <a:spcPts val="0"/>
              </a:spcAft>
              <a:buClr>
                <a:schemeClr val="dk1"/>
              </a:buClr>
              <a:buSzPts val="1800"/>
              <a:buChar char="•"/>
              <a:defRPr/>
            </a:lvl7pPr>
            <a:lvl8pPr marL="3057754" lvl="7" indent="-286664" algn="l">
              <a:lnSpc>
                <a:spcPct val="90000"/>
              </a:lnSpc>
              <a:spcBef>
                <a:spcPts val="420"/>
              </a:spcBef>
              <a:spcAft>
                <a:spcPts val="0"/>
              </a:spcAft>
              <a:buClr>
                <a:schemeClr val="dk1"/>
              </a:buClr>
              <a:buSzPts val="1800"/>
              <a:buChar char="•"/>
              <a:defRPr/>
            </a:lvl8pPr>
            <a:lvl9pPr marL="3439973" lvl="8" indent="-286664" algn="l">
              <a:lnSpc>
                <a:spcPct val="90000"/>
              </a:lnSpc>
              <a:spcBef>
                <a:spcPts val="420"/>
              </a:spcBef>
              <a:spcAft>
                <a:spcPts val="0"/>
              </a:spcAft>
              <a:buClr>
                <a:schemeClr val="dk1"/>
              </a:buClr>
              <a:buSzPts val="1800"/>
              <a:buChar char="•"/>
              <a:defRPr/>
            </a:lvl9pPr>
          </a:lstStyle>
          <a:p>
            <a:pPr>
              <a:defRPr/>
            </a:pPr>
            <a:endParaRPr/>
          </a:p>
        </p:txBody>
      </p:sp>
      <p:sp>
        <p:nvSpPr>
          <p:cNvPr id="7" name="Google Shape;40;p10"/>
          <p:cNvSpPr>
            <a:spLocks noGrp="1"/>
          </p:cNvSpPr>
          <p:nvPr>
            <p:ph type="body" idx="3"/>
          </p:nvPr>
        </p:nvSpPr>
        <p:spPr bwMode="auto">
          <a:xfrm>
            <a:off x="5014912" y="1681162"/>
            <a:ext cx="4211340" cy="823912"/>
          </a:xfrm>
          <a:prstGeom prst="rect">
            <a:avLst/>
          </a:prstGeom>
          <a:noFill/>
          <a:ln>
            <a:noFill/>
          </a:ln>
        </p:spPr>
        <p:txBody>
          <a:bodyPr spcFirstLastPara="1" wrap="square" lIns="76431" tIns="38205" rIns="76431" bIns="38205" anchor="b" anchorCtr="0">
            <a:normAutofit/>
          </a:bodyPr>
          <a:lstStyle>
            <a:lvl1pPr marL="382219" lvl="0" indent="-191110" algn="l">
              <a:lnSpc>
                <a:spcPct val="90000"/>
              </a:lnSpc>
              <a:spcBef>
                <a:spcPts val="839"/>
              </a:spcBef>
              <a:spcAft>
                <a:spcPts val="0"/>
              </a:spcAft>
              <a:buClr>
                <a:schemeClr val="dk1"/>
              </a:buClr>
              <a:buSzPts val="2409"/>
              <a:buNone/>
              <a:defRPr sz="2000" b="1"/>
            </a:lvl1pPr>
            <a:lvl2pPr marL="764438" lvl="1" indent="-191110" algn="l">
              <a:lnSpc>
                <a:spcPct val="90000"/>
              </a:lnSpc>
              <a:spcBef>
                <a:spcPts val="420"/>
              </a:spcBef>
              <a:spcAft>
                <a:spcPts val="0"/>
              </a:spcAft>
              <a:buClr>
                <a:schemeClr val="dk1"/>
              </a:buClr>
              <a:buSzPts val="2008"/>
              <a:buNone/>
              <a:defRPr sz="1700" b="1"/>
            </a:lvl2pPr>
            <a:lvl3pPr marL="1146658" lvl="2" indent="-191110" algn="l">
              <a:lnSpc>
                <a:spcPct val="90000"/>
              </a:lnSpc>
              <a:spcBef>
                <a:spcPts val="420"/>
              </a:spcBef>
              <a:spcAft>
                <a:spcPts val="0"/>
              </a:spcAft>
              <a:buClr>
                <a:schemeClr val="dk1"/>
              </a:buClr>
              <a:buSzPts val="1807"/>
              <a:buNone/>
              <a:defRPr sz="1500" b="1"/>
            </a:lvl3pPr>
            <a:lvl4pPr marL="1528877" lvl="3" indent="-191110" algn="l">
              <a:lnSpc>
                <a:spcPct val="90000"/>
              </a:lnSpc>
              <a:spcBef>
                <a:spcPts val="420"/>
              </a:spcBef>
              <a:spcAft>
                <a:spcPts val="0"/>
              </a:spcAft>
              <a:buClr>
                <a:schemeClr val="dk1"/>
              </a:buClr>
              <a:buSzPts val="1606"/>
              <a:buNone/>
              <a:defRPr sz="1300" b="1"/>
            </a:lvl4pPr>
            <a:lvl5pPr marL="1911096" lvl="4" indent="-191110" algn="l">
              <a:lnSpc>
                <a:spcPct val="90000"/>
              </a:lnSpc>
              <a:spcBef>
                <a:spcPts val="420"/>
              </a:spcBef>
              <a:spcAft>
                <a:spcPts val="0"/>
              </a:spcAft>
              <a:buClr>
                <a:schemeClr val="dk1"/>
              </a:buClr>
              <a:buSzPts val="1606"/>
              <a:buNone/>
              <a:defRPr sz="1300" b="1"/>
            </a:lvl5pPr>
            <a:lvl6pPr marL="2293315" lvl="5" indent="-191110" algn="l">
              <a:lnSpc>
                <a:spcPct val="90000"/>
              </a:lnSpc>
              <a:spcBef>
                <a:spcPts val="420"/>
              </a:spcBef>
              <a:spcAft>
                <a:spcPts val="0"/>
              </a:spcAft>
              <a:buClr>
                <a:schemeClr val="dk1"/>
              </a:buClr>
              <a:buSzPts val="1606"/>
              <a:buNone/>
              <a:defRPr sz="1300" b="1"/>
            </a:lvl6pPr>
            <a:lvl7pPr marL="2675534" lvl="6" indent="-191110" algn="l">
              <a:lnSpc>
                <a:spcPct val="90000"/>
              </a:lnSpc>
              <a:spcBef>
                <a:spcPts val="420"/>
              </a:spcBef>
              <a:spcAft>
                <a:spcPts val="0"/>
              </a:spcAft>
              <a:buClr>
                <a:schemeClr val="dk1"/>
              </a:buClr>
              <a:buSzPts val="1606"/>
              <a:buNone/>
              <a:defRPr sz="1300" b="1"/>
            </a:lvl7pPr>
            <a:lvl8pPr marL="3057754" lvl="7" indent="-191110" algn="l">
              <a:lnSpc>
                <a:spcPct val="90000"/>
              </a:lnSpc>
              <a:spcBef>
                <a:spcPts val="420"/>
              </a:spcBef>
              <a:spcAft>
                <a:spcPts val="0"/>
              </a:spcAft>
              <a:buClr>
                <a:schemeClr val="dk1"/>
              </a:buClr>
              <a:buSzPts val="1606"/>
              <a:buNone/>
              <a:defRPr sz="1300" b="1"/>
            </a:lvl8pPr>
            <a:lvl9pPr marL="3439973" lvl="8" indent="-191110" algn="l">
              <a:lnSpc>
                <a:spcPct val="90000"/>
              </a:lnSpc>
              <a:spcBef>
                <a:spcPts val="420"/>
              </a:spcBef>
              <a:spcAft>
                <a:spcPts val="0"/>
              </a:spcAft>
              <a:buClr>
                <a:schemeClr val="dk1"/>
              </a:buClr>
              <a:buSzPts val="1606"/>
              <a:buNone/>
              <a:defRPr sz="1300" b="1"/>
            </a:lvl9pPr>
          </a:lstStyle>
          <a:p>
            <a:pPr>
              <a:defRPr/>
            </a:pPr>
            <a:endParaRPr/>
          </a:p>
        </p:txBody>
      </p:sp>
      <p:sp>
        <p:nvSpPr>
          <p:cNvPr id="8" name="Google Shape;41;p10"/>
          <p:cNvSpPr>
            <a:spLocks noGrp="1"/>
          </p:cNvSpPr>
          <p:nvPr>
            <p:ph type="body" idx="4"/>
          </p:nvPr>
        </p:nvSpPr>
        <p:spPr bwMode="auto">
          <a:xfrm>
            <a:off x="5014912" y="2505075"/>
            <a:ext cx="4211340" cy="3684588"/>
          </a:xfrm>
          <a:prstGeom prst="rect">
            <a:avLst/>
          </a:prstGeom>
          <a:noFill/>
          <a:ln>
            <a:noFill/>
          </a:ln>
        </p:spPr>
        <p:txBody>
          <a:bodyPr spcFirstLastPara="1" wrap="square" lIns="76431" tIns="38205" rIns="76431" bIns="38205" anchor="t" anchorCtr="0">
            <a:normAutofit/>
          </a:bodyPr>
          <a:lstStyle>
            <a:lvl1pPr marL="382219" lvl="0" indent="-286664" algn="l">
              <a:lnSpc>
                <a:spcPct val="90000"/>
              </a:lnSpc>
              <a:spcBef>
                <a:spcPts val="839"/>
              </a:spcBef>
              <a:spcAft>
                <a:spcPts val="0"/>
              </a:spcAft>
              <a:buClr>
                <a:schemeClr val="dk1"/>
              </a:buClr>
              <a:buSzPts val="1800"/>
              <a:buChar char="•"/>
              <a:defRPr/>
            </a:lvl1pPr>
            <a:lvl2pPr marL="764438" lvl="1" indent="-286664" algn="l">
              <a:lnSpc>
                <a:spcPct val="90000"/>
              </a:lnSpc>
              <a:spcBef>
                <a:spcPts val="420"/>
              </a:spcBef>
              <a:spcAft>
                <a:spcPts val="0"/>
              </a:spcAft>
              <a:buClr>
                <a:schemeClr val="dk1"/>
              </a:buClr>
              <a:buSzPts val="1800"/>
              <a:buChar char="•"/>
              <a:defRPr/>
            </a:lvl2pPr>
            <a:lvl3pPr marL="1146658" lvl="2" indent="-286664" algn="l">
              <a:lnSpc>
                <a:spcPct val="90000"/>
              </a:lnSpc>
              <a:spcBef>
                <a:spcPts val="420"/>
              </a:spcBef>
              <a:spcAft>
                <a:spcPts val="0"/>
              </a:spcAft>
              <a:buClr>
                <a:schemeClr val="dk1"/>
              </a:buClr>
              <a:buSzPts val="1800"/>
              <a:buChar char="•"/>
              <a:defRPr/>
            </a:lvl3pPr>
            <a:lvl4pPr marL="1528877" lvl="3" indent="-286664" algn="l">
              <a:lnSpc>
                <a:spcPct val="90000"/>
              </a:lnSpc>
              <a:spcBef>
                <a:spcPts val="420"/>
              </a:spcBef>
              <a:spcAft>
                <a:spcPts val="0"/>
              </a:spcAft>
              <a:buClr>
                <a:schemeClr val="dk1"/>
              </a:buClr>
              <a:buSzPts val="1800"/>
              <a:buChar char="•"/>
              <a:defRPr/>
            </a:lvl4pPr>
            <a:lvl5pPr marL="1911096" lvl="4" indent="-286664" algn="l">
              <a:lnSpc>
                <a:spcPct val="90000"/>
              </a:lnSpc>
              <a:spcBef>
                <a:spcPts val="420"/>
              </a:spcBef>
              <a:spcAft>
                <a:spcPts val="0"/>
              </a:spcAft>
              <a:buClr>
                <a:schemeClr val="dk1"/>
              </a:buClr>
              <a:buSzPts val="1800"/>
              <a:buChar char="•"/>
              <a:defRPr/>
            </a:lvl5pPr>
            <a:lvl6pPr marL="2293315" lvl="5" indent="-286664" algn="l">
              <a:lnSpc>
                <a:spcPct val="90000"/>
              </a:lnSpc>
              <a:spcBef>
                <a:spcPts val="420"/>
              </a:spcBef>
              <a:spcAft>
                <a:spcPts val="0"/>
              </a:spcAft>
              <a:buClr>
                <a:schemeClr val="dk1"/>
              </a:buClr>
              <a:buSzPts val="1800"/>
              <a:buChar char="•"/>
              <a:defRPr/>
            </a:lvl6pPr>
            <a:lvl7pPr marL="2675534" lvl="6" indent="-286664" algn="l">
              <a:lnSpc>
                <a:spcPct val="90000"/>
              </a:lnSpc>
              <a:spcBef>
                <a:spcPts val="420"/>
              </a:spcBef>
              <a:spcAft>
                <a:spcPts val="0"/>
              </a:spcAft>
              <a:buClr>
                <a:schemeClr val="dk1"/>
              </a:buClr>
              <a:buSzPts val="1800"/>
              <a:buChar char="•"/>
              <a:defRPr/>
            </a:lvl7pPr>
            <a:lvl8pPr marL="3057754" lvl="7" indent="-286664" algn="l">
              <a:lnSpc>
                <a:spcPct val="90000"/>
              </a:lnSpc>
              <a:spcBef>
                <a:spcPts val="420"/>
              </a:spcBef>
              <a:spcAft>
                <a:spcPts val="0"/>
              </a:spcAft>
              <a:buClr>
                <a:schemeClr val="dk1"/>
              </a:buClr>
              <a:buSzPts val="1800"/>
              <a:buChar char="•"/>
              <a:defRPr/>
            </a:lvl8pPr>
            <a:lvl9pPr marL="3439973" lvl="8" indent="-286664" algn="l">
              <a:lnSpc>
                <a:spcPct val="90000"/>
              </a:lnSpc>
              <a:spcBef>
                <a:spcPts val="420"/>
              </a:spcBef>
              <a:spcAft>
                <a:spcPts val="0"/>
              </a:spcAft>
              <a:buClr>
                <a:schemeClr val="dk1"/>
              </a:buClr>
              <a:buSzPts val="1800"/>
              <a:buChar char="•"/>
              <a:defRPr/>
            </a:lvl9pPr>
          </a:lstStyle>
          <a:p>
            <a:pPr>
              <a:defRPr/>
            </a:pPr>
            <a:endParaRPr/>
          </a:p>
        </p:txBody>
      </p:sp>
      <p:sp>
        <p:nvSpPr>
          <p:cNvPr id="9" name="Google Shape;42;p10"/>
          <p:cNvSpPr>
            <a:spLocks noGrp="1"/>
          </p:cNvSpPr>
          <p:nvPr>
            <p:ph type="dt" idx="10"/>
          </p:nvPr>
        </p:nvSpPr>
        <p:spPr bwMode="auto">
          <a:xfrm>
            <a:off x="681037" y="6356351"/>
            <a:ext cx="2228850" cy="365125"/>
          </a:xfrm>
          <a:prstGeom prst="rect">
            <a:avLst/>
          </a:prstGeom>
          <a:noFill/>
          <a:ln>
            <a:noFill/>
          </a:ln>
        </p:spPr>
        <p:txBody>
          <a:bodyPr spcFirstLastPara="1" wrap="square" lIns="76431" tIns="38205" rIns="76431" bIns="3820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10" name="Google Shape;43;p10"/>
          <p:cNvSpPr>
            <a:spLocks noGrp="1"/>
          </p:cNvSpPr>
          <p:nvPr>
            <p:ph type="ftr" idx="11"/>
          </p:nvPr>
        </p:nvSpPr>
        <p:spPr bwMode="auto">
          <a:xfrm>
            <a:off x="3281363" y="6356351"/>
            <a:ext cx="3343275" cy="365125"/>
          </a:xfrm>
          <a:prstGeom prst="rect">
            <a:avLst/>
          </a:prstGeom>
          <a:noFill/>
          <a:ln>
            <a:noFill/>
          </a:ln>
        </p:spPr>
        <p:txBody>
          <a:bodyPr spcFirstLastPara="1" wrap="square" lIns="76431" tIns="38205" rIns="76431" bIns="3820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11" name="Google Shape;44;p10"/>
          <p:cNvSpPr>
            <a:spLocks noGrp="1"/>
          </p:cNvSpPr>
          <p:nvPr>
            <p:ph type="sldNum" idx="12"/>
          </p:nvPr>
        </p:nvSpPr>
        <p:spPr bwMode="auto">
          <a:xfrm>
            <a:off x="6996113" y="6356351"/>
            <a:ext cx="2228850" cy="365125"/>
          </a:xfrm>
          <a:prstGeom prst="rect">
            <a:avLst/>
          </a:prstGeom>
          <a:noFill/>
          <a:ln>
            <a:noFill/>
          </a:ln>
        </p:spPr>
        <p:txBody>
          <a:bodyPr spcFirstLastPara="1" wrap="square" lIns="76431" tIns="38205" rIns="76431" bIns="3820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defRPr/>
            </a:pPr>
            <a:fld id="{00000000-1234-1234-1234-123412341234}"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matchingName="Только заголовок" type="titleOnly" userDrawn="1">
  <p:cSld name="TITLE_ONLY">
    <p:spTree>
      <p:nvGrpSpPr>
        <p:cNvPr id="1" name=""/>
        <p:cNvGrpSpPr/>
        <p:nvPr/>
      </p:nvGrpSpPr>
      <p:grpSpPr bwMode="auto">
        <a:xfrm>
          <a:off x="0" y="0"/>
          <a:ext cx="0" cy="0"/>
          <a:chOff x="0" y="0"/>
          <a:chExt cx="0" cy="0"/>
        </a:xfrm>
      </p:grpSpPr>
      <p:sp>
        <p:nvSpPr>
          <p:cNvPr id="4" name="Google Shape;46;p11"/>
          <p:cNvSpPr>
            <a:spLocks noGrp="1"/>
          </p:cNvSpPr>
          <p:nvPr>
            <p:ph type="title"/>
          </p:nvPr>
        </p:nvSpPr>
        <p:spPr bwMode="auto">
          <a:xfrm>
            <a:off x="681038" y="365126"/>
            <a:ext cx="8543925" cy="1325563"/>
          </a:xfrm>
          <a:prstGeom prst="rect">
            <a:avLst/>
          </a:prstGeom>
          <a:noFill/>
          <a:ln>
            <a:noFill/>
          </a:ln>
        </p:spPr>
        <p:txBody>
          <a:bodyPr spcFirstLastPara="1" wrap="square" lIns="76431" tIns="38205" rIns="76431" bIns="38205"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5" name="Google Shape;47;p11"/>
          <p:cNvSpPr>
            <a:spLocks noGrp="1"/>
          </p:cNvSpPr>
          <p:nvPr>
            <p:ph type="dt" idx="10"/>
          </p:nvPr>
        </p:nvSpPr>
        <p:spPr bwMode="auto">
          <a:xfrm>
            <a:off x="681037" y="6356351"/>
            <a:ext cx="2228850" cy="365125"/>
          </a:xfrm>
          <a:prstGeom prst="rect">
            <a:avLst/>
          </a:prstGeom>
          <a:noFill/>
          <a:ln>
            <a:noFill/>
          </a:ln>
        </p:spPr>
        <p:txBody>
          <a:bodyPr spcFirstLastPara="1" wrap="square" lIns="76431" tIns="38205" rIns="76431" bIns="3820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6" name="Google Shape;48;p11"/>
          <p:cNvSpPr>
            <a:spLocks noGrp="1"/>
          </p:cNvSpPr>
          <p:nvPr>
            <p:ph type="ftr" idx="11"/>
          </p:nvPr>
        </p:nvSpPr>
        <p:spPr bwMode="auto">
          <a:xfrm>
            <a:off x="3281363" y="6356351"/>
            <a:ext cx="3343275" cy="365125"/>
          </a:xfrm>
          <a:prstGeom prst="rect">
            <a:avLst/>
          </a:prstGeom>
          <a:noFill/>
          <a:ln>
            <a:noFill/>
          </a:ln>
        </p:spPr>
        <p:txBody>
          <a:bodyPr spcFirstLastPara="1" wrap="square" lIns="76431" tIns="38205" rIns="76431" bIns="3820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7" name="Google Shape;49;p11"/>
          <p:cNvSpPr>
            <a:spLocks noGrp="1"/>
          </p:cNvSpPr>
          <p:nvPr>
            <p:ph type="sldNum" idx="12"/>
          </p:nvPr>
        </p:nvSpPr>
        <p:spPr bwMode="auto">
          <a:xfrm>
            <a:off x="6996113" y="6356351"/>
            <a:ext cx="2228850" cy="365125"/>
          </a:xfrm>
          <a:prstGeom prst="rect">
            <a:avLst/>
          </a:prstGeom>
          <a:noFill/>
          <a:ln>
            <a:noFill/>
          </a:ln>
        </p:spPr>
        <p:txBody>
          <a:bodyPr spcFirstLastPara="1" wrap="square" lIns="76431" tIns="38205" rIns="76431" bIns="3820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defRPr/>
            </a:pPr>
            <a:fld id="{00000000-1234-1234-1234-123412341234}" type="slidenum">
              <a:rPr lang="en-US" smtClean="0"/>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matchingName="Пустой слайд" type="blank" userDrawn="1">
  <p:cSld name="BLANK">
    <p:spTree>
      <p:nvGrpSpPr>
        <p:cNvPr id="1" name=""/>
        <p:cNvGrpSpPr/>
        <p:nvPr/>
      </p:nvGrpSpPr>
      <p:grpSpPr bwMode="auto">
        <a:xfrm>
          <a:off x="0" y="0"/>
          <a:ext cx="0" cy="0"/>
          <a:chOff x="0" y="0"/>
          <a:chExt cx="0" cy="0"/>
        </a:xfrm>
      </p:grpSpPr>
      <p:sp>
        <p:nvSpPr>
          <p:cNvPr id="4" name="Google Shape;51;p12"/>
          <p:cNvSpPr>
            <a:spLocks noGrp="1"/>
          </p:cNvSpPr>
          <p:nvPr>
            <p:ph type="dt" idx="10"/>
          </p:nvPr>
        </p:nvSpPr>
        <p:spPr bwMode="auto">
          <a:xfrm>
            <a:off x="681037" y="6356351"/>
            <a:ext cx="2228850" cy="365125"/>
          </a:xfrm>
          <a:prstGeom prst="rect">
            <a:avLst/>
          </a:prstGeom>
          <a:noFill/>
          <a:ln>
            <a:noFill/>
          </a:ln>
        </p:spPr>
        <p:txBody>
          <a:bodyPr spcFirstLastPara="1" wrap="square" lIns="76431" tIns="38205" rIns="76431" bIns="3820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5" name="Google Shape;52;p12"/>
          <p:cNvSpPr>
            <a:spLocks noGrp="1"/>
          </p:cNvSpPr>
          <p:nvPr>
            <p:ph type="ftr" idx="11"/>
          </p:nvPr>
        </p:nvSpPr>
        <p:spPr bwMode="auto">
          <a:xfrm>
            <a:off x="3281363" y="6356351"/>
            <a:ext cx="3343275" cy="365125"/>
          </a:xfrm>
          <a:prstGeom prst="rect">
            <a:avLst/>
          </a:prstGeom>
          <a:noFill/>
          <a:ln>
            <a:noFill/>
          </a:ln>
        </p:spPr>
        <p:txBody>
          <a:bodyPr spcFirstLastPara="1" wrap="square" lIns="76431" tIns="38205" rIns="76431" bIns="3820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6" name="Google Shape;53;p12"/>
          <p:cNvSpPr>
            <a:spLocks noGrp="1"/>
          </p:cNvSpPr>
          <p:nvPr>
            <p:ph type="sldNum" idx="12"/>
          </p:nvPr>
        </p:nvSpPr>
        <p:spPr bwMode="auto">
          <a:xfrm>
            <a:off x="6996113" y="6356351"/>
            <a:ext cx="2228850" cy="365125"/>
          </a:xfrm>
          <a:prstGeom prst="rect">
            <a:avLst/>
          </a:prstGeom>
          <a:noFill/>
          <a:ln>
            <a:noFill/>
          </a:ln>
        </p:spPr>
        <p:txBody>
          <a:bodyPr spcFirstLastPara="1" wrap="square" lIns="76431" tIns="38205" rIns="76431" bIns="3820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defRPr/>
            </a:pPr>
            <a:fld id="{00000000-1234-1234-1234-123412341234}"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matchingName="Объект с подписью" type="objTx" userDrawn="1">
  <p:cSld name="OBJECT_WITH_CAPTION_TEXT">
    <p:spTree>
      <p:nvGrpSpPr>
        <p:cNvPr id="1" name=""/>
        <p:cNvGrpSpPr/>
        <p:nvPr/>
      </p:nvGrpSpPr>
      <p:grpSpPr bwMode="auto">
        <a:xfrm>
          <a:off x="0" y="0"/>
          <a:ext cx="0" cy="0"/>
          <a:chOff x="0" y="0"/>
          <a:chExt cx="0" cy="0"/>
        </a:xfrm>
      </p:grpSpPr>
      <p:sp>
        <p:nvSpPr>
          <p:cNvPr id="4" name="Google Shape;55;p13"/>
          <p:cNvSpPr>
            <a:spLocks noGrp="1"/>
          </p:cNvSpPr>
          <p:nvPr>
            <p:ph type="title"/>
          </p:nvPr>
        </p:nvSpPr>
        <p:spPr bwMode="auto">
          <a:xfrm>
            <a:off x="682328" y="457201"/>
            <a:ext cx="3194942" cy="1600200"/>
          </a:xfrm>
          <a:prstGeom prst="rect">
            <a:avLst/>
          </a:prstGeom>
          <a:noFill/>
          <a:ln>
            <a:noFill/>
          </a:ln>
        </p:spPr>
        <p:txBody>
          <a:bodyPr spcFirstLastPara="1" wrap="square" lIns="76431" tIns="38205" rIns="76431" bIns="38205" anchor="b" anchorCtr="0">
            <a:normAutofit/>
          </a:bodyPr>
          <a:lstStyle>
            <a:lvl1pPr lvl="0" algn="l">
              <a:lnSpc>
                <a:spcPct val="90000"/>
              </a:lnSpc>
              <a:spcBef>
                <a:spcPts val="0"/>
              </a:spcBef>
              <a:spcAft>
                <a:spcPts val="0"/>
              </a:spcAft>
              <a:buClr>
                <a:schemeClr val="dk1"/>
              </a:buClr>
              <a:buSzPts val="3212"/>
              <a:buFont typeface="Calibri"/>
              <a:buNone/>
              <a:defRPr sz="27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5" name="Google Shape;56;p13"/>
          <p:cNvSpPr>
            <a:spLocks noGrp="1"/>
          </p:cNvSpPr>
          <p:nvPr>
            <p:ph type="body" idx="1"/>
          </p:nvPr>
        </p:nvSpPr>
        <p:spPr bwMode="auto">
          <a:xfrm>
            <a:off x="4211341" y="987426"/>
            <a:ext cx="5014912" cy="4873625"/>
          </a:xfrm>
          <a:prstGeom prst="rect">
            <a:avLst/>
          </a:prstGeom>
          <a:noFill/>
          <a:ln>
            <a:noFill/>
          </a:ln>
        </p:spPr>
        <p:txBody>
          <a:bodyPr spcFirstLastPara="1" wrap="square" lIns="76431" tIns="38205" rIns="76431" bIns="38205" anchor="t" anchorCtr="0">
            <a:normAutofit/>
          </a:bodyPr>
          <a:lstStyle>
            <a:lvl1pPr marL="382219" lvl="0" indent="-361621" algn="l">
              <a:lnSpc>
                <a:spcPct val="90000"/>
              </a:lnSpc>
              <a:spcBef>
                <a:spcPts val="839"/>
              </a:spcBef>
              <a:spcAft>
                <a:spcPts val="0"/>
              </a:spcAft>
              <a:buClr>
                <a:schemeClr val="dk1"/>
              </a:buClr>
              <a:buSzPts val="3212"/>
              <a:buChar char="•"/>
              <a:defRPr sz="2700"/>
            </a:lvl1pPr>
            <a:lvl2pPr marL="764438" lvl="1" indent="-340334" algn="l">
              <a:lnSpc>
                <a:spcPct val="90000"/>
              </a:lnSpc>
              <a:spcBef>
                <a:spcPts val="420"/>
              </a:spcBef>
              <a:spcAft>
                <a:spcPts val="0"/>
              </a:spcAft>
              <a:buClr>
                <a:schemeClr val="dk1"/>
              </a:buClr>
              <a:buSzPts val="2811"/>
              <a:buChar char="•"/>
              <a:defRPr sz="2300"/>
            </a:lvl2pPr>
            <a:lvl3pPr marL="1146658" lvl="2" indent="-318993" algn="l">
              <a:lnSpc>
                <a:spcPct val="90000"/>
              </a:lnSpc>
              <a:spcBef>
                <a:spcPts val="420"/>
              </a:spcBef>
              <a:spcAft>
                <a:spcPts val="0"/>
              </a:spcAft>
              <a:buClr>
                <a:schemeClr val="dk1"/>
              </a:buClr>
              <a:buSzPts val="2409"/>
              <a:buChar char="•"/>
              <a:defRPr sz="2000"/>
            </a:lvl3pPr>
            <a:lvl4pPr marL="1528877" lvl="3" indent="-297706" algn="l">
              <a:lnSpc>
                <a:spcPct val="90000"/>
              </a:lnSpc>
              <a:spcBef>
                <a:spcPts val="420"/>
              </a:spcBef>
              <a:spcAft>
                <a:spcPts val="0"/>
              </a:spcAft>
              <a:buClr>
                <a:schemeClr val="dk1"/>
              </a:buClr>
              <a:buSzPts val="2008"/>
              <a:buChar char="•"/>
              <a:defRPr sz="1700"/>
            </a:lvl4pPr>
            <a:lvl5pPr marL="1911096" lvl="4" indent="-297705" algn="l">
              <a:lnSpc>
                <a:spcPct val="90000"/>
              </a:lnSpc>
              <a:spcBef>
                <a:spcPts val="420"/>
              </a:spcBef>
              <a:spcAft>
                <a:spcPts val="0"/>
              </a:spcAft>
              <a:buClr>
                <a:schemeClr val="dk1"/>
              </a:buClr>
              <a:buSzPts val="2008"/>
              <a:buChar char="•"/>
              <a:defRPr sz="1700"/>
            </a:lvl5pPr>
            <a:lvl6pPr marL="2293315" lvl="5" indent="-297705" algn="l">
              <a:lnSpc>
                <a:spcPct val="90000"/>
              </a:lnSpc>
              <a:spcBef>
                <a:spcPts val="420"/>
              </a:spcBef>
              <a:spcAft>
                <a:spcPts val="0"/>
              </a:spcAft>
              <a:buClr>
                <a:schemeClr val="dk1"/>
              </a:buClr>
              <a:buSzPts val="2008"/>
              <a:buChar char="•"/>
              <a:defRPr sz="1700"/>
            </a:lvl6pPr>
            <a:lvl7pPr marL="2675534" lvl="6" indent="-297705" algn="l">
              <a:lnSpc>
                <a:spcPct val="90000"/>
              </a:lnSpc>
              <a:spcBef>
                <a:spcPts val="420"/>
              </a:spcBef>
              <a:spcAft>
                <a:spcPts val="0"/>
              </a:spcAft>
              <a:buClr>
                <a:schemeClr val="dk1"/>
              </a:buClr>
              <a:buSzPts val="2008"/>
              <a:buChar char="•"/>
              <a:defRPr sz="1700"/>
            </a:lvl7pPr>
            <a:lvl8pPr marL="3057754" lvl="7" indent="-297706" algn="l">
              <a:lnSpc>
                <a:spcPct val="90000"/>
              </a:lnSpc>
              <a:spcBef>
                <a:spcPts val="420"/>
              </a:spcBef>
              <a:spcAft>
                <a:spcPts val="0"/>
              </a:spcAft>
              <a:buClr>
                <a:schemeClr val="dk1"/>
              </a:buClr>
              <a:buSzPts val="2008"/>
              <a:buChar char="•"/>
              <a:defRPr sz="1700"/>
            </a:lvl8pPr>
            <a:lvl9pPr marL="3439973" lvl="8" indent="-297706" algn="l">
              <a:lnSpc>
                <a:spcPct val="90000"/>
              </a:lnSpc>
              <a:spcBef>
                <a:spcPts val="420"/>
              </a:spcBef>
              <a:spcAft>
                <a:spcPts val="0"/>
              </a:spcAft>
              <a:buClr>
                <a:schemeClr val="dk1"/>
              </a:buClr>
              <a:buSzPts val="2008"/>
              <a:buChar char="•"/>
              <a:defRPr sz="1700"/>
            </a:lvl9pPr>
          </a:lstStyle>
          <a:p>
            <a:pPr>
              <a:defRPr/>
            </a:pPr>
            <a:endParaRPr/>
          </a:p>
        </p:txBody>
      </p:sp>
      <p:sp>
        <p:nvSpPr>
          <p:cNvPr id="6" name="Google Shape;57;p13"/>
          <p:cNvSpPr>
            <a:spLocks noGrp="1"/>
          </p:cNvSpPr>
          <p:nvPr>
            <p:ph type="body" idx="2"/>
          </p:nvPr>
        </p:nvSpPr>
        <p:spPr bwMode="auto">
          <a:xfrm>
            <a:off x="682328" y="2057400"/>
            <a:ext cx="3194942" cy="3811588"/>
          </a:xfrm>
          <a:prstGeom prst="rect">
            <a:avLst/>
          </a:prstGeom>
          <a:noFill/>
          <a:ln>
            <a:noFill/>
          </a:ln>
        </p:spPr>
        <p:txBody>
          <a:bodyPr spcFirstLastPara="1" wrap="square" lIns="76431" tIns="38205" rIns="76431" bIns="38205" anchor="t" anchorCtr="0">
            <a:normAutofit/>
          </a:bodyPr>
          <a:lstStyle>
            <a:lvl1pPr marL="382219" lvl="0" indent="-191110" algn="l">
              <a:lnSpc>
                <a:spcPct val="90000"/>
              </a:lnSpc>
              <a:spcBef>
                <a:spcPts val="839"/>
              </a:spcBef>
              <a:spcAft>
                <a:spcPts val="0"/>
              </a:spcAft>
              <a:buClr>
                <a:schemeClr val="dk1"/>
              </a:buClr>
              <a:buSzPts val="1606"/>
              <a:buNone/>
              <a:defRPr sz="1300"/>
            </a:lvl1pPr>
            <a:lvl2pPr marL="764438" lvl="1" indent="-191110" algn="l">
              <a:lnSpc>
                <a:spcPct val="90000"/>
              </a:lnSpc>
              <a:spcBef>
                <a:spcPts val="420"/>
              </a:spcBef>
              <a:spcAft>
                <a:spcPts val="0"/>
              </a:spcAft>
              <a:buClr>
                <a:schemeClr val="dk1"/>
              </a:buClr>
              <a:buSzPts val="1405"/>
              <a:buNone/>
              <a:defRPr sz="1200"/>
            </a:lvl2pPr>
            <a:lvl3pPr marL="1146658" lvl="2" indent="-191110" algn="l">
              <a:lnSpc>
                <a:spcPct val="90000"/>
              </a:lnSpc>
              <a:spcBef>
                <a:spcPts val="420"/>
              </a:spcBef>
              <a:spcAft>
                <a:spcPts val="0"/>
              </a:spcAft>
              <a:buClr>
                <a:schemeClr val="dk1"/>
              </a:buClr>
              <a:buSzPts val="1205"/>
              <a:buNone/>
              <a:defRPr sz="1000"/>
            </a:lvl3pPr>
            <a:lvl4pPr marL="1528877" lvl="3" indent="-191110" algn="l">
              <a:lnSpc>
                <a:spcPct val="90000"/>
              </a:lnSpc>
              <a:spcBef>
                <a:spcPts val="420"/>
              </a:spcBef>
              <a:spcAft>
                <a:spcPts val="0"/>
              </a:spcAft>
              <a:buClr>
                <a:schemeClr val="dk1"/>
              </a:buClr>
              <a:buSzPts val="1004"/>
              <a:buNone/>
              <a:defRPr sz="800"/>
            </a:lvl4pPr>
            <a:lvl5pPr marL="1911096" lvl="4" indent="-191110" algn="l">
              <a:lnSpc>
                <a:spcPct val="90000"/>
              </a:lnSpc>
              <a:spcBef>
                <a:spcPts val="420"/>
              </a:spcBef>
              <a:spcAft>
                <a:spcPts val="0"/>
              </a:spcAft>
              <a:buClr>
                <a:schemeClr val="dk1"/>
              </a:buClr>
              <a:buSzPts val="1004"/>
              <a:buNone/>
              <a:defRPr sz="800"/>
            </a:lvl5pPr>
            <a:lvl6pPr marL="2293315" lvl="5" indent="-191110" algn="l">
              <a:lnSpc>
                <a:spcPct val="90000"/>
              </a:lnSpc>
              <a:spcBef>
                <a:spcPts val="420"/>
              </a:spcBef>
              <a:spcAft>
                <a:spcPts val="0"/>
              </a:spcAft>
              <a:buClr>
                <a:schemeClr val="dk1"/>
              </a:buClr>
              <a:buSzPts val="1004"/>
              <a:buNone/>
              <a:defRPr sz="800"/>
            </a:lvl6pPr>
            <a:lvl7pPr marL="2675534" lvl="6" indent="-191110" algn="l">
              <a:lnSpc>
                <a:spcPct val="90000"/>
              </a:lnSpc>
              <a:spcBef>
                <a:spcPts val="420"/>
              </a:spcBef>
              <a:spcAft>
                <a:spcPts val="0"/>
              </a:spcAft>
              <a:buClr>
                <a:schemeClr val="dk1"/>
              </a:buClr>
              <a:buSzPts val="1004"/>
              <a:buNone/>
              <a:defRPr sz="800"/>
            </a:lvl7pPr>
            <a:lvl8pPr marL="3057754" lvl="7" indent="-191110" algn="l">
              <a:lnSpc>
                <a:spcPct val="90000"/>
              </a:lnSpc>
              <a:spcBef>
                <a:spcPts val="420"/>
              </a:spcBef>
              <a:spcAft>
                <a:spcPts val="0"/>
              </a:spcAft>
              <a:buClr>
                <a:schemeClr val="dk1"/>
              </a:buClr>
              <a:buSzPts val="1004"/>
              <a:buNone/>
              <a:defRPr sz="800"/>
            </a:lvl8pPr>
            <a:lvl9pPr marL="3439973" lvl="8" indent="-191110" algn="l">
              <a:lnSpc>
                <a:spcPct val="90000"/>
              </a:lnSpc>
              <a:spcBef>
                <a:spcPts val="420"/>
              </a:spcBef>
              <a:spcAft>
                <a:spcPts val="0"/>
              </a:spcAft>
              <a:buClr>
                <a:schemeClr val="dk1"/>
              </a:buClr>
              <a:buSzPts val="1004"/>
              <a:buNone/>
              <a:defRPr sz="800"/>
            </a:lvl9pPr>
          </a:lstStyle>
          <a:p>
            <a:pPr>
              <a:defRPr/>
            </a:pPr>
            <a:endParaRPr/>
          </a:p>
        </p:txBody>
      </p:sp>
      <p:sp>
        <p:nvSpPr>
          <p:cNvPr id="7" name="Google Shape;58;p13"/>
          <p:cNvSpPr>
            <a:spLocks noGrp="1"/>
          </p:cNvSpPr>
          <p:nvPr>
            <p:ph type="dt" idx="10"/>
          </p:nvPr>
        </p:nvSpPr>
        <p:spPr bwMode="auto">
          <a:xfrm>
            <a:off x="681037" y="6356351"/>
            <a:ext cx="2228850" cy="365125"/>
          </a:xfrm>
          <a:prstGeom prst="rect">
            <a:avLst/>
          </a:prstGeom>
          <a:noFill/>
          <a:ln>
            <a:noFill/>
          </a:ln>
        </p:spPr>
        <p:txBody>
          <a:bodyPr spcFirstLastPara="1" wrap="square" lIns="76431" tIns="38205" rIns="76431" bIns="3820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8" name="Google Shape;59;p13"/>
          <p:cNvSpPr>
            <a:spLocks noGrp="1"/>
          </p:cNvSpPr>
          <p:nvPr>
            <p:ph type="ftr" idx="11"/>
          </p:nvPr>
        </p:nvSpPr>
        <p:spPr bwMode="auto">
          <a:xfrm>
            <a:off x="3281363" y="6356351"/>
            <a:ext cx="3343275" cy="365125"/>
          </a:xfrm>
          <a:prstGeom prst="rect">
            <a:avLst/>
          </a:prstGeom>
          <a:noFill/>
          <a:ln>
            <a:noFill/>
          </a:ln>
        </p:spPr>
        <p:txBody>
          <a:bodyPr spcFirstLastPara="1" wrap="square" lIns="76431" tIns="38205" rIns="76431" bIns="3820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9" name="Google Shape;60;p13"/>
          <p:cNvSpPr>
            <a:spLocks noGrp="1"/>
          </p:cNvSpPr>
          <p:nvPr>
            <p:ph type="sldNum" idx="12"/>
          </p:nvPr>
        </p:nvSpPr>
        <p:spPr bwMode="auto">
          <a:xfrm>
            <a:off x="6996113" y="6356351"/>
            <a:ext cx="2228850" cy="365125"/>
          </a:xfrm>
          <a:prstGeom prst="rect">
            <a:avLst/>
          </a:prstGeom>
          <a:noFill/>
          <a:ln>
            <a:noFill/>
          </a:ln>
        </p:spPr>
        <p:txBody>
          <a:bodyPr spcFirstLastPara="1" wrap="square" lIns="76431" tIns="38205" rIns="76431" bIns="3820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defRPr/>
            </a:pPr>
            <a:fld id="{00000000-1234-1234-1234-123412341234}" type="slidenum">
              <a:rPr lang="en-US" smtClean="0"/>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matchingName="Рисунок с подписью" type="picTx" userDrawn="1">
  <p:cSld name="PICTURE_WITH_CAPTION_TEXT">
    <p:spTree>
      <p:nvGrpSpPr>
        <p:cNvPr id="1" name=""/>
        <p:cNvGrpSpPr/>
        <p:nvPr/>
      </p:nvGrpSpPr>
      <p:grpSpPr bwMode="auto">
        <a:xfrm>
          <a:off x="0" y="0"/>
          <a:ext cx="0" cy="0"/>
          <a:chOff x="0" y="0"/>
          <a:chExt cx="0" cy="0"/>
        </a:xfrm>
      </p:grpSpPr>
      <p:sp>
        <p:nvSpPr>
          <p:cNvPr id="4" name="Google Shape;62;p14"/>
          <p:cNvSpPr>
            <a:spLocks noGrp="1"/>
          </p:cNvSpPr>
          <p:nvPr>
            <p:ph type="title"/>
          </p:nvPr>
        </p:nvSpPr>
        <p:spPr bwMode="auto">
          <a:xfrm>
            <a:off x="682328" y="457201"/>
            <a:ext cx="3194942" cy="1600200"/>
          </a:xfrm>
          <a:prstGeom prst="rect">
            <a:avLst/>
          </a:prstGeom>
          <a:noFill/>
          <a:ln>
            <a:noFill/>
          </a:ln>
        </p:spPr>
        <p:txBody>
          <a:bodyPr spcFirstLastPara="1" wrap="square" lIns="76431" tIns="38205" rIns="76431" bIns="38205" anchor="b" anchorCtr="0">
            <a:normAutofit/>
          </a:bodyPr>
          <a:lstStyle>
            <a:lvl1pPr lvl="0" algn="l">
              <a:lnSpc>
                <a:spcPct val="90000"/>
              </a:lnSpc>
              <a:spcBef>
                <a:spcPts val="0"/>
              </a:spcBef>
              <a:spcAft>
                <a:spcPts val="0"/>
              </a:spcAft>
              <a:buClr>
                <a:schemeClr val="dk1"/>
              </a:buClr>
              <a:buSzPts val="3212"/>
              <a:buFont typeface="Calibri"/>
              <a:buNone/>
              <a:defRPr sz="27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5" name="Google Shape;63;p14"/>
          <p:cNvSpPr>
            <a:spLocks noGrp="1"/>
          </p:cNvSpPr>
          <p:nvPr>
            <p:ph type="pic" idx="2"/>
          </p:nvPr>
        </p:nvSpPr>
        <p:spPr bwMode="auto">
          <a:xfrm>
            <a:off x="4211341" y="987426"/>
            <a:ext cx="5014912" cy="4873625"/>
          </a:xfrm>
          <a:prstGeom prst="rect">
            <a:avLst/>
          </a:prstGeom>
          <a:noFill/>
          <a:ln>
            <a:noFill/>
          </a:ln>
        </p:spPr>
      </p:sp>
      <p:sp>
        <p:nvSpPr>
          <p:cNvPr id="6" name="Google Shape;64;p14"/>
          <p:cNvSpPr>
            <a:spLocks noGrp="1"/>
          </p:cNvSpPr>
          <p:nvPr>
            <p:ph type="body" idx="1"/>
          </p:nvPr>
        </p:nvSpPr>
        <p:spPr bwMode="auto">
          <a:xfrm>
            <a:off x="682328" y="2057400"/>
            <a:ext cx="3194942" cy="3811588"/>
          </a:xfrm>
          <a:prstGeom prst="rect">
            <a:avLst/>
          </a:prstGeom>
          <a:noFill/>
          <a:ln>
            <a:noFill/>
          </a:ln>
        </p:spPr>
        <p:txBody>
          <a:bodyPr spcFirstLastPara="1" wrap="square" lIns="76431" tIns="38205" rIns="76431" bIns="38205" anchor="t" anchorCtr="0">
            <a:normAutofit/>
          </a:bodyPr>
          <a:lstStyle>
            <a:lvl1pPr marL="382219" lvl="0" indent="-191110" algn="l">
              <a:lnSpc>
                <a:spcPct val="90000"/>
              </a:lnSpc>
              <a:spcBef>
                <a:spcPts val="839"/>
              </a:spcBef>
              <a:spcAft>
                <a:spcPts val="0"/>
              </a:spcAft>
              <a:buClr>
                <a:schemeClr val="dk1"/>
              </a:buClr>
              <a:buSzPts val="1606"/>
              <a:buNone/>
              <a:defRPr sz="1300"/>
            </a:lvl1pPr>
            <a:lvl2pPr marL="764438" lvl="1" indent="-191110" algn="l">
              <a:lnSpc>
                <a:spcPct val="90000"/>
              </a:lnSpc>
              <a:spcBef>
                <a:spcPts val="420"/>
              </a:spcBef>
              <a:spcAft>
                <a:spcPts val="0"/>
              </a:spcAft>
              <a:buClr>
                <a:schemeClr val="dk1"/>
              </a:buClr>
              <a:buSzPts val="1405"/>
              <a:buNone/>
              <a:defRPr sz="1200"/>
            </a:lvl2pPr>
            <a:lvl3pPr marL="1146658" lvl="2" indent="-191110" algn="l">
              <a:lnSpc>
                <a:spcPct val="90000"/>
              </a:lnSpc>
              <a:spcBef>
                <a:spcPts val="420"/>
              </a:spcBef>
              <a:spcAft>
                <a:spcPts val="0"/>
              </a:spcAft>
              <a:buClr>
                <a:schemeClr val="dk1"/>
              </a:buClr>
              <a:buSzPts val="1205"/>
              <a:buNone/>
              <a:defRPr sz="1000"/>
            </a:lvl3pPr>
            <a:lvl4pPr marL="1528877" lvl="3" indent="-191110" algn="l">
              <a:lnSpc>
                <a:spcPct val="90000"/>
              </a:lnSpc>
              <a:spcBef>
                <a:spcPts val="420"/>
              </a:spcBef>
              <a:spcAft>
                <a:spcPts val="0"/>
              </a:spcAft>
              <a:buClr>
                <a:schemeClr val="dk1"/>
              </a:buClr>
              <a:buSzPts val="1004"/>
              <a:buNone/>
              <a:defRPr sz="800"/>
            </a:lvl4pPr>
            <a:lvl5pPr marL="1911096" lvl="4" indent="-191110" algn="l">
              <a:lnSpc>
                <a:spcPct val="90000"/>
              </a:lnSpc>
              <a:spcBef>
                <a:spcPts val="420"/>
              </a:spcBef>
              <a:spcAft>
                <a:spcPts val="0"/>
              </a:spcAft>
              <a:buClr>
                <a:schemeClr val="dk1"/>
              </a:buClr>
              <a:buSzPts val="1004"/>
              <a:buNone/>
              <a:defRPr sz="800"/>
            </a:lvl5pPr>
            <a:lvl6pPr marL="2293315" lvl="5" indent="-191110" algn="l">
              <a:lnSpc>
                <a:spcPct val="90000"/>
              </a:lnSpc>
              <a:spcBef>
                <a:spcPts val="420"/>
              </a:spcBef>
              <a:spcAft>
                <a:spcPts val="0"/>
              </a:spcAft>
              <a:buClr>
                <a:schemeClr val="dk1"/>
              </a:buClr>
              <a:buSzPts val="1004"/>
              <a:buNone/>
              <a:defRPr sz="800"/>
            </a:lvl6pPr>
            <a:lvl7pPr marL="2675534" lvl="6" indent="-191110" algn="l">
              <a:lnSpc>
                <a:spcPct val="90000"/>
              </a:lnSpc>
              <a:spcBef>
                <a:spcPts val="420"/>
              </a:spcBef>
              <a:spcAft>
                <a:spcPts val="0"/>
              </a:spcAft>
              <a:buClr>
                <a:schemeClr val="dk1"/>
              </a:buClr>
              <a:buSzPts val="1004"/>
              <a:buNone/>
              <a:defRPr sz="800"/>
            </a:lvl7pPr>
            <a:lvl8pPr marL="3057754" lvl="7" indent="-191110" algn="l">
              <a:lnSpc>
                <a:spcPct val="90000"/>
              </a:lnSpc>
              <a:spcBef>
                <a:spcPts val="420"/>
              </a:spcBef>
              <a:spcAft>
                <a:spcPts val="0"/>
              </a:spcAft>
              <a:buClr>
                <a:schemeClr val="dk1"/>
              </a:buClr>
              <a:buSzPts val="1004"/>
              <a:buNone/>
              <a:defRPr sz="800"/>
            </a:lvl8pPr>
            <a:lvl9pPr marL="3439973" lvl="8" indent="-191110" algn="l">
              <a:lnSpc>
                <a:spcPct val="90000"/>
              </a:lnSpc>
              <a:spcBef>
                <a:spcPts val="420"/>
              </a:spcBef>
              <a:spcAft>
                <a:spcPts val="0"/>
              </a:spcAft>
              <a:buClr>
                <a:schemeClr val="dk1"/>
              </a:buClr>
              <a:buSzPts val="1004"/>
              <a:buNone/>
              <a:defRPr sz="800"/>
            </a:lvl9pPr>
          </a:lstStyle>
          <a:p>
            <a:pPr>
              <a:defRPr/>
            </a:pPr>
            <a:endParaRPr/>
          </a:p>
        </p:txBody>
      </p:sp>
      <p:sp>
        <p:nvSpPr>
          <p:cNvPr id="7" name="Google Shape;65;p14"/>
          <p:cNvSpPr>
            <a:spLocks noGrp="1"/>
          </p:cNvSpPr>
          <p:nvPr>
            <p:ph type="dt" idx="10"/>
          </p:nvPr>
        </p:nvSpPr>
        <p:spPr bwMode="auto">
          <a:xfrm>
            <a:off x="681037" y="6356351"/>
            <a:ext cx="2228850" cy="365125"/>
          </a:xfrm>
          <a:prstGeom prst="rect">
            <a:avLst/>
          </a:prstGeom>
          <a:noFill/>
          <a:ln>
            <a:noFill/>
          </a:ln>
        </p:spPr>
        <p:txBody>
          <a:bodyPr spcFirstLastPara="1" wrap="square" lIns="76431" tIns="38205" rIns="76431" bIns="3820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8" name="Google Shape;66;p14"/>
          <p:cNvSpPr>
            <a:spLocks noGrp="1"/>
          </p:cNvSpPr>
          <p:nvPr>
            <p:ph type="ftr" idx="11"/>
          </p:nvPr>
        </p:nvSpPr>
        <p:spPr bwMode="auto">
          <a:xfrm>
            <a:off x="3281363" y="6356351"/>
            <a:ext cx="3343275" cy="365125"/>
          </a:xfrm>
          <a:prstGeom prst="rect">
            <a:avLst/>
          </a:prstGeom>
          <a:noFill/>
          <a:ln>
            <a:noFill/>
          </a:ln>
        </p:spPr>
        <p:txBody>
          <a:bodyPr spcFirstLastPara="1" wrap="square" lIns="76431" tIns="38205" rIns="76431" bIns="3820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9" name="Google Shape;67;p14"/>
          <p:cNvSpPr>
            <a:spLocks noGrp="1"/>
          </p:cNvSpPr>
          <p:nvPr>
            <p:ph type="sldNum" idx="12"/>
          </p:nvPr>
        </p:nvSpPr>
        <p:spPr bwMode="auto">
          <a:xfrm>
            <a:off x="6996113" y="6356351"/>
            <a:ext cx="2228850" cy="365125"/>
          </a:xfrm>
          <a:prstGeom prst="rect">
            <a:avLst/>
          </a:prstGeom>
          <a:noFill/>
          <a:ln>
            <a:noFill/>
          </a:ln>
        </p:spPr>
        <p:txBody>
          <a:bodyPr spcFirstLastPara="1" wrap="square" lIns="76431" tIns="38205" rIns="76431" bIns="3820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defRPr/>
            </a:pPr>
            <a:fld id="{00000000-1234-1234-1234-123412341234}"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matchingName="Заголовок и вертикальный текст" type="vertTx" userDrawn="1">
  <p:cSld name="VERTICAL_TEXT">
    <p:spTree>
      <p:nvGrpSpPr>
        <p:cNvPr id="1" name=""/>
        <p:cNvGrpSpPr/>
        <p:nvPr/>
      </p:nvGrpSpPr>
      <p:grpSpPr bwMode="auto">
        <a:xfrm>
          <a:off x="0" y="0"/>
          <a:ext cx="0" cy="0"/>
          <a:chOff x="0" y="0"/>
          <a:chExt cx="0" cy="0"/>
        </a:xfrm>
      </p:grpSpPr>
      <p:sp>
        <p:nvSpPr>
          <p:cNvPr id="4" name="Google Shape;69;p15"/>
          <p:cNvSpPr>
            <a:spLocks noGrp="1"/>
          </p:cNvSpPr>
          <p:nvPr>
            <p:ph type="title"/>
          </p:nvPr>
        </p:nvSpPr>
        <p:spPr bwMode="auto">
          <a:xfrm>
            <a:off x="681038" y="365126"/>
            <a:ext cx="8543925" cy="1325563"/>
          </a:xfrm>
          <a:prstGeom prst="rect">
            <a:avLst/>
          </a:prstGeom>
          <a:noFill/>
          <a:ln>
            <a:noFill/>
          </a:ln>
        </p:spPr>
        <p:txBody>
          <a:bodyPr spcFirstLastPara="1" wrap="square" lIns="76431" tIns="38205" rIns="76431" bIns="38205"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5" name="Google Shape;70;p15"/>
          <p:cNvSpPr>
            <a:spLocks noGrp="1"/>
          </p:cNvSpPr>
          <p:nvPr>
            <p:ph type="body" idx="1"/>
          </p:nvPr>
        </p:nvSpPr>
        <p:spPr bwMode="auto">
          <a:xfrm rot="5400000">
            <a:off x="2777331" y="-270668"/>
            <a:ext cx="4351338" cy="8543925"/>
          </a:xfrm>
          <a:prstGeom prst="rect">
            <a:avLst/>
          </a:prstGeom>
          <a:noFill/>
          <a:ln>
            <a:noFill/>
          </a:ln>
        </p:spPr>
        <p:txBody>
          <a:bodyPr spcFirstLastPara="1" wrap="square" lIns="76431" tIns="38205" rIns="76431" bIns="38205" anchor="t" anchorCtr="0">
            <a:normAutofit/>
          </a:bodyPr>
          <a:lstStyle>
            <a:lvl1pPr marL="382219" lvl="0" indent="-286664" algn="l">
              <a:lnSpc>
                <a:spcPct val="90000"/>
              </a:lnSpc>
              <a:spcBef>
                <a:spcPts val="839"/>
              </a:spcBef>
              <a:spcAft>
                <a:spcPts val="0"/>
              </a:spcAft>
              <a:buClr>
                <a:schemeClr val="dk1"/>
              </a:buClr>
              <a:buSzPts val="1800"/>
              <a:buChar char="•"/>
              <a:defRPr/>
            </a:lvl1pPr>
            <a:lvl2pPr marL="764438" lvl="1" indent="-286664" algn="l">
              <a:lnSpc>
                <a:spcPct val="90000"/>
              </a:lnSpc>
              <a:spcBef>
                <a:spcPts val="420"/>
              </a:spcBef>
              <a:spcAft>
                <a:spcPts val="0"/>
              </a:spcAft>
              <a:buClr>
                <a:schemeClr val="dk1"/>
              </a:buClr>
              <a:buSzPts val="1800"/>
              <a:buChar char="•"/>
              <a:defRPr/>
            </a:lvl2pPr>
            <a:lvl3pPr marL="1146658" lvl="2" indent="-286664" algn="l">
              <a:lnSpc>
                <a:spcPct val="90000"/>
              </a:lnSpc>
              <a:spcBef>
                <a:spcPts val="420"/>
              </a:spcBef>
              <a:spcAft>
                <a:spcPts val="0"/>
              </a:spcAft>
              <a:buClr>
                <a:schemeClr val="dk1"/>
              </a:buClr>
              <a:buSzPts val="1800"/>
              <a:buChar char="•"/>
              <a:defRPr/>
            </a:lvl3pPr>
            <a:lvl4pPr marL="1528877" lvl="3" indent="-286664" algn="l">
              <a:lnSpc>
                <a:spcPct val="90000"/>
              </a:lnSpc>
              <a:spcBef>
                <a:spcPts val="420"/>
              </a:spcBef>
              <a:spcAft>
                <a:spcPts val="0"/>
              </a:spcAft>
              <a:buClr>
                <a:schemeClr val="dk1"/>
              </a:buClr>
              <a:buSzPts val="1800"/>
              <a:buChar char="•"/>
              <a:defRPr/>
            </a:lvl4pPr>
            <a:lvl5pPr marL="1911096" lvl="4" indent="-286664" algn="l">
              <a:lnSpc>
                <a:spcPct val="90000"/>
              </a:lnSpc>
              <a:spcBef>
                <a:spcPts val="420"/>
              </a:spcBef>
              <a:spcAft>
                <a:spcPts val="0"/>
              </a:spcAft>
              <a:buClr>
                <a:schemeClr val="dk1"/>
              </a:buClr>
              <a:buSzPts val="1800"/>
              <a:buChar char="•"/>
              <a:defRPr/>
            </a:lvl5pPr>
            <a:lvl6pPr marL="2293315" lvl="5" indent="-286664" algn="l">
              <a:lnSpc>
                <a:spcPct val="90000"/>
              </a:lnSpc>
              <a:spcBef>
                <a:spcPts val="420"/>
              </a:spcBef>
              <a:spcAft>
                <a:spcPts val="0"/>
              </a:spcAft>
              <a:buClr>
                <a:schemeClr val="dk1"/>
              </a:buClr>
              <a:buSzPts val="1800"/>
              <a:buChar char="•"/>
              <a:defRPr/>
            </a:lvl6pPr>
            <a:lvl7pPr marL="2675534" lvl="6" indent="-286664" algn="l">
              <a:lnSpc>
                <a:spcPct val="90000"/>
              </a:lnSpc>
              <a:spcBef>
                <a:spcPts val="420"/>
              </a:spcBef>
              <a:spcAft>
                <a:spcPts val="0"/>
              </a:spcAft>
              <a:buClr>
                <a:schemeClr val="dk1"/>
              </a:buClr>
              <a:buSzPts val="1800"/>
              <a:buChar char="•"/>
              <a:defRPr/>
            </a:lvl7pPr>
            <a:lvl8pPr marL="3057754" lvl="7" indent="-286664" algn="l">
              <a:lnSpc>
                <a:spcPct val="90000"/>
              </a:lnSpc>
              <a:spcBef>
                <a:spcPts val="420"/>
              </a:spcBef>
              <a:spcAft>
                <a:spcPts val="0"/>
              </a:spcAft>
              <a:buClr>
                <a:schemeClr val="dk1"/>
              </a:buClr>
              <a:buSzPts val="1800"/>
              <a:buChar char="•"/>
              <a:defRPr/>
            </a:lvl8pPr>
            <a:lvl9pPr marL="3439973" lvl="8" indent="-286664" algn="l">
              <a:lnSpc>
                <a:spcPct val="90000"/>
              </a:lnSpc>
              <a:spcBef>
                <a:spcPts val="420"/>
              </a:spcBef>
              <a:spcAft>
                <a:spcPts val="0"/>
              </a:spcAft>
              <a:buClr>
                <a:schemeClr val="dk1"/>
              </a:buClr>
              <a:buSzPts val="1800"/>
              <a:buChar char="•"/>
              <a:defRPr/>
            </a:lvl9pPr>
          </a:lstStyle>
          <a:p>
            <a:pPr>
              <a:defRPr/>
            </a:pPr>
            <a:endParaRPr/>
          </a:p>
        </p:txBody>
      </p:sp>
      <p:sp>
        <p:nvSpPr>
          <p:cNvPr id="6" name="Google Shape;71;p15"/>
          <p:cNvSpPr>
            <a:spLocks noGrp="1"/>
          </p:cNvSpPr>
          <p:nvPr>
            <p:ph type="dt" idx="10"/>
          </p:nvPr>
        </p:nvSpPr>
        <p:spPr bwMode="auto">
          <a:xfrm>
            <a:off x="681037" y="6356351"/>
            <a:ext cx="2228850" cy="365125"/>
          </a:xfrm>
          <a:prstGeom prst="rect">
            <a:avLst/>
          </a:prstGeom>
          <a:noFill/>
          <a:ln>
            <a:noFill/>
          </a:ln>
        </p:spPr>
        <p:txBody>
          <a:bodyPr spcFirstLastPara="1" wrap="square" lIns="76431" tIns="38205" rIns="76431" bIns="3820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7" name="Google Shape;72;p15"/>
          <p:cNvSpPr>
            <a:spLocks noGrp="1"/>
          </p:cNvSpPr>
          <p:nvPr>
            <p:ph type="ftr" idx="11"/>
          </p:nvPr>
        </p:nvSpPr>
        <p:spPr bwMode="auto">
          <a:xfrm>
            <a:off x="3281363" y="6356351"/>
            <a:ext cx="3343275" cy="365125"/>
          </a:xfrm>
          <a:prstGeom prst="rect">
            <a:avLst/>
          </a:prstGeom>
          <a:noFill/>
          <a:ln>
            <a:noFill/>
          </a:ln>
        </p:spPr>
        <p:txBody>
          <a:bodyPr spcFirstLastPara="1" wrap="square" lIns="76431" tIns="38205" rIns="76431" bIns="3820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8" name="Google Shape;73;p15"/>
          <p:cNvSpPr>
            <a:spLocks noGrp="1"/>
          </p:cNvSpPr>
          <p:nvPr>
            <p:ph type="sldNum" idx="12"/>
          </p:nvPr>
        </p:nvSpPr>
        <p:spPr bwMode="auto">
          <a:xfrm>
            <a:off x="6996113" y="6356351"/>
            <a:ext cx="2228850" cy="365125"/>
          </a:xfrm>
          <a:prstGeom prst="rect">
            <a:avLst/>
          </a:prstGeom>
          <a:noFill/>
          <a:ln>
            <a:noFill/>
          </a:ln>
        </p:spPr>
        <p:txBody>
          <a:bodyPr spcFirstLastPara="1" wrap="square" lIns="76431" tIns="38205" rIns="76431" bIns="3820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defRPr/>
            </a:pPr>
            <a:fld id="{00000000-1234-1234-1234-123412341234}"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matchingName="Вертикальный заголовок и текст" type="vertTitleAndTx" userDrawn="1">
  <p:cSld name="VERTICAL_TITLE_AND_VERTICAL_TEXT">
    <p:spTree>
      <p:nvGrpSpPr>
        <p:cNvPr id="1" name=""/>
        <p:cNvGrpSpPr/>
        <p:nvPr/>
      </p:nvGrpSpPr>
      <p:grpSpPr bwMode="auto">
        <a:xfrm>
          <a:off x="0" y="0"/>
          <a:ext cx="0" cy="0"/>
          <a:chOff x="0" y="0"/>
          <a:chExt cx="0" cy="0"/>
        </a:xfrm>
      </p:grpSpPr>
      <p:sp>
        <p:nvSpPr>
          <p:cNvPr id="4" name="Google Shape;75;p16"/>
          <p:cNvSpPr>
            <a:spLocks noGrp="1"/>
          </p:cNvSpPr>
          <p:nvPr>
            <p:ph type="title"/>
          </p:nvPr>
        </p:nvSpPr>
        <p:spPr bwMode="auto">
          <a:xfrm rot="5400000">
            <a:off x="5251054" y="2203054"/>
            <a:ext cx="5811838" cy="2135981"/>
          </a:xfrm>
          <a:prstGeom prst="rect">
            <a:avLst/>
          </a:prstGeom>
          <a:noFill/>
          <a:ln>
            <a:noFill/>
          </a:ln>
        </p:spPr>
        <p:txBody>
          <a:bodyPr spcFirstLastPara="1" wrap="square" lIns="76431" tIns="38205" rIns="76431" bIns="38205"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pPr>
              <a:defRPr/>
            </a:pPr>
            <a:endParaRPr/>
          </a:p>
        </p:txBody>
      </p:sp>
      <p:sp>
        <p:nvSpPr>
          <p:cNvPr id="5" name="Google Shape;76;p16"/>
          <p:cNvSpPr>
            <a:spLocks noGrp="1"/>
          </p:cNvSpPr>
          <p:nvPr>
            <p:ph type="body" idx="1"/>
          </p:nvPr>
        </p:nvSpPr>
        <p:spPr bwMode="auto">
          <a:xfrm rot="5400000">
            <a:off x="917178" y="128985"/>
            <a:ext cx="5811838" cy="6284119"/>
          </a:xfrm>
          <a:prstGeom prst="rect">
            <a:avLst/>
          </a:prstGeom>
          <a:noFill/>
          <a:ln>
            <a:noFill/>
          </a:ln>
        </p:spPr>
        <p:txBody>
          <a:bodyPr spcFirstLastPara="1" wrap="square" lIns="76431" tIns="38205" rIns="76431" bIns="38205" anchor="t" anchorCtr="0">
            <a:normAutofit/>
          </a:bodyPr>
          <a:lstStyle>
            <a:lvl1pPr marL="382219" lvl="0" indent="-286664" algn="l">
              <a:lnSpc>
                <a:spcPct val="90000"/>
              </a:lnSpc>
              <a:spcBef>
                <a:spcPts val="839"/>
              </a:spcBef>
              <a:spcAft>
                <a:spcPts val="0"/>
              </a:spcAft>
              <a:buClr>
                <a:schemeClr val="dk1"/>
              </a:buClr>
              <a:buSzPts val="1800"/>
              <a:buChar char="•"/>
              <a:defRPr/>
            </a:lvl1pPr>
            <a:lvl2pPr marL="764438" lvl="1" indent="-286664" algn="l">
              <a:lnSpc>
                <a:spcPct val="90000"/>
              </a:lnSpc>
              <a:spcBef>
                <a:spcPts val="420"/>
              </a:spcBef>
              <a:spcAft>
                <a:spcPts val="0"/>
              </a:spcAft>
              <a:buClr>
                <a:schemeClr val="dk1"/>
              </a:buClr>
              <a:buSzPts val="1800"/>
              <a:buChar char="•"/>
              <a:defRPr/>
            </a:lvl2pPr>
            <a:lvl3pPr marL="1146658" lvl="2" indent="-286664" algn="l">
              <a:lnSpc>
                <a:spcPct val="90000"/>
              </a:lnSpc>
              <a:spcBef>
                <a:spcPts val="420"/>
              </a:spcBef>
              <a:spcAft>
                <a:spcPts val="0"/>
              </a:spcAft>
              <a:buClr>
                <a:schemeClr val="dk1"/>
              </a:buClr>
              <a:buSzPts val="1800"/>
              <a:buChar char="•"/>
              <a:defRPr/>
            </a:lvl3pPr>
            <a:lvl4pPr marL="1528877" lvl="3" indent="-286664" algn="l">
              <a:lnSpc>
                <a:spcPct val="90000"/>
              </a:lnSpc>
              <a:spcBef>
                <a:spcPts val="420"/>
              </a:spcBef>
              <a:spcAft>
                <a:spcPts val="0"/>
              </a:spcAft>
              <a:buClr>
                <a:schemeClr val="dk1"/>
              </a:buClr>
              <a:buSzPts val="1800"/>
              <a:buChar char="•"/>
              <a:defRPr/>
            </a:lvl4pPr>
            <a:lvl5pPr marL="1911096" lvl="4" indent="-286664" algn="l">
              <a:lnSpc>
                <a:spcPct val="90000"/>
              </a:lnSpc>
              <a:spcBef>
                <a:spcPts val="420"/>
              </a:spcBef>
              <a:spcAft>
                <a:spcPts val="0"/>
              </a:spcAft>
              <a:buClr>
                <a:schemeClr val="dk1"/>
              </a:buClr>
              <a:buSzPts val="1800"/>
              <a:buChar char="•"/>
              <a:defRPr/>
            </a:lvl5pPr>
            <a:lvl6pPr marL="2293315" lvl="5" indent="-286664" algn="l">
              <a:lnSpc>
                <a:spcPct val="90000"/>
              </a:lnSpc>
              <a:spcBef>
                <a:spcPts val="420"/>
              </a:spcBef>
              <a:spcAft>
                <a:spcPts val="0"/>
              </a:spcAft>
              <a:buClr>
                <a:schemeClr val="dk1"/>
              </a:buClr>
              <a:buSzPts val="1800"/>
              <a:buChar char="•"/>
              <a:defRPr/>
            </a:lvl6pPr>
            <a:lvl7pPr marL="2675534" lvl="6" indent="-286664" algn="l">
              <a:lnSpc>
                <a:spcPct val="90000"/>
              </a:lnSpc>
              <a:spcBef>
                <a:spcPts val="420"/>
              </a:spcBef>
              <a:spcAft>
                <a:spcPts val="0"/>
              </a:spcAft>
              <a:buClr>
                <a:schemeClr val="dk1"/>
              </a:buClr>
              <a:buSzPts val="1800"/>
              <a:buChar char="•"/>
              <a:defRPr/>
            </a:lvl7pPr>
            <a:lvl8pPr marL="3057754" lvl="7" indent="-286664" algn="l">
              <a:lnSpc>
                <a:spcPct val="90000"/>
              </a:lnSpc>
              <a:spcBef>
                <a:spcPts val="420"/>
              </a:spcBef>
              <a:spcAft>
                <a:spcPts val="0"/>
              </a:spcAft>
              <a:buClr>
                <a:schemeClr val="dk1"/>
              </a:buClr>
              <a:buSzPts val="1800"/>
              <a:buChar char="•"/>
              <a:defRPr/>
            </a:lvl8pPr>
            <a:lvl9pPr marL="3439973" lvl="8" indent="-286664" algn="l">
              <a:lnSpc>
                <a:spcPct val="90000"/>
              </a:lnSpc>
              <a:spcBef>
                <a:spcPts val="420"/>
              </a:spcBef>
              <a:spcAft>
                <a:spcPts val="0"/>
              </a:spcAft>
              <a:buClr>
                <a:schemeClr val="dk1"/>
              </a:buClr>
              <a:buSzPts val="1800"/>
              <a:buChar char="•"/>
              <a:defRPr/>
            </a:lvl9pPr>
          </a:lstStyle>
          <a:p>
            <a:pPr>
              <a:defRPr/>
            </a:pPr>
            <a:endParaRPr/>
          </a:p>
        </p:txBody>
      </p:sp>
      <p:sp>
        <p:nvSpPr>
          <p:cNvPr id="6" name="Google Shape;77;p16"/>
          <p:cNvSpPr>
            <a:spLocks noGrp="1"/>
          </p:cNvSpPr>
          <p:nvPr>
            <p:ph type="dt" idx="10"/>
          </p:nvPr>
        </p:nvSpPr>
        <p:spPr bwMode="auto">
          <a:xfrm>
            <a:off x="681037" y="6356351"/>
            <a:ext cx="2228850" cy="365125"/>
          </a:xfrm>
          <a:prstGeom prst="rect">
            <a:avLst/>
          </a:prstGeom>
          <a:noFill/>
          <a:ln>
            <a:noFill/>
          </a:ln>
        </p:spPr>
        <p:txBody>
          <a:bodyPr spcFirstLastPara="1" wrap="square" lIns="76431" tIns="38205" rIns="76431" bIns="38205"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7" name="Google Shape;78;p16"/>
          <p:cNvSpPr>
            <a:spLocks noGrp="1"/>
          </p:cNvSpPr>
          <p:nvPr>
            <p:ph type="ftr" idx="11"/>
          </p:nvPr>
        </p:nvSpPr>
        <p:spPr bwMode="auto">
          <a:xfrm>
            <a:off x="3281363" y="6356351"/>
            <a:ext cx="3343275" cy="365125"/>
          </a:xfrm>
          <a:prstGeom prst="rect">
            <a:avLst/>
          </a:prstGeom>
          <a:noFill/>
          <a:ln>
            <a:noFill/>
          </a:ln>
        </p:spPr>
        <p:txBody>
          <a:bodyPr spcFirstLastPara="1" wrap="square" lIns="76431" tIns="38205" rIns="76431" bIns="38205"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a:defRPr/>
            </a:pPr>
            <a:endParaRPr/>
          </a:p>
        </p:txBody>
      </p:sp>
      <p:sp>
        <p:nvSpPr>
          <p:cNvPr id="8" name="Google Shape;79;p16"/>
          <p:cNvSpPr>
            <a:spLocks noGrp="1"/>
          </p:cNvSpPr>
          <p:nvPr>
            <p:ph type="sldNum" idx="12"/>
          </p:nvPr>
        </p:nvSpPr>
        <p:spPr bwMode="auto">
          <a:xfrm>
            <a:off x="6996113" y="6356351"/>
            <a:ext cx="2228850" cy="365125"/>
          </a:xfrm>
          <a:prstGeom prst="rect">
            <a:avLst/>
          </a:prstGeom>
          <a:noFill/>
          <a:ln>
            <a:noFill/>
          </a:ln>
        </p:spPr>
        <p:txBody>
          <a:bodyPr spcFirstLastPara="1" wrap="square" lIns="76431" tIns="38205" rIns="76431" bIns="38205"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a:defRPr/>
            </a:pPr>
            <a:fld id="{00000000-1234-1234-1234-123412341234}"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0">
            <a:alphaModFix amt="78000"/>
          </a:blip>
          <a:stretch/>
        </a:blipFill>
        <a:effectLst/>
      </p:bgPr>
    </p:bg>
    <p:spTree>
      <p:nvGrpSpPr>
        <p:cNvPr id="1" name=""/>
        <p:cNvGrpSpPr/>
        <p:nvPr/>
      </p:nvGrpSpPr>
      <p:grpSpPr bwMode="auto">
        <a:xfrm>
          <a:off x="0" y="0"/>
          <a:ext cx="0" cy="0"/>
          <a:chOff x="0" y="0"/>
          <a:chExt cx="0" cy="0"/>
        </a:xfrm>
      </p:grpSpPr>
      <p:sp>
        <p:nvSpPr>
          <p:cNvPr id="4" name="Google Shape;6;p5"/>
          <p:cNvSpPr>
            <a:spLocks noGrp="1"/>
          </p:cNvSpPr>
          <p:nvPr>
            <p:ph type="title"/>
          </p:nvPr>
        </p:nvSpPr>
        <p:spPr bwMode="auto">
          <a:xfrm>
            <a:off x="681038" y="365126"/>
            <a:ext cx="8543925" cy="1325563"/>
          </a:xfrm>
          <a:prstGeom prst="rect">
            <a:avLst/>
          </a:prstGeom>
          <a:noFill/>
          <a:ln>
            <a:noFill/>
          </a:ln>
        </p:spPr>
        <p:txBody>
          <a:bodyPr spcFirstLastPara="1" wrap="square" lIns="76431" tIns="38205" rIns="76431" bIns="38205" anchor="ctr" anchorCtr="0">
            <a:normAutofit/>
          </a:bodyPr>
          <a:lstStyle>
            <a:lvl1pPr marR="0" lvl="0" algn="l">
              <a:lnSpc>
                <a:spcPct val="90000"/>
              </a:lnSpc>
              <a:spcBef>
                <a:spcPts val="0"/>
              </a:spcBef>
              <a:spcAft>
                <a:spcPts val="0"/>
              </a:spcAft>
              <a:buClr>
                <a:schemeClr val="dk1"/>
              </a:buClr>
              <a:buSzPts val="4417"/>
              <a:buFont typeface="Calibri"/>
              <a:buNone/>
              <a:defRPr sz="4400" b="0" i="0" u="none" strike="noStrike" cap="none">
                <a:solidFill>
                  <a:schemeClr val="dk1"/>
                </a:solidFill>
                <a:latin typeface="Calibri"/>
                <a:ea typeface="Calibri"/>
                <a:cs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pPr>
              <a:defRPr/>
            </a:pPr>
            <a:endParaRPr/>
          </a:p>
        </p:txBody>
      </p:sp>
      <p:sp>
        <p:nvSpPr>
          <p:cNvPr id="5" name="Google Shape;7;p5"/>
          <p:cNvSpPr>
            <a:spLocks noGrp="1"/>
          </p:cNvSpPr>
          <p:nvPr>
            <p:ph type="body" idx="1"/>
          </p:nvPr>
        </p:nvSpPr>
        <p:spPr bwMode="auto">
          <a:xfrm>
            <a:off x="681038" y="1825625"/>
            <a:ext cx="8543925" cy="4351338"/>
          </a:xfrm>
          <a:prstGeom prst="rect">
            <a:avLst/>
          </a:prstGeom>
          <a:noFill/>
          <a:ln>
            <a:noFill/>
          </a:ln>
        </p:spPr>
        <p:txBody>
          <a:bodyPr spcFirstLastPara="1" wrap="square" lIns="76431" tIns="38205" rIns="76431" bIns="38205" anchor="t" anchorCtr="0">
            <a:normAutofit/>
          </a:bodyPr>
          <a:lstStyle>
            <a:lvl1pPr marL="457200" marR="0" lvl="0" indent="-407098" algn="l">
              <a:lnSpc>
                <a:spcPct val="90000"/>
              </a:lnSpc>
              <a:spcBef>
                <a:spcPts val="1004"/>
              </a:spcBef>
              <a:spcAft>
                <a:spcPts val="0"/>
              </a:spcAft>
              <a:buClr>
                <a:schemeClr val="dk1"/>
              </a:buClr>
              <a:buSzPts val="2811"/>
              <a:buFont typeface="Arial"/>
              <a:buChar char="•"/>
              <a:defRPr sz="2800" b="0" i="0" u="none" strike="noStrike" cap="none">
                <a:solidFill>
                  <a:schemeClr val="dk1"/>
                </a:solidFill>
                <a:latin typeface="Calibri"/>
                <a:ea typeface="Calibri"/>
                <a:cs typeface="Calibri"/>
              </a:defRPr>
            </a:lvl1pPr>
            <a:lvl2pPr marL="914400" marR="0" lvl="1" indent="-381571" algn="l">
              <a:lnSpc>
                <a:spcPct val="90000"/>
              </a:lnSpc>
              <a:spcBef>
                <a:spcPts val="502"/>
              </a:spcBef>
              <a:spcAft>
                <a:spcPts val="0"/>
              </a:spcAft>
              <a:buClr>
                <a:schemeClr val="dk1"/>
              </a:buClr>
              <a:buSzPts val="2409"/>
              <a:buFont typeface="Arial"/>
              <a:buChar char="•"/>
              <a:defRPr sz="2400" b="0" i="0" u="none" strike="noStrike" cap="none">
                <a:solidFill>
                  <a:schemeClr val="dk1"/>
                </a:solidFill>
                <a:latin typeface="Calibri"/>
                <a:ea typeface="Calibri"/>
                <a:cs typeface="Calibri"/>
              </a:defRPr>
            </a:lvl2pPr>
            <a:lvl3pPr marL="1371600" marR="0" lvl="2" indent="-356108" algn="l">
              <a:lnSpc>
                <a:spcPct val="90000"/>
              </a:lnSpc>
              <a:spcBef>
                <a:spcPts val="502"/>
              </a:spcBef>
              <a:spcAft>
                <a:spcPts val="0"/>
              </a:spcAft>
              <a:buClr>
                <a:schemeClr val="dk1"/>
              </a:buClr>
              <a:buSzPts val="2008"/>
              <a:buFont typeface="Arial"/>
              <a:buChar char="•"/>
              <a:defRPr sz="2000" b="0" i="0" u="none" strike="noStrike" cap="none">
                <a:solidFill>
                  <a:schemeClr val="dk1"/>
                </a:solidFill>
                <a:latin typeface="Calibri"/>
                <a:ea typeface="Calibri"/>
                <a:cs typeface="Calibri"/>
              </a:defRPr>
            </a:lvl3pPr>
            <a:lvl4pPr marL="1828800" marR="0" lvl="3" indent="-343344" algn="l">
              <a:lnSpc>
                <a:spcPct val="90000"/>
              </a:lnSpc>
              <a:spcBef>
                <a:spcPts val="502"/>
              </a:spcBef>
              <a:spcAft>
                <a:spcPts val="0"/>
              </a:spcAft>
              <a:buClr>
                <a:schemeClr val="dk1"/>
              </a:buClr>
              <a:buSzPts val="1807"/>
              <a:buFont typeface="Arial"/>
              <a:buChar char="•"/>
              <a:defRPr sz="1800" b="0" i="0" u="none" strike="noStrike" cap="none">
                <a:solidFill>
                  <a:schemeClr val="dk1"/>
                </a:solidFill>
                <a:latin typeface="Calibri"/>
                <a:ea typeface="Calibri"/>
                <a:cs typeface="Calibri"/>
              </a:defRPr>
            </a:lvl4pPr>
            <a:lvl5pPr marL="2286000" marR="0" lvl="4" indent="-343344" algn="l">
              <a:lnSpc>
                <a:spcPct val="90000"/>
              </a:lnSpc>
              <a:spcBef>
                <a:spcPts val="502"/>
              </a:spcBef>
              <a:spcAft>
                <a:spcPts val="0"/>
              </a:spcAft>
              <a:buClr>
                <a:schemeClr val="dk1"/>
              </a:buClr>
              <a:buSzPts val="1807"/>
              <a:buFont typeface="Arial"/>
              <a:buChar char="•"/>
              <a:defRPr sz="1800" b="0" i="0" u="none" strike="noStrike" cap="none">
                <a:solidFill>
                  <a:schemeClr val="dk1"/>
                </a:solidFill>
                <a:latin typeface="Calibri"/>
                <a:ea typeface="Calibri"/>
                <a:cs typeface="Calibri"/>
              </a:defRPr>
            </a:lvl5pPr>
            <a:lvl6pPr marL="2743200" marR="0" lvl="5" indent="-343344" algn="l">
              <a:lnSpc>
                <a:spcPct val="90000"/>
              </a:lnSpc>
              <a:spcBef>
                <a:spcPts val="502"/>
              </a:spcBef>
              <a:spcAft>
                <a:spcPts val="0"/>
              </a:spcAft>
              <a:buClr>
                <a:schemeClr val="dk1"/>
              </a:buClr>
              <a:buSzPts val="1807"/>
              <a:buFont typeface="Arial"/>
              <a:buChar char="•"/>
              <a:defRPr sz="1800" b="0" i="0" u="none" strike="noStrike" cap="none">
                <a:solidFill>
                  <a:schemeClr val="dk1"/>
                </a:solidFill>
                <a:latin typeface="Calibri"/>
                <a:ea typeface="Calibri"/>
                <a:cs typeface="Calibri"/>
              </a:defRPr>
            </a:lvl6pPr>
            <a:lvl7pPr marL="3200400" marR="0" lvl="6" indent="-343344" algn="l">
              <a:lnSpc>
                <a:spcPct val="90000"/>
              </a:lnSpc>
              <a:spcBef>
                <a:spcPts val="502"/>
              </a:spcBef>
              <a:spcAft>
                <a:spcPts val="0"/>
              </a:spcAft>
              <a:buClr>
                <a:schemeClr val="dk1"/>
              </a:buClr>
              <a:buSzPts val="1807"/>
              <a:buFont typeface="Arial"/>
              <a:buChar char="•"/>
              <a:defRPr sz="1800" b="0" i="0" u="none" strike="noStrike" cap="none">
                <a:solidFill>
                  <a:schemeClr val="dk1"/>
                </a:solidFill>
                <a:latin typeface="Calibri"/>
                <a:ea typeface="Calibri"/>
                <a:cs typeface="Calibri"/>
              </a:defRPr>
            </a:lvl7pPr>
            <a:lvl8pPr marL="3657600" marR="0" lvl="7" indent="-343344" algn="l">
              <a:lnSpc>
                <a:spcPct val="90000"/>
              </a:lnSpc>
              <a:spcBef>
                <a:spcPts val="502"/>
              </a:spcBef>
              <a:spcAft>
                <a:spcPts val="0"/>
              </a:spcAft>
              <a:buClr>
                <a:schemeClr val="dk1"/>
              </a:buClr>
              <a:buSzPts val="1807"/>
              <a:buFont typeface="Arial"/>
              <a:buChar char="•"/>
              <a:defRPr sz="1800" b="0" i="0" u="none" strike="noStrike" cap="none">
                <a:solidFill>
                  <a:schemeClr val="dk1"/>
                </a:solidFill>
                <a:latin typeface="Calibri"/>
                <a:ea typeface="Calibri"/>
                <a:cs typeface="Calibri"/>
              </a:defRPr>
            </a:lvl8pPr>
            <a:lvl9pPr marL="4114800" marR="0" lvl="8" indent="-343344" algn="l">
              <a:lnSpc>
                <a:spcPct val="90000"/>
              </a:lnSpc>
              <a:spcBef>
                <a:spcPts val="502"/>
              </a:spcBef>
              <a:spcAft>
                <a:spcPts val="0"/>
              </a:spcAft>
              <a:buClr>
                <a:schemeClr val="dk1"/>
              </a:buClr>
              <a:buSzPts val="1807"/>
              <a:buFont typeface="Arial"/>
              <a:buChar char="•"/>
              <a:defRPr sz="1800" b="0" i="0" u="none" strike="noStrike" cap="none">
                <a:solidFill>
                  <a:schemeClr val="dk1"/>
                </a:solidFill>
                <a:latin typeface="Calibri"/>
                <a:ea typeface="Calibri"/>
                <a:cs typeface="Calibri"/>
              </a:defRPr>
            </a:lvl9pPr>
          </a:lstStyle>
          <a:p>
            <a:pPr>
              <a:defRPr/>
            </a:pPr>
            <a:endParaRPr/>
          </a:p>
        </p:txBody>
      </p:sp>
      <p:sp>
        <p:nvSpPr>
          <p:cNvPr id="6" name="Google Shape;8;p5"/>
          <p:cNvSpPr>
            <a:spLocks noGrp="1"/>
          </p:cNvSpPr>
          <p:nvPr>
            <p:ph type="dt" idx="10"/>
          </p:nvPr>
        </p:nvSpPr>
        <p:spPr bwMode="auto">
          <a:xfrm>
            <a:off x="681037" y="6356351"/>
            <a:ext cx="2228850" cy="365125"/>
          </a:xfrm>
          <a:prstGeom prst="rect">
            <a:avLst/>
          </a:prstGeom>
          <a:noFill/>
          <a:ln>
            <a:noFill/>
          </a:ln>
        </p:spPr>
        <p:txBody>
          <a:bodyPr spcFirstLastPara="1" wrap="square" lIns="76431" tIns="38205" rIns="76431" bIns="38205" anchor="ctr" anchorCtr="0">
            <a:noAutofit/>
          </a:bodyPr>
          <a:lstStyle>
            <a:lvl1pPr marR="0" lvl="0" algn="l">
              <a:spcBef>
                <a:spcPts val="0"/>
              </a:spcBef>
              <a:spcAft>
                <a:spcPts val="0"/>
              </a:spcAft>
              <a:buSzPts val="1400"/>
              <a:buNone/>
              <a:defRPr sz="1000" b="0" i="0" u="none" strike="noStrike" cap="none">
                <a:solidFill>
                  <a:srgbClr val="888888"/>
                </a:solidFill>
                <a:latin typeface="Calibri"/>
                <a:ea typeface="Calibri"/>
                <a:cs typeface="Calibri"/>
              </a:defRPr>
            </a:lvl1pPr>
            <a:lvl2pPr marR="0" lvl="1" algn="l">
              <a:spcBef>
                <a:spcPts val="0"/>
              </a:spcBef>
              <a:spcAft>
                <a:spcPts val="0"/>
              </a:spcAft>
              <a:buSzPts val="1400"/>
              <a:buNone/>
              <a:defRPr sz="1600" b="0" i="0" u="none" strike="noStrike" cap="none">
                <a:solidFill>
                  <a:schemeClr val="dk1"/>
                </a:solidFill>
                <a:latin typeface="Calibri"/>
                <a:ea typeface="Calibri"/>
                <a:cs typeface="Calibri"/>
              </a:defRPr>
            </a:lvl2pPr>
            <a:lvl3pPr marR="0" lvl="2" algn="l">
              <a:spcBef>
                <a:spcPts val="0"/>
              </a:spcBef>
              <a:spcAft>
                <a:spcPts val="0"/>
              </a:spcAft>
              <a:buSzPts val="1400"/>
              <a:buNone/>
              <a:defRPr sz="1600" b="0" i="0" u="none" strike="noStrike" cap="none">
                <a:solidFill>
                  <a:schemeClr val="dk1"/>
                </a:solidFill>
                <a:latin typeface="Calibri"/>
                <a:ea typeface="Calibri"/>
                <a:cs typeface="Calibri"/>
              </a:defRPr>
            </a:lvl3pPr>
            <a:lvl4pPr marR="0" lvl="3" algn="l">
              <a:spcBef>
                <a:spcPts val="0"/>
              </a:spcBef>
              <a:spcAft>
                <a:spcPts val="0"/>
              </a:spcAft>
              <a:buSzPts val="1400"/>
              <a:buNone/>
              <a:defRPr sz="1600" b="0" i="0" u="none" strike="noStrike" cap="none">
                <a:solidFill>
                  <a:schemeClr val="dk1"/>
                </a:solidFill>
                <a:latin typeface="Calibri"/>
                <a:ea typeface="Calibri"/>
                <a:cs typeface="Calibri"/>
              </a:defRPr>
            </a:lvl4pPr>
            <a:lvl5pPr marR="0" lvl="4" algn="l">
              <a:spcBef>
                <a:spcPts val="0"/>
              </a:spcBef>
              <a:spcAft>
                <a:spcPts val="0"/>
              </a:spcAft>
              <a:buSzPts val="1400"/>
              <a:buNone/>
              <a:defRPr sz="1600" b="0" i="0" u="none" strike="noStrike" cap="none">
                <a:solidFill>
                  <a:schemeClr val="dk1"/>
                </a:solidFill>
                <a:latin typeface="Calibri"/>
                <a:ea typeface="Calibri"/>
                <a:cs typeface="Calibri"/>
              </a:defRPr>
            </a:lvl5pPr>
            <a:lvl6pPr marR="0" lvl="5" algn="l">
              <a:spcBef>
                <a:spcPts val="0"/>
              </a:spcBef>
              <a:spcAft>
                <a:spcPts val="0"/>
              </a:spcAft>
              <a:buSzPts val="1400"/>
              <a:buNone/>
              <a:defRPr sz="1600" b="0" i="0" u="none" strike="noStrike" cap="none">
                <a:solidFill>
                  <a:schemeClr val="dk1"/>
                </a:solidFill>
                <a:latin typeface="Calibri"/>
                <a:ea typeface="Calibri"/>
                <a:cs typeface="Calibri"/>
              </a:defRPr>
            </a:lvl6pPr>
            <a:lvl7pPr marR="0" lvl="6" algn="l">
              <a:spcBef>
                <a:spcPts val="0"/>
              </a:spcBef>
              <a:spcAft>
                <a:spcPts val="0"/>
              </a:spcAft>
              <a:buSzPts val="1400"/>
              <a:buNone/>
              <a:defRPr sz="1600" b="0" i="0" u="none" strike="noStrike" cap="none">
                <a:solidFill>
                  <a:schemeClr val="dk1"/>
                </a:solidFill>
                <a:latin typeface="Calibri"/>
                <a:ea typeface="Calibri"/>
                <a:cs typeface="Calibri"/>
              </a:defRPr>
            </a:lvl7pPr>
            <a:lvl8pPr marR="0" lvl="7" algn="l">
              <a:spcBef>
                <a:spcPts val="0"/>
              </a:spcBef>
              <a:spcAft>
                <a:spcPts val="0"/>
              </a:spcAft>
              <a:buSzPts val="1400"/>
              <a:buNone/>
              <a:defRPr sz="1600" b="0" i="0" u="none" strike="noStrike" cap="none">
                <a:solidFill>
                  <a:schemeClr val="dk1"/>
                </a:solidFill>
                <a:latin typeface="Calibri"/>
                <a:ea typeface="Calibri"/>
                <a:cs typeface="Calibri"/>
              </a:defRPr>
            </a:lvl8pPr>
            <a:lvl9pPr marR="0" lvl="8" algn="l">
              <a:spcBef>
                <a:spcPts val="0"/>
              </a:spcBef>
              <a:spcAft>
                <a:spcPts val="0"/>
              </a:spcAft>
              <a:buSzPts val="1400"/>
              <a:buNone/>
              <a:defRPr sz="1600" b="0" i="0" u="none" strike="noStrike" cap="none">
                <a:solidFill>
                  <a:schemeClr val="dk1"/>
                </a:solidFill>
                <a:latin typeface="Calibri"/>
                <a:ea typeface="Calibri"/>
                <a:cs typeface="Calibri"/>
              </a:defRPr>
            </a:lvl9pPr>
          </a:lstStyle>
          <a:p>
            <a:pPr>
              <a:defRPr/>
            </a:pPr>
            <a:endParaRPr/>
          </a:p>
        </p:txBody>
      </p:sp>
      <p:sp>
        <p:nvSpPr>
          <p:cNvPr id="7" name="Google Shape;9;p5"/>
          <p:cNvSpPr>
            <a:spLocks noGrp="1"/>
          </p:cNvSpPr>
          <p:nvPr>
            <p:ph type="ftr" idx="11"/>
          </p:nvPr>
        </p:nvSpPr>
        <p:spPr bwMode="auto">
          <a:xfrm>
            <a:off x="3281363" y="6356351"/>
            <a:ext cx="3343275" cy="365125"/>
          </a:xfrm>
          <a:prstGeom prst="rect">
            <a:avLst/>
          </a:prstGeom>
          <a:noFill/>
          <a:ln>
            <a:noFill/>
          </a:ln>
        </p:spPr>
        <p:txBody>
          <a:bodyPr spcFirstLastPara="1" wrap="square" lIns="76431" tIns="38205" rIns="76431" bIns="38205" anchor="ctr" anchorCtr="0">
            <a:noAutofit/>
          </a:bodyPr>
          <a:lstStyle>
            <a:lvl1pPr marR="0" lvl="0" algn="ctr">
              <a:spcBef>
                <a:spcPts val="0"/>
              </a:spcBef>
              <a:spcAft>
                <a:spcPts val="0"/>
              </a:spcAft>
              <a:buSzPts val="1400"/>
              <a:buNone/>
              <a:defRPr sz="1000" b="0" i="0" u="none" strike="noStrike" cap="none">
                <a:solidFill>
                  <a:srgbClr val="888888"/>
                </a:solidFill>
                <a:latin typeface="Calibri"/>
                <a:ea typeface="Calibri"/>
                <a:cs typeface="Calibri"/>
              </a:defRPr>
            </a:lvl1pPr>
            <a:lvl2pPr marR="0" lvl="1" algn="l">
              <a:spcBef>
                <a:spcPts val="0"/>
              </a:spcBef>
              <a:spcAft>
                <a:spcPts val="0"/>
              </a:spcAft>
              <a:buSzPts val="1400"/>
              <a:buNone/>
              <a:defRPr sz="1600" b="0" i="0" u="none" strike="noStrike" cap="none">
                <a:solidFill>
                  <a:schemeClr val="dk1"/>
                </a:solidFill>
                <a:latin typeface="Calibri"/>
                <a:ea typeface="Calibri"/>
                <a:cs typeface="Calibri"/>
              </a:defRPr>
            </a:lvl2pPr>
            <a:lvl3pPr marR="0" lvl="2" algn="l">
              <a:spcBef>
                <a:spcPts val="0"/>
              </a:spcBef>
              <a:spcAft>
                <a:spcPts val="0"/>
              </a:spcAft>
              <a:buSzPts val="1400"/>
              <a:buNone/>
              <a:defRPr sz="1600" b="0" i="0" u="none" strike="noStrike" cap="none">
                <a:solidFill>
                  <a:schemeClr val="dk1"/>
                </a:solidFill>
                <a:latin typeface="Calibri"/>
                <a:ea typeface="Calibri"/>
                <a:cs typeface="Calibri"/>
              </a:defRPr>
            </a:lvl3pPr>
            <a:lvl4pPr marR="0" lvl="3" algn="l">
              <a:spcBef>
                <a:spcPts val="0"/>
              </a:spcBef>
              <a:spcAft>
                <a:spcPts val="0"/>
              </a:spcAft>
              <a:buSzPts val="1400"/>
              <a:buNone/>
              <a:defRPr sz="1600" b="0" i="0" u="none" strike="noStrike" cap="none">
                <a:solidFill>
                  <a:schemeClr val="dk1"/>
                </a:solidFill>
                <a:latin typeface="Calibri"/>
                <a:ea typeface="Calibri"/>
                <a:cs typeface="Calibri"/>
              </a:defRPr>
            </a:lvl4pPr>
            <a:lvl5pPr marR="0" lvl="4" algn="l">
              <a:spcBef>
                <a:spcPts val="0"/>
              </a:spcBef>
              <a:spcAft>
                <a:spcPts val="0"/>
              </a:spcAft>
              <a:buSzPts val="1400"/>
              <a:buNone/>
              <a:defRPr sz="1600" b="0" i="0" u="none" strike="noStrike" cap="none">
                <a:solidFill>
                  <a:schemeClr val="dk1"/>
                </a:solidFill>
                <a:latin typeface="Calibri"/>
                <a:ea typeface="Calibri"/>
                <a:cs typeface="Calibri"/>
              </a:defRPr>
            </a:lvl5pPr>
            <a:lvl6pPr marR="0" lvl="5" algn="l">
              <a:spcBef>
                <a:spcPts val="0"/>
              </a:spcBef>
              <a:spcAft>
                <a:spcPts val="0"/>
              </a:spcAft>
              <a:buSzPts val="1400"/>
              <a:buNone/>
              <a:defRPr sz="1600" b="0" i="0" u="none" strike="noStrike" cap="none">
                <a:solidFill>
                  <a:schemeClr val="dk1"/>
                </a:solidFill>
                <a:latin typeface="Calibri"/>
                <a:ea typeface="Calibri"/>
                <a:cs typeface="Calibri"/>
              </a:defRPr>
            </a:lvl6pPr>
            <a:lvl7pPr marR="0" lvl="6" algn="l">
              <a:spcBef>
                <a:spcPts val="0"/>
              </a:spcBef>
              <a:spcAft>
                <a:spcPts val="0"/>
              </a:spcAft>
              <a:buSzPts val="1400"/>
              <a:buNone/>
              <a:defRPr sz="1600" b="0" i="0" u="none" strike="noStrike" cap="none">
                <a:solidFill>
                  <a:schemeClr val="dk1"/>
                </a:solidFill>
                <a:latin typeface="Calibri"/>
                <a:ea typeface="Calibri"/>
                <a:cs typeface="Calibri"/>
              </a:defRPr>
            </a:lvl7pPr>
            <a:lvl8pPr marR="0" lvl="7" algn="l">
              <a:spcBef>
                <a:spcPts val="0"/>
              </a:spcBef>
              <a:spcAft>
                <a:spcPts val="0"/>
              </a:spcAft>
              <a:buSzPts val="1400"/>
              <a:buNone/>
              <a:defRPr sz="1600" b="0" i="0" u="none" strike="noStrike" cap="none">
                <a:solidFill>
                  <a:schemeClr val="dk1"/>
                </a:solidFill>
                <a:latin typeface="Calibri"/>
                <a:ea typeface="Calibri"/>
                <a:cs typeface="Calibri"/>
              </a:defRPr>
            </a:lvl8pPr>
            <a:lvl9pPr marR="0" lvl="8" algn="l">
              <a:spcBef>
                <a:spcPts val="0"/>
              </a:spcBef>
              <a:spcAft>
                <a:spcPts val="0"/>
              </a:spcAft>
              <a:buSzPts val="1400"/>
              <a:buNone/>
              <a:defRPr sz="1600" b="0" i="0" u="none" strike="noStrike" cap="none">
                <a:solidFill>
                  <a:schemeClr val="dk1"/>
                </a:solidFill>
                <a:latin typeface="Calibri"/>
                <a:ea typeface="Calibri"/>
                <a:cs typeface="Calibri"/>
              </a:defRPr>
            </a:lvl9pPr>
          </a:lstStyle>
          <a:p>
            <a:pPr>
              <a:defRPr/>
            </a:pPr>
            <a:endParaRPr/>
          </a:p>
        </p:txBody>
      </p:sp>
      <p:sp>
        <p:nvSpPr>
          <p:cNvPr id="8" name="Google Shape;10;p5"/>
          <p:cNvSpPr>
            <a:spLocks noGrp="1"/>
          </p:cNvSpPr>
          <p:nvPr>
            <p:ph type="sldNum" idx="12"/>
          </p:nvPr>
        </p:nvSpPr>
        <p:spPr bwMode="auto">
          <a:xfrm>
            <a:off x="6996113" y="6356351"/>
            <a:ext cx="2228850" cy="365125"/>
          </a:xfrm>
          <a:prstGeom prst="rect">
            <a:avLst/>
          </a:prstGeom>
          <a:noFill/>
          <a:ln>
            <a:noFill/>
          </a:ln>
        </p:spPr>
        <p:txBody>
          <a:bodyPr spcFirstLastPara="1" wrap="square" lIns="76431" tIns="38205" rIns="76431" bIns="38205" anchor="ctr" anchorCtr="0">
            <a:noAutofit/>
          </a:bodyPr>
          <a:lstStyle>
            <a:lvl1pPr marL="0" marR="0" lvl="0" indent="0" algn="r">
              <a:spcBef>
                <a:spcPts val="0"/>
              </a:spcBef>
              <a:buNone/>
              <a:defRPr sz="1000" b="0" i="0" u="none" strike="noStrike" cap="none">
                <a:solidFill>
                  <a:srgbClr val="888888"/>
                </a:solidFill>
                <a:latin typeface="Calibri"/>
                <a:ea typeface="Calibri"/>
                <a:cs typeface="Calibri"/>
              </a:defRPr>
            </a:lvl1pPr>
            <a:lvl2pPr marL="0" marR="0" lvl="1" indent="0" algn="r">
              <a:spcBef>
                <a:spcPts val="0"/>
              </a:spcBef>
              <a:buNone/>
              <a:defRPr sz="1000" b="0" i="0" u="none" strike="noStrike" cap="none">
                <a:solidFill>
                  <a:srgbClr val="888888"/>
                </a:solidFill>
                <a:latin typeface="Calibri"/>
                <a:ea typeface="Calibri"/>
                <a:cs typeface="Calibri"/>
              </a:defRPr>
            </a:lvl2pPr>
            <a:lvl3pPr marL="0" marR="0" lvl="2" indent="0" algn="r">
              <a:spcBef>
                <a:spcPts val="0"/>
              </a:spcBef>
              <a:buNone/>
              <a:defRPr sz="1000" b="0" i="0" u="none" strike="noStrike" cap="none">
                <a:solidFill>
                  <a:srgbClr val="888888"/>
                </a:solidFill>
                <a:latin typeface="Calibri"/>
                <a:ea typeface="Calibri"/>
                <a:cs typeface="Calibri"/>
              </a:defRPr>
            </a:lvl3pPr>
            <a:lvl4pPr marL="0" marR="0" lvl="3" indent="0" algn="r">
              <a:spcBef>
                <a:spcPts val="0"/>
              </a:spcBef>
              <a:buNone/>
              <a:defRPr sz="1000" b="0" i="0" u="none" strike="noStrike" cap="none">
                <a:solidFill>
                  <a:srgbClr val="888888"/>
                </a:solidFill>
                <a:latin typeface="Calibri"/>
                <a:ea typeface="Calibri"/>
                <a:cs typeface="Calibri"/>
              </a:defRPr>
            </a:lvl4pPr>
            <a:lvl5pPr marL="0" marR="0" lvl="4" indent="0" algn="r">
              <a:spcBef>
                <a:spcPts val="0"/>
              </a:spcBef>
              <a:buNone/>
              <a:defRPr sz="1000" b="0" i="0" u="none" strike="noStrike" cap="none">
                <a:solidFill>
                  <a:srgbClr val="888888"/>
                </a:solidFill>
                <a:latin typeface="Calibri"/>
                <a:ea typeface="Calibri"/>
                <a:cs typeface="Calibri"/>
              </a:defRPr>
            </a:lvl5pPr>
            <a:lvl6pPr marL="0" marR="0" lvl="5" indent="0" algn="r">
              <a:spcBef>
                <a:spcPts val="0"/>
              </a:spcBef>
              <a:buNone/>
              <a:defRPr sz="1000" b="0" i="0" u="none" strike="noStrike" cap="none">
                <a:solidFill>
                  <a:srgbClr val="888888"/>
                </a:solidFill>
                <a:latin typeface="Calibri"/>
                <a:ea typeface="Calibri"/>
                <a:cs typeface="Calibri"/>
              </a:defRPr>
            </a:lvl6pPr>
            <a:lvl7pPr marL="0" marR="0" lvl="6" indent="0" algn="r">
              <a:spcBef>
                <a:spcPts val="0"/>
              </a:spcBef>
              <a:buNone/>
              <a:defRPr sz="1000" b="0" i="0" u="none" strike="noStrike" cap="none">
                <a:solidFill>
                  <a:srgbClr val="888888"/>
                </a:solidFill>
                <a:latin typeface="Calibri"/>
                <a:ea typeface="Calibri"/>
                <a:cs typeface="Calibri"/>
              </a:defRPr>
            </a:lvl7pPr>
            <a:lvl8pPr marL="0" marR="0" lvl="7" indent="0" algn="r">
              <a:spcBef>
                <a:spcPts val="0"/>
              </a:spcBef>
              <a:buNone/>
              <a:defRPr sz="1000" b="0" i="0" u="none" strike="noStrike" cap="none">
                <a:solidFill>
                  <a:srgbClr val="888888"/>
                </a:solidFill>
                <a:latin typeface="Calibri"/>
                <a:ea typeface="Calibri"/>
                <a:cs typeface="Calibri"/>
              </a:defRPr>
            </a:lvl8pPr>
            <a:lvl9pPr marL="0" marR="0" lvl="8" indent="0" algn="r">
              <a:spcBef>
                <a:spcPts val="0"/>
              </a:spcBef>
              <a:buNone/>
              <a:defRPr sz="1000" b="0" i="0" u="none" strike="noStrike" cap="none">
                <a:solidFill>
                  <a:srgbClr val="888888"/>
                </a:solidFill>
                <a:latin typeface="Calibri"/>
                <a:ea typeface="Calibri"/>
                <a:cs typeface="Calibri"/>
              </a:defRPr>
            </a:lvl9pPr>
          </a:lstStyle>
          <a:p>
            <a:pPr>
              <a:defRPr/>
            </a:pPr>
            <a:fld id="{00000000-1234-1234-1234-123412341234}" type="slidenum">
              <a:rPr lang="en-US" smtClean="0"/>
              <a:pPr>
                <a:defRPr/>
              </a:pPr>
              <a:t>‹#›</a:t>
            </a:fld>
            <a:endParaRPr lang="en-US"/>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defRPr>
      </a:lvl9pPr>
    </p:titleStyle>
    <p:body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defRPr>
      </a:lvl9pPr>
    </p:bodyStyle>
    <p:otherStyle>
      <a:defPPr marR="0" lvl="0" algn="l">
        <a:lnSpc>
          <a:spcPct val="100000"/>
        </a:lnSpc>
        <a:spcBef>
          <a:spcPts val="0"/>
        </a:spcBef>
        <a:spcAft>
          <a:spcPts val="0"/>
        </a:spcAft>
      </a:defPPr>
      <a:lvl1pPr marR="0" lvl="0" algn="l">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defRPr>
      </a:lvl1pPr>
      <a:lvl2pPr marR="0" lvl="1" algn="l">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defRPr>
      </a:lvl2pPr>
      <a:lvl3pPr marR="0" lvl="2" algn="l">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defRPr>
      </a:lvl3pPr>
      <a:lvl4pPr marR="0" lvl="3" algn="l">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defRPr>
      </a:lvl4pPr>
      <a:lvl5pPr marR="0" lvl="4" algn="l">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defRPr>
      </a:lvl5pPr>
      <a:lvl6pPr marR="0" lvl="5" algn="l">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defRPr>
      </a:lvl6pPr>
      <a:lvl7pPr marR="0" lvl="6" algn="l">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defRPr>
      </a:lvl7pPr>
      <a:lvl8pPr marR="0" lvl="7" algn="l">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defRPr>
      </a:lvl8pPr>
      <a:lvl9pPr marR="0" lvl="8" algn="l">
        <a:lnSpc>
          <a:spcPct val="100000"/>
        </a:lnSpc>
        <a:spcBef>
          <a:spcPts val="0"/>
        </a:spcBef>
        <a:spcAft>
          <a:spcPts val="0"/>
        </a:spcAft>
        <a:buClr>
          <a:srgbClr val="000000"/>
        </a:buClr>
        <a:buFont typeface="Arial"/>
        <a:defRPr sz="1200" b="0" i="0" u="none" strike="noStrike" cap="none">
          <a:solidFill>
            <a:srgbClr val="000000"/>
          </a:solidFill>
          <a:latin typeface="Arial"/>
          <a:ea typeface="Arial"/>
          <a:cs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31.png"/><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1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0.png"/><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17.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30.png"/><Relationship Id="rId1" Type="http://schemas.openxmlformats.org/officeDocument/2006/relationships/slideLayout" Target="../slideLayouts/slideLayout1.xm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38.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7" Type="http://schemas.openxmlformats.org/officeDocument/2006/relationships/image" Target="../media/image48.png"/><Relationship Id="rId2" Type="http://schemas.openxmlformats.org/officeDocument/2006/relationships/image" Target="../media/image34.png"/><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20.png"/></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49.png"/><Relationship Id="rId1" Type="http://schemas.openxmlformats.org/officeDocument/2006/relationships/slideLayout" Target="../slideLayouts/slideLayout1.xml"/><Relationship Id="rId5" Type="http://schemas.openxmlformats.org/officeDocument/2006/relationships/image" Target="../media/image43.png"/><Relationship Id="rId4" Type="http://schemas.openxmlformats.org/officeDocument/2006/relationships/image" Target="../media/image50.pn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0.png"/><Relationship Id="rId1" Type="http://schemas.openxmlformats.org/officeDocument/2006/relationships/slideLayout" Target="../slideLayouts/slideLayout1.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86;g1bc6e687a7d_0_0"/>
          <p:cNvSpPr/>
          <p:nvPr/>
        </p:nvSpPr>
        <p:spPr bwMode="auto">
          <a:xfrm>
            <a:off x="792956" y="2069544"/>
            <a:ext cx="7894455" cy="1759820"/>
          </a:xfrm>
          <a:prstGeom prst="rect">
            <a:avLst/>
          </a:prstGeom>
          <a:solidFill>
            <a:srgbClr val="DDEAF6"/>
          </a:solidFill>
          <a:ln>
            <a:noFill/>
          </a:ln>
        </p:spPr>
        <p:txBody>
          <a:bodyPr spcFirstLastPara="1" wrap="square" lIns="70619" tIns="35300" rIns="70619" bIns="35300" anchor="ctr" anchorCtr="0">
            <a:noAutofit/>
          </a:bodyPr>
          <a:lstStyle/>
          <a:p>
            <a:pPr algn="ctr" defTabSz="706333">
              <a:buSzPts val="1895"/>
              <a:defRPr/>
            </a:pPr>
            <a:endParaRPr sz="1500">
              <a:solidFill>
                <a:srgbClr val="FFFFFF"/>
              </a:solidFill>
              <a:latin typeface="Calibri"/>
              <a:ea typeface="Calibri"/>
              <a:cs typeface="Calibri"/>
            </a:endParaRPr>
          </a:p>
        </p:txBody>
      </p:sp>
      <p:sp>
        <p:nvSpPr>
          <p:cNvPr id="5" name="Google Shape;87;g1bc6e687a7d_0_0"/>
          <p:cNvSpPr/>
          <p:nvPr/>
        </p:nvSpPr>
        <p:spPr bwMode="auto">
          <a:xfrm>
            <a:off x="658633" y="149422"/>
            <a:ext cx="8028777" cy="513291"/>
          </a:xfrm>
          <a:prstGeom prst="rect">
            <a:avLst/>
          </a:prstGeom>
          <a:noFill/>
          <a:ln>
            <a:noFill/>
          </a:ln>
        </p:spPr>
        <p:txBody>
          <a:bodyPr spcFirstLastPara="1" wrap="square" lIns="70619" tIns="35300" rIns="70619" bIns="35300" anchor="t" anchorCtr="0">
            <a:noAutofit/>
          </a:bodyPr>
          <a:lstStyle/>
          <a:p>
            <a:pPr algn="ctr" defTabSz="706333">
              <a:lnSpc>
                <a:spcPct val="114999"/>
              </a:lnSpc>
              <a:spcBef>
                <a:spcPts val="926"/>
              </a:spcBef>
              <a:buSzPts val="1100"/>
              <a:defRPr/>
            </a:pPr>
            <a:r>
              <a:rPr lang="kk-KZ" sz="1500" b="1">
                <a:solidFill>
                  <a:srgbClr val="002060"/>
                </a:solidFill>
              </a:rPr>
              <a:t>МИНИСТЕРСТВО ПРОСВЕЩЕНИЯ РЕСПУБЛИКИ КАЗАХСТАН </a:t>
            </a:r>
            <a:endParaRPr sz="1400" b="1">
              <a:solidFill>
                <a:srgbClr val="002060"/>
              </a:solidFill>
            </a:endParaRPr>
          </a:p>
        </p:txBody>
      </p:sp>
      <p:sp>
        <p:nvSpPr>
          <p:cNvPr id="6" name="Google Shape;87;g1bc6e687a7d_0_0"/>
          <p:cNvSpPr/>
          <p:nvPr/>
        </p:nvSpPr>
        <p:spPr bwMode="auto">
          <a:xfrm>
            <a:off x="894378" y="6008601"/>
            <a:ext cx="8028777" cy="513291"/>
          </a:xfrm>
          <a:prstGeom prst="rect">
            <a:avLst/>
          </a:prstGeom>
          <a:noFill/>
          <a:ln>
            <a:noFill/>
          </a:ln>
        </p:spPr>
        <p:txBody>
          <a:bodyPr spcFirstLastPara="1" wrap="square" lIns="70619" tIns="35300" rIns="70619" bIns="35300" anchor="t" anchorCtr="0">
            <a:noAutofit/>
          </a:bodyPr>
          <a:lstStyle/>
          <a:p>
            <a:pPr algn="ctr" defTabSz="706333">
              <a:lnSpc>
                <a:spcPct val="114999"/>
              </a:lnSpc>
              <a:spcBef>
                <a:spcPts val="926"/>
              </a:spcBef>
              <a:buSzPts val="1100"/>
              <a:defRPr/>
            </a:pPr>
            <a:r>
              <a:rPr lang="kk-KZ" sz="1500" b="1">
                <a:solidFill>
                  <a:srgbClr val="002060"/>
                </a:solidFill>
              </a:rPr>
              <a:t>2023 </a:t>
            </a:r>
            <a:endParaRPr sz="1400" b="1">
              <a:solidFill>
                <a:srgbClr val="002060"/>
              </a:solidFill>
            </a:endParaRPr>
          </a:p>
        </p:txBody>
      </p:sp>
      <p:pic>
        <p:nvPicPr>
          <p:cNvPr id="7" name="Google Shape;187;g1bf661cb28c_1_88"/>
          <p:cNvPicPr/>
          <p:nvPr/>
        </p:nvPicPr>
        <p:blipFill>
          <a:blip r:embed="rId2">
            <a:alphaModFix/>
          </a:blip>
          <a:stretch/>
        </p:blipFill>
        <p:spPr bwMode="auto">
          <a:xfrm>
            <a:off x="1966690" y="3778472"/>
            <a:ext cx="5884152" cy="2294951"/>
          </a:xfrm>
          <a:prstGeom prst="rect">
            <a:avLst/>
          </a:prstGeom>
          <a:noFill/>
          <a:ln>
            <a:noFill/>
          </a:ln>
        </p:spPr>
      </p:pic>
      <p:sp>
        <p:nvSpPr>
          <p:cNvPr id="8" name="Прямоугольник 1"/>
          <p:cNvSpPr/>
          <p:nvPr/>
        </p:nvSpPr>
        <p:spPr bwMode="auto">
          <a:xfrm>
            <a:off x="1007269" y="2136592"/>
            <a:ext cx="7522368" cy="1143071"/>
          </a:xfrm>
          <a:prstGeom prst="rect">
            <a:avLst/>
          </a:prstGeom>
        </p:spPr>
        <p:txBody>
          <a:bodyPr wrap="square" lIns="80457" tIns="40228" rIns="80457" bIns="40228">
            <a:spAutoFit/>
          </a:bodyPr>
          <a:lstStyle/>
          <a:p>
            <a:pPr algn="ctr">
              <a:defRPr/>
            </a:pPr>
            <a:r>
              <a:rPr lang="ru-RU" sz="2800" b="1" dirty="0">
                <a:solidFill>
                  <a:srgbClr val="002060"/>
                </a:solidFill>
                <a:latin typeface="+mj-lt"/>
              </a:rPr>
              <a:t>АЛГОРИТМЫ</a:t>
            </a:r>
            <a:endParaRPr dirty="0"/>
          </a:p>
          <a:p>
            <a:pPr algn="ctr">
              <a:defRPr/>
            </a:pPr>
            <a:endParaRPr lang="ru-RU" sz="1700" b="1" dirty="0">
              <a:solidFill>
                <a:srgbClr val="002060"/>
              </a:solidFill>
              <a:latin typeface="+mj-lt"/>
            </a:endParaRPr>
          </a:p>
          <a:p>
            <a:pPr algn="ctr">
              <a:defRPr/>
            </a:pPr>
            <a:r>
              <a:rPr lang="ru-RU" dirty="0">
                <a:solidFill>
                  <a:srgbClr val="002060"/>
                </a:solidFill>
                <a:latin typeface="+mj-lt"/>
              </a:rPr>
              <a:t> РЕАГИРОВАНИЯ НА ФАКТЫ НАСИЛИЯ В ОТНОШЕНИИ ДЕТЕЙ,</a:t>
            </a:r>
            <a:endParaRPr dirty="0"/>
          </a:p>
          <a:p>
            <a:pPr algn="ctr">
              <a:defRPr/>
            </a:pPr>
            <a:r>
              <a:rPr lang="ru-RU" dirty="0">
                <a:solidFill>
                  <a:srgbClr val="002060"/>
                </a:solidFill>
                <a:latin typeface="+mj-lt"/>
              </a:rPr>
              <a:t>СЛУЧАИ ЧРЕЗВЫЧАЙНОГО ПРОИСШЕСТВИЯ И ЧРЕЗВЫЧАЙНОЙ СИТУАЦИИ</a:t>
            </a:r>
          </a:p>
        </p:txBody>
      </p:sp>
      <p:sp>
        <p:nvSpPr>
          <p:cNvPr id="9" name="Номер слайда 2"/>
          <p:cNvSpPr>
            <a:spLocks noGrp="1"/>
          </p:cNvSpPr>
          <p:nvPr>
            <p:ph type="sldNum" idx="12"/>
          </p:nvPr>
        </p:nvSpPr>
        <p:spPr bwMode="auto"/>
        <p:txBody>
          <a:bodyPr/>
          <a:lstStyle/>
          <a:p>
            <a:pPr defTabSz="706333">
              <a:defRPr/>
            </a:pPr>
            <a:fld id="{00000000-1234-1234-1234-123412341234}" type="slidenum">
              <a:rPr lang="en-US"/>
              <a:pPr defTabSz="706333">
                <a:defRPr/>
              </a:pPr>
              <a:t>1</a:t>
            </a:fld>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Google Shape;306;g1bc6e687a7d_0_661"/>
          <p:cNvPicPr/>
          <p:nvPr/>
        </p:nvPicPr>
        <p:blipFill>
          <a:blip r:embed="rId2">
            <a:alphaModFix/>
          </a:blip>
          <a:srcRect l="35383" t="16583" r="38520" b="58928"/>
          <a:stretch/>
        </p:blipFill>
        <p:spPr bwMode="auto">
          <a:xfrm flipH="1">
            <a:off x="59365" y="3815752"/>
            <a:ext cx="1567689" cy="1626803"/>
          </a:xfrm>
          <a:prstGeom prst="rect">
            <a:avLst/>
          </a:prstGeom>
          <a:noFill/>
          <a:ln>
            <a:noFill/>
          </a:ln>
        </p:spPr>
      </p:pic>
      <p:pic>
        <p:nvPicPr>
          <p:cNvPr id="5" name="Google Shape;307;g1bc6e687a7d_0_661"/>
          <p:cNvPicPr/>
          <p:nvPr/>
        </p:nvPicPr>
        <p:blipFill>
          <a:blip r:embed="rId2">
            <a:alphaModFix/>
          </a:blip>
          <a:srcRect l="22287" t="40696" r="49947" b="34813"/>
          <a:stretch/>
        </p:blipFill>
        <p:spPr bwMode="auto">
          <a:xfrm flipH="1">
            <a:off x="5001085" y="1604769"/>
            <a:ext cx="1667966" cy="1626803"/>
          </a:xfrm>
          <a:prstGeom prst="rect">
            <a:avLst/>
          </a:prstGeom>
          <a:noFill/>
          <a:ln>
            <a:noFill/>
          </a:ln>
        </p:spPr>
      </p:pic>
      <p:sp>
        <p:nvSpPr>
          <p:cNvPr id="6" name="Google Shape;308;g1bc6e687a7d_0_661"/>
          <p:cNvSpPr/>
          <p:nvPr/>
        </p:nvSpPr>
        <p:spPr bwMode="auto">
          <a:xfrm>
            <a:off x="1809188" y="1015958"/>
            <a:ext cx="6399278" cy="297335"/>
          </a:xfrm>
          <a:prstGeom prst="rect">
            <a:avLst/>
          </a:prstGeom>
          <a:noFill/>
          <a:ln>
            <a:noFill/>
          </a:ln>
        </p:spPr>
        <p:txBody>
          <a:bodyPr spcFirstLastPara="1" wrap="square" lIns="76431" tIns="38205" rIns="76431" bIns="38205" anchor="t" anchorCtr="0">
            <a:noAutofit/>
          </a:bodyPr>
          <a:lstStyle/>
          <a:p>
            <a:pPr algn="ctr">
              <a:defRPr/>
            </a:pPr>
            <a:r>
              <a:rPr lang="en-US" sz="1300" b="1">
                <a:solidFill>
                  <a:schemeClr val="dk1"/>
                </a:solidFill>
              </a:rPr>
              <a:t>Действия лиц, обеспечивающих безопасность организации образования:</a:t>
            </a:r>
            <a:endParaRPr sz="1300" b="1">
              <a:solidFill>
                <a:schemeClr val="dk1"/>
              </a:solidFill>
            </a:endParaRPr>
          </a:p>
        </p:txBody>
      </p:sp>
      <p:sp>
        <p:nvSpPr>
          <p:cNvPr id="7" name="Google Shape;309;g1bc6e687a7d_0_661"/>
          <p:cNvSpPr/>
          <p:nvPr/>
        </p:nvSpPr>
        <p:spPr bwMode="auto">
          <a:xfrm>
            <a:off x="111709" y="81137"/>
            <a:ext cx="9794372" cy="557009"/>
          </a:xfrm>
          <a:prstGeom prst="rect">
            <a:avLst/>
          </a:prstGeom>
          <a:noFill/>
          <a:ln>
            <a:noFill/>
          </a:ln>
        </p:spPr>
        <p:txBody>
          <a:bodyPr spcFirstLastPara="1" wrap="square" lIns="76431" tIns="38205" rIns="76431" bIns="38205" anchor="t" anchorCtr="0">
            <a:noAutofit/>
          </a:bodyPr>
          <a:lstStyle/>
          <a:p>
            <a:pPr algn="ctr">
              <a:lnSpc>
                <a:spcPct val="114999"/>
              </a:lnSpc>
              <a:spcBef>
                <a:spcPts val="1003"/>
              </a:spcBef>
              <a:buSzPts val="1100"/>
              <a:defRPr/>
            </a:pPr>
            <a:r>
              <a:rPr lang="en-US" sz="1300" b="1">
                <a:solidFill>
                  <a:srgbClr val="002060"/>
                </a:solidFill>
              </a:rPr>
              <a:t>АЛГОРИТМ</a:t>
            </a:r>
            <a:br>
              <a:rPr lang="en-US" sz="1300" b="1">
                <a:solidFill>
                  <a:srgbClr val="002060"/>
                </a:solidFill>
              </a:rPr>
            </a:br>
            <a:r>
              <a:rPr lang="en-US" sz="1300" b="1">
                <a:solidFill>
                  <a:srgbClr val="002060"/>
                </a:solidFill>
              </a:rPr>
              <a:t>действий при вооруженном нападении на сотрудников, педагогов, </a:t>
            </a:r>
            <a:br>
              <a:rPr lang="en-US" sz="1300" b="1">
                <a:solidFill>
                  <a:srgbClr val="002060"/>
                </a:solidFill>
              </a:rPr>
            </a:br>
            <a:r>
              <a:rPr lang="en-US" sz="1300" b="1">
                <a:solidFill>
                  <a:srgbClr val="002060"/>
                </a:solidFill>
              </a:rPr>
              <a:t>обучающихся и воспитанников организаций образования</a:t>
            </a:r>
            <a:endParaRPr sz="1300" b="1">
              <a:solidFill>
                <a:srgbClr val="002060"/>
              </a:solidFill>
            </a:endParaRPr>
          </a:p>
        </p:txBody>
      </p:sp>
      <p:sp>
        <p:nvSpPr>
          <p:cNvPr id="8" name="Google Shape;310;g1bc6e687a7d_0_661"/>
          <p:cNvSpPr/>
          <p:nvPr/>
        </p:nvSpPr>
        <p:spPr bwMode="auto">
          <a:xfrm>
            <a:off x="2216647" y="2074890"/>
            <a:ext cx="2371200" cy="670254"/>
          </a:xfrm>
          <a:prstGeom prst="rect">
            <a:avLst/>
          </a:prstGeom>
          <a:noFill/>
          <a:ln>
            <a:noFill/>
          </a:ln>
        </p:spPr>
        <p:txBody>
          <a:bodyPr spcFirstLastPara="1" wrap="square" lIns="76431" tIns="38205" rIns="76431" bIns="38205" anchor="t" anchorCtr="0">
            <a:noAutofit/>
          </a:bodyPr>
          <a:lstStyle/>
          <a:p>
            <a:pPr>
              <a:defRPr/>
            </a:pPr>
            <a:r>
              <a:rPr lang="en-US" sz="1500" b="1" i="1">
                <a:solidFill>
                  <a:schemeClr val="dk1"/>
                </a:solidFill>
              </a:rPr>
              <a:t>выявить</a:t>
            </a:r>
            <a:r>
              <a:rPr lang="en-US" sz="1300">
                <a:solidFill>
                  <a:schemeClr val="dk1"/>
                </a:solidFill>
              </a:rPr>
              <a:t> вооруженного злоумышленника</a:t>
            </a:r>
            <a:endParaRPr sz="1300">
              <a:solidFill>
                <a:schemeClr val="dk1"/>
              </a:solidFill>
            </a:endParaRPr>
          </a:p>
        </p:txBody>
      </p:sp>
      <p:sp>
        <p:nvSpPr>
          <p:cNvPr id="9" name="Google Shape;311;g1bc6e687a7d_0_661"/>
          <p:cNvSpPr/>
          <p:nvPr/>
        </p:nvSpPr>
        <p:spPr bwMode="auto">
          <a:xfrm>
            <a:off x="1593324" y="3858389"/>
            <a:ext cx="2923088" cy="1626781"/>
          </a:xfrm>
          <a:prstGeom prst="rect">
            <a:avLst/>
          </a:prstGeom>
          <a:noFill/>
          <a:ln>
            <a:noFill/>
          </a:ln>
        </p:spPr>
        <p:txBody>
          <a:bodyPr spcFirstLastPara="1" wrap="square" lIns="76431" tIns="38205" rIns="76431" bIns="38205" anchor="t" anchorCtr="0">
            <a:noAutofit/>
          </a:bodyPr>
          <a:lstStyle/>
          <a:p>
            <a:pPr algn="just">
              <a:defRPr/>
            </a:pPr>
            <a:r>
              <a:rPr lang="en-US" sz="1500" b="1" i="1">
                <a:solidFill>
                  <a:schemeClr val="dk1"/>
                </a:solidFill>
              </a:rPr>
              <a:t>информировать</a:t>
            </a:r>
            <a:r>
              <a:rPr lang="en-US" sz="1300">
                <a:solidFill>
                  <a:schemeClr val="dk1"/>
                </a:solidFill>
              </a:rPr>
              <a:t> любым способом руководство объекта, правоохранительные и/или специальные государственные органы о факте вооруженного нападения</a:t>
            </a:r>
            <a:endParaRPr sz="1300">
              <a:solidFill>
                <a:schemeClr val="dk1"/>
              </a:solidFill>
            </a:endParaRPr>
          </a:p>
        </p:txBody>
      </p:sp>
      <p:sp>
        <p:nvSpPr>
          <p:cNvPr id="10" name="Google Shape;312;g1bc6e687a7d_0_661"/>
          <p:cNvSpPr/>
          <p:nvPr/>
        </p:nvSpPr>
        <p:spPr bwMode="auto">
          <a:xfrm>
            <a:off x="6669056" y="1984312"/>
            <a:ext cx="3130683" cy="945730"/>
          </a:xfrm>
          <a:prstGeom prst="rect">
            <a:avLst/>
          </a:prstGeom>
          <a:noFill/>
          <a:ln>
            <a:noFill/>
          </a:ln>
        </p:spPr>
        <p:txBody>
          <a:bodyPr spcFirstLastPara="1" wrap="square" lIns="76431" tIns="38205" rIns="76431" bIns="38205" anchor="t" anchorCtr="0">
            <a:noAutofit/>
          </a:bodyPr>
          <a:lstStyle/>
          <a:p>
            <a:pPr algn="just">
              <a:defRPr/>
            </a:pPr>
            <a:r>
              <a:rPr lang="en-US" sz="1300">
                <a:solidFill>
                  <a:schemeClr val="dk1"/>
                </a:solidFill>
              </a:rPr>
              <a:t>по возможности </a:t>
            </a:r>
            <a:r>
              <a:rPr lang="en-US" sz="1500" b="1" i="1">
                <a:solidFill>
                  <a:schemeClr val="dk1"/>
                </a:solidFill>
              </a:rPr>
              <a:t>блокировать</a:t>
            </a:r>
            <a:r>
              <a:rPr lang="en-US" sz="1300">
                <a:solidFill>
                  <a:schemeClr val="dk1"/>
                </a:solidFill>
              </a:rPr>
              <a:t> его продвижение к местам массового пребывания людей на объекте</a:t>
            </a:r>
            <a:endParaRPr sz="1300">
              <a:solidFill>
                <a:schemeClr val="dk1"/>
              </a:solidFill>
            </a:endParaRPr>
          </a:p>
        </p:txBody>
      </p:sp>
      <p:sp>
        <p:nvSpPr>
          <p:cNvPr id="11" name="Google Shape;313;g1bc6e687a7d_0_661"/>
          <p:cNvSpPr/>
          <p:nvPr/>
        </p:nvSpPr>
        <p:spPr bwMode="auto">
          <a:xfrm>
            <a:off x="6829542" y="3973581"/>
            <a:ext cx="2809700" cy="945730"/>
          </a:xfrm>
          <a:prstGeom prst="rect">
            <a:avLst/>
          </a:prstGeom>
          <a:noFill/>
          <a:ln>
            <a:noFill/>
          </a:ln>
        </p:spPr>
        <p:txBody>
          <a:bodyPr spcFirstLastPara="1" wrap="square" lIns="76431" tIns="38205" rIns="76431" bIns="38205" anchor="t" anchorCtr="0">
            <a:noAutofit/>
          </a:bodyPr>
          <a:lstStyle/>
          <a:p>
            <a:pPr algn="just">
              <a:defRPr/>
            </a:pPr>
            <a:r>
              <a:rPr lang="en-US" sz="1500" b="1" i="1">
                <a:solidFill>
                  <a:schemeClr val="dk1"/>
                </a:solidFill>
              </a:rPr>
              <a:t>принять меры</a:t>
            </a:r>
            <a:r>
              <a:rPr lang="en-US" sz="1300">
                <a:solidFill>
                  <a:schemeClr val="dk1"/>
                </a:solidFill>
              </a:rPr>
              <a:t> к обеспечению безопасности людей на объекте (эвакуация, блокирование внутренних барьеров)</a:t>
            </a:r>
            <a:endParaRPr sz="1300">
              <a:solidFill>
                <a:schemeClr val="dk1"/>
              </a:solidFill>
            </a:endParaRPr>
          </a:p>
        </p:txBody>
      </p:sp>
      <p:cxnSp>
        <p:nvCxnSpPr>
          <p:cNvPr id="12" name="Google Shape;314;g1bc6e687a7d_0_661"/>
          <p:cNvCxnSpPr>
            <a:cxnSpLocks/>
            <a:stCxn id="13" idx="2"/>
            <a:endCxn id="4" idx="0"/>
          </p:cNvCxnSpPr>
          <p:nvPr/>
        </p:nvCxnSpPr>
        <p:spPr bwMode="auto">
          <a:xfrm rot="5400000">
            <a:off x="968681" y="2776339"/>
            <a:ext cx="914126" cy="1164962"/>
          </a:xfrm>
          <a:prstGeom prst="bentConnector3">
            <a:avLst>
              <a:gd name="adj1" fmla="val 49993"/>
            </a:avLst>
          </a:prstGeom>
          <a:noFill/>
          <a:ln w="9525" cap="flat" cmpd="sng">
            <a:solidFill>
              <a:schemeClr val="dk1"/>
            </a:solidFill>
            <a:prstDash val="solid"/>
            <a:miter lim="800000"/>
            <a:headEnd type="none" w="sm" len="sm"/>
            <a:tailEnd type="triangle" w="med" len="med"/>
          </a:ln>
        </p:spPr>
      </p:cxnSp>
      <p:cxnSp>
        <p:nvCxnSpPr>
          <p:cNvPr id="14" name="Google Shape;316;g1bc6e687a7d_0_661"/>
          <p:cNvCxnSpPr>
            <a:cxnSpLocks/>
            <a:endCxn id="15" idx="0"/>
          </p:cNvCxnSpPr>
          <p:nvPr/>
        </p:nvCxnSpPr>
        <p:spPr bwMode="auto">
          <a:xfrm rot="5400000">
            <a:off x="5735008" y="3306868"/>
            <a:ext cx="631012" cy="220221"/>
          </a:xfrm>
          <a:prstGeom prst="bentConnector3">
            <a:avLst>
              <a:gd name="adj1" fmla="val 50000"/>
            </a:avLst>
          </a:prstGeom>
          <a:noFill/>
          <a:ln w="9525" cap="flat" cmpd="sng">
            <a:solidFill>
              <a:schemeClr val="dk1"/>
            </a:solidFill>
            <a:prstDash val="solid"/>
            <a:miter lim="800000"/>
            <a:headEnd type="none" w="sm" len="sm"/>
            <a:tailEnd type="triangle" w="med" len="med"/>
          </a:ln>
        </p:spPr>
      </p:cxnSp>
      <p:pic>
        <p:nvPicPr>
          <p:cNvPr id="13" name="Google Shape;315;g1bc6e687a7d_0_661"/>
          <p:cNvPicPr/>
          <p:nvPr/>
        </p:nvPicPr>
        <p:blipFill>
          <a:blip r:embed="rId3">
            <a:alphaModFix/>
          </a:blip>
          <a:srcRect l="31868" r="39618"/>
          <a:stretch/>
        </p:blipFill>
        <p:spPr bwMode="auto">
          <a:xfrm flipH="1">
            <a:off x="1633028" y="1426167"/>
            <a:ext cx="750393" cy="1475590"/>
          </a:xfrm>
          <a:prstGeom prst="rect">
            <a:avLst/>
          </a:prstGeom>
          <a:noFill/>
          <a:ln>
            <a:noFill/>
          </a:ln>
        </p:spPr>
      </p:pic>
      <p:pic>
        <p:nvPicPr>
          <p:cNvPr id="16" name="Google Shape;318;g1bc6e687a7d_0_661"/>
          <p:cNvPicPr/>
          <p:nvPr/>
        </p:nvPicPr>
        <p:blipFill>
          <a:blip r:embed="rId2">
            <a:alphaModFix/>
          </a:blip>
          <a:srcRect l="4546" t="4143" r="82961" b="85768"/>
          <a:stretch/>
        </p:blipFill>
        <p:spPr bwMode="auto">
          <a:xfrm>
            <a:off x="622159" y="2231349"/>
            <a:ext cx="750398" cy="670123"/>
          </a:xfrm>
          <a:prstGeom prst="rect">
            <a:avLst/>
          </a:prstGeom>
          <a:noFill/>
          <a:ln>
            <a:noFill/>
          </a:ln>
        </p:spPr>
      </p:pic>
      <p:pic>
        <p:nvPicPr>
          <p:cNvPr id="17" name="Google Shape;319;g1bc6e687a7d_0_661"/>
          <p:cNvPicPr/>
          <p:nvPr/>
        </p:nvPicPr>
        <p:blipFill>
          <a:blip r:embed="rId2">
            <a:alphaModFix/>
          </a:blip>
          <a:srcRect l="50467" t="2378" r="38515" b="86639"/>
          <a:stretch/>
        </p:blipFill>
        <p:spPr bwMode="auto">
          <a:xfrm>
            <a:off x="666439" y="1426441"/>
            <a:ext cx="661837" cy="729510"/>
          </a:xfrm>
          <a:prstGeom prst="rect">
            <a:avLst/>
          </a:prstGeom>
          <a:noFill/>
          <a:ln>
            <a:noFill/>
          </a:ln>
        </p:spPr>
      </p:pic>
      <p:sp>
        <p:nvSpPr>
          <p:cNvPr id="18" name="Google Shape;320;g1bc6e687a7d_0_661"/>
          <p:cNvSpPr/>
          <p:nvPr/>
        </p:nvSpPr>
        <p:spPr bwMode="auto">
          <a:xfrm>
            <a:off x="1314255" y="1933521"/>
            <a:ext cx="194241" cy="105344"/>
          </a:xfrm>
          <a:prstGeom prst="rightArrow">
            <a:avLst>
              <a:gd name="adj1" fmla="val 50000"/>
              <a:gd name="adj2" fmla="val 50000"/>
            </a:avLst>
          </a:prstGeom>
          <a:solidFill>
            <a:srgbClr val="980000"/>
          </a:solidFill>
          <a:ln w="9525" cap="flat" cmpd="sng">
            <a:solidFill>
              <a:srgbClr val="980000"/>
            </a:solidFill>
            <a:prstDash val="solid"/>
            <a:round/>
            <a:headEnd type="none" w="sm" len="sm"/>
            <a:tailEnd type="none" w="sm" len="sm"/>
          </a:ln>
        </p:spPr>
        <p:txBody>
          <a:bodyPr spcFirstLastPara="1" wrap="square" lIns="76431" tIns="76431" rIns="76431" bIns="76431" anchor="ctr" anchorCtr="0">
            <a:noAutofit/>
          </a:bodyPr>
          <a:lstStyle/>
          <a:p>
            <a:pPr>
              <a:defRPr/>
            </a:pPr>
            <a:endParaRPr/>
          </a:p>
        </p:txBody>
      </p:sp>
      <p:sp>
        <p:nvSpPr>
          <p:cNvPr id="19" name="Google Shape;321;g1bc6e687a7d_0_661"/>
          <p:cNvSpPr/>
          <p:nvPr/>
        </p:nvSpPr>
        <p:spPr bwMode="auto">
          <a:xfrm>
            <a:off x="1314255" y="2570065"/>
            <a:ext cx="194241" cy="105344"/>
          </a:xfrm>
          <a:prstGeom prst="rightArrow">
            <a:avLst>
              <a:gd name="adj1" fmla="val 50000"/>
              <a:gd name="adj2" fmla="val 50000"/>
            </a:avLst>
          </a:prstGeom>
          <a:solidFill>
            <a:srgbClr val="980000"/>
          </a:solidFill>
          <a:ln w="9525" cap="flat" cmpd="sng">
            <a:solidFill>
              <a:srgbClr val="980000"/>
            </a:solidFill>
            <a:prstDash val="solid"/>
            <a:round/>
            <a:headEnd type="none" w="sm" len="sm"/>
            <a:tailEnd type="none" w="sm" len="sm"/>
          </a:ln>
        </p:spPr>
        <p:txBody>
          <a:bodyPr spcFirstLastPara="1" wrap="square" lIns="76431" tIns="76431" rIns="76431" bIns="76431" anchor="ctr" anchorCtr="0">
            <a:noAutofit/>
          </a:bodyPr>
          <a:lstStyle/>
          <a:p>
            <a:pPr>
              <a:defRPr/>
            </a:pPr>
            <a:endParaRPr/>
          </a:p>
        </p:txBody>
      </p:sp>
      <p:pic>
        <p:nvPicPr>
          <p:cNvPr id="15" name="Google Shape;317;g1bc6e687a7d_0_661"/>
          <p:cNvPicPr/>
          <p:nvPr/>
        </p:nvPicPr>
        <p:blipFill>
          <a:blip r:embed="rId2">
            <a:alphaModFix/>
          </a:blip>
          <a:srcRect l="-919" t="64748" r="69646" b="3665"/>
          <a:stretch/>
        </p:blipFill>
        <p:spPr bwMode="auto">
          <a:xfrm>
            <a:off x="5001085" y="3732486"/>
            <a:ext cx="1878637" cy="2098265"/>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326;g1bc6e687a7d_0_725"/>
          <p:cNvSpPr/>
          <p:nvPr/>
        </p:nvSpPr>
        <p:spPr bwMode="auto">
          <a:xfrm>
            <a:off x="589634" y="4612243"/>
            <a:ext cx="8826322" cy="5125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pic>
        <p:nvPicPr>
          <p:cNvPr id="5" name="Google Shape;327;g1bc6e687a7d_0_725"/>
          <p:cNvPicPr/>
          <p:nvPr/>
        </p:nvPicPr>
        <p:blipFill>
          <a:blip r:embed="rId2">
            <a:alphaModFix/>
          </a:blip>
          <a:stretch/>
        </p:blipFill>
        <p:spPr bwMode="auto">
          <a:xfrm>
            <a:off x="111700" y="2786833"/>
            <a:ext cx="2670818" cy="1607752"/>
          </a:xfrm>
          <a:prstGeom prst="rect">
            <a:avLst/>
          </a:prstGeom>
          <a:noFill/>
          <a:ln>
            <a:noFill/>
          </a:ln>
        </p:spPr>
      </p:pic>
      <p:sp>
        <p:nvSpPr>
          <p:cNvPr id="6" name="Google Shape;328;g1bc6e687a7d_0_725"/>
          <p:cNvSpPr/>
          <p:nvPr/>
        </p:nvSpPr>
        <p:spPr bwMode="auto">
          <a:xfrm>
            <a:off x="2782526" y="2999332"/>
            <a:ext cx="6468233" cy="51250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7" name="Google Shape;329;g1bc6e687a7d_0_725"/>
          <p:cNvSpPr/>
          <p:nvPr/>
        </p:nvSpPr>
        <p:spPr bwMode="auto">
          <a:xfrm>
            <a:off x="3073058" y="3083388"/>
            <a:ext cx="6397821" cy="1442429"/>
          </a:xfrm>
          <a:prstGeom prst="rect">
            <a:avLst/>
          </a:prstGeom>
          <a:noFill/>
          <a:ln>
            <a:noFill/>
          </a:ln>
        </p:spPr>
        <p:txBody>
          <a:bodyPr spcFirstLastPara="1" wrap="square" lIns="76431" tIns="38205" rIns="76431" bIns="38205" anchor="t" anchorCtr="0">
            <a:noAutofit/>
          </a:bodyPr>
          <a:lstStyle/>
          <a:p>
            <a:pPr>
              <a:defRPr/>
            </a:pPr>
            <a:r>
              <a:rPr lang="en-US" sz="1300" b="1">
                <a:solidFill>
                  <a:schemeClr val="dk1"/>
                </a:solidFill>
              </a:rPr>
              <a:t>Организовать защиту находящихся рядом обучающихся, воспитанников</a:t>
            </a:r>
            <a:endParaRPr sz="1300" b="1">
              <a:solidFill>
                <a:schemeClr val="dk1"/>
              </a:solidFill>
            </a:endParaRPr>
          </a:p>
          <a:p>
            <a:pPr>
              <a:defRPr/>
            </a:pPr>
            <a:endParaRPr sz="1100" b="1">
              <a:solidFill>
                <a:schemeClr val="dk1"/>
              </a:solidFill>
            </a:endParaRPr>
          </a:p>
          <a:p>
            <a:pPr>
              <a:defRPr/>
            </a:pPr>
            <a:endParaRPr sz="1100" b="1">
              <a:solidFill>
                <a:schemeClr val="dk1"/>
              </a:solidFill>
            </a:endParaRPr>
          </a:p>
          <a:p>
            <a:pPr>
              <a:defRPr/>
            </a:pPr>
            <a:r>
              <a:rPr lang="en-US">
                <a:solidFill>
                  <a:schemeClr val="dk1"/>
                </a:solidFill>
              </a:rPr>
              <a:t>По возможности предотвратить их попадание в заложники, незаметно вывести из здания или укрыться в помещении, заблокировать дверь, продержаться до прибытия сотрудников правопорядка или возможности безопасности покинуть здание</a:t>
            </a:r>
            <a:endParaRPr>
              <a:solidFill>
                <a:schemeClr val="dk1"/>
              </a:solidFill>
            </a:endParaRPr>
          </a:p>
        </p:txBody>
      </p:sp>
      <p:sp>
        <p:nvSpPr>
          <p:cNvPr id="8" name="Google Shape;330;g1bc6e687a7d_0_725"/>
          <p:cNvSpPr/>
          <p:nvPr/>
        </p:nvSpPr>
        <p:spPr bwMode="auto">
          <a:xfrm>
            <a:off x="111709" y="81137"/>
            <a:ext cx="9794372" cy="557009"/>
          </a:xfrm>
          <a:prstGeom prst="rect">
            <a:avLst/>
          </a:prstGeom>
          <a:noFill/>
          <a:ln>
            <a:noFill/>
          </a:ln>
        </p:spPr>
        <p:txBody>
          <a:bodyPr spcFirstLastPara="1" wrap="square" lIns="76431" tIns="38205" rIns="76431" bIns="38205" anchor="t" anchorCtr="0">
            <a:noAutofit/>
          </a:bodyPr>
          <a:lstStyle/>
          <a:p>
            <a:pPr algn="ctr">
              <a:lnSpc>
                <a:spcPct val="114999"/>
              </a:lnSpc>
              <a:spcBef>
                <a:spcPts val="1003"/>
              </a:spcBef>
              <a:buSzPts val="1100"/>
              <a:defRPr/>
            </a:pPr>
            <a:r>
              <a:rPr lang="en-US" sz="1300" b="1">
                <a:solidFill>
                  <a:srgbClr val="002060"/>
                </a:solidFill>
              </a:rPr>
              <a:t>АЛГОРИТМ</a:t>
            </a:r>
            <a:br>
              <a:rPr lang="en-US" sz="1300" b="1">
                <a:solidFill>
                  <a:srgbClr val="002060"/>
                </a:solidFill>
              </a:rPr>
            </a:br>
            <a:r>
              <a:rPr lang="en-US" sz="1300" b="1">
                <a:solidFill>
                  <a:srgbClr val="002060"/>
                </a:solidFill>
              </a:rPr>
              <a:t>действий при захвате заложников в организации образования</a:t>
            </a:r>
            <a:endParaRPr sz="1300" b="1">
              <a:solidFill>
                <a:srgbClr val="002060"/>
              </a:solidFill>
            </a:endParaRPr>
          </a:p>
        </p:txBody>
      </p:sp>
      <p:sp>
        <p:nvSpPr>
          <p:cNvPr id="9" name="Google Shape;331;g1bc6e687a7d_0_725"/>
          <p:cNvSpPr/>
          <p:nvPr/>
        </p:nvSpPr>
        <p:spPr bwMode="auto">
          <a:xfrm>
            <a:off x="5522943" y="1149154"/>
            <a:ext cx="1944597" cy="1083994"/>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just">
              <a:defRPr/>
            </a:pPr>
            <a:endParaRPr sz="1600">
              <a:solidFill>
                <a:schemeClr val="lt1"/>
              </a:solidFill>
              <a:latin typeface="Calibri"/>
              <a:ea typeface="Calibri"/>
              <a:cs typeface="Calibri"/>
            </a:endParaRPr>
          </a:p>
        </p:txBody>
      </p:sp>
      <p:sp>
        <p:nvSpPr>
          <p:cNvPr id="10" name="Google Shape;332;g1bc6e687a7d_0_725"/>
          <p:cNvSpPr/>
          <p:nvPr/>
        </p:nvSpPr>
        <p:spPr bwMode="auto">
          <a:xfrm>
            <a:off x="2784091" y="1149154"/>
            <a:ext cx="2670817" cy="1083994"/>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just">
              <a:defRPr/>
            </a:pPr>
            <a:endParaRPr sz="1600">
              <a:solidFill>
                <a:schemeClr val="lt1"/>
              </a:solidFill>
              <a:latin typeface="Calibri"/>
              <a:ea typeface="Calibri"/>
              <a:cs typeface="Calibri"/>
            </a:endParaRPr>
          </a:p>
        </p:txBody>
      </p:sp>
      <p:sp>
        <p:nvSpPr>
          <p:cNvPr id="11" name="Google Shape;333;g1bc6e687a7d_0_725"/>
          <p:cNvSpPr/>
          <p:nvPr/>
        </p:nvSpPr>
        <p:spPr bwMode="auto">
          <a:xfrm>
            <a:off x="483297" y="1149154"/>
            <a:ext cx="2244943" cy="1083994"/>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just">
              <a:defRPr/>
            </a:pPr>
            <a:endParaRPr sz="1600">
              <a:solidFill>
                <a:schemeClr val="lt1"/>
              </a:solidFill>
              <a:latin typeface="Calibri"/>
              <a:ea typeface="Calibri"/>
              <a:cs typeface="Calibri"/>
            </a:endParaRPr>
          </a:p>
        </p:txBody>
      </p:sp>
      <p:sp>
        <p:nvSpPr>
          <p:cNvPr id="12" name="Google Shape;334;g1bc6e687a7d_0_725"/>
          <p:cNvSpPr/>
          <p:nvPr/>
        </p:nvSpPr>
        <p:spPr bwMode="auto">
          <a:xfrm>
            <a:off x="3416221" y="806779"/>
            <a:ext cx="2912647" cy="329728"/>
          </a:xfrm>
          <a:prstGeom prst="rect">
            <a:avLst/>
          </a:prstGeom>
          <a:noFill/>
          <a:ln>
            <a:noFill/>
          </a:ln>
        </p:spPr>
        <p:txBody>
          <a:bodyPr spcFirstLastPara="1" wrap="square" lIns="76431" tIns="38205" rIns="76431" bIns="38205" anchor="t" anchorCtr="0">
            <a:noAutofit/>
          </a:bodyPr>
          <a:lstStyle/>
          <a:p>
            <a:pPr indent="376380" algn="ctr">
              <a:lnSpc>
                <a:spcPct val="114999"/>
              </a:lnSpc>
              <a:defRPr/>
            </a:pPr>
            <a:r>
              <a:rPr lang="en-US" sz="1300" b="1"/>
              <a:t>ДЕЙСТВИЯ РУКОВОДИТЕЛЯ:</a:t>
            </a:r>
            <a:endParaRPr sz="1300" b="1">
              <a:solidFill>
                <a:schemeClr val="dk1"/>
              </a:solidFill>
            </a:endParaRPr>
          </a:p>
        </p:txBody>
      </p:sp>
      <p:sp>
        <p:nvSpPr>
          <p:cNvPr id="13" name="Google Shape;335;g1bc6e687a7d_0_725"/>
          <p:cNvSpPr/>
          <p:nvPr/>
        </p:nvSpPr>
        <p:spPr bwMode="auto">
          <a:xfrm>
            <a:off x="530237" y="1231455"/>
            <a:ext cx="2052402" cy="919393"/>
          </a:xfrm>
          <a:prstGeom prst="rect">
            <a:avLst/>
          </a:prstGeom>
          <a:noFill/>
          <a:ln>
            <a:noFill/>
          </a:ln>
        </p:spPr>
        <p:txBody>
          <a:bodyPr spcFirstLastPara="1" wrap="square" lIns="76431" tIns="38205" rIns="76431" bIns="38205" anchor="t" anchorCtr="0">
            <a:noAutofit/>
          </a:bodyPr>
          <a:lstStyle/>
          <a:p>
            <a:pPr algn="ctr">
              <a:defRPr/>
            </a:pPr>
            <a:r>
              <a:rPr lang="en-US" sz="1000">
                <a:solidFill>
                  <a:schemeClr val="dk1"/>
                </a:solidFill>
              </a:rPr>
              <a:t>организовать максимально возможные условия для безопасности обучающихся, воспитанников, педагогов и других сотрудников</a:t>
            </a:r>
            <a:endParaRPr sz="1000">
              <a:solidFill>
                <a:schemeClr val="dk1"/>
              </a:solidFill>
            </a:endParaRPr>
          </a:p>
        </p:txBody>
      </p:sp>
      <p:sp>
        <p:nvSpPr>
          <p:cNvPr id="14" name="Google Shape;336;g1bc6e687a7d_0_725"/>
          <p:cNvSpPr/>
          <p:nvPr/>
        </p:nvSpPr>
        <p:spPr bwMode="auto">
          <a:xfrm>
            <a:off x="2924811" y="1219077"/>
            <a:ext cx="2401550" cy="919393"/>
          </a:xfrm>
          <a:prstGeom prst="rect">
            <a:avLst/>
          </a:prstGeom>
          <a:noFill/>
          <a:ln>
            <a:noFill/>
          </a:ln>
        </p:spPr>
        <p:txBody>
          <a:bodyPr spcFirstLastPara="1" wrap="square" lIns="76431" tIns="38205" rIns="76431" bIns="38205" anchor="t" anchorCtr="0">
            <a:noAutofit/>
          </a:bodyPr>
          <a:lstStyle/>
          <a:p>
            <a:pPr algn="ctr">
              <a:defRPr/>
            </a:pPr>
            <a:r>
              <a:rPr lang="en-US" sz="1000">
                <a:solidFill>
                  <a:schemeClr val="dk1"/>
                </a:solidFill>
              </a:rPr>
              <a:t>незамедлительно информировать правоохранительные и/или специальные государственные органы о захвате сотрудников, педагогов и обучающихся в заложнике</a:t>
            </a:r>
            <a:endParaRPr sz="1000">
              <a:solidFill>
                <a:schemeClr val="dk1"/>
              </a:solidFill>
            </a:endParaRPr>
          </a:p>
        </p:txBody>
      </p:sp>
      <p:sp>
        <p:nvSpPr>
          <p:cNvPr id="15" name="Google Shape;337;g1bc6e687a7d_0_725"/>
          <p:cNvSpPr/>
          <p:nvPr/>
        </p:nvSpPr>
        <p:spPr bwMode="auto">
          <a:xfrm>
            <a:off x="5632669" y="1436876"/>
            <a:ext cx="1755698" cy="648395"/>
          </a:xfrm>
          <a:prstGeom prst="rect">
            <a:avLst/>
          </a:prstGeom>
          <a:noFill/>
          <a:ln>
            <a:noFill/>
          </a:ln>
        </p:spPr>
        <p:txBody>
          <a:bodyPr spcFirstLastPara="1" wrap="square" lIns="76431" tIns="38205" rIns="76431" bIns="38205" anchor="t" anchorCtr="0">
            <a:noAutofit/>
          </a:bodyPr>
          <a:lstStyle/>
          <a:p>
            <a:pPr algn="ctr">
              <a:defRPr/>
            </a:pPr>
            <a:r>
              <a:rPr lang="en-US" sz="1000">
                <a:solidFill>
                  <a:schemeClr val="dk1"/>
                </a:solidFill>
              </a:rPr>
              <a:t>пытаться выяснить требования захватчиков</a:t>
            </a:r>
            <a:endParaRPr sz="1000">
              <a:solidFill>
                <a:schemeClr val="dk1"/>
              </a:solidFill>
            </a:endParaRPr>
          </a:p>
        </p:txBody>
      </p:sp>
      <p:pic>
        <p:nvPicPr>
          <p:cNvPr id="16" name="Google Shape;338;g1bc6e687a7d_0_725"/>
          <p:cNvPicPr/>
          <p:nvPr/>
        </p:nvPicPr>
        <p:blipFill>
          <a:blip r:embed="rId3">
            <a:alphaModFix/>
          </a:blip>
          <a:stretch/>
        </p:blipFill>
        <p:spPr bwMode="auto">
          <a:xfrm>
            <a:off x="37310" y="1149154"/>
            <a:ext cx="445986" cy="1083994"/>
          </a:xfrm>
          <a:prstGeom prst="rect">
            <a:avLst/>
          </a:prstGeom>
          <a:noFill/>
          <a:ln>
            <a:noFill/>
          </a:ln>
        </p:spPr>
      </p:pic>
      <p:sp>
        <p:nvSpPr>
          <p:cNvPr id="17" name="Google Shape;339;g1bc6e687a7d_0_725"/>
          <p:cNvSpPr/>
          <p:nvPr/>
        </p:nvSpPr>
        <p:spPr bwMode="auto">
          <a:xfrm>
            <a:off x="2546861" y="1641091"/>
            <a:ext cx="368087" cy="257831"/>
          </a:xfrm>
          <a:prstGeom prst="rightArrow">
            <a:avLst>
              <a:gd name="adj1" fmla="val 50000"/>
              <a:gd name="adj2" fmla="val 50000"/>
            </a:avLst>
          </a:prstGeom>
          <a:solidFill>
            <a:schemeClr val="dk1"/>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18" name="Google Shape;340;g1bc6e687a7d_0_725"/>
          <p:cNvSpPr/>
          <p:nvPr/>
        </p:nvSpPr>
        <p:spPr bwMode="auto">
          <a:xfrm>
            <a:off x="5268629" y="1641091"/>
            <a:ext cx="368087" cy="257831"/>
          </a:xfrm>
          <a:prstGeom prst="rightArrow">
            <a:avLst>
              <a:gd name="adj1" fmla="val 50000"/>
              <a:gd name="adj2" fmla="val 50000"/>
            </a:avLst>
          </a:prstGeom>
          <a:solidFill>
            <a:schemeClr val="dk1"/>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19" name="Google Shape;341;g1bc6e687a7d_0_725"/>
          <p:cNvSpPr/>
          <p:nvPr/>
        </p:nvSpPr>
        <p:spPr bwMode="auto">
          <a:xfrm>
            <a:off x="7566142" y="1149154"/>
            <a:ext cx="2113102" cy="1083994"/>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just">
              <a:defRPr/>
            </a:pPr>
            <a:endParaRPr sz="1600">
              <a:solidFill>
                <a:schemeClr val="lt1"/>
              </a:solidFill>
              <a:latin typeface="Calibri"/>
              <a:ea typeface="Calibri"/>
              <a:cs typeface="Calibri"/>
            </a:endParaRPr>
          </a:p>
        </p:txBody>
      </p:sp>
      <p:sp>
        <p:nvSpPr>
          <p:cNvPr id="20" name="Google Shape;342;g1bc6e687a7d_0_725"/>
          <p:cNvSpPr/>
          <p:nvPr/>
        </p:nvSpPr>
        <p:spPr bwMode="auto">
          <a:xfrm>
            <a:off x="7802357" y="1219077"/>
            <a:ext cx="1755698" cy="919393"/>
          </a:xfrm>
          <a:prstGeom prst="rect">
            <a:avLst/>
          </a:prstGeom>
          <a:noFill/>
          <a:ln>
            <a:noFill/>
          </a:ln>
        </p:spPr>
        <p:txBody>
          <a:bodyPr spcFirstLastPara="1" wrap="square" lIns="76431" tIns="38205" rIns="76431" bIns="38205" anchor="t" anchorCtr="0">
            <a:noAutofit/>
          </a:bodyPr>
          <a:lstStyle/>
          <a:p>
            <a:pPr algn="ctr">
              <a:defRPr/>
            </a:pPr>
            <a:r>
              <a:rPr lang="en-US" sz="1000">
                <a:solidFill>
                  <a:schemeClr val="dk1"/>
                </a:solidFill>
              </a:rPr>
              <a:t>обеспечить взаимодействие с прибывающими силами оперативного штаба по борьбе с терроризмом</a:t>
            </a:r>
            <a:endParaRPr sz="1000">
              <a:solidFill>
                <a:schemeClr val="dk1"/>
              </a:solidFill>
            </a:endParaRPr>
          </a:p>
        </p:txBody>
      </p:sp>
      <p:sp>
        <p:nvSpPr>
          <p:cNvPr id="21" name="Google Shape;343;g1bc6e687a7d_0_725"/>
          <p:cNvSpPr/>
          <p:nvPr/>
        </p:nvSpPr>
        <p:spPr bwMode="auto">
          <a:xfrm>
            <a:off x="7280185" y="1641091"/>
            <a:ext cx="368087" cy="257831"/>
          </a:xfrm>
          <a:prstGeom prst="rightArrow">
            <a:avLst>
              <a:gd name="adj1" fmla="val 50000"/>
              <a:gd name="adj2" fmla="val 50000"/>
            </a:avLst>
          </a:prstGeom>
          <a:solidFill>
            <a:schemeClr val="dk1"/>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22" name="Google Shape;344;g1bc6e687a7d_0_725"/>
          <p:cNvSpPr/>
          <p:nvPr/>
        </p:nvSpPr>
        <p:spPr bwMode="auto">
          <a:xfrm>
            <a:off x="2178940" y="2546724"/>
            <a:ext cx="5387281" cy="329728"/>
          </a:xfrm>
          <a:prstGeom prst="rect">
            <a:avLst/>
          </a:prstGeom>
          <a:noFill/>
          <a:ln>
            <a:noFill/>
          </a:ln>
        </p:spPr>
        <p:txBody>
          <a:bodyPr spcFirstLastPara="1" wrap="square" lIns="76431" tIns="38205" rIns="76431" bIns="38205" anchor="t" anchorCtr="0">
            <a:noAutofit/>
          </a:bodyPr>
          <a:lstStyle/>
          <a:p>
            <a:pPr indent="376380" algn="ctr">
              <a:lnSpc>
                <a:spcPct val="114999"/>
              </a:lnSpc>
              <a:defRPr/>
            </a:pPr>
            <a:r>
              <a:rPr lang="en-US" sz="1300" b="1"/>
              <a:t>Действия персонала (сотрудники, педагоги):</a:t>
            </a:r>
            <a:endParaRPr sz="1300" b="1">
              <a:solidFill>
                <a:schemeClr val="dk1"/>
              </a:solidFill>
            </a:endParaRPr>
          </a:p>
        </p:txBody>
      </p:sp>
      <p:cxnSp>
        <p:nvCxnSpPr>
          <p:cNvPr id="23" name="Google Shape;345;g1bc6e687a7d_0_725"/>
          <p:cNvCxnSpPr>
            <a:cxnSpLocks/>
          </p:cNvCxnSpPr>
          <p:nvPr/>
        </p:nvCxnSpPr>
        <p:spPr bwMode="auto">
          <a:xfrm>
            <a:off x="2782528" y="4372415"/>
            <a:ext cx="6468233" cy="0"/>
          </a:xfrm>
          <a:prstGeom prst="straightConnector1">
            <a:avLst/>
          </a:prstGeom>
          <a:noFill/>
          <a:ln w="9525" cap="flat" cmpd="sng">
            <a:solidFill>
              <a:srgbClr val="D8D8D8"/>
            </a:solidFill>
            <a:prstDash val="solid"/>
            <a:miter lim="800000"/>
            <a:headEnd type="none" w="sm" len="sm"/>
            <a:tailEnd type="none" w="sm" len="sm"/>
          </a:ln>
        </p:spPr>
      </p:cxnSp>
      <p:sp>
        <p:nvSpPr>
          <p:cNvPr id="24" name="Google Shape;346;g1bc6e687a7d_0_725"/>
          <p:cNvSpPr/>
          <p:nvPr/>
        </p:nvSpPr>
        <p:spPr bwMode="auto">
          <a:xfrm>
            <a:off x="898700" y="4612243"/>
            <a:ext cx="8102530" cy="831431"/>
          </a:xfrm>
          <a:prstGeom prst="rect">
            <a:avLst/>
          </a:prstGeom>
          <a:noFill/>
          <a:ln>
            <a:noFill/>
          </a:ln>
        </p:spPr>
        <p:txBody>
          <a:bodyPr spcFirstLastPara="1" wrap="square" lIns="76431" tIns="38205" rIns="76431" bIns="38205" anchor="t" anchorCtr="0">
            <a:noAutofit/>
          </a:bodyPr>
          <a:lstStyle/>
          <a:p>
            <a:pPr>
              <a:defRPr/>
            </a:pPr>
            <a:r>
              <a:rPr lang="en-US" sz="1300" b="1">
                <a:solidFill>
                  <a:schemeClr val="dk1"/>
                </a:solidFill>
              </a:rPr>
              <a:t>по возможности информировать любым доступным способом и при условии гарантированного </a:t>
            </a:r>
            <a:br>
              <a:rPr lang="en-US" sz="1300" b="1">
                <a:solidFill>
                  <a:schemeClr val="dk1"/>
                </a:solidFill>
              </a:rPr>
            </a:br>
            <a:r>
              <a:rPr lang="en-US" sz="1300" b="1">
                <a:solidFill>
                  <a:schemeClr val="dk1"/>
                </a:solidFill>
              </a:rPr>
              <a:t>обеспечения собственной безопасности</a:t>
            </a:r>
            <a:endParaRPr sz="1300" b="1">
              <a:solidFill>
                <a:schemeClr val="dk1"/>
              </a:solidFill>
            </a:endParaRPr>
          </a:p>
          <a:p>
            <a:pPr>
              <a:defRPr/>
            </a:pPr>
            <a:endParaRPr sz="1300" b="1">
              <a:solidFill>
                <a:schemeClr val="dk1"/>
              </a:solidFill>
            </a:endParaRPr>
          </a:p>
          <a:p>
            <a:pPr>
              <a:defRPr/>
            </a:pPr>
            <a:r>
              <a:rPr lang="en-US">
                <a:solidFill>
                  <a:schemeClr val="dk1"/>
                </a:solidFill>
              </a:rPr>
              <a:t>правоохранительные и/или специальные государственные органы об обстоятельствах </a:t>
            </a:r>
            <a:br>
              <a:rPr lang="en-US">
                <a:solidFill>
                  <a:schemeClr val="dk1"/>
                </a:solidFill>
              </a:rPr>
            </a:br>
            <a:r>
              <a:rPr lang="en-US">
                <a:solidFill>
                  <a:schemeClr val="dk1"/>
                </a:solidFill>
              </a:rPr>
              <a:t>захвата заложников и злоумышленниках: </a:t>
            </a:r>
            <a:endParaRPr>
              <a:solidFill>
                <a:schemeClr val="dk1"/>
              </a:solidFill>
            </a:endParaRPr>
          </a:p>
        </p:txBody>
      </p:sp>
      <p:sp>
        <p:nvSpPr>
          <p:cNvPr id="25" name="Google Shape;347;g1bc6e687a7d_0_725"/>
          <p:cNvSpPr/>
          <p:nvPr/>
        </p:nvSpPr>
        <p:spPr bwMode="auto">
          <a:xfrm>
            <a:off x="490050" y="5131313"/>
            <a:ext cx="408635" cy="307079"/>
          </a:xfrm>
          <a:prstGeom prst="downArrow">
            <a:avLst>
              <a:gd name="adj1" fmla="val 50000"/>
              <a:gd name="adj2" fmla="val 50000"/>
            </a:avLst>
          </a:prstGeom>
          <a:solidFill>
            <a:srgbClr val="FFC000"/>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26" name="Google Shape;348;g1bc6e687a7d_0_725"/>
          <p:cNvSpPr/>
          <p:nvPr/>
        </p:nvSpPr>
        <p:spPr bwMode="auto">
          <a:xfrm>
            <a:off x="2664419" y="3504059"/>
            <a:ext cx="408635" cy="307079"/>
          </a:xfrm>
          <a:prstGeom prst="downArrow">
            <a:avLst>
              <a:gd name="adj1" fmla="val 50000"/>
              <a:gd name="adj2" fmla="val 50000"/>
            </a:avLst>
          </a:prstGeom>
          <a:solidFill>
            <a:srgbClr val="FFC000"/>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27" name="Google Shape;349;g1bc6e687a7d_0_725"/>
          <p:cNvSpPr/>
          <p:nvPr/>
        </p:nvSpPr>
        <p:spPr bwMode="auto">
          <a:xfrm>
            <a:off x="898680" y="5714958"/>
            <a:ext cx="2244943" cy="648395"/>
          </a:xfrm>
          <a:prstGeom prst="rect">
            <a:avLst/>
          </a:prstGeom>
          <a:noFill/>
          <a:ln>
            <a:noFill/>
          </a:ln>
        </p:spPr>
        <p:txBody>
          <a:bodyPr spcFirstLastPara="1" wrap="square" lIns="76431" tIns="38205" rIns="76431" bIns="38205" anchor="t" anchorCtr="0">
            <a:noAutofit/>
          </a:bodyPr>
          <a:lstStyle/>
          <a:p>
            <a:pPr marL="382219" indent="-270739">
              <a:lnSpc>
                <a:spcPct val="150000"/>
              </a:lnSpc>
              <a:buClr>
                <a:srgbClr val="FFC000"/>
              </a:buClr>
              <a:buSzPts val="1500"/>
              <a:buChar char="➢"/>
              <a:defRPr/>
            </a:pPr>
            <a:r>
              <a:rPr lang="en-US" sz="1300" b="1" i="1">
                <a:solidFill>
                  <a:schemeClr val="dk1"/>
                </a:solidFill>
              </a:rPr>
              <a:t>количество, </a:t>
            </a:r>
            <a:endParaRPr sz="1300" b="1" i="1">
              <a:solidFill>
                <a:schemeClr val="dk1"/>
              </a:solidFill>
            </a:endParaRPr>
          </a:p>
          <a:p>
            <a:pPr marL="382219" indent="-270739">
              <a:lnSpc>
                <a:spcPct val="150000"/>
              </a:lnSpc>
              <a:buClr>
                <a:srgbClr val="FFC000"/>
              </a:buClr>
              <a:buSzPts val="1500"/>
              <a:buChar char="➢"/>
              <a:defRPr/>
            </a:pPr>
            <a:r>
              <a:rPr lang="en-US" sz="1300" b="1" i="1">
                <a:solidFill>
                  <a:schemeClr val="dk1"/>
                </a:solidFill>
              </a:rPr>
              <a:t>вооружение, </a:t>
            </a:r>
            <a:endParaRPr sz="1300" b="1" i="1">
              <a:solidFill>
                <a:schemeClr val="dk1"/>
              </a:solidFill>
            </a:endParaRPr>
          </a:p>
        </p:txBody>
      </p:sp>
      <p:sp>
        <p:nvSpPr>
          <p:cNvPr id="28" name="Google Shape;350;g1bc6e687a7d_0_725"/>
          <p:cNvSpPr/>
          <p:nvPr/>
        </p:nvSpPr>
        <p:spPr bwMode="auto">
          <a:xfrm>
            <a:off x="5619997" y="5714958"/>
            <a:ext cx="2244943" cy="648395"/>
          </a:xfrm>
          <a:prstGeom prst="rect">
            <a:avLst/>
          </a:prstGeom>
          <a:noFill/>
          <a:ln>
            <a:noFill/>
          </a:ln>
        </p:spPr>
        <p:txBody>
          <a:bodyPr spcFirstLastPara="1" wrap="square" lIns="76431" tIns="38205" rIns="76431" bIns="38205" anchor="t" anchorCtr="0">
            <a:noAutofit/>
          </a:bodyPr>
          <a:lstStyle/>
          <a:p>
            <a:pPr marL="382219" indent="-270739">
              <a:lnSpc>
                <a:spcPct val="150000"/>
              </a:lnSpc>
              <a:buClr>
                <a:srgbClr val="FFC000"/>
              </a:buClr>
              <a:buSzPts val="1500"/>
              <a:buChar char="➢"/>
              <a:defRPr/>
            </a:pPr>
            <a:r>
              <a:rPr lang="en-US" sz="1300" b="1" i="1">
                <a:solidFill>
                  <a:schemeClr val="dk1"/>
                </a:solidFill>
              </a:rPr>
              <a:t>клички, </a:t>
            </a:r>
            <a:endParaRPr sz="1300" b="1" i="1">
              <a:solidFill>
                <a:schemeClr val="dk1"/>
              </a:solidFill>
            </a:endParaRPr>
          </a:p>
          <a:p>
            <a:pPr marL="382219" indent="-270739">
              <a:lnSpc>
                <a:spcPct val="150000"/>
              </a:lnSpc>
              <a:buClr>
                <a:srgbClr val="FFC000"/>
              </a:buClr>
              <a:buSzPts val="1500"/>
              <a:buChar char="➢"/>
              <a:defRPr/>
            </a:pPr>
            <a:r>
              <a:rPr lang="en-US" sz="1300" b="1" i="1">
                <a:solidFill>
                  <a:schemeClr val="dk1"/>
                </a:solidFill>
              </a:rPr>
              <a:t>национальность</a:t>
            </a:r>
            <a:endParaRPr sz="1300" b="1" i="1">
              <a:solidFill>
                <a:schemeClr val="dk1"/>
              </a:solidFill>
            </a:endParaRPr>
          </a:p>
        </p:txBody>
      </p:sp>
      <p:sp>
        <p:nvSpPr>
          <p:cNvPr id="29" name="Google Shape;351;g1bc6e687a7d_0_725"/>
          <p:cNvSpPr/>
          <p:nvPr/>
        </p:nvSpPr>
        <p:spPr bwMode="auto">
          <a:xfrm>
            <a:off x="3443099" y="5714958"/>
            <a:ext cx="2244943" cy="648395"/>
          </a:xfrm>
          <a:prstGeom prst="rect">
            <a:avLst/>
          </a:prstGeom>
          <a:noFill/>
          <a:ln>
            <a:noFill/>
          </a:ln>
        </p:spPr>
        <p:txBody>
          <a:bodyPr spcFirstLastPara="1" wrap="square" lIns="76431" tIns="38205" rIns="76431" bIns="38205" anchor="t" anchorCtr="0">
            <a:noAutofit/>
          </a:bodyPr>
          <a:lstStyle/>
          <a:p>
            <a:pPr marL="382219" indent="-270739">
              <a:lnSpc>
                <a:spcPct val="150000"/>
              </a:lnSpc>
              <a:buClr>
                <a:srgbClr val="FFC000"/>
              </a:buClr>
              <a:buSzPts val="1500"/>
              <a:buChar char="➢"/>
              <a:defRPr/>
            </a:pPr>
            <a:r>
              <a:rPr lang="en-US" sz="1300" b="1" i="1">
                <a:solidFill>
                  <a:schemeClr val="dk1"/>
                </a:solidFill>
              </a:rPr>
              <a:t>оснащение,</a:t>
            </a:r>
            <a:endParaRPr sz="1300" b="1" i="1">
              <a:solidFill>
                <a:schemeClr val="dk1"/>
              </a:solidFill>
            </a:endParaRPr>
          </a:p>
          <a:p>
            <a:pPr marL="382219" indent="-270739">
              <a:lnSpc>
                <a:spcPct val="150000"/>
              </a:lnSpc>
              <a:buClr>
                <a:srgbClr val="FFC000"/>
              </a:buClr>
              <a:buSzPts val="1500"/>
              <a:buChar char="➢"/>
              <a:defRPr/>
            </a:pPr>
            <a:r>
              <a:rPr lang="en-US" sz="1300" b="1" i="1">
                <a:solidFill>
                  <a:schemeClr val="dk1"/>
                </a:solidFill>
              </a:rPr>
              <a:t>возраст, </a:t>
            </a:r>
            <a:endParaRPr sz="1300" b="1" i="1">
              <a:solidFill>
                <a:schemeClr val="dk1"/>
              </a:solidFill>
            </a:endParaRPr>
          </a:p>
        </p:txBody>
      </p:sp>
      <p:pic>
        <p:nvPicPr>
          <p:cNvPr id="30" name="Google Shape;352;g1bc6e687a7d_0_725"/>
          <p:cNvPicPr/>
          <p:nvPr/>
        </p:nvPicPr>
        <p:blipFill>
          <a:blip r:embed="rId4">
            <a:alphaModFix/>
          </a:blip>
          <a:stretch/>
        </p:blipFill>
        <p:spPr bwMode="auto">
          <a:xfrm>
            <a:off x="8205123" y="4881969"/>
            <a:ext cx="1148249" cy="132148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357;g1bc6e687a7d_0_794"/>
          <p:cNvSpPr/>
          <p:nvPr/>
        </p:nvSpPr>
        <p:spPr bwMode="auto">
          <a:xfrm>
            <a:off x="0" y="638152"/>
            <a:ext cx="9906061" cy="459302"/>
          </a:xfrm>
          <a:prstGeom prst="rect">
            <a:avLst/>
          </a:prstGeom>
          <a:solidFill>
            <a:srgbClr val="DDEAF6"/>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pic>
        <p:nvPicPr>
          <p:cNvPr id="5" name="Google Shape;358;g1bc6e687a7d_0_794"/>
          <p:cNvPicPr/>
          <p:nvPr/>
        </p:nvPicPr>
        <p:blipFill>
          <a:blip r:embed="rId2">
            <a:alphaModFix/>
          </a:blip>
          <a:srcRect l="72547" r="-790"/>
          <a:stretch/>
        </p:blipFill>
        <p:spPr bwMode="auto">
          <a:xfrm>
            <a:off x="140795" y="3922758"/>
            <a:ext cx="922220" cy="2313517"/>
          </a:xfrm>
          <a:prstGeom prst="rect">
            <a:avLst/>
          </a:prstGeom>
          <a:noFill/>
          <a:ln>
            <a:noFill/>
          </a:ln>
        </p:spPr>
      </p:pic>
      <p:pic>
        <p:nvPicPr>
          <p:cNvPr id="6" name="Google Shape;359;g1bc6e687a7d_0_794"/>
          <p:cNvPicPr/>
          <p:nvPr/>
        </p:nvPicPr>
        <p:blipFill>
          <a:blip r:embed="rId2">
            <a:alphaModFix/>
          </a:blip>
          <a:srcRect r="71757"/>
          <a:stretch/>
        </p:blipFill>
        <p:spPr bwMode="auto">
          <a:xfrm>
            <a:off x="140795" y="1273675"/>
            <a:ext cx="922220" cy="2313517"/>
          </a:xfrm>
          <a:prstGeom prst="rect">
            <a:avLst/>
          </a:prstGeom>
          <a:noFill/>
          <a:ln>
            <a:noFill/>
          </a:ln>
        </p:spPr>
      </p:pic>
      <p:sp>
        <p:nvSpPr>
          <p:cNvPr id="7" name="Google Shape;360;g1bc6e687a7d_0_794"/>
          <p:cNvSpPr/>
          <p:nvPr/>
        </p:nvSpPr>
        <p:spPr bwMode="auto">
          <a:xfrm>
            <a:off x="111709" y="81137"/>
            <a:ext cx="9794372" cy="557009"/>
          </a:xfrm>
          <a:prstGeom prst="rect">
            <a:avLst/>
          </a:prstGeom>
          <a:noFill/>
          <a:ln>
            <a:noFill/>
          </a:ln>
        </p:spPr>
        <p:txBody>
          <a:bodyPr spcFirstLastPara="1" wrap="square" lIns="76431" tIns="38205" rIns="76431" bIns="38205" anchor="t" anchorCtr="0">
            <a:noAutofit/>
          </a:bodyPr>
          <a:lstStyle/>
          <a:p>
            <a:pPr algn="ctr">
              <a:lnSpc>
                <a:spcPct val="114999"/>
              </a:lnSpc>
              <a:spcBef>
                <a:spcPts val="1003"/>
              </a:spcBef>
              <a:buSzPts val="1100"/>
              <a:defRPr/>
            </a:pPr>
            <a:r>
              <a:rPr lang="en-US" sz="1300" b="1">
                <a:solidFill>
                  <a:srgbClr val="002060"/>
                </a:solidFill>
              </a:rPr>
              <a:t>АЛГОРИТМ</a:t>
            </a:r>
            <a:br>
              <a:rPr lang="en-US" sz="1300" b="1">
                <a:solidFill>
                  <a:srgbClr val="002060"/>
                </a:solidFill>
              </a:rPr>
            </a:br>
            <a:r>
              <a:rPr lang="en-US" sz="1300" b="1">
                <a:solidFill>
                  <a:srgbClr val="002060"/>
                </a:solidFill>
              </a:rPr>
              <a:t>действий при захвате заложников в организации образования</a:t>
            </a:r>
            <a:endParaRPr sz="1300" b="1">
              <a:solidFill>
                <a:srgbClr val="002060"/>
              </a:solidFill>
            </a:endParaRPr>
          </a:p>
        </p:txBody>
      </p:sp>
      <p:sp>
        <p:nvSpPr>
          <p:cNvPr id="8" name="Google Shape;361;g1bc6e687a7d_0_794"/>
          <p:cNvSpPr/>
          <p:nvPr/>
        </p:nvSpPr>
        <p:spPr bwMode="auto">
          <a:xfrm>
            <a:off x="3416221" y="722459"/>
            <a:ext cx="2912647" cy="329728"/>
          </a:xfrm>
          <a:prstGeom prst="rect">
            <a:avLst/>
          </a:prstGeom>
          <a:noFill/>
          <a:ln>
            <a:noFill/>
          </a:ln>
        </p:spPr>
        <p:txBody>
          <a:bodyPr spcFirstLastPara="1" wrap="square" lIns="76431" tIns="38205" rIns="76431" bIns="38205" anchor="t" anchorCtr="0">
            <a:noAutofit/>
          </a:bodyPr>
          <a:lstStyle/>
          <a:p>
            <a:pPr indent="376380" algn="ctr">
              <a:lnSpc>
                <a:spcPct val="114999"/>
              </a:lnSpc>
              <a:defRPr/>
            </a:pPr>
            <a:r>
              <a:rPr lang="en-US" sz="1500" b="1">
                <a:solidFill>
                  <a:srgbClr val="002060"/>
                </a:solidFill>
              </a:rPr>
              <a:t>Действия обучающихся:</a:t>
            </a:r>
            <a:endParaRPr sz="1500" b="1">
              <a:solidFill>
                <a:srgbClr val="002060"/>
              </a:solidFill>
            </a:endParaRPr>
          </a:p>
        </p:txBody>
      </p:sp>
      <p:sp>
        <p:nvSpPr>
          <p:cNvPr id="9" name="Google Shape;362;g1bc6e687a7d_0_794"/>
          <p:cNvSpPr/>
          <p:nvPr/>
        </p:nvSpPr>
        <p:spPr bwMode="auto">
          <a:xfrm>
            <a:off x="1406985" y="1270300"/>
            <a:ext cx="8150848" cy="459302"/>
          </a:xfrm>
          <a:prstGeom prst="rect">
            <a:avLst/>
          </a:prstGeom>
          <a:noFill/>
          <a:ln>
            <a:noFill/>
          </a:ln>
        </p:spPr>
        <p:txBody>
          <a:bodyPr spcFirstLastPara="1" wrap="square" lIns="76431" tIns="38205" rIns="76431" bIns="38205" anchor="t" anchorCtr="0">
            <a:noAutofit/>
          </a:bodyPr>
          <a:lstStyle/>
          <a:p>
            <a:pPr>
              <a:defRPr/>
            </a:pPr>
            <a:r>
              <a:rPr lang="en-US" sz="1300" b="1">
                <a:solidFill>
                  <a:schemeClr val="dk1"/>
                </a:solidFill>
              </a:rPr>
              <a:t>не паниковать, сохранять выдержку и самообладание</a:t>
            </a:r>
            <a:endParaRPr sz="1300" b="1">
              <a:solidFill>
                <a:schemeClr val="dk1"/>
              </a:solidFill>
            </a:endParaRPr>
          </a:p>
        </p:txBody>
      </p:sp>
      <p:sp>
        <p:nvSpPr>
          <p:cNvPr id="10" name="Google Shape;363;g1bc6e687a7d_0_794"/>
          <p:cNvSpPr/>
          <p:nvPr/>
        </p:nvSpPr>
        <p:spPr bwMode="auto">
          <a:xfrm>
            <a:off x="1564682" y="1653706"/>
            <a:ext cx="8312311" cy="459302"/>
          </a:xfrm>
          <a:prstGeom prst="rect">
            <a:avLst/>
          </a:prstGeom>
          <a:noFill/>
          <a:ln>
            <a:noFill/>
          </a:ln>
        </p:spPr>
        <p:txBody>
          <a:bodyPr spcFirstLastPara="1" wrap="square" lIns="76431" tIns="38205" rIns="76431" bIns="38205" anchor="t" anchorCtr="0">
            <a:noAutofit/>
          </a:bodyPr>
          <a:lstStyle/>
          <a:p>
            <a:pPr>
              <a:defRPr/>
            </a:pPr>
            <a:r>
              <a:rPr lang="en-US" sz="1300">
                <a:solidFill>
                  <a:srgbClr val="2F5496"/>
                </a:solidFill>
              </a:rPr>
              <a:t>старайтесь найти безопасное место</a:t>
            </a:r>
            <a:endParaRPr sz="1300">
              <a:solidFill>
                <a:srgbClr val="2F5496"/>
              </a:solidFill>
            </a:endParaRPr>
          </a:p>
        </p:txBody>
      </p:sp>
      <p:sp>
        <p:nvSpPr>
          <p:cNvPr id="11" name="Google Shape;364;g1bc6e687a7d_0_794"/>
          <p:cNvSpPr/>
          <p:nvPr/>
        </p:nvSpPr>
        <p:spPr bwMode="auto">
          <a:xfrm>
            <a:off x="1406985" y="2062744"/>
            <a:ext cx="8312311" cy="297335"/>
          </a:xfrm>
          <a:prstGeom prst="rect">
            <a:avLst/>
          </a:prstGeom>
          <a:noFill/>
          <a:ln>
            <a:noFill/>
          </a:ln>
        </p:spPr>
        <p:txBody>
          <a:bodyPr spcFirstLastPara="1" wrap="square" lIns="76431" tIns="38205" rIns="76431" bIns="38205" anchor="t" anchorCtr="0">
            <a:noAutofit/>
          </a:bodyPr>
          <a:lstStyle/>
          <a:p>
            <a:pPr>
              <a:defRPr/>
            </a:pPr>
            <a:r>
              <a:rPr lang="en-US" sz="1300" b="1">
                <a:solidFill>
                  <a:schemeClr val="dk1"/>
                </a:solidFill>
              </a:rPr>
              <a:t>помните, что получив сообщение о вашем захвате, спецслужбы уже начали действовать и предпримут все необходимое для вашего освобождения</a:t>
            </a:r>
            <a:endParaRPr sz="1300" b="1">
              <a:solidFill>
                <a:schemeClr val="dk1"/>
              </a:solidFill>
            </a:endParaRPr>
          </a:p>
        </p:txBody>
      </p:sp>
      <p:pic>
        <p:nvPicPr>
          <p:cNvPr id="12" name="Google Shape;365;g1bc6e687a7d_0_794" descr="F:\Преза ЕН\15 марта\011.png"/>
          <p:cNvPicPr/>
          <p:nvPr/>
        </p:nvPicPr>
        <p:blipFill>
          <a:blip r:embed="rId3">
            <a:alphaModFix/>
          </a:blip>
          <a:srcRect t="46927" b="44778"/>
          <a:stretch/>
        </p:blipFill>
        <p:spPr bwMode="auto">
          <a:xfrm rot="5400000">
            <a:off x="-1300537" y="3652104"/>
            <a:ext cx="4962602" cy="205754"/>
          </a:xfrm>
          <a:prstGeom prst="rect">
            <a:avLst/>
          </a:prstGeom>
          <a:noFill/>
          <a:ln>
            <a:noFill/>
          </a:ln>
        </p:spPr>
      </p:pic>
      <p:sp>
        <p:nvSpPr>
          <p:cNvPr id="13" name="Google Shape;366;g1bc6e687a7d_0_794"/>
          <p:cNvSpPr/>
          <p:nvPr/>
        </p:nvSpPr>
        <p:spPr bwMode="auto">
          <a:xfrm>
            <a:off x="1564682" y="2651470"/>
            <a:ext cx="8312311" cy="459302"/>
          </a:xfrm>
          <a:prstGeom prst="rect">
            <a:avLst/>
          </a:prstGeom>
          <a:noFill/>
          <a:ln>
            <a:noFill/>
          </a:ln>
        </p:spPr>
        <p:txBody>
          <a:bodyPr spcFirstLastPara="1" wrap="square" lIns="76431" tIns="38205" rIns="76431" bIns="38205" anchor="t" anchorCtr="0">
            <a:noAutofit/>
          </a:bodyPr>
          <a:lstStyle/>
          <a:p>
            <a:pPr>
              <a:defRPr/>
            </a:pPr>
            <a:r>
              <a:rPr lang="en-US" sz="1300">
                <a:solidFill>
                  <a:srgbClr val="2F5496"/>
                </a:solidFill>
              </a:rPr>
              <a:t>не допускать действий, которые могут спровоцировать нападающих к применению оружия и привести к человеческим жертвам</a:t>
            </a:r>
            <a:endParaRPr sz="1300">
              <a:solidFill>
                <a:srgbClr val="2F5496"/>
              </a:solidFill>
            </a:endParaRPr>
          </a:p>
        </p:txBody>
      </p:sp>
      <p:sp>
        <p:nvSpPr>
          <p:cNvPr id="14" name="Google Shape;367;g1bc6e687a7d_0_794"/>
          <p:cNvSpPr/>
          <p:nvPr/>
        </p:nvSpPr>
        <p:spPr bwMode="auto">
          <a:xfrm>
            <a:off x="1406985" y="3219439"/>
            <a:ext cx="8312311" cy="459302"/>
          </a:xfrm>
          <a:prstGeom prst="rect">
            <a:avLst/>
          </a:prstGeom>
          <a:noFill/>
          <a:ln>
            <a:noFill/>
          </a:ln>
        </p:spPr>
        <p:txBody>
          <a:bodyPr spcFirstLastPara="1" wrap="square" lIns="76431" tIns="38205" rIns="76431" bIns="38205" anchor="t" anchorCtr="0">
            <a:noAutofit/>
          </a:bodyPr>
          <a:lstStyle/>
          <a:p>
            <a:pPr>
              <a:defRPr/>
            </a:pPr>
            <a:r>
              <a:rPr lang="en-US" sz="1300" b="1">
                <a:solidFill>
                  <a:schemeClr val="dk1"/>
                </a:solidFill>
              </a:rPr>
              <a:t>переносите лишения, оскорбления и унижения, не смотрите в глаза преступникам, не ведите себя вызывающе</a:t>
            </a:r>
            <a:endParaRPr sz="1300" b="1">
              <a:solidFill>
                <a:schemeClr val="dk1"/>
              </a:solidFill>
            </a:endParaRPr>
          </a:p>
        </p:txBody>
      </p:sp>
      <p:sp>
        <p:nvSpPr>
          <p:cNvPr id="15" name="Google Shape;368;g1bc6e687a7d_0_794"/>
          <p:cNvSpPr/>
          <p:nvPr/>
        </p:nvSpPr>
        <p:spPr bwMode="auto">
          <a:xfrm>
            <a:off x="1564682" y="3789804"/>
            <a:ext cx="8312311" cy="459302"/>
          </a:xfrm>
          <a:prstGeom prst="rect">
            <a:avLst/>
          </a:prstGeom>
          <a:noFill/>
          <a:ln>
            <a:noFill/>
          </a:ln>
        </p:spPr>
        <p:txBody>
          <a:bodyPr spcFirstLastPara="1" wrap="square" lIns="76431" tIns="38205" rIns="76431" bIns="38205" anchor="t" anchorCtr="0">
            <a:noAutofit/>
          </a:bodyPr>
          <a:lstStyle/>
          <a:p>
            <a:pPr>
              <a:defRPr/>
            </a:pPr>
            <a:r>
              <a:rPr lang="en-US" sz="1300">
                <a:solidFill>
                  <a:srgbClr val="2F5496"/>
                </a:solidFill>
              </a:rPr>
              <a:t>на совершение любых действий (сесть, встать, попить, сходить в туалет) спрашивайте разрешение</a:t>
            </a:r>
            <a:endParaRPr sz="1300">
              <a:solidFill>
                <a:srgbClr val="2F5496"/>
              </a:solidFill>
            </a:endParaRPr>
          </a:p>
        </p:txBody>
      </p:sp>
      <p:sp>
        <p:nvSpPr>
          <p:cNvPr id="16" name="Google Shape;369;g1bc6e687a7d_0_794"/>
          <p:cNvSpPr/>
          <p:nvPr/>
        </p:nvSpPr>
        <p:spPr bwMode="auto">
          <a:xfrm>
            <a:off x="1406985" y="4198841"/>
            <a:ext cx="8312311" cy="297335"/>
          </a:xfrm>
          <a:prstGeom prst="rect">
            <a:avLst/>
          </a:prstGeom>
          <a:noFill/>
          <a:ln>
            <a:noFill/>
          </a:ln>
        </p:spPr>
        <p:txBody>
          <a:bodyPr spcFirstLastPara="1" wrap="square" lIns="76431" tIns="38205" rIns="76431" bIns="38205" anchor="t" anchorCtr="0">
            <a:noAutofit/>
          </a:bodyPr>
          <a:lstStyle/>
          <a:p>
            <a:pPr>
              <a:defRPr/>
            </a:pPr>
            <a:r>
              <a:rPr lang="en-US" sz="1300" b="1">
                <a:solidFill>
                  <a:schemeClr val="dk1"/>
                </a:solidFill>
              </a:rPr>
              <a:t>если вы ранены, постарайтесь не двигаться, этим вы сократите потерю крови</a:t>
            </a:r>
            <a:endParaRPr sz="1300" b="1">
              <a:solidFill>
                <a:schemeClr val="dk1"/>
              </a:solidFill>
            </a:endParaRPr>
          </a:p>
        </p:txBody>
      </p:sp>
      <p:sp>
        <p:nvSpPr>
          <p:cNvPr id="17" name="Google Shape;370;g1bc6e687a7d_0_794"/>
          <p:cNvSpPr/>
          <p:nvPr/>
        </p:nvSpPr>
        <p:spPr bwMode="auto">
          <a:xfrm>
            <a:off x="1564682" y="4538077"/>
            <a:ext cx="8312311" cy="459302"/>
          </a:xfrm>
          <a:prstGeom prst="rect">
            <a:avLst/>
          </a:prstGeom>
          <a:noFill/>
          <a:ln>
            <a:noFill/>
          </a:ln>
        </p:spPr>
        <p:txBody>
          <a:bodyPr spcFirstLastPara="1" wrap="square" lIns="76431" tIns="38205" rIns="76431" bIns="38205" anchor="t" anchorCtr="0">
            <a:noAutofit/>
          </a:bodyPr>
          <a:lstStyle/>
          <a:p>
            <a:pPr>
              <a:defRPr/>
            </a:pPr>
            <a:r>
              <a:rPr lang="en-US" sz="1300">
                <a:solidFill>
                  <a:srgbClr val="2F5496"/>
                </a:solidFill>
              </a:rPr>
              <a:t>во время проведения спецслужбами операции по вашему освобождению неукоснительно соблюдайте следующие требования</a:t>
            </a:r>
            <a:endParaRPr sz="1300">
              <a:solidFill>
                <a:srgbClr val="2F5496"/>
              </a:solidFill>
            </a:endParaRPr>
          </a:p>
        </p:txBody>
      </p:sp>
      <p:sp>
        <p:nvSpPr>
          <p:cNvPr id="18" name="Google Shape;371;g1bc6e687a7d_0_794"/>
          <p:cNvSpPr/>
          <p:nvPr/>
        </p:nvSpPr>
        <p:spPr bwMode="auto">
          <a:xfrm>
            <a:off x="1406985" y="5106046"/>
            <a:ext cx="8312311" cy="459302"/>
          </a:xfrm>
          <a:prstGeom prst="rect">
            <a:avLst/>
          </a:prstGeom>
          <a:noFill/>
          <a:ln>
            <a:noFill/>
          </a:ln>
        </p:spPr>
        <p:txBody>
          <a:bodyPr spcFirstLastPara="1" wrap="square" lIns="76431" tIns="38205" rIns="76431" bIns="38205" anchor="t" anchorCtr="0">
            <a:noAutofit/>
          </a:bodyPr>
          <a:lstStyle/>
          <a:p>
            <a:pPr>
              <a:defRPr/>
            </a:pPr>
            <a:r>
              <a:rPr lang="en-US" sz="1300" b="1">
                <a:solidFill>
                  <a:schemeClr val="dk1"/>
                </a:solidFill>
              </a:rPr>
              <a:t>лежите на полу лицом вниз, голову закройте руками и не двигайтесь</a:t>
            </a:r>
            <a:endParaRPr sz="1300" b="1">
              <a:solidFill>
                <a:schemeClr val="dk1"/>
              </a:solidFill>
            </a:endParaRPr>
          </a:p>
        </p:txBody>
      </p:sp>
      <p:sp>
        <p:nvSpPr>
          <p:cNvPr id="19" name="Google Shape;372;g1bc6e687a7d_0_794"/>
          <p:cNvSpPr/>
          <p:nvPr/>
        </p:nvSpPr>
        <p:spPr bwMode="auto">
          <a:xfrm>
            <a:off x="1564682" y="5565338"/>
            <a:ext cx="8312311" cy="459302"/>
          </a:xfrm>
          <a:prstGeom prst="rect">
            <a:avLst/>
          </a:prstGeom>
          <a:noFill/>
          <a:ln>
            <a:noFill/>
          </a:ln>
        </p:spPr>
        <p:txBody>
          <a:bodyPr spcFirstLastPara="1" wrap="square" lIns="76431" tIns="38205" rIns="76431" bIns="38205" anchor="t" anchorCtr="0">
            <a:noAutofit/>
          </a:bodyPr>
          <a:lstStyle/>
          <a:p>
            <a:pPr>
              <a:defRPr/>
            </a:pPr>
            <a:r>
              <a:rPr lang="en-US" sz="1300">
                <a:solidFill>
                  <a:srgbClr val="2F5496"/>
                </a:solidFill>
              </a:rPr>
              <a:t>не бегите навстречу сотрудникам спецслужб или от них, так как они могут принять вас за преступника</a:t>
            </a:r>
            <a:endParaRPr sz="1300">
              <a:solidFill>
                <a:srgbClr val="2F5496"/>
              </a:solidFill>
            </a:endParaRPr>
          </a:p>
        </p:txBody>
      </p:sp>
      <p:sp>
        <p:nvSpPr>
          <p:cNvPr id="20" name="Google Shape;373;g1bc6e687a7d_0_794"/>
          <p:cNvSpPr/>
          <p:nvPr/>
        </p:nvSpPr>
        <p:spPr bwMode="auto">
          <a:xfrm>
            <a:off x="1406985" y="5952619"/>
            <a:ext cx="8312311" cy="459302"/>
          </a:xfrm>
          <a:prstGeom prst="rect">
            <a:avLst/>
          </a:prstGeom>
          <a:noFill/>
          <a:ln>
            <a:noFill/>
          </a:ln>
        </p:spPr>
        <p:txBody>
          <a:bodyPr spcFirstLastPara="1" wrap="square" lIns="76431" tIns="38205" rIns="76431" bIns="38205" anchor="t" anchorCtr="0">
            <a:noAutofit/>
          </a:bodyPr>
          <a:lstStyle/>
          <a:p>
            <a:pPr>
              <a:defRPr/>
            </a:pPr>
            <a:r>
              <a:rPr lang="en-US" sz="1300" b="1">
                <a:solidFill>
                  <a:schemeClr val="dk1"/>
                </a:solidFill>
              </a:rPr>
              <a:t>по возможности держитесь подальше от проемов дверей и окон</a:t>
            </a:r>
            <a:endParaRPr sz="1300" b="1">
              <a:solidFill>
                <a:schemeClr val="dk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378;g1bc6e687a7d_0_864"/>
          <p:cNvSpPr/>
          <p:nvPr/>
        </p:nvSpPr>
        <p:spPr bwMode="auto">
          <a:xfrm>
            <a:off x="6727164" y="5959643"/>
            <a:ext cx="368087" cy="257831"/>
          </a:xfrm>
          <a:prstGeom prst="rightArrow">
            <a:avLst>
              <a:gd name="adj1" fmla="val 50000"/>
              <a:gd name="adj2" fmla="val 50000"/>
            </a:avLst>
          </a:prstGeom>
          <a:solidFill>
            <a:schemeClr val="dk1"/>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5" name="Google Shape;379;g1bc6e687a7d_0_864"/>
          <p:cNvSpPr/>
          <p:nvPr/>
        </p:nvSpPr>
        <p:spPr bwMode="auto">
          <a:xfrm>
            <a:off x="3511467" y="5959643"/>
            <a:ext cx="368087" cy="257831"/>
          </a:xfrm>
          <a:prstGeom prst="rightArrow">
            <a:avLst>
              <a:gd name="adj1" fmla="val 50000"/>
              <a:gd name="adj2" fmla="val 50000"/>
            </a:avLst>
          </a:prstGeom>
          <a:solidFill>
            <a:schemeClr val="dk1"/>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6" name="Google Shape;380;g1bc6e687a7d_0_864"/>
          <p:cNvSpPr/>
          <p:nvPr/>
        </p:nvSpPr>
        <p:spPr bwMode="auto">
          <a:xfrm>
            <a:off x="0" y="4424274"/>
            <a:ext cx="9906061" cy="557009"/>
          </a:xfrm>
          <a:prstGeom prst="rect">
            <a:avLst/>
          </a:prstGeom>
          <a:solidFill>
            <a:srgbClr val="DDEAF6"/>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7" name="Google Shape;381;g1bc6e687a7d_0_864"/>
          <p:cNvSpPr/>
          <p:nvPr/>
        </p:nvSpPr>
        <p:spPr bwMode="auto">
          <a:xfrm>
            <a:off x="5712807" y="1047065"/>
            <a:ext cx="3893080" cy="894901"/>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8" name="Google Shape;382;g1bc6e687a7d_0_864"/>
          <p:cNvSpPr/>
          <p:nvPr/>
        </p:nvSpPr>
        <p:spPr bwMode="auto">
          <a:xfrm>
            <a:off x="754314" y="1325645"/>
            <a:ext cx="4148750" cy="438496"/>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9" name="Google Shape;383;g1bc6e687a7d_0_864"/>
          <p:cNvSpPr/>
          <p:nvPr/>
        </p:nvSpPr>
        <p:spPr bwMode="auto">
          <a:xfrm>
            <a:off x="0" y="638152"/>
            <a:ext cx="9906061" cy="459302"/>
          </a:xfrm>
          <a:prstGeom prst="rect">
            <a:avLst/>
          </a:prstGeom>
          <a:solidFill>
            <a:srgbClr val="DDEAF6"/>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pic>
        <p:nvPicPr>
          <p:cNvPr id="10" name="Google Shape;384;g1bc6e687a7d_0_864"/>
          <p:cNvPicPr/>
          <p:nvPr/>
        </p:nvPicPr>
        <p:blipFill>
          <a:blip r:embed="rId2">
            <a:alphaModFix/>
          </a:blip>
          <a:srcRect l="3032" t="15736" r="86052" b="59775"/>
          <a:stretch/>
        </p:blipFill>
        <p:spPr bwMode="auto">
          <a:xfrm flipH="1">
            <a:off x="300113" y="1097448"/>
            <a:ext cx="360722" cy="894899"/>
          </a:xfrm>
          <a:prstGeom prst="rect">
            <a:avLst/>
          </a:prstGeom>
          <a:noFill/>
          <a:ln>
            <a:noFill/>
          </a:ln>
        </p:spPr>
      </p:pic>
      <p:pic>
        <p:nvPicPr>
          <p:cNvPr id="11" name="Google Shape;385;g1bc6e687a7d_0_864"/>
          <p:cNvPicPr/>
          <p:nvPr/>
        </p:nvPicPr>
        <p:blipFill>
          <a:blip r:embed="rId2">
            <a:alphaModFix/>
          </a:blip>
          <a:srcRect l="24099" t="16164" r="51745" b="59347"/>
          <a:stretch/>
        </p:blipFill>
        <p:spPr bwMode="auto">
          <a:xfrm flipH="1">
            <a:off x="4996548" y="1107896"/>
            <a:ext cx="716261" cy="802966"/>
          </a:xfrm>
          <a:prstGeom prst="rect">
            <a:avLst/>
          </a:prstGeom>
          <a:noFill/>
          <a:ln>
            <a:noFill/>
          </a:ln>
        </p:spPr>
      </p:pic>
      <p:sp>
        <p:nvSpPr>
          <p:cNvPr id="12" name="Google Shape;386;g1bc6e687a7d_0_864"/>
          <p:cNvSpPr/>
          <p:nvPr/>
        </p:nvSpPr>
        <p:spPr bwMode="auto">
          <a:xfrm>
            <a:off x="1809188" y="719128"/>
            <a:ext cx="6399278" cy="297335"/>
          </a:xfrm>
          <a:prstGeom prst="rect">
            <a:avLst/>
          </a:prstGeom>
          <a:noFill/>
          <a:ln>
            <a:noFill/>
          </a:ln>
        </p:spPr>
        <p:txBody>
          <a:bodyPr spcFirstLastPara="1" wrap="square" lIns="76431" tIns="38205" rIns="76431" bIns="38205" anchor="t" anchorCtr="0">
            <a:noAutofit/>
          </a:bodyPr>
          <a:lstStyle/>
          <a:p>
            <a:pPr algn="ctr">
              <a:defRPr/>
            </a:pPr>
            <a:r>
              <a:rPr lang="en-US" sz="1300" b="1">
                <a:solidFill>
                  <a:schemeClr val="dk1"/>
                </a:solidFill>
              </a:rPr>
              <a:t>Действия лиц, обеспечивающих безопасность организации образования:</a:t>
            </a:r>
            <a:endParaRPr sz="1300" b="1">
              <a:solidFill>
                <a:schemeClr val="dk1"/>
              </a:solidFill>
            </a:endParaRPr>
          </a:p>
        </p:txBody>
      </p:sp>
      <p:sp>
        <p:nvSpPr>
          <p:cNvPr id="13" name="Google Shape;387;g1bc6e687a7d_0_864"/>
          <p:cNvSpPr/>
          <p:nvPr/>
        </p:nvSpPr>
        <p:spPr bwMode="auto">
          <a:xfrm>
            <a:off x="971925" y="1407182"/>
            <a:ext cx="3713407" cy="297335"/>
          </a:xfrm>
          <a:prstGeom prst="rect">
            <a:avLst/>
          </a:prstGeom>
          <a:noFill/>
          <a:ln>
            <a:noFill/>
          </a:ln>
        </p:spPr>
        <p:txBody>
          <a:bodyPr spcFirstLastPara="1" wrap="square" lIns="76431" tIns="38205" rIns="76431" bIns="38205" anchor="t" anchorCtr="0">
            <a:noAutofit/>
          </a:bodyPr>
          <a:lstStyle/>
          <a:p>
            <a:pPr algn="just">
              <a:defRPr/>
            </a:pPr>
            <a:r>
              <a:rPr lang="en-US" sz="1100" b="1" i="1">
                <a:solidFill>
                  <a:schemeClr val="dk1"/>
                </a:solidFill>
              </a:rPr>
              <a:t>не вступать в переговоры</a:t>
            </a:r>
            <a:r>
              <a:rPr lang="en-US" sz="1000" b="1" i="1">
                <a:solidFill>
                  <a:schemeClr val="dk1"/>
                </a:solidFill>
              </a:rPr>
              <a:t> </a:t>
            </a:r>
            <a:r>
              <a:rPr lang="en-US" sz="1000">
                <a:solidFill>
                  <a:schemeClr val="dk1"/>
                </a:solidFill>
              </a:rPr>
              <a:t>по собственной инициативе</a:t>
            </a:r>
            <a:endParaRPr sz="1000">
              <a:solidFill>
                <a:schemeClr val="dk1"/>
              </a:solidFill>
            </a:endParaRPr>
          </a:p>
        </p:txBody>
      </p:sp>
      <p:sp>
        <p:nvSpPr>
          <p:cNvPr id="14" name="Google Shape;388;g1bc6e687a7d_0_864"/>
          <p:cNvSpPr/>
          <p:nvPr/>
        </p:nvSpPr>
        <p:spPr bwMode="auto">
          <a:xfrm>
            <a:off x="5930843" y="1121947"/>
            <a:ext cx="3675044" cy="894901"/>
          </a:xfrm>
          <a:prstGeom prst="rect">
            <a:avLst/>
          </a:prstGeom>
          <a:noFill/>
          <a:ln>
            <a:noFill/>
          </a:ln>
        </p:spPr>
        <p:txBody>
          <a:bodyPr spcFirstLastPara="1" wrap="square" lIns="76431" tIns="38205" rIns="76431" bIns="38205" anchor="t" anchorCtr="0">
            <a:noAutofit/>
          </a:bodyPr>
          <a:lstStyle/>
          <a:p>
            <a:pPr algn="just">
              <a:defRPr/>
            </a:pPr>
            <a:r>
              <a:rPr lang="en-US" sz="1100" b="1" i="1">
                <a:solidFill>
                  <a:schemeClr val="dk1"/>
                </a:solidFill>
              </a:rPr>
              <a:t>будьте внимательны,</a:t>
            </a:r>
            <a:r>
              <a:rPr lang="en-US" sz="1000">
                <a:solidFill>
                  <a:schemeClr val="dk1"/>
                </a:solidFill>
              </a:rPr>
              <a:t> постарайтесь запомнить приметы преступников, отличительные черты их лиц, одежду, имена, клички, возможные шрамы и татуировки, особенности речи и манеры поведения, тематику разговоров</a:t>
            </a:r>
            <a:endParaRPr sz="1000">
              <a:solidFill>
                <a:schemeClr val="dk1"/>
              </a:solidFill>
            </a:endParaRPr>
          </a:p>
        </p:txBody>
      </p:sp>
      <p:sp>
        <p:nvSpPr>
          <p:cNvPr id="15" name="Google Shape;389;g1bc6e687a7d_0_864"/>
          <p:cNvSpPr/>
          <p:nvPr/>
        </p:nvSpPr>
        <p:spPr bwMode="auto">
          <a:xfrm>
            <a:off x="111709" y="81137"/>
            <a:ext cx="9794372" cy="557009"/>
          </a:xfrm>
          <a:prstGeom prst="rect">
            <a:avLst/>
          </a:prstGeom>
          <a:noFill/>
          <a:ln>
            <a:noFill/>
          </a:ln>
        </p:spPr>
        <p:txBody>
          <a:bodyPr spcFirstLastPara="1" wrap="square" lIns="76431" tIns="38205" rIns="76431" bIns="38205" anchor="t" anchorCtr="0">
            <a:noAutofit/>
          </a:bodyPr>
          <a:lstStyle/>
          <a:p>
            <a:pPr algn="ctr">
              <a:lnSpc>
                <a:spcPct val="114999"/>
              </a:lnSpc>
              <a:spcBef>
                <a:spcPts val="1003"/>
              </a:spcBef>
              <a:buSzPts val="1100"/>
              <a:defRPr/>
            </a:pPr>
            <a:r>
              <a:rPr lang="en-US" sz="1300" b="1">
                <a:solidFill>
                  <a:srgbClr val="002060"/>
                </a:solidFill>
              </a:rPr>
              <a:t>АЛГОРИТМ</a:t>
            </a:r>
            <a:br>
              <a:rPr lang="en-US" sz="1300" b="1">
                <a:solidFill>
                  <a:srgbClr val="002060"/>
                </a:solidFill>
              </a:rPr>
            </a:br>
            <a:r>
              <a:rPr lang="en-US" sz="1300" b="1">
                <a:solidFill>
                  <a:srgbClr val="002060"/>
                </a:solidFill>
              </a:rPr>
              <a:t>действий при захвате заложников в организации образования</a:t>
            </a:r>
            <a:endParaRPr sz="1300" b="1">
              <a:solidFill>
                <a:srgbClr val="002060"/>
              </a:solidFill>
            </a:endParaRPr>
          </a:p>
        </p:txBody>
      </p:sp>
      <p:sp>
        <p:nvSpPr>
          <p:cNvPr id="16" name="Google Shape;390;g1bc6e687a7d_0_864"/>
          <p:cNvSpPr/>
          <p:nvPr/>
        </p:nvSpPr>
        <p:spPr bwMode="auto">
          <a:xfrm>
            <a:off x="699505" y="1375433"/>
            <a:ext cx="272423" cy="338946"/>
          </a:xfrm>
          <a:prstGeom prst="rightArrow">
            <a:avLst>
              <a:gd name="adj1" fmla="val 50000"/>
              <a:gd name="adj2" fmla="val 50000"/>
            </a:avLst>
          </a:prstGeom>
          <a:solidFill>
            <a:srgbClr val="FFC000"/>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17" name="Google Shape;391;g1bc6e687a7d_0_864"/>
          <p:cNvSpPr/>
          <p:nvPr/>
        </p:nvSpPr>
        <p:spPr bwMode="auto">
          <a:xfrm>
            <a:off x="2360070" y="1988530"/>
            <a:ext cx="5025021" cy="329728"/>
          </a:xfrm>
          <a:prstGeom prst="rect">
            <a:avLst/>
          </a:prstGeom>
          <a:noFill/>
          <a:ln>
            <a:noFill/>
          </a:ln>
        </p:spPr>
        <p:txBody>
          <a:bodyPr spcFirstLastPara="1" wrap="square" lIns="76431" tIns="38205" rIns="76431" bIns="38205" anchor="t" anchorCtr="0">
            <a:noAutofit/>
          </a:bodyPr>
          <a:lstStyle/>
          <a:p>
            <a:pPr indent="376380" algn="ctr">
              <a:lnSpc>
                <a:spcPct val="114999"/>
              </a:lnSpc>
              <a:defRPr/>
            </a:pPr>
            <a:r>
              <a:rPr lang="en-US" sz="1300" b="1">
                <a:solidFill>
                  <a:srgbClr val="980000"/>
                </a:solidFill>
              </a:rPr>
              <a:t>Порядок действий при захвате в заложники:</a:t>
            </a:r>
            <a:endParaRPr sz="1300" b="1">
              <a:solidFill>
                <a:srgbClr val="980000"/>
              </a:solidFill>
            </a:endParaRPr>
          </a:p>
        </p:txBody>
      </p:sp>
      <p:sp>
        <p:nvSpPr>
          <p:cNvPr id="18" name="Google Shape;392;g1bc6e687a7d_0_864"/>
          <p:cNvSpPr/>
          <p:nvPr/>
        </p:nvSpPr>
        <p:spPr bwMode="auto">
          <a:xfrm>
            <a:off x="5712810" y="1307998"/>
            <a:ext cx="272423" cy="338946"/>
          </a:xfrm>
          <a:prstGeom prst="rightArrow">
            <a:avLst>
              <a:gd name="adj1" fmla="val 50000"/>
              <a:gd name="adj2" fmla="val 50000"/>
            </a:avLst>
          </a:prstGeom>
          <a:solidFill>
            <a:srgbClr val="FFC000"/>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19" name="Google Shape;393;g1bc6e687a7d_0_864"/>
          <p:cNvSpPr/>
          <p:nvPr/>
        </p:nvSpPr>
        <p:spPr bwMode="auto">
          <a:xfrm>
            <a:off x="1139316" y="2233061"/>
            <a:ext cx="3536647" cy="690006"/>
          </a:xfrm>
          <a:prstGeom prst="rect">
            <a:avLst/>
          </a:prstGeom>
          <a:noFill/>
          <a:ln>
            <a:noFill/>
          </a:ln>
        </p:spPr>
        <p:txBody>
          <a:bodyPr spcFirstLastPara="1" wrap="square" lIns="76431" tIns="38205" rIns="76431" bIns="38205" anchor="t" anchorCtr="0">
            <a:noAutofit/>
          </a:bodyPr>
          <a:lstStyle/>
          <a:p>
            <a:pPr>
              <a:defRPr/>
            </a:pPr>
            <a:r>
              <a:rPr lang="en-US" sz="1000" b="1">
                <a:solidFill>
                  <a:schemeClr val="dk1"/>
                </a:solidFill>
              </a:rPr>
              <a:t>Не допускать действий, которые могут спровоцировать преступников к применению физической силы или оружия</a:t>
            </a:r>
            <a:endParaRPr sz="1000" b="1">
              <a:solidFill>
                <a:schemeClr val="dk1"/>
              </a:solidFill>
            </a:endParaRPr>
          </a:p>
        </p:txBody>
      </p:sp>
      <p:sp>
        <p:nvSpPr>
          <p:cNvPr id="20" name="Google Shape;394;g1bc6e687a7d_0_864"/>
          <p:cNvSpPr/>
          <p:nvPr/>
        </p:nvSpPr>
        <p:spPr bwMode="auto">
          <a:xfrm>
            <a:off x="1207739" y="2848599"/>
            <a:ext cx="3606574" cy="459302"/>
          </a:xfrm>
          <a:prstGeom prst="rect">
            <a:avLst/>
          </a:prstGeom>
          <a:noFill/>
          <a:ln>
            <a:noFill/>
          </a:ln>
        </p:spPr>
        <p:txBody>
          <a:bodyPr spcFirstLastPara="1" wrap="square" lIns="76431" tIns="38205" rIns="76431" bIns="38205" anchor="t" anchorCtr="0">
            <a:noAutofit/>
          </a:bodyPr>
          <a:lstStyle/>
          <a:p>
            <a:pPr>
              <a:defRPr/>
            </a:pPr>
            <a:r>
              <a:rPr lang="en-US" sz="1000">
                <a:solidFill>
                  <a:schemeClr val="dk1"/>
                </a:solidFill>
              </a:rPr>
              <a:t>Не привлекать внимания своим поведением</a:t>
            </a:r>
            <a:endParaRPr sz="1000">
              <a:solidFill>
                <a:schemeClr val="dk1"/>
              </a:solidFill>
            </a:endParaRPr>
          </a:p>
        </p:txBody>
      </p:sp>
      <p:sp>
        <p:nvSpPr>
          <p:cNvPr id="21" name="Google Shape;395;g1bc6e687a7d_0_864"/>
          <p:cNvSpPr/>
          <p:nvPr/>
        </p:nvSpPr>
        <p:spPr bwMode="auto">
          <a:xfrm>
            <a:off x="1139316" y="3123689"/>
            <a:ext cx="3606574" cy="297335"/>
          </a:xfrm>
          <a:prstGeom prst="rect">
            <a:avLst/>
          </a:prstGeom>
          <a:noFill/>
          <a:ln>
            <a:noFill/>
          </a:ln>
        </p:spPr>
        <p:txBody>
          <a:bodyPr spcFirstLastPara="1" wrap="square" lIns="76431" tIns="38205" rIns="76431" bIns="38205" anchor="t" anchorCtr="0">
            <a:noAutofit/>
          </a:bodyPr>
          <a:lstStyle/>
          <a:p>
            <a:pPr>
              <a:defRPr/>
            </a:pPr>
            <a:r>
              <a:rPr lang="en-US" sz="1000" b="1">
                <a:solidFill>
                  <a:schemeClr val="dk1"/>
                </a:solidFill>
              </a:rPr>
              <a:t>Не пытайтесь бежать, если нет полной уверенности в успехе побега</a:t>
            </a:r>
            <a:endParaRPr sz="1000" b="1">
              <a:solidFill>
                <a:schemeClr val="dk1"/>
              </a:solidFill>
            </a:endParaRPr>
          </a:p>
        </p:txBody>
      </p:sp>
      <p:sp>
        <p:nvSpPr>
          <p:cNvPr id="22" name="Google Shape;396;g1bc6e687a7d_0_864"/>
          <p:cNvSpPr/>
          <p:nvPr/>
        </p:nvSpPr>
        <p:spPr bwMode="auto">
          <a:xfrm>
            <a:off x="1207736" y="3570733"/>
            <a:ext cx="3439284" cy="995505"/>
          </a:xfrm>
          <a:prstGeom prst="rect">
            <a:avLst/>
          </a:prstGeom>
          <a:noFill/>
          <a:ln>
            <a:noFill/>
          </a:ln>
        </p:spPr>
        <p:txBody>
          <a:bodyPr spcFirstLastPara="1" wrap="square" lIns="76431" tIns="38205" rIns="76431" bIns="38205" anchor="t" anchorCtr="0">
            <a:noAutofit/>
          </a:bodyPr>
          <a:lstStyle/>
          <a:p>
            <a:pPr>
              <a:defRPr/>
            </a:pPr>
            <a:r>
              <a:rPr lang="en-US" sz="1000">
                <a:solidFill>
                  <a:schemeClr val="dk1"/>
                </a:solidFill>
              </a:rPr>
              <a:t>Запомните, как можно больше информации о террористах (количество, вооружение, как выглядят, особенно внешности, телосложения, акцент, тематика разговора, темперамент, манера поведения)</a:t>
            </a:r>
            <a:endParaRPr sz="1000">
              <a:solidFill>
                <a:schemeClr val="dk1"/>
              </a:solidFill>
            </a:endParaRPr>
          </a:p>
        </p:txBody>
      </p:sp>
      <p:sp>
        <p:nvSpPr>
          <p:cNvPr id="23" name="Google Shape;397;g1bc6e687a7d_0_864"/>
          <p:cNvSpPr/>
          <p:nvPr/>
        </p:nvSpPr>
        <p:spPr bwMode="auto">
          <a:xfrm>
            <a:off x="5085347" y="2299954"/>
            <a:ext cx="4847776" cy="459302"/>
          </a:xfrm>
          <a:prstGeom prst="rect">
            <a:avLst/>
          </a:prstGeom>
          <a:noFill/>
          <a:ln>
            <a:noFill/>
          </a:ln>
        </p:spPr>
        <p:txBody>
          <a:bodyPr spcFirstLastPara="1" wrap="square" lIns="76431" tIns="38205" rIns="76431" bIns="38205" anchor="t" anchorCtr="0">
            <a:noAutofit/>
          </a:bodyPr>
          <a:lstStyle/>
          <a:p>
            <a:pPr>
              <a:defRPr/>
            </a:pPr>
            <a:r>
              <a:rPr lang="en-US" sz="1000">
                <a:solidFill>
                  <a:schemeClr val="dk1"/>
                </a:solidFill>
              </a:rPr>
              <a:t>Постарайтесь определить место своего нахождения (заточения)</a:t>
            </a:r>
            <a:endParaRPr sz="1000">
              <a:solidFill>
                <a:schemeClr val="dk1"/>
              </a:solidFill>
            </a:endParaRPr>
          </a:p>
        </p:txBody>
      </p:sp>
      <p:sp>
        <p:nvSpPr>
          <p:cNvPr id="24" name="Google Shape;398;g1bc6e687a7d_0_864"/>
          <p:cNvSpPr/>
          <p:nvPr/>
        </p:nvSpPr>
        <p:spPr bwMode="auto">
          <a:xfrm>
            <a:off x="5085348" y="2906870"/>
            <a:ext cx="4170845" cy="297335"/>
          </a:xfrm>
          <a:prstGeom prst="rect">
            <a:avLst/>
          </a:prstGeom>
          <a:noFill/>
          <a:ln>
            <a:noFill/>
          </a:ln>
        </p:spPr>
        <p:txBody>
          <a:bodyPr spcFirstLastPara="1" wrap="square" lIns="76431" tIns="38205" rIns="76431" bIns="38205" anchor="t" anchorCtr="0">
            <a:noAutofit/>
          </a:bodyPr>
          <a:lstStyle/>
          <a:p>
            <a:pPr>
              <a:defRPr/>
            </a:pPr>
            <a:r>
              <a:rPr lang="en-US" sz="1000">
                <a:solidFill>
                  <a:schemeClr val="dk1"/>
                </a:solidFill>
              </a:rPr>
              <a:t>При ранении, постараться самостоятельно оказать себе первую доврачебную помощь</a:t>
            </a:r>
            <a:endParaRPr sz="1000">
              <a:solidFill>
                <a:schemeClr val="dk1"/>
              </a:solidFill>
            </a:endParaRPr>
          </a:p>
        </p:txBody>
      </p:sp>
      <p:sp>
        <p:nvSpPr>
          <p:cNvPr id="25" name="Google Shape;399;g1bc6e687a7d_0_864"/>
          <p:cNvSpPr/>
          <p:nvPr/>
        </p:nvSpPr>
        <p:spPr bwMode="auto">
          <a:xfrm>
            <a:off x="5136474" y="3325416"/>
            <a:ext cx="4660333" cy="297335"/>
          </a:xfrm>
          <a:prstGeom prst="rect">
            <a:avLst/>
          </a:prstGeom>
          <a:noFill/>
          <a:ln>
            <a:noFill/>
          </a:ln>
        </p:spPr>
        <p:txBody>
          <a:bodyPr spcFirstLastPara="1" wrap="square" lIns="76431" tIns="38205" rIns="76431" bIns="38205" anchor="t" anchorCtr="0">
            <a:noAutofit/>
          </a:bodyPr>
          <a:lstStyle/>
          <a:p>
            <a:pPr>
              <a:defRPr/>
            </a:pPr>
            <a:r>
              <a:rPr lang="en-US" sz="1000" b="1">
                <a:solidFill>
                  <a:schemeClr val="dk1"/>
                </a:solidFill>
              </a:rPr>
              <a:t>Главное не паниковать, даже если стороны противника перестали </a:t>
            </a:r>
            <a:br>
              <a:rPr lang="en-US" sz="1000" b="1">
                <a:solidFill>
                  <a:schemeClr val="dk1"/>
                </a:solidFill>
              </a:rPr>
            </a:br>
            <a:r>
              <a:rPr lang="en-US" sz="1000" b="1">
                <a:solidFill>
                  <a:schemeClr val="dk1"/>
                </a:solidFill>
              </a:rPr>
              <a:t>себя контролировать</a:t>
            </a:r>
            <a:endParaRPr sz="1000" b="1">
              <a:solidFill>
                <a:schemeClr val="dk1"/>
              </a:solidFill>
            </a:endParaRPr>
          </a:p>
        </p:txBody>
      </p:sp>
      <p:sp>
        <p:nvSpPr>
          <p:cNvPr id="26" name="Google Shape;400;g1bc6e687a7d_0_864"/>
          <p:cNvSpPr/>
          <p:nvPr/>
        </p:nvSpPr>
        <p:spPr bwMode="auto">
          <a:xfrm>
            <a:off x="5085346" y="3743963"/>
            <a:ext cx="4802372" cy="297335"/>
          </a:xfrm>
          <a:prstGeom prst="rect">
            <a:avLst/>
          </a:prstGeom>
          <a:noFill/>
          <a:ln>
            <a:noFill/>
          </a:ln>
        </p:spPr>
        <p:txBody>
          <a:bodyPr spcFirstLastPara="1" wrap="square" lIns="76431" tIns="38205" rIns="76431" bIns="38205" anchor="t" anchorCtr="0">
            <a:noAutofit/>
          </a:bodyPr>
          <a:lstStyle/>
          <a:p>
            <a:pPr>
              <a:defRPr/>
            </a:pPr>
            <a:r>
              <a:rPr lang="en-US" sz="1000">
                <a:solidFill>
                  <a:schemeClr val="dk1"/>
                </a:solidFill>
              </a:rPr>
              <a:t>Расположитесь подальше от окон, дверей</a:t>
            </a:r>
            <a:endParaRPr sz="1000">
              <a:solidFill>
                <a:schemeClr val="dk1"/>
              </a:solidFill>
            </a:endParaRPr>
          </a:p>
        </p:txBody>
      </p:sp>
      <p:pic>
        <p:nvPicPr>
          <p:cNvPr id="27" name="Google Shape;401;g1bc6e687a7d_0_864" descr="F:\Преза ЕН\15 марта\011.png"/>
          <p:cNvPicPr/>
          <p:nvPr/>
        </p:nvPicPr>
        <p:blipFill>
          <a:blip r:embed="rId3">
            <a:alphaModFix/>
          </a:blip>
          <a:srcRect t="46927" b="44778"/>
          <a:stretch/>
        </p:blipFill>
        <p:spPr bwMode="auto">
          <a:xfrm rot="5400000">
            <a:off x="49" y="3351896"/>
            <a:ext cx="2187829" cy="90707"/>
          </a:xfrm>
          <a:prstGeom prst="rect">
            <a:avLst/>
          </a:prstGeom>
          <a:noFill/>
          <a:ln>
            <a:noFill/>
          </a:ln>
        </p:spPr>
      </p:pic>
      <p:pic>
        <p:nvPicPr>
          <p:cNvPr id="28" name="Google Shape;402;g1bc6e687a7d_0_864" descr="F:\Преза ЕН\15 марта\011.png"/>
          <p:cNvPicPr/>
          <p:nvPr/>
        </p:nvPicPr>
        <p:blipFill>
          <a:blip r:embed="rId3">
            <a:alphaModFix/>
          </a:blip>
          <a:srcRect t="46927" b="44778"/>
          <a:stretch/>
        </p:blipFill>
        <p:spPr bwMode="auto">
          <a:xfrm rot="5400000">
            <a:off x="3885733" y="3351896"/>
            <a:ext cx="2187829" cy="90707"/>
          </a:xfrm>
          <a:prstGeom prst="rect">
            <a:avLst/>
          </a:prstGeom>
          <a:noFill/>
          <a:ln>
            <a:noFill/>
          </a:ln>
        </p:spPr>
      </p:pic>
      <p:sp>
        <p:nvSpPr>
          <p:cNvPr id="29" name="Google Shape;403;g1bc6e687a7d_0_864"/>
          <p:cNvSpPr/>
          <p:nvPr/>
        </p:nvSpPr>
        <p:spPr bwMode="auto">
          <a:xfrm>
            <a:off x="5137240" y="2609535"/>
            <a:ext cx="4660333" cy="297335"/>
          </a:xfrm>
          <a:prstGeom prst="rect">
            <a:avLst/>
          </a:prstGeom>
          <a:noFill/>
          <a:ln>
            <a:noFill/>
          </a:ln>
        </p:spPr>
        <p:txBody>
          <a:bodyPr spcFirstLastPara="1" wrap="square" lIns="76431" tIns="38205" rIns="76431" bIns="38205" anchor="t" anchorCtr="0">
            <a:noAutofit/>
          </a:bodyPr>
          <a:lstStyle/>
          <a:p>
            <a:pPr>
              <a:defRPr/>
            </a:pPr>
            <a:r>
              <a:rPr lang="en-US" sz="1000" b="1">
                <a:solidFill>
                  <a:schemeClr val="dk1"/>
                </a:solidFill>
              </a:rPr>
              <a:t>Не пренебрегайте пищей, какой бы она ни была</a:t>
            </a:r>
            <a:endParaRPr sz="1000" b="1">
              <a:solidFill>
                <a:schemeClr val="dk1"/>
              </a:solidFill>
            </a:endParaRPr>
          </a:p>
        </p:txBody>
      </p:sp>
      <p:sp>
        <p:nvSpPr>
          <p:cNvPr id="30" name="Google Shape;404;g1bc6e687a7d_0_864"/>
          <p:cNvSpPr/>
          <p:nvPr/>
        </p:nvSpPr>
        <p:spPr bwMode="auto">
          <a:xfrm>
            <a:off x="146005" y="4485850"/>
            <a:ext cx="9459791" cy="557009"/>
          </a:xfrm>
          <a:prstGeom prst="rect">
            <a:avLst/>
          </a:prstGeom>
          <a:noFill/>
          <a:ln>
            <a:noFill/>
          </a:ln>
        </p:spPr>
        <p:txBody>
          <a:bodyPr spcFirstLastPara="1" wrap="square" lIns="76431" tIns="38205" rIns="76431" bIns="38205" anchor="t" anchorCtr="0">
            <a:noAutofit/>
          </a:bodyPr>
          <a:lstStyle/>
          <a:p>
            <a:pPr algn="ctr">
              <a:buSzPts val="1100"/>
              <a:defRPr/>
            </a:pPr>
            <a:r>
              <a:rPr lang="en-US" sz="1100" i="1">
                <a:solidFill>
                  <a:schemeClr val="dk1"/>
                </a:solidFill>
              </a:rPr>
              <a:t>При наличии возможности, используя любой доступный способ связи, без риска для жизни, проявляя осторожность, попытаться сообщить о произошедшем в правоохранительные или специальные органы, подразделение безопасности или службу охраны объекта</a:t>
            </a:r>
            <a:endParaRPr sz="1100" i="1">
              <a:solidFill>
                <a:schemeClr val="dk1"/>
              </a:solidFill>
            </a:endParaRPr>
          </a:p>
        </p:txBody>
      </p:sp>
      <p:pic>
        <p:nvPicPr>
          <p:cNvPr id="31" name="Google Shape;405;g1bc6e687a7d_0_864"/>
          <p:cNvPicPr/>
          <p:nvPr/>
        </p:nvPicPr>
        <p:blipFill>
          <a:blip r:embed="rId4">
            <a:alphaModFix/>
          </a:blip>
          <a:srcRect r="66029" b="57366"/>
          <a:stretch/>
        </p:blipFill>
        <p:spPr bwMode="auto">
          <a:xfrm>
            <a:off x="84670" y="2476801"/>
            <a:ext cx="1054651" cy="1840894"/>
          </a:xfrm>
          <a:prstGeom prst="rect">
            <a:avLst/>
          </a:prstGeom>
          <a:noFill/>
          <a:ln>
            <a:noFill/>
          </a:ln>
        </p:spPr>
      </p:pic>
      <p:sp>
        <p:nvSpPr>
          <p:cNvPr id="32" name="Google Shape;406;g1bc6e687a7d_0_864"/>
          <p:cNvSpPr/>
          <p:nvPr/>
        </p:nvSpPr>
        <p:spPr bwMode="auto">
          <a:xfrm>
            <a:off x="5136474" y="4041298"/>
            <a:ext cx="4660333" cy="297335"/>
          </a:xfrm>
          <a:prstGeom prst="rect">
            <a:avLst/>
          </a:prstGeom>
          <a:noFill/>
          <a:ln>
            <a:noFill/>
          </a:ln>
        </p:spPr>
        <p:txBody>
          <a:bodyPr spcFirstLastPara="1" wrap="square" lIns="76431" tIns="38205" rIns="76431" bIns="38205" anchor="t" anchorCtr="0">
            <a:noAutofit/>
          </a:bodyPr>
          <a:lstStyle/>
          <a:p>
            <a:pPr>
              <a:defRPr/>
            </a:pPr>
            <a:r>
              <a:rPr lang="en-US" sz="1000" b="1">
                <a:solidFill>
                  <a:schemeClr val="dk1"/>
                </a:solidFill>
              </a:rPr>
              <a:t>Главное не паниковать, даже если стороны противника перестали </a:t>
            </a:r>
            <a:br>
              <a:rPr lang="en-US" sz="1000" b="1">
                <a:solidFill>
                  <a:schemeClr val="dk1"/>
                </a:solidFill>
              </a:rPr>
            </a:br>
            <a:r>
              <a:rPr lang="en-US" sz="1000" b="1">
                <a:solidFill>
                  <a:schemeClr val="dk1"/>
                </a:solidFill>
              </a:rPr>
              <a:t>себя контролировать</a:t>
            </a:r>
            <a:endParaRPr sz="1000" b="1">
              <a:solidFill>
                <a:schemeClr val="dk1"/>
              </a:solidFill>
            </a:endParaRPr>
          </a:p>
        </p:txBody>
      </p:sp>
      <p:sp>
        <p:nvSpPr>
          <p:cNvPr id="33" name="Google Shape;407;g1bc6e687a7d_0_864"/>
          <p:cNvSpPr/>
          <p:nvPr/>
        </p:nvSpPr>
        <p:spPr bwMode="auto">
          <a:xfrm>
            <a:off x="111628" y="5092899"/>
            <a:ext cx="9794372" cy="557009"/>
          </a:xfrm>
          <a:prstGeom prst="rect">
            <a:avLst/>
          </a:prstGeom>
          <a:noFill/>
          <a:ln>
            <a:noFill/>
          </a:ln>
        </p:spPr>
        <p:txBody>
          <a:bodyPr spcFirstLastPara="1" wrap="square" lIns="76431" tIns="38205" rIns="76431" bIns="38205" anchor="t" anchorCtr="0">
            <a:noAutofit/>
          </a:bodyPr>
          <a:lstStyle/>
          <a:p>
            <a:pPr algn="ctr">
              <a:defRPr/>
            </a:pPr>
            <a:r>
              <a:rPr lang="en-US" sz="1300" b="1">
                <a:solidFill>
                  <a:schemeClr val="dk1"/>
                </a:solidFill>
              </a:rPr>
              <a:t>При проведении сотрудниками спецподразделений операции по освобождению заложников </a:t>
            </a:r>
            <a:br>
              <a:rPr lang="en-US" sz="1300" b="1">
                <a:solidFill>
                  <a:schemeClr val="dk1"/>
                </a:solidFill>
              </a:rPr>
            </a:br>
            <a:r>
              <a:rPr lang="en-US" sz="1300" b="1">
                <a:solidFill>
                  <a:schemeClr val="dk1"/>
                </a:solidFill>
              </a:rPr>
              <a:t>необходимо соблюдать следующие требования: </a:t>
            </a:r>
            <a:endParaRPr sz="1300" b="1">
              <a:solidFill>
                <a:schemeClr val="dk1"/>
              </a:solidFill>
            </a:endParaRPr>
          </a:p>
        </p:txBody>
      </p:sp>
      <p:sp>
        <p:nvSpPr>
          <p:cNvPr id="34" name="Google Shape;408;g1bc6e687a7d_0_864"/>
          <p:cNvSpPr/>
          <p:nvPr/>
        </p:nvSpPr>
        <p:spPr bwMode="auto">
          <a:xfrm>
            <a:off x="715658" y="5662022"/>
            <a:ext cx="2887153" cy="802988"/>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35" name="Google Shape;409;g1bc6e687a7d_0_864"/>
          <p:cNvSpPr/>
          <p:nvPr/>
        </p:nvSpPr>
        <p:spPr bwMode="auto">
          <a:xfrm>
            <a:off x="901878" y="5743554"/>
            <a:ext cx="2516638" cy="690006"/>
          </a:xfrm>
          <a:prstGeom prst="rect">
            <a:avLst/>
          </a:prstGeom>
          <a:noFill/>
          <a:ln>
            <a:noFill/>
          </a:ln>
        </p:spPr>
        <p:txBody>
          <a:bodyPr spcFirstLastPara="1" wrap="square" lIns="76431" tIns="38205" rIns="76431" bIns="38205" anchor="t" anchorCtr="0">
            <a:noAutofit/>
          </a:bodyPr>
          <a:lstStyle/>
          <a:p>
            <a:pPr algn="just">
              <a:defRPr/>
            </a:pPr>
            <a:r>
              <a:rPr lang="en-US" sz="1100" b="1" i="1">
                <a:solidFill>
                  <a:schemeClr val="dk1"/>
                </a:solidFill>
              </a:rPr>
              <a:t>лечь на пол лицом вниз, по возможности прижавшись к стене, голову закрыть руками и не двигаться</a:t>
            </a:r>
            <a:endParaRPr sz="1000">
              <a:solidFill>
                <a:schemeClr val="dk1"/>
              </a:solidFill>
            </a:endParaRPr>
          </a:p>
        </p:txBody>
      </p:sp>
      <p:sp>
        <p:nvSpPr>
          <p:cNvPr id="36" name="Google Shape;410;g1bc6e687a7d_0_864"/>
          <p:cNvSpPr/>
          <p:nvPr/>
        </p:nvSpPr>
        <p:spPr bwMode="auto">
          <a:xfrm>
            <a:off x="3760369" y="5662022"/>
            <a:ext cx="3052501" cy="802988"/>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37" name="Google Shape;411;g1bc6e687a7d_0_864"/>
          <p:cNvSpPr/>
          <p:nvPr/>
        </p:nvSpPr>
        <p:spPr bwMode="auto">
          <a:xfrm>
            <a:off x="3946598" y="5743554"/>
            <a:ext cx="2780563" cy="690006"/>
          </a:xfrm>
          <a:prstGeom prst="rect">
            <a:avLst/>
          </a:prstGeom>
          <a:noFill/>
          <a:ln>
            <a:noFill/>
          </a:ln>
        </p:spPr>
        <p:txBody>
          <a:bodyPr spcFirstLastPara="1" wrap="square" lIns="76431" tIns="38205" rIns="76431" bIns="38205" anchor="t" anchorCtr="0">
            <a:noAutofit/>
          </a:bodyPr>
          <a:lstStyle/>
          <a:p>
            <a:pPr algn="just">
              <a:defRPr/>
            </a:pPr>
            <a:r>
              <a:rPr lang="en-US" sz="1100" b="1" i="1">
                <a:solidFill>
                  <a:schemeClr val="dk1"/>
                </a:solidFill>
              </a:rPr>
              <a:t>не бежать навстречу сотрудникам спецподразделений или от них, так как они могут принять бегущего за преступника</a:t>
            </a:r>
            <a:endParaRPr sz="1000">
              <a:solidFill>
                <a:schemeClr val="dk1"/>
              </a:solidFill>
            </a:endParaRPr>
          </a:p>
        </p:txBody>
      </p:sp>
      <p:sp>
        <p:nvSpPr>
          <p:cNvPr id="38" name="Google Shape;412;g1bc6e687a7d_0_864"/>
          <p:cNvSpPr/>
          <p:nvPr/>
        </p:nvSpPr>
        <p:spPr bwMode="auto">
          <a:xfrm>
            <a:off x="6936659" y="5662022"/>
            <a:ext cx="2780563" cy="802988"/>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39" name="Google Shape;413;g1bc6e687a7d_0_864"/>
          <p:cNvSpPr/>
          <p:nvPr/>
        </p:nvSpPr>
        <p:spPr bwMode="auto">
          <a:xfrm>
            <a:off x="7122878" y="5743554"/>
            <a:ext cx="2516638" cy="690006"/>
          </a:xfrm>
          <a:prstGeom prst="rect">
            <a:avLst/>
          </a:prstGeom>
          <a:noFill/>
          <a:ln>
            <a:noFill/>
          </a:ln>
        </p:spPr>
        <p:txBody>
          <a:bodyPr spcFirstLastPara="1" wrap="square" lIns="76431" tIns="38205" rIns="76431" bIns="38205" anchor="t" anchorCtr="0">
            <a:noAutofit/>
          </a:bodyPr>
          <a:lstStyle/>
          <a:p>
            <a:pPr algn="just">
              <a:defRPr/>
            </a:pPr>
            <a:r>
              <a:rPr lang="en-US" sz="1100" b="1" i="1">
                <a:solidFill>
                  <a:schemeClr val="dk1"/>
                </a:solidFill>
              </a:rPr>
              <a:t>если есть возможность, необходимо держаться подальше от проемов дверей и окон</a:t>
            </a:r>
            <a:endParaRPr sz="1000">
              <a:solidFill>
                <a:schemeClr val="dk1"/>
              </a:solidFill>
            </a:endParaRPr>
          </a:p>
        </p:txBody>
      </p:sp>
      <p:pic>
        <p:nvPicPr>
          <p:cNvPr id="40" name="Google Shape;414;g1bc6e687a7d_0_864"/>
          <p:cNvPicPr/>
          <p:nvPr/>
        </p:nvPicPr>
        <p:blipFill>
          <a:blip r:embed="rId4">
            <a:alphaModFix/>
          </a:blip>
          <a:srcRect l="11263" t="41659" r="45976" b="33762"/>
          <a:stretch/>
        </p:blipFill>
        <p:spPr bwMode="auto">
          <a:xfrm flipH="1">
            <a:off x="48928" y="5743553"/>
            <a:ext cx="863117" cy="690004"/>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419;g1bc6e687a7d_0_954"/>
          <p:cNvSpPr/>
          <p:nvPr/>
        </p:nvSpPr>
        <p:spPr bwMode="auto">
          <a:xfrm>
            <a:off x="111709" y="81137"/>
            <a:ext cx="9794372" cy="557009"/>
          </a:xfrm>
          <a:prstGeom prst="rect">
            <a:avLst/>
          </a:prstGeom>
          <a:noFill/>
          <a:ln>
            <a:noFill/>
          </a:ln>
        </p:spPr>
        <p:txBody>
          <a:bodyPr spcFirstLastPara="1" wrap="square" lIns="76431" tIns="38205" rIns="76431" bIns="38205" anchor="t" anchorCtr="0">
            <a:noAutofit/>
          </a:bodyPr>
          <a:lstStyle/>
          <a:p>
            <a:pPr algn="ctr">
              <a:lnSpc>
                <a:spcPct val="114999"/>
              </a:lnSpc>
              <a:spcBef>
                <a:spcPts val="1003"/>
              </a:spcBef>
              <a:buSzPts val="1100"/>
              <a:defRPr/>
            </a:pPr>
            <a:r>
              <a:rPr lang="en-US" sz="1300" b="1">
                <a:solidFill>
                  <a:srgbClr val="002060"/>
                </a:solidFill>
              </a:rPr>
              <a:t>АЛГОРИТМ</a:t>
            </a:r>
            <a:br>
              <a:rPr lang="en-US" sz="1300" b="1">
                <a:solidFill>
                  <a:srgbClr val="002060"/>
                </a:solidFill>
              </a:rPr>
            </a:br>
            <a:r>
              <a:rPr lang="en-US" sz="1300" b="1">
                <a:solidFill>
                  <a:srgbClr val="002060"/>
                </a:solidFill>
              </a:rPr>
              <a:t>действий при атаке организации образования террористами</a:t>
            </a:r>
            <a:endParaRPr sz="1300" b="1">
              <a:solidFill>
                <a:srgbClr val="002060"/>
              </a:solidFill>
            </a:endParaRPr>
          </a:p>
        </p:txBody>
      </p:sp>
      <p:sp>
        <p:nvSpPr>
          <p:cNvPr id="5" name="Google Shape;420;g1bc6e687a7d_0_954"/>
          <p:cNvSpPr/>
          <p:nvPr/>
        </p:nvSpPr>
        <p:spPr bwMode="auto">
          <a:xfrm>
            <a:off x="0" y="825444"/>
            <a:ext cx="9906061" cy="368706"/>
          </a:xfrm>
          <a:prstGeom prst="rect">
            <a:avLst/>
          </a:prstGeom>
          <a:solidFill>
            <a:srgbClr val="DDEAF6"/>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6" name="Google Shape;421;g1bc6e687a7d_0_954"/>
          <p:cNvSpPr/>
          <p:nvPr/>
        </p:nvSpPr>
        <p:spPr bwMode="auto">
          <a:xfrm>
            <a:off x="3416221" y="819034"/>
            <a:ext cx="2912647" cy="329728"/>
          </a:xfrm>
          <a:prstGeom prst="rect">
            <a:avLst/>
          </a:prstGeom>
          <a:noFill/>
          <a:ln>
            <a:noFill/>
          </a:ln>
        </p:spPr>
        <p:txBody>
          <a:bodyPr spcFirstLastPara="1" wrap="square" lIns="76431" tIns="38205" rIns="76431" bIns="38205" anchor="t" anchorCtr="0">
            <a:noAutofit/>
          </a:bodyPr>
          <a:lstStyle/>
          <a:p>
            <a:pPr indent="376380" algn="ctr">
              <a:lnSpc>
                <a:spcPct val="114999"/>
              </a:lnSpc>
              <a:defRPr/>
            </a:pPr>
            <a:r>
              <a:rPr lang="en-US" sz="1300" b="1"/>
              <a:t>ДЕЙСТВИЯ РУКОВОДИТЕЛЯ:</a:t>
            </a:r>
            <a:endParaRPr sz="1300" b="1">
              <a:solidFill>
                <a:schemeClr val="dk1"/>
              </a:solidFill>
            </a:endParaRPr>
          </a:p>
        </p:txBody>
      </p:sp>
      <p:pic>
        <p:nvPicPr>
          <p:cNvPr id="7" name="Google Shape;422;g1bc6e687a7d_0_954"/>
          <p:cNvPicPr/>
          <p:nvPr/>
        </p:nvPicPr>
        <p:blipFill>
          <a:blip r:embed="rId2">
            <a:alphaModFix/>
          </a:blip>
          <a:stretch/>
        </p:blipFill>
        <p:spPr bwMode="auto">
          <a:xfrm>
            <a:off x="164407" y="1028359"/>
            <a:ext cx="445986" cy="1083994"/>
          </a:xfrm>
          <a:prstGeom prst="rect">
            <a:avLst/>
          </a:prstGeom>
          <a:noFill/>
          <a:ln>
            <a:noFill/>
          </a:ln>
        </p:spPr>
      </p:pic>
      <p:sp>
        <p:nvSpPr>
          <p:cNvPr id="8" name="Google Shape;423;g1bc6e687a7d_0_954"/>
          <p:cNvSpPr/>
          <p:nvPr/>
        </p:nvSpPr>
        <p:spPr bwMode="auto">
          <a:xfrm>
            <a:off x="2709729" y="1641091"/>
            <a:ext cx="368087" cy="257831"/>
          </a:xfrm>
          <a:prstGeom prst="rightArrow">
            <a:avLst>
              <a:gd name="adj1" fmla="val 50000"/>
              <a:gd name="adj2" fmla="val 50000"/>
            </a:avLst>
          </a:prstGeom>
          <a:solidFill>
            <a:schemeClr val="dk1"/>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9" name="Google Shape;424;g1bc6e687a7d_0_954"/>
          <p:cNvSpPr/>
          <p:nvPr/>
        </p:nvSpPr>
        <p:spPr bwMode="auto">
          <a:xfrm>
            <a:off x="5499077" y="1641091"/>
            <a:ext cx="368087" cy="257831"/>
          </a:xfrm>
          <a:prstGeom prst="rightArrow">
            <a:avLst>
              <a:gd name="adj1" fmla="val 50000"/>
              <a:gd name="adj2" fmla="val 50000"/>
            </a:avLst>
          </a:prstGeom>
          <a:solidFill>
            <a:schemeClr val="dk1"/>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10" name="Google Shape;425;g1bc6e687a7d_0_954"/>
          <p:cNvSpPr/>
          <p:nvPr/>
        </p:nvSpPr>
        <p:spPr bwMode="auto">
          <a:xfrm>
            <a:off x="8185077" y="1641091"/>
            <a:ext cx="368087" cy="257831"/>
          </a:xfrm>
          <a:prstGeom prst="rightArrow">
            <a:avLst>
              <a:gd name="adj1" fmla="val 50000"/>
              <a:gd name="adj2" fmla="val 50000"/>
            </a:avLst>
          </a:prstGeom>
          <a:solidFill>
            <a:schemeClr val="dk1"/>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11" name="Google Shape;426;g1bc6e687a7d_0_954"/>
          <p:cNvSpPr/>
          <p:nvPr/>
        </p:nvSpPr>
        <p:spPr bwMode="auto">
          <a:xfrm>
            <a:off x="610392" y="1231455"/>
            <a:ext cx="2052402" cy="919393"/>
          </a:xfrm>
          <a:prstGeom prst="rect">
            <a:avLst/>
          </a:prstGeom>
          <a:noFill/>
          <a:ln>
            <a:noFill/>
          </a:ln>
        </p:spPr>
        <p:txBody>
          <a:bodyPr spcFirstLastPara="1" wrap="square" lIns="76431" tIns="38205" rIns="76431" bIns="38205" anchor="t" anchorCtr="0">
            <a:noAutofit/>
          </a:bodyPr>
          <a:lstStyle/>
          <a:p>
            <a:pPr algn="just">
              <a:defRPr/>
            </a:pPr>
            <a:r>
              <a:rPr lang="en-US" sz="1000">
                <a:solidFill>
                  <a:schemeClr val="dk1"/>
                </a:solidFill>
              </a:rPr>
              <a:t>организовать максимально возможные условия для безопасности обучающихся, воспитанников, педагогов и других сотрудников</a:t>
            </a:r>
            <a:endParaRPr sz="1000">
              <a:solidFill>
                <a:schemeClr val="dk1"/>
              </a:solidFill>
            </a:endParaRPr>
          </a:p>
        </p:txBody>
      </p:sp>
      <p:sp>
        <p:nvSpPr>
          <p:cNvPr id="12" name="Google Shape;427;g1bc6e687a7d_0_954"/>
          <p:cNvSpPr/>
          <p:nvPr/>
        </p:nvSpPr>
        <p:spPr bwMode="auto">
          <a:xfrm>
            <a:off x="3087681" y="1219077"/>
            <a:ext cx="2401550" cy="919393"/>
          </a:xfrm>
          <a:prstGeom prst="rect">
            <a:avLst/>
          </a:prstGeom>
          <a:noFill/>
          <a:ln>
            <a:noFill/>
          </a:ln>
        </p:spPr>
        <p:txBody>
          <a:bodyPr spcFirstLastPara="1" wrap="square" lIns="76431" tIns="38205" rIns="76431" bIns="38205" anchor="t" anchorCtr="0">
            <a:noAutofit/>
          </a:bodyPr>
          <a:lstStyle/>
          <a:p>
            <a:pPr algn="just">
              <a:defRPr/>
            </a:pPr>
            <a:r>
              <a:rPr lang="en-US" sz="1000">
                <a:solidFill>
                  <a:schemeClr val="dk1"/>
                </a:solidFill>
              </a:rPr>
              <a:t>незамедлительная передача информации в правоохранительные и/или специальные государственные органы о выявлении на объекте подозрительного лица или группы лиц</a:t>
            </a:r>
            <a:endParaRPr sz="1000">
              <a:solidFill>
                <a:schemeClr val="dk1"/>
              </a:solidFill>
            </a:endParaRPr>
          </a:p>
        </p:txBody>
      </p:sp>
      <p:sp>
        <p:nvSpPr>
          <p:cNvPr id="13" name="Google Shape;428;g1bc6e687a7d_0_954"/>
          <p:cNvSpPr/>
          <p:nvPr/>
        </p:nvSpPr>
        <p:spPr bwMode="auto">
          <a:xfrm>
            <a:off x="8553161" y="1219077"/>
            <a:ext cx="1235374" cy="919393"/>
          </a:xfrm>
          <a:prstGeom prst="rect">
            <a:avLst/>
          </a:prstGeom>
          <a:noFill/>
          <a:ln>
            <a:noFill/>
          </a:ln>
        </p:spPr>
        <p:txBody>
          <a:bodyPr spcFirstLastPara="1" wrap="square" lIns="76431" tIns="38205" rIns="76431" bIns="38205" anchor="t" anchorCtr="0">
            <a:noAutofit/>
          </a:bodyPr>
          <a:lstStyle/>
          <a:p>
            <a:pPr algn="just">
              <a:defRPr/>
            </a:pPr>
            <a:r>
              <a:rPr lang="en-US" sz="1000">
                <a:solidFill>
                  <a:schemeClr val="dk1"/>
                </a:solidFill>
              </a:rPr>
              <a:t>обеспечение организованной эвакуации людей и собственной безопасности</a:t>
            </a:r>
            <a:endParaRPr sz="1000">
              <a:solidFill>
                <a:schemeClr val="dk1"/>
              </a:solidFill>
            </a:endParaRPr>
          </a:p>
        </p:txBody>
      </p:sp>
      <p:sp>
        <p:nvSpPr>
          <p:cNvPr id="14" name="Google Shape;429;g1bc6e687a7d_0_954"/>
          <p:cNvSpPr/>
          <p:nvPr/>
        </p:nvSpPr>
        <p:spPr bwMode="auto">
          <a:xfrm>
            <a:off x="5898975" y="1219077"/>
            <a:ext cx="2286219" cy="919393"/>
          </a:xfrm>
          <a:prstGeom prst="rect">
            <a:avLst/>
          </a:prstGeom>
          <a:noFill/>
          <a:ln>
            <a:noFill/>
          </a:ln>
        </p:spPr>
        <p:txBody>
          <a:bodyPr spcFirstLastPara="1" wrap="square" lIns="76431" tIns="38205" rIns="76431" bIns="38205" anchor="t" anchorCtr="0">
            <a:noAutofit/>
          </a:bodyPr>
          <a:lstStyle/>
          <a:p>
            <a:pPr algn="just">
              <a:defRPr/>
            </a:pPr>
            <a:r>
              <a:rPr lang="en-US" sz="1000">
                <a:solidFill>
                  <a:schemeClr val="dk1"/>
                </a:solidFill>
              </a:rPr>
              <a:t>предоставление сотрудникам правоохранительных органов максимально полной информации о подозрительном лице, которая может сократить время выявления и задержания злоумышленника</a:t>
            </a:r>
            <a:endParaRPr sz="1000">
              <a:solidFill>
                <a:schemeClr val="dk1"/>
              </a:solidFill>
            </a:endParaRPr>
          </a:p>
        </p:txBody>
      </p:sp>
      <p:sp>
        <p:nvSpPr>
          <p:cNvPr id="15" name="Google Shape;430;g1bc6e687a7d_0_954"/>
          <p:cNvSpPr/>
          <p:nvPr/>
        </p:nvSpPr>
        <p:spPr bwMode="auto">
          <a:xfrm>
            <a:off x="0" y="2876791"/>
            <a:ext cx="9906061" cy="1697099"/>
          </a:xfrm>
          <a:prstGeom prst="rect">
            <a:avLst/>
          </a:prstGeom>
          <a:solidFill>
            <a:srgbClr val="DDEAF6"/>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16" name="Google Shape;431;g1bc6e687a7d_0_954"/>
          <p:cNvSpPr/>
          <p:nvPr/>
        </p:nvSpPr>
        <p:spPr bwMode="auto">
          <a:xfrm>
            <a:off x="187413" y="3219568"/>
            <a:ext cx="2994714" cy="1107959"/>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17" name="Google Shape;432;g1bc6e687a7d_0_954"/>
          <p:cNvSpPr/>
          <p:nvPr/>
        </p:nvSpPr>
        <p:spPr bwMode="auto">
          <a:xfrm>
            <a:off x="1809188" y="2530350"/>
            <a:ext cx="6399278" cy="297335"/>
          </a:xfrm>
          <a:prstGeom prst="rect">
            <a:avLst/>
          </a:prstGeom>
          <a:noFill/>
          <a:ln>
            <a:noFill/>
          </a:ln>
        </p:spPr>
        <p:txBody>
          <a:bodyPr spcFirstLastPara="1" wrap="square" lIns="76431" tIns="38205" rIns="76431" bIns="38205" anchor="t" anchorCtr="0">
            <a:noAutofit/>
          </a:bodyPr>
          <a:lstStyle/>
          <a:p>
            <a:pPr algn="ctr">
              <a:defRPr/>
            </a:pPr>
            <a:r>
              <a:rPr lang="en-US" sz="1300" b="1">
                <a:solidFill>
                  <a:schemeClr val="dk1"/>
                </a:solidFill>
              </a:rPr>
              <a:t>ДЕЙСТВИЯ ПЕРСОНАЛА (СОТРУДНИКИ, ПЕДАГОГИ)</a:t>
            </a:r>
            <a:endParaRPr sz="1300" b="1">
              <a:solidFill>
                <a:schemeClr val="dk1"/>
              </a:solidFill>
            </a:endParaRPr>
          </a:p>
        </p:txBody>
      </p:sp>
      <p:sp>
        <p:nvSpPr>
          <p:cNvPr id="18" name="Google Shape;433;g1bc6e687a7d_0_954"/>
          <p:cNvSpPr/>
          <p:nvPr/>
        </p:nvSpPr>
        <p:spPr bwMode="auto">
          <a:xfrm>
            <a:off x="151024" y="3243468"/>
            <a:ext cx="3042546" cy="1083994"/>
          </a:xfrm>
          <a:prstGeom prst="rect">
            <a:avLst/>
          </a:prstGeom>
          <a:noFill/>
          <a:ln>
            <a:noFill/>
          </a:ln>
        </p:spPr>
        <p:txBody>
          <a:bodyPr spcFirstLastPara="1" wrap="square" lIns="76431" tIns="38205" rIns="76431" bIns="38205" anchor="t" anchorCtr="0">
            <a:noAutofit/>
          </a:bodyPr>
          <a:lstStyle/>
          <a:p>
            <a:pPr algn="ctr">
              <a:defRPr/>
            </a:pPr>
            <a:r>
              <a:rPr lang="en-US">
                <a:solidFill>
                  <a:schemeClr val="dk1"/>
                </a:solidFill>
              </a:rPr>
              <a:t>организовать защиту находящихся рядом обучающихся: незаметно вывести из здания или укрыться в помещении, заблокировать дверь, дождаться прибытия сотрудников правопорядка</a:t>
            </a:r>
            <a:endParaRPr b="0" i="0" u="none" strike="noStrike" cap="none">
              <a:solidFill>
                <a:schemeClr val="dk1"/>
              </a:solidFill>
              <a:latin typeface="Arial"/>
              <a:ea typeface="Arial"/>
              <a:cs typeface="Arial"/>
            </a:endParaRPr>
          </a:p>
        </p:txBody>
      </p:sp>
      <p:sp>
        <p:nvSpPr>
          <p:cNvPr id="19" name="Google Shape;434;g1bc6e687a7d_0_954"/>
          <p:cNvSpPr/>
          <p:nvPr/>
        </p:nvSpPr>
        <p:spPr bwMode="auto">
          <a:xfrm>
            <a:off x="3322811" y="3219568"/>
            <a:ext cx="2994714" cy="1107959"/>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20" name="Google Shape;435;g1bc6e687a7d_0_954"/>
          <p:cNvSpPr/>
          <p:nvPr/>
        </p:nvSpPr>
        <p:spPr bwMode="auto">
          <a:xfrm>
            <a:off x="3370531" y="3347802"/>
            <a:ext cx="2804844" cy="1083994"/>
          </a:xfrm>
          <a:prstGeom prst="rect">
            <a:avLst/>
          </a:prstGeom>
          <a:noFill/>
          <a:ln>
            <a:noFill/>
          </a:ln>
        </p:spPr>
        <p:txBody>
          <a:bodyPr spcFirstLastPara="1" wrap="square" lIns="76431" tIns="38205" rIns="76431" bIns="38205" anchor="t" anchorCtr="0">
            <a:noAutofit/>
          </a:bodyPr>
          <a:lstStyle/>
          <a:p>
            <a:pPr algn="ctr">
              <a:defRPr/>
            </a:pPr>
            <a:r>
              <a:rPr lang="en-US">
                <a:solidFill>
                  <a:schemeClr val="dk1"/>
                </a:solidFill>
              </a:rPr>
              <a:t>защититься: незаметно покинуть здание или укрыться в помещении, заблокировать дверь, дождаться прибытия сотрудников правопорядка</a:t>
            </a:r>
            <a:endParaRPr b="0" i="0" u="none" strike="noStrike" cap="none">
              <a:solidFill>
                <a:schemeClr val="dk1"/>
              </a:solidFill>
              <a:latin typeface="Arial"/>
              <a:ea typeface="Arial"/>
              <a:cs typeface="Arial"/>
            </a:endParaRPr>
          </a:p>
        </p:txBody>
      </p:sp>
      <p:sp>
        <p:nvSpPr>
          <p:cNvPr id="21" name="Google Shape;436;g1bc6e687a7d_0_954"/>
          <p:cNvSpPr/>
          <p:nvPr/>
        </p:nvSpPr>
        <p:spPr bwMode="auto">
          <a:xfrm>
            <a:off x="6458208" y="3219568"/>
            <a:ext cx="3296760" cy="1107959"/>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22" name="Google Shape;437;g1bc6e687a7d_0_954"/>
          <p:cNvSpPr/>
          <p:nvPr/>
        </p:nvSpPr>
        <p:spPr bwMode="auto">
          <a:xfrm>
            <a:off x="6421808" y="3243468"/>
            <a:ext cx="3333180" cy="1083994"/>
          </a:xfrm>
          <a:prstGeom prst="rect">
            <a:avLst/>
          </a:prstGeom>
          <a:noFill/>
          <a:ln>
            <a:noFill/>
          </a:ln>
        </p:spPr>
        <p:txBody>
          <a:bodyPr spcFirstLastPara="1" wrap="square" lIns="76431" tIns="38205" rIns="76431" bIns="38205" anchor="t" anchorCtr="0">
            <a:noAutofit/>
          </a:bodyPr>
          <a:lstStyle/>
          <a:p>
            <a:pPr algn="ctr">
              <a:defRPr/>
            </a:pPr>
            <a:r>
              <a:rPr lang="en-US">
                <a:solidFill>
                  <a:schemeClr val="dk1"/>
                </a:solidFill>
              </a:rPr>
              <a:t>по возможности информировать любым способом правоохранительные и/или специальные государственные органы, охрану, персонал, руководство объекта о факте и обстоятельствах вооруженного нападения</a:t>
            </a:r>
            <a:endParaRPr b="0" i="0" u="none" strike="noStrike" cap="none">
              <a:solidFill>
                <a:schemeClr val="dk1"/>
              </a:solidFill>
              <a:latin typeface="Arial"/>
              <a:ea typeface="Arial"/>
              <a:cs typeface="Arial"/>
            </a:endParaRPr>
          </a:p>
        </p:txBody>
      </p:sp>
      <p:sp>
        <p:nvSpPr>
          <p:cNvPr id="23" name="Google Shape;438;g1bc6e687a7d_0_954"/>
          <p:cNvSpPr/>
          <p:nvPr/>
        </p:nvSpPr>
        <p:spPr bwMode="auto">
          <a:xfrm>
            <a:off x="3087691" y="3615999"/>
            <a:ext cx="272423" cy="338946"/>
          </a:xfrm>
          <a:prstGeom prst="rightArrow">
            <a:avLst>
              <a:gd name="adj1" fmla="val 50000"/>
              <a:gd name="adj2" fmla="val 50000"/>
            </a:avLst>
          </a:prstGeom>
          <a:solidFill>
            <a:srgbClr val="FFC000"/>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24" name="Google Shape;439;g1bc6e687a7d_0_954"/>
          <p:cNvSpPr/>
          <p:nvPr/>
        </p:nvSpPr>
        <p:spPr bwMode="auto">
          <a:xfrm>
            <a:off x="6250564" y="3615999"/>
            <a:ext cx="272423" cy="338946"/>
          </a:xfrm>
          <a:prstGeom prst="rightArrow">
            <a:avLst>
              <a:gd name="adj1" fmla="val 50000"/>
              <a:gd name="adj2" fmla="val 50000"/>
            </a:avLst>
          </a:prstGeom>
          <a:solidFill>
            <a:srgbClr val="FFC000"/>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25" name="Google Shape;440;g1bc6e687a7d_0_954"/>
          <p:cNvSpPr/>
          <p:nvPr/>
        </p:nvSpPr>
        <p:spPr bwMode="auto">
          <a:xfrm>
            <a:off x="1809188" y="4851198"/>
            <a:ext cx="6399278" cy="297335"/>
          </a:xfrm>
          <a:prstGeom prst="rect">
            <a:avLst/>
          </a:prstGeom>
          <a:noFill/>
          <a:ln>
            <a:noFill/>
          </a:ln>
        </p:spPr>
        <p:txBody>
          <a:bodyPr spcFirstLastPara="1" wrap="square" lIns="76431" tIns="38205" rIns="76431" bIns="38205" anchor="t" anchorCtr="0">
            <a:noAutofit/>
          </a:bodyPr>
          <a:lstStyle/>
          <a:p>
            <a:pPr algn="ctr">
              <a:defRPr/>
            </a:pPr>
            <a:r>
              <a:rPr lang="en-US" sz="1300" b="1">
                <a:solidFill>
                  <a:schemeClr val="dk1"/>
                </a:solidFill>
              </a:rPr>
              <a:t>Действия обучающихся и родителей (законных представителей):</a:t>
            </a:r>
            <a:endParaRPr sz="1300" b="1">
              <a:solidFill>
                <a:schemeClr val="dk1"/>
              </a:solidFill>
            </a:endParaRPr>
          </a:p>
        </p:txBody>
      </p:sp>
      <p:sp>
        <p:nvSpPr>
          <p:cNvPr id="26" name="Google Shape;441;g1bc6e687a7d_0_954"/>
          <p:cNvSpPr/>
          <p:nvPr/>
        </p:nvSpPr>
        <p:spPr bwMode="auto">
          <a:xfrm>
            <a:off x="1704123" y="5299813"/>
            <a:ext cx="3539075" cy="919393"/>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27" name="Google Shape;442;g1bc6e687a7d_0_954"/>
          <p:cNvSpPr/>
          <p:nvPr/>
        </p:nvSpPr>
        <p:spPr bwMode="auto">
          <a:xfrm>
            <a:off x="5383944" y="5299813"/>
            <a:ext cx="4347605" cy="919393"/>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28" name="Google Shape;443;g1bc6e687a7d_0_954"/>
          <p:cNvSpPr/>
          <p:nvPr/>
        </p:nvSpPr>
        <p:spPr bwMode="auto">
          <a:xfrm>
            <a:off x="5431653" y="5299813"/>
            <a:ext cx="4299773" cy="849603"/>
          </a:xfrm>
          <a:prstGeom prst="rect">
            <a:avLst/>
          </a:prstGeom>
          <a:noFill/>
          <a:ln>
            <a:noFill/>
          </a:ln>
        </p:spPr>
        <p:txBody>
          <a:bodyPr spcFirstLastPara="1" wrap="square" lIns="76431" tIns="38205" rIns="76431" bIns="38205" anchor="t" anchorCtr="0">
            <a:noAutofit/>
          </a:bodyPr>
          <a:lstStyle/>
          <a:p>
            <a:pPr algn="ctr">
              <a:defRPr/>
            </a:pPr>
            <a:r>
              <a:rPr lang="en-US">
                <a:solidFill>
                  <a:schemeClr val="dk1"/>
                </a:solidFill>
              </a:rPr>
              <a:t>по возможности информировать любым способом правоохранительные и/или специальные государственные органы, охрану, персонал, руководство объекта о факте и обстоятельствах вооруженного нападения</a:t>
            </a:r>
            <a:endParaRPr b="0" i="0" u="none" strike="noStrike" cap="none">
              <a:solidFill>
                <a:schemeClr val="dk1"/>
              </a:solidFill>
              <a:latin typeface="Arial"/>
              <a:ea typeface="Arial"/>
              <a:cs typeface="Arial"/>
            </a:endParaRPr>
          </a:p>
        </p:txBody>
      </p:sp>
      <p:sp>
        <p:nvSpPr>
          <p:cNvPr id="29" name="Google Shape;444;g1bc6e687a7d_0_954"/>
          <p:cNvSpPr/>
          <p:nvPr/>
        </p:nvSpPr>
        <p:spPr bwMode="auto">
          <a:xfrm>
            <a:off x="1634682" y="5323713"/>
            <a:ext cx="3619928" cy="760060"/>
          </a:xfrm>
          <a:prstGeom prst="rect">
            <a:avLst/>
          </a:prstGeom>
          <a:noFill/>
          <a:ln>
            <a:noFill/>
          </a:ln>
        </p:spPr>
        <p:txBody>
          <a:bodyPr spcFirstLastPara="1" wrap="square" lIns="76431" tIns="38205" rIns="76431" bIns="38205" anchor="t" anchorCtr="0">
            <a:noAutofit/>
          </a:bodyPr>
          <a:lstStyle/>
          <a:p>
            <a:pPr algn="ctr">
              <a:defRPr/>
            </a:pPr>
            <a:r>
              <a:rPr lang="en-US">
                <a:solidFill>
                  <a:schemeClr val="dk1"/>
                </a:solidFill>
              </a:rPr>
              <a:t>защититься: незаметно покинуть здание или укрыться в помещении, заблокировать дверь, дождаться прибытия сотрудников правопорядка</a:t>
            </a:r>
            <a:endParaRPr b="0" i="0" u="none" strike="noStrike" cap="none">
              <a:solidFill>
                <a:schemeClr val="dk1"/>
              </a:solidFill>
              <a:latin typeface="Arial"/>
              <a:ea typeface="Arial"/>
              <a:cs typeface="Arial"/>
            </a:endParaRPr>
          </a:p>
        </p:txBody>
      </p:sp>
      <p:pic>
        <p:nvPicPr>
          <p:cNvPr id="30" name="Google Shape;445;g1bc6e687a7d_0_954"/>
          <p:cNvPicPr/>
          <p:nvPr/>
        </p:nvPicPr>
        <p:blipFill>
          <a:blip r:embed="rId3">
            <a:alphaModFix/>
          </a:blip>
          <a:stretch/>
        </p:blipFill>
        <p:spPr bwMode="auto">
          <a:xfrm flipH="1">
            <a:off x="111714" y="5046715"/>
            <a:ext cx="1570302" cy="1274074"/>
          </a:xfrm>
          <a:prstGeom prst="rect">
            <a:avLst/>
          </a:prstGeom>
          <a:noFill/>
          <a:ln>
            <a:noFill/>
          </a:ln>
        </p:spPr>
      </p:pic>
      <p:pic>
        <p:nvPicPr>
          <p:cNvPr id="31" name="Google Shape;446;g1bc6e687a7d_0_954"/>
          <p:cNvPicPr/>
          <p:nvPr/>
        </p:nvPicPr>
        <p:blipFill>
          <a:blip r:embed="rId4">
            <a:alphaModFix/>
          </a:blip>
          <a:srcRect r="44900"/>
          <a:stretch/>
        </p:blipFill>
        <p:spPr bwMode="auto">
          <a:xfrm flipH="1">
            <a:off x="7117560" y="2277197"/>
            <a:ext cx="1090913" cy="1019229"/>
          </a:xfrm>
          <a:prstGeom prst="rect">
            <a:avLst/>
          </a:prstGeom>
          <a:noFill/>
          <a:ln>
            <a:noFill/>
          </a:ln>
        </p:spPr>
      </p:pic>
      <p:pic>
        <p:nvPicPr>
          <p:cNvPr id="32" name="Google Shape;447;g1bc6e687a7d_0_954"/>
          <p:cNvPicPr/>
          <p:nvPr/>
        </p:nvPicPr>
        <p:blipFill>
          <a:blip r:embed="rId4">
            <a:alphaModFix/>
          </a:blip>
          <a:srcRect l="57472" r="-876"/>
          <a:stretch/>
        </p:blipFill>
        <p:spPr bwMode="auto">
          <a:xfrm>
            <a:off x="1941066" y="2235048"/>
            <a:ext cx="859369" cy="101922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452;g1bc6e687a7d_0_1070"/>
          <p:cNvSpPr/>
          <p:nvPr/>
        </p:nvSpPr>
        <p:spPr bwMode="auto">
          <a:xfrm>
            <a:off x="0" y="699783"/>
            <a:ext cx="9906061" cy="368706"/>
          </a:xfrm>
          <a:prstGeom prst="rect">
            <a:avLst/>
          </a:prstGeom>
          <a:solidFill>
            <a:srgbClr val="DDEAF6"/>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5" name="Google Shape;453;g1bc6e687a7d_0_1070"/>
          <p:cNvSpPr/>
          <p:nvPr/>
        </p:nvSpPr>
        <p:spPr bwMode="auto">
          <a:xfrm>
            <a:off x="0" y="3571604"/>
            <a:ext cx="9906061" cy="368706"/>
          </a:xfrm>
          <a:prstGeom prst="rect">
            <a:avLst/>
          </a:prstGeom>
          <a:solidFill>
            <a:srgbClr val="DDEAF6"/>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6" name="Google Shape;454;g1bc6e687a7d_0_1070"/>
          <p:cNvSpPr/>
          <p:nvPr/>
        </p:nvSpPr>
        <p:spPr bwMode="auto">
          <a:xfrm>
            <a:off x="1809188" y="748383"/>
            <a:ext cx="6399278" cy="297335"/>
          </a:xfrm>
          <a:prstGeom prst="rect">
            <a:avLst/>
          </a:prstGeom>
          <a:noFill/>
          <a:ln>
            <a:noFill/>
          </a:ln>
        </p:spPr>
        <p:txBody>
          <a:bodyPr spcFirstLastPara="1" wrap="square" lIns="76431" tIns="38205" rIns="76431" bIns="38205" anchor="t" anchorCtr="0">
            <a:noAutofit/>
          </a:bodyPr>
          <a:lstStyle/>
          <a:p>
            <a:pPr algn="ctr">
              <a:defRPr/>
            </a:pPr>
            <a:r>
              <a:rPr lang="en-US" sz="1300" b="1">
                <a:solidFill>
                  <a:schemeClr val="dk1"/>
                </a:solidFill>
              </a:rPr>
              <a:t>Действия лиц, обеспечивающих безопасность организации образования:</a:t>
            </a:r>
            <a:endParaRPr sz="1300" b="1">
              <a:solidFill>
                <a:schemeClr val="dk1"/>
              </a:solidFill>
            </a:endParaRPr>
          </a:p>
        </p:txBody>
      </p:sp>
      <p:sp>
        <p:nvSpPr>
          <p:cNvPr id="7" name="Google Shape;455;g1bc6e687a7d_0_1070"/>
          <p:cNvSpPr/>
          <p:nvPr/>
        </p:nvSpPr>
        <p:spPr bwMode="auto">
          <a:xfrm>
            <a:off x="164974" y="1170003"/>
            <a:ext cx="2994714" cy="557009"/>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8" name="Google Shape;456;g1bc6e687a7d_0_1070"/>
          <p:cNvSpPr/>
          <p:nvPr/>
        </p:nvSpPr>
        <p:spPr bwMode="auto">
          <a:xfrm>
            <a:off x="128574" y="1193903"/>
            <a:ext cx="3042546" cy="557009"/>
          </a:xfrm>
          <a:prstGeom prst="rect">
            <a:avLst/>
          </a:prstGeom>
          <a:noFill/>
          <a:ln>
            <a:noFill/>
          </a:ln>
        </p:spPr>
        <p:txBody>
          <a:bodyPr spcFirstLastPara="1" wrap="square" lIns="76431" tIns="38205" rIns="76431" bIns="38205" anchor="t" anchorCtr="0">
            <a:noAutofit/>
          </a:bodyPr>
          <a:lstStyle/>
          <a:p>
            <a:pPr algn="ctr">
              <a:defRPr/>
            </a:pPr>
            <a:r>
              <a:rPr lang="en-US">
                <a:solidFill>
                  <a:schemeClr val="dk1"/>
                </a:solidFill>
              </a:rPr>
              <a:t>выявить по внешним признакам приверженца/ев нетрадиционных течений</a:t>
            </a:r>
            <a:endParaRPr b="0" i="0" u="none" strike="noStrike" cap="none">
              <a:solidFill>
                <a:schemeClr val="dk1"/>
              </a:solidFill>
              <a:latin typeface="Arial"/>
              <a:ea typeface="Arial"/>
              <a:cs typeface="Arial"/>
            </a:endParaRPr>
          </a:p>
        </p:txBody>
      </p:sp>
      <p:sp>
        <p:nvSpPr>
          <p:cNvPr id="9" name="Google Shape;457;g1bc6e687a7d_0_1070"/>
          <p:cNvSpPr/>
          <p:nvPr/>
        </p:nvSpPr>
        <p:spPr bwMode="auto">
          <a:xfrm>
            <a:off x="3261159" y="1170004"/>
            <a:ext cx="2655763" cy="1107959"/>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10" name="Google Shape;458;g1bc6e687a7d_0_1070"/>
          <p:cNvSpPr/>
          <p:nvPr/>
        </p:nvSpPr>
        <p:spPr bwMode="auto">
          <a:xfrm>
            <a:off x="3315790" y="1298239"/>
            <a:ext cx="2601133" cy="824320"/>
          </a:xfrm>
          <a:prstGeom prst="rect">
            <a:avLst/>
          </a:prstGeom>
          <a:noFill/>
          <a:ln>
            <a:noFill/>
          </a:ln>
        </p:spPr>
        <p:txBody>
          <a:bodyPr spcFirstLastPara="1" wrap="square" lIns="76431" tIns="38205" rIns="76431" bIns="38205" anchor="t" anchorCtr="0">
            <a:noAutofit/>
          </a:bodyPr>
          <a:lstStyle/>
          <a:p>
            <a:pPr algn="ctr">
              <a:defRPr/>
            </a:pPr>
            <a:r>
              <a:rPr lang="en-US">
                <a:solidFill>
                  <a:schemeClr val="dk1"/>
                </a:solidFill>
              </a:rPr>
              <a:t>по возможности блокировать его/их продвижение к местам массового пребывания людей на объекте</a:t>
            </a:r>
            <a:endParaRPr b="0" i="0" u="none" strike="noStrike" cap="none">
              <a:solidFill>
                <a:schemeClr val="dk1"/>
              </a:solidFill>
              <a:latin typeface="Arial"/>
              <a:ea typeface="Arial"/>
              <a:cs typeface="Arial"/>
            </a:endParaRPr>
          </a:p>
        </p:txBody>
      </p:sp>
      <p:sp>
        <p:nvSpPr>
          <p:cNvPr id="11" name="Google Shape;459;g1bc6e687a7d_0_1070"/>
          <p:cNvSpPr/>
          <p:nvPr/>
        </p:nvSpPr>
        <p:spPr bwMode="auto">
          <a:xfrm>
            <a:off x="6006960" y="1170004"/>
            <a:ext cx="3725547" cy="1107959"/>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12" name="Google Shape;460;g1bc6e687a7d_0_1070"/>
          <p:cNvSpPr/>
          <p:nvPr/>
        </p:nvSpPr>
        <p:spPr bwMode="auto">
          <a:xfrm>
            <a:off x="6049938" y="1259678"/>
            <a:ext cx="3639595" cy="928611"/>
          </a:xfrm>
          <a:prstGeom prst="rect">
            <a:avLst/>
          </a:prstGeom>
          <a:noFill/>
          <a:ln>
            <a:noFill/>
          </a:ln>
        </p:spPr>
        <p:txBody>
          <a:bodyPr spcFirstLastPara="1" wrap="square" lIns="76431" tIns="38205" rIns="76431" bIns="38205" anchor="t" anchorCtr="0">
            <a:noAutofit/>
          </a:bodyPr>
          <a:lstStyle/>
          <a:p>
            <a:pPr algn="ctr">
              <a:defRPr/>
            </a:pPr>
            <a:r>
              <a:rPr lang="en-US">
                <a:solidFill>
                  <a:schemeClr val="dk1"/>
                </a:solidFill>
              </a:rPr>
              <a:t>информировать любым способом руководство объекта, правоохранительные и/или специальные государственных органов о выявлении подозрительного лица или группы лиц</a:t>
            </a:r>
            <a:endParaRPr b="0" i="0" u="none" strike="noStrike" cap="none">
              <a:solidFill>
                <a:schemeClr val="dk1"/>
              </a:solidFill>
              <a:latin typeface="Arial"/>
              <a:ea typeface="Arial"/>
              <a:cs typeface="Arial"/>
            </a:endParaRPr>
          </a:p>
        </p:txBody>
      </p:sp>
      <p:sp>
        <p:nvSpPr>
          <p:cNvPr id="13" name="Google Shape;461;g1bc6e687a7d_0_1070"/>
          <p:cNvSpPr/>
          <p:nvPr/>
        </p:nvSpPr>
        <p:spPr bwMode="auto">
          <a:xfrm>
            <a:off x="164974" y="1801324"/>
            <a:ext cx="2994714" cy="476684"/>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14" name="Google Shape;462;g1bc6e687a7d_0_1070"/>
          <p:cNvSpPr/>
          <p:nvPr/>
        </p:nvSpPr>
        <p:spPr bwMode="auto">
          <a:xfrm>
            <a:off x="128574" y="1825224"/>
            <a:ext cx="3042546" cy="297335"/>
          </a:xfrm>
          <a:prstGeom prst="rect">
            <a:avLst/>
          </a:prstGeom>
          <a:noFill/>
          <a:ln>
            <a:noFill/>
          </a:ln>
        </p:spPr>
        <p:txBody>
          <a:bodyPr spcFirstLastPara="1" wrap="square" lIns="76431" tIns="38205" rIns="76431" bIns="38205" anchor="t" anchorCtr="0">
            <a:noAutofit/>
          </a:bodyPr>
          <a:lstStyle/>
          <a:p>
            <a:pPr algn="ctr">
              <a:defRPr/>
            </a:pPr>
            <a:r>
              <a:rPr lang="en-US">
                <a:solidFill>
                  <a:schemeClr val="dk1"/>
                </a:solidFill>
              </a:rPr>
              <a:t>обеспечить собственную безопасность</a:t>
            </a:r>
            <a:endParaRPr b="0" i="0" u="none" strike="noStrike" cap="none">
              <a:solidFill>
                <a:schemeClr val="dk1"/>
              </a:solidFill>
              <a:latin typeface="Arial"/>
              <a:ea typeface="Arial"/>
              <a:cs typeface="Arial"/>
            </a:endParaRPr>
          </a:p>
        </p:txBody>
      </p:sp>
      <p:sp>
        <p:nvSpPr>
          <p:cNvPr id="15" name="Google Shape;463;g1bc6e687a7d_0_1070"/>
          <p:cNvSpPr/>
          <p:nvPr/>
        </p:nvSpPr>
        <p:spPr bwMode="auto">
          <a:xfrm>
            <a:off x="164973" y="2352320"/>
            <a:ext cx="4554472" cy="781128"/>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16" name="Google Shape;464;g1bc6e687a7d_0_1070"/>
          <p:cNvSpPr/>
          <p:nvPr/>
        </p:nvSpPr>
        <p:spPr bwMode="auto">
          <a:xfrm>
            <a:off x="212684" y="2480554"/>
            <a:ext cx="4429186" cy="476684"/>
          </a:xfrm>
          <a:prstGeom prst="rect">
            <a:avLst/>
          </a:prstGeom>
          <a:noFill/>
          <a:ln>
            <a:noFill/>
          </a:ln>
        </p:spPr>
        <p:txBody>
          <a:bodyPr spcFirstLastPara="1" wrap="square" lIns="76431" tIns="38205" rIns="76431" bIns="38205" anchor="t" anchorCtr="0">
            <a:noAutofit/>
          </a:bodyPr>
          <a:lstStyle/>
          <a:p>
            <a:pPr algn="ctr">
              <a:defRPr/>
            </a:pPr>
            <a:r>
              <a:rPr lang="en-US">
                <a:solidFill>
                  <a:schemeClr val="dk1"/>
                </a:solidFill>
              </a:rPr>
              <a:t>принять меры к обеспечению безопасности людей на объекте (эвакуация, блокирование внутренних барьеров)</a:t>
            </a:r>
            <a:endParaRPr b="0" i="0" u="none" strike="noStrike" cap="none">
              <a:solidFill>
                <a:schemeClr val="dk1"/>
              </a:solidFill>
              <a:latin typeface="Arial"/>
              <a:ea typeface="Arial"/>
              <a:cs typeface="Arial"/>
            </a:endParaRPr>
          </a:p>
        </p:txBody>
      </p:sp>
      <p:sp>
        <p:nvSpPr>
          <p:cNvPr id="17" name="Google Shape;465;g1bc6e687a7d_0_1070"/>
          <p:cNvSpPr/>
          <p:nvPr/>
        </p:nvSpPr>
        <p:spPr bwMode="auto">
          <a:xfrm>
            <a:off x="4816242" y="2352320"/>
            <a:ext cx="4916245" cy="781128"/>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18" name="Google Shape;466;g1bc6e687a7d_0_1070"/>
          <p:cNvSpPr/>
          <p:nvPr/>
        </p:nvSpPr>
        <p:spPr bwMode="auto">
          <a:xfrm>
            <a:off x="4863953" y="2402248"/>
            <a:ext cx="4688255" cy="660773"/>
          </a:xfrm>
          <a:prstGeom prst="rect">
            <a:avLst/>
          </a:prstGeom>
          <a:noFill/>
          <a:ln>
            <a:noFill/>
          </a:ln>
        </p:spPr>
        <p:txBody>
          <a:bodyPr spcFirstLastPara="1" wrap="square" lIns="76431" tIns="38205" rIns="76431" bIns="38205" anchor="t" anchorCtr="0">
            <a:noAutofit/>
          </a:bodyPr>
          <a:lstStyle/>
          <a:p>
            <a:pPr algn="ctr">
              <a:defRPr/>
            </a:pPr>
            <a:r>
              <a:rPr lang="en-US">
                <a:solidFill>
                  <a:schemeClr val="dk1"/>
                </a:solidFill>
              </a:rPr>
              <a:t>при необходимости организовать наблюдение передвижений подозрительного лица или группы лиц по объекту (лично либо через систему видеонаблюдения)</a:t>
            </a:r>
            <a:endParaRPr b="0" i="0" u="none" strike="noStrike" cap="none">
              <a:solidFill>
                <a:schemeClr val="dk1"/>
              </a:solidFill>
              <a:latin typeface="Arial"/>
              <a:ea typeface="Arial"/>
              <a:cs typeface="Arial"/>
            </a:endParaRPr>
          </a:p>
        </p:txBody>
      </p:sp>
      <p:pic>
        <p:nvPicPr>
          <p:cNvPr id="19" name="Google Shape;467;g1bc6e687a7d_0_1070"/>
          <p:cNvPicPr/>
          <p:nvPr/>
        </p:nvPicPr>
        <p:blipFill>
          <a:blip r:embed="rId2">
            <a:alphaModFix/>
          </a:blip>
          <a:srcRect l="3032" t="15736" r="89219" b="59775"/>
          <a:stretch/>
        </p:blipFill>
        <p:spPr bwMode="auto">
          <a:xfrm flipH="1">
            <a:off x="0" y="2040369"/>
            <a:ext cx="317038" cy="1107959"/>
          </a:xfrm>
          <a:prstGeom prst="rect">
            <a:avLst/>
          </a:prstGeom>
          <a:noFill/>
          <a:ln>
            <a:noFill/>
          </a:ln>
        </p:spPr>
      </p:pic>
      <p:pic>
        <p:nvPicPr>
          <p:cNvPr id="20" name="Google Shape;468;g1bc6e687a7d_0_1070"/>
          <p:cNvPicPr/>
          <p:nvPr/>
        </p:nvPicPr>
        <p:blipFill>
          <a:blip r:embed="rId2">
            <a:alphaModFix/>
          </a:blip>
          <a:srcRect l="14115" t="15736" r="78135" b="59775"/>
          <a:stretch/>
        </p:blipFill>
        <p:spPr bwMode="auto">
          <a:xfrm>
            <a:off x="9552216" y="1156419"/>
            <a:ext cx="317038" cy="1107959"/>
          </a:xfrm>
          <a:prstGeom prst="rect">
            <a:avLst/>
          </a:prstGeom>
          <a:noFill/>
          <a:ln>
            <a:noFill/>
          </a:ln>
        </p:spPr>
      </p:pic>
      <p:sp>
        <p:nvSpPr>
          <p:cNvPr id="21" name="Google Shape;469;g1bc6e687a7d_0_1070"/>
          <p:cNvSpPr/>
          <p:nvPr/>
        </p:nvSpPr>
        <p:spPr bwMode="auto">
          <a:xfrm>
            <a:off x="1809188" y="3608507"/>
            <a:ext cx="6399278" cy="297335"/>
          </a:xfrm>
          <a:prstGeom prst="rect">
            <a:avLst/>
          </a:prstGeom>
          <a:noFill/>
          <a:ln>
            <a:noFill/>
          </a:ln>
        </p:spPr>
        <p:txBody>
          <a:bodyPr spcFirstLastPara="1" wrap="square" lIns="76431" tIns="38205" rIns="76431" bIns="38205" anchor="t" anchorCtr="0">
            <a:noAutofit/>
          </a:bodyPr>
          <a:lstStyle/>
          <a:p>
            <a:pPr algn="ctr">
              <a:defRPr/>
            </a:pPr>
            <a:r>
              <a:rPr lang="en-US" sz="1300" b="1">
                <a:solidFill>
                  <a:schemeClr val="dk1"/>
                </a:solidFill>
              </a:rPr>
              <a:t>Внешние признаки террориста:</a:t>
            </a:r>
            <a:endParaRPr sz="1300" b="1">
              <a:solidFill>
                <a:schemeClr val="dk1"/>
              </a:solidFill>
            </a:endParaRPr>
          </a:p>
        </p:txBody>
      </p:sp>
      <p:pic>
        <p:nvPicPr>
          <p:cNvPr id="22" name="Google Shape;470;g1bc6e687a7d_0_1070"/>
          <p:cNvPicPr/>
          <p:nvPr/>
        </p:nvPicPr>
        <p:blipFill>
          <a:blip r:embed="rId3">
            <a:alphaModFix/>
          </a:blip>
          <a:srcRect l="58966" t="51203" r="12611" b="16257"/>
          <a:stretch/>
        </p:blipFill>
        <p:spPr bwMode="auto">
          <a:xfrm flipH="1">
            <a:off x="8386395" y="3780856"/>
            <a:ext cx="1519694" cy="2419915"/>
          </a:xfrm>
          <a:prstGeom prst="rect">
            <a:avLst/>
          </a:prstGeom>
          <a:noFill/>
          <a:ln>
            <a:noFill/>
          </a:ln>
        </p:spPr>
      </p:pic>
      <p:sp>
        <p:nvSpPr>
          <p:cNvPr id="23" name="Google Shape;471;g1bc6e687a7d_0_1070"/>
          <p:cNvSpPr/>
          <p:nvPr/>
        </p:nvSpPr>
        <p:spPr bwMode="auto">
          <a:xfrm>
            <a:off x="246704" y="3979737"/>
            <a:ext cx="4080766" cy="729510"/>
          </a:xfrm>
          <a:prstGeom prst="rect">
            <a:avLst/>
          </a:prstGeom>
          <a:noFill/>
          <a:ln>
            <a:noFill/>
          </a:ln>
        </p:spPr>
        <p:txBody>
          <a:bodyPr spcFirstLastPara="1" wrap="square" lIns="76431" tIns="38205" rIns="76431" bIns="38205" anchor="t" anchorCtr="0">
            <a:noAutofit/>
          </a:bodyPr>
          <a:lstStyle/>
          <a:p>
            <a:pPr algn="just">
              <a:defRPr/>
            </a:pPr>
            <a:r>
              <a:rPr lang="en-US" sz="1300" b="1">
                <a:solidFill>
                  <a:schemeClr val="dk1"/>
                </a:solidFill>
              </a:rPr>
              <a:t>одежда, не соответствующая погоде</a:t>
            </a:r>
            <a:r>
              <a:rPr lang="en-US" sz="1300">
                <a:solidFill>
                  <a:schemeClr val="dk1"/>
                </a:solidFill>
              </a:rPr>
              <a:t>, просторная, призванная скрыть элементы самодельного взрывного устройства (СВУ)</a:t>
            </a:r>
            <a:endParaRPr sz="1300">
              <a:solidFill>
                <a:schemeClr val="dk1"/>
              </a:solidFill>
              <a:latin typeface="Calibri"/>
              <a:ea typeface="Calibri"/>
              <a:cs typeface="Calibri"/>
            </a:endParaRPr>
          </a:p>
        </p:txBody>
      </p:sp>
      <p:cxnSp>
        <p:nvCxnSpPr>
          <p:cNvPr id="24" name="Google Shape;472;g1bc6e687a7d_0_1070"/>
          <p:cNvCxnSpPr>
            <a:cxnSpLocks/>
          </p:cNvCxnSpPr>
          <p:nvPr/>
        </p:nvCxnSpPr>
        <p:spPr bwMode="auto">
          <a:xfrm>
            <a:off x="212685" y="4795800"/>
            <a:ext cx="4075910" cy="0"/>
          </a:xfrm>
          <a:prstGeom prst="straightConnector1">
            <a:avLst/>
          </a:prstGeom>
          <a:noFill/>
          <a:ln w="9525" cap="flat" cmpd="sng">
            <a:solidFill>
              <a:srgbClr val="D8D8D8"/>
            </a:solidFill>
            <a:prstDash val="solid"/>
            <a:miter lim="800000"/>
            <a:headEnd type="none" w="sm" len="sm"/>
            <a:tailEnd type="none" w="sm" len="sm"/>
          </a:ln>
        </p:spPr>
      </p:cxnSp>
      <p:sp>
        <p:nvSpPr>
          <p:cNvPr id="25" name="Google Shape;473;g1bc6e687a7d_0_1070"/>
          <p:cNvSpPr/>
          <p:nvPr/>
        </p:nvSpPr>
        <p:spPr bwMode="auto">
          <a:xfrm>
            <a:off x="246707" y="4909248"/>
            <a:ext cx="3873413" cy="476684"/>
          </a:xfrm>
          <a:prstGeom prst="rect">
            <a:avLst/>
          </a:prstGeom>
          <a:noFill/>
          <a:ln>
            <a:noFill/>
          </a:ln>
        </p:spPr>
        <p:txBody>
          <a:bodyPr spcFirstLastPara="1" wrap="square" lIns="76431" tIns="38205" rIns="76431" bIns="38205" anchor="t" anchorCtr="0">
            <a:noAutofit/>
          </a:bodyPr>
          <a:lstStyle/>
          <a:p>
            <a:pPr algn="just">
              <a:defRPr/>
            </a:pPr>
            <a:r>
              <a:rPr lang="en-US" sz="1300" b="1">
                <a:solidFill>
                  <a:schemeClr val="dk1"/>
                </a:solidFill>
              </a:rPr>
              <a:t>торчащие из-под одежды элементы</a:t>
            </a:r>
            <a:r>
              <a:rPr lang="en-US" sz="1300">
                <a:solidFill>
                  <a:schemeClr val="dk1"/>
                </a:solidFill>
              </a:rPr>
              <a:t> СВУ, провода, тумблеры, выключатели</a:t>
            </a:r>
            <a:endParaRPr sz="1300">
              <a:solidFill>
                <a:schemeClr val="dk1"/>
              </a:solidFill>
              <a:latin typeface="Calibri"/>
              <a:ea typeface="Calibri"/>
              <a:cs typeface="Calibri"/>
            </a:endParaRPr>
          </a:p>
        </p:txBody>
      </p:sp>
      <p:cxnSp>
        <p:nvCxnSpPr>
          <p:cNvPr id="26" name="Google Shape;474;g1bc6e687a7d_0_1070"/>
          <p:cNvCxnSpPr>
            <a:cxnSpLocks/>
          </p:cNvCxnSpPr>
          <p:nvPr/>
        </p:nvCxnSpPr>
        <p:spPr bwMode="auto">
          <a:xfrm>
            <a:off x="212685" y="5473714"/>
            <a:ext cx="4075910" cy="0"/>
          </a:xfrm>
          <a:prstGeom prst="straightConnector1">
            <a:avLst/>
          </a:prstGeom>
          <a:noFill/>
          <a:ln w="9525" cap="flat" cmpd="sng">
            <a:solidFill>
              <a:srgbClr val="D8D8D8"/>
            </a:solidFill>
            <a:prstDash val="solid"/>
            <a:miter lim="800000"/>
            <a:headEnd type="none" w="sm" len="sm"/>
            <a:tailEnd type="none" w="sm" len="sm"/>
          </a:ln>
        </p:spPr>
      </p:cxnSp>
      <p:sp>
        <p:nvSpPr>
          <p:cNvPr id="27" name="Google Shape;475;g1bc6e687a7d_0_1070"/>
          <p:cNvSpPr/>
          <p:nvPr/>
        </p:nvSpPr>
        <p:spPr bwMode="auto">
          <a:xfrm>
            <a:off x="246707" y="5540612"/>
            <a:ext cx="3873413" cy="660773"/>
          </a:xfrm>
          <a:prstGeom prst="rect">
            <a:avLst/>
          </a:prstGeom>
          <a:noFill/>
          <a:ln>
            <a:noFill/>
          </a:ln>
        </p:spPr>
        <p:txBody>
          <a:bodyPr spcFirstLastPara="1" wrap="square" lIns="76431" tIns="38205" rIns="76431" bIns="38205" anchor="t" anchorCtr="0">
            <a:noAutofit/>
          </a:bodyPr>
          <a:lstStyle/>
          <a:p>
            <a:pPr algn="just">
              <a:defRPr/>
            </a:pPr>
            <a:r>
              <a:rPr lang="en-US" sz="1300" b="1">
                <a:solidFill>
                  <a:schemeClr val="dk1"/>
                </a:solidFill>
              </a:rPr>
              <a:t>наличие в руках больших сумок или баулов,</a:t>
            </a:r>
            <a:r>
              <a:rPr lang="en-US" sz="1300">
                <a:solidFill>
                  <a:schemeClr val="dk1"/>
                </a:solidFill>
              </a:rPr>
              <a:t> в которых можно скрыть оружие или взрывное устройство</a:t>
            </a:r>
            <a:endParaRPr sz="1300">
              <a:solidFill>
                <a:schemeClr val="dk1"/>
              </a:solidFill>
              <a:latin typeface="Calibri"/>
              <a:ea typeface="Calibri"/>
              <a:cs typeface="Calibri"/>
            </a:endParaRPr>
          </a:p>
        </p:txBody>
      </p:sp>
      <p:cxnSp>
        <p:nvCxnSpPr>
          <p:cNvPr id="28" name="Google Shape;476;g1bc6e687a7d_0_1070"/>
          <p:cNvCxnSpPr>
            <a:cxnSpLocks/>
          </p:cNvCxnSpPr>
          <p:nvPr/>
        </p:nvCxnSpPr>
        <p:spPr bwMode="auto">
          <a:xfrm>
            <a:off x="212685" y="6422339"/>
            <a:ext cx="4075910" cy="0"/>
          </a:xfrm>
          <a:prstGeom prst="straightConnector1">
            <a:avLst/>
          </a:prstGeom>
          <a:noFill/>
          <a:ln w="9525" cap="flat" cmpd="sng">
            <a:solidFill>
              <a:srgbClr val="D8D8D8"/>
            </a:solidFill>
            <a:prstDash val="solid"/>
            <a:miter lim="800000"/>
            <a:headEnd type="none" w="sm" len="sm"/>
            <a:tailEnd type="none" w="sm" len="sm"/>
          </a:ln>
        </p:spPr>
      </p:cxnSp>
      <p:sp>
        <p:nvSpPr>
          <p:cNvPr id="29" name="Google Shape;477;g1bc6e687a7d_0_1070"/>
          <p:cNvSpPr/>
          <p:nvPr/>
        </p:nvSpPr>
        <p:spPr bwMode="auto">
          <a:xfrm>
            <a:off x="4493222" y="4072232"/>
            <a:ext cx="4080766" cy="729510"/>
          </a:xfrm>
          <a:prstGeom prst="rect">
            <a:avLst/>
          </a:prstGeom>
          <a:noFill/>
          <a:ln>
            <a:noFill/>
          </a:ln>
        </p:spPr>
        <p:txBody>
          <a:bodyPr spcFirstLastPara="1" wrap="square" lIns="76431" tIns="38205" rIns="76431" bIns="38205" anchor="t" anchorCtr="0">
            <a:noAutofit/>
          </a:bodyPr>
          <a:lstStyle/>
          <a:p>
            <a:pPr algn="just">
              <a:defRPr/>
            </a:pPr>
            <a:r>
              <a:rPr lang="en-US" sz="1300" b="1">
                <a:solidFill>
                  <a:schemeClr val="dk1"/>
                </a:solidFill>
              </a:rPr>
              <a:t>осторожное обращение к переносимым вещам</a:t>
            </a:r>
            <a:r>
              <a:rPr lang="en-US" sz="1300">
                <a:solidFill>
                  <a:schemeClr val="dk1"/>
                </a:solidFill>
              </a:rPr>
              <a:t>, прижимание их к телу и периодическое их непроизвольное ощупывание</a:t>
            </a:r>
            <a:endParaRPr sz="1300">
              <a:solidFill>
                <a:schemeClr val="dk1"/>
              </a:solidFill>
              <a:latin typeface="Calibri"/>
              <a:ea typeface="Calibri"/>
              <a:cs typeface="Calibri"/>
            </a:endParaRPr>
          </a:p>
        </p:txBody>
      </p:sp>
      <p:cxnSp>
        <p:nvCxnSpPr>
          <p:cNvPr id="30" name="Google Shape;478;g1bc6e687a7d_0_1070"/>
          <p:cNvCxnSpPr>
            <a:cxnSpLocks/>
          </p:cNvCxnSpPr>
          <p:nvPr/>
        </p:nvCxnSpPr>
        <p:spPr bwMode="auto">
          <a:xfrm>
            <a:off x="4459203" y="4888295"/>
            <a:ext cx="4075910" cy="0"/>
          </a:xfrm>
          <a:prstGeom prst="straightConnector1">
            <a:avLst/>
          </a:prstGeom>
          <a:noFill/>
          <a:ln w="9525" cap="flat" cmpd="sng">
            <a:solidFill>
              <a:srgbClr val="D8D8D8"/>
            </a:solidFill>
            <a:prstDash val="solid"/>
            <a:miter lim="800000"/>
            <a:headEnd type="none" w="sm" len="sm"/>
            <a:tailEnd type="none" w="sm" len="sm"/>
          </a:ln>
        </p:spPr>
      </p:cxnSp>
      <p:sp>
        <p:nvSpPr>
          <p:cNvPr id="31" name="Google Shape;479;g1bc6e687a7d_0_1070"/>
          <p:cNvSpPr/>
          <p:nvPr/>
        </p:nvSpPr>
        <p:spPr bwMode="auto">
          <a:xfrm>
            <a:off x="4493225" y="5043904"/>
            <a:ext cx="4080766" cy="1107959"/>
          </a:xfrm>
          <a:prstGeom prst="rect">
            <a:avLst/>
          </a:prstGeom>
          <a:noFill/>
          <a:ln>
            <a:noFill/>
          </a:ln>
        </p:spPr>
        <p:txBody>
          <a:bodyPr spcFirstLastPara="1" wrap="square" lIns="76431" tIns="38205" rIns="76431" bIns="38205" anchor="t" anchorCtr="0">
            <a:noAutofit/>
          </a:bodyPr>
          <a:lstStyle/>
          <a:p>
            <a:pPr algn="just">
              <a:defRPr/>
            </a:pPr>
            <a:r>
              <a:rPr lang="en-US" sz="1300" b="1">
                <a:solidFill>
                  <a:schemeClr val="dk1"/>
                </a:solidFill>
              </a:rPr>
              <a:t>использование камуфлированной форменной одежды,</a:t>
            </a:r>
            <a:r>
              <a:rPr lang="en-US" sz="1300">
                <a:solidFill>
                  <a:schemeClr val="dk1"/>
                </a:solidFill>
              </a:rPr>
              <a:t> в которой могут присутствовать различные нарушения (отсутствие шевронов, несоответствие цвета нижних и верхних частей формы, головного убора)</a:t>
            </a:r>
            <a:endParaRPr sz="1300">
              <a:solidFill>
                <a:schemeClr val="dk1"/>
              </a:solidFill>
              <a:latin typeface="Calibri"/>
              <a:ea typeface="Calibri"/>
              <a:cs typeface="Calibri"/>
            </a:endParaRPr>
          </a:p>
        </p:txBody>
      </p:sp>
      <p:cxnSp>
        <p:nvCxnSpPr>
          <p:cNvPr id="32" name="Google Shape;480;g1bc6e687a7d_0_1070"/>
          <p:cNvCxnSpPr>
            <a:cxnSpLocks/>
          </p:cNvCxnSpPr>
          <p:nvPr/>
        </p:nvCxnSpPr>
        <p:spPr bwMode="auto">
          <a:xfrm>
            <a:off x="4459203" y="6422352"/>
            <a:ext cx="4075910" cy="0"/>
          </a:xfrm>
          <a:prstGeom prst="straightConnector1">
            <a:avLst/>
          </a:prstGeom>
          <a:noFill/>
          <a:ln w="9525" cap="flat" cmpd="sng">
            <a:solidFill>
              <a:srgbClr val="D8D8D8"/>
            </a:solidFill>
            <a:prstDash val="solid"/>
            <a:miter lim="800000"/>
            <a:headEnd type="none" w="sm" len="sm"/>
            <a:tailEnd type="none" w="sm" len="sm"/>
          </a:ln>
        </p:spPr>
      </p:cxnSp>
      <p:sp>
        <p:nvSpPr>
          <p:cNvPr id="33" name="Google Shape;481;g1bc6e687a7d_0_1070"/>
          <p:cNvSpPr/>
          <p:nvPr/>
        </p:nvSpPr>
        <p:spPr bwMode="auto">
          <a:xfrm>
            <a:off x="-4" y="3789871"/>
            <a:ext cx="408635" cy="307079"/>
          </a:xfrm>
          <a:prstGeom prst="downArrow">
            <a:avLst>
              <a:gd name="adj1" fmla="val 50000"/>
              <a:gd name="adj2" fmla="val 50000"/>
            </a:avLst>
          </a:prstGeom>
          <a:solidFill>
            <a:srgbClr val="FFC000"/>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34" name="Google Shape;482;g1bc6e687a7d_0_1070"/>
          <p:cNvSpPr/>
          <p:nvPr/>
        </p:nvSpPr>
        <p:spPr bwMode="auto">
          <a:xfrm>
            <a:off x="9506416" y="3789871"/>
            <a:ext cx="408635" cy="307079"/>
          </a:xfrm>
          <a:prstGeom prst="downArrow">
            <a:avLst>
              <a:gd name="adj1" fmla="val 50000"/>
              <a:gd name="adj2" fmla="val 50000"/>
            </a:avLst>
          </a:prstGeom>
          <a:solidFill>
            <a:srgbClr val="FFC000"/>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35" name="Google Shape;483;g1bc6e687a7d_0_1070"/>
          <p:cNvSpPr/>
          <p:nvPr/>
        </p:nvSpPr>
        <p:spPr bwMode="auto">
          <a:xfrm>
            <a:off x="111709" y="81137"/>
            <a:ext cx="9794372" cy="557009"/>
          </a:xfrm>
          <a:prstGeom prst="rect">
            <a:avLst/>
          </a:prstGeom>
          <a:noFill/>
          <a:ln>
            <a:noFill/>
          </a:ln>
        </p:spPr>
        <p:txBody>
          <a:bodyPr spcFirstLastPara="1" wrap="square" lIns="76431" tIns="38205" rIns="76431" bIns="38205" anchor="t" anchorCtr="0">
            <a:noAutofit/>
          </a:bodyPr>
          <a:lstStyle/>
          <a:p>
            <a:pPr algn="ctr">
              <a:lnSpc>
                <a:spcPct val="114999"/>
              </a:lnSpc>
              <a:spcBef>
                <a:spcPts val="1003"/>
              </a:spcBef>
              <a:buSzPts val="1100"/>
              <a:defRPr/>
            </a:pPr>
            <a:r>
              <a:rPr lang="en-US" sz="1300" b="1">
                <a:solidFill>
                  <a:srgbClr val="002060"/>
                </a:solidFill>
              </a:rPr>
              <a:t>АЛГОРИТМ</a:t>
            </a:r>
            <a:br>
              <a:rPr lang="en-US" sz="1300" b="1">
                <a:solidFill>
                  <a:srgbClr val="002060"/>
                </a:solidFill>
              </a:rPr>
            </a:br>
            <a:r>
              <a:rPr lang="en-US" sz="1300" b="1">
                <a:solidFill>
                  <a:srgbClr val="002060"/>
                </a:solidFill>
              </a:rPr>
              <a:t>действий при атаке организации образования террористами</a:t>
            </a:r>
            <a:endParaRPr sz="1300" b="1">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488;g1bc6e687a7d_0_1152"/>
          <p:cNvSpPr/>
          <p:nvPr/>
        </p:nvSpPr>
        <p:spPr bwMode="auto">
          <a:xfrm>
            <a:off x="0" y="4829438"/>
            <a:ext cx="9906061" cy="1141407"/>
          </a:xfrm>
          <a:prstGeom prst="rect">
            <a:avLst/>
          </a:prstGeom>
          <a:solidFill>
            <a:srgbClr val="DDEAF6"/>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5" name="Google Shape;489;g1bc6e687a7d_0_1152"/>
          <p:cNvSpPr/>
          <p:nvPr/>
        </p:nvSpPr>
        <p:spPr bwMode="auto">
          <a:xfrm rot="5400000">
            <a:off x="8468220" y="4115908"/>
            <a:ext cx="399255" cy="237703"/>
          </a:xfrm>
          <a:prstGeom prst="rightArrow">
            <a:avLst>
              <a:gd name="adj1" fmla="val 50000"/>
              <a:gd name="adj2" fmla="val 50000"/>
            </a:avLst>
          </a:prstGeom>
          <a:solidFill>
            <a:schemeClr val="dk1"/>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6" name="Google Shape;490;g1bc6e687a7d_0_1152"/>
          <p:cNvSpPr/>
          <p:nvPr/>
        </p:nvSpPr>
        <p:spPr bwMode="auto">
          <a:xfrm rot="5400000">
            <a:off x="1241596" y="4115908"/>
            <a:ext cx="399255" cy="237703"/>
          </a:xfrm>
          <a:prstGeom prst="rightArrow">
            <a:avLst>
              <a:gd name="adj1" fmla="val 50000"/>
              <a:gd name="adj2" fmla="val 50000"/>
            </a:avLst>
          </a:prstGeom>
          <a:solidFill>
            <a:schemeClr val="dk1"/>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7" name="Google Shape;491;g1bc6e687a7d_0_1152"/>
          <p:cNvSpPr/>
          <p:nvPr/>
        </p:nvSpPr>
        <p:spPr bwMode="auto">
          <a:xfrm>
            <a:off x="2410396" y="3309945"/>
            <a:ext cx="368087" cy="257831"/>
          </a:xfrm>
          <a:prstGeom prst="rightArrow">
            <a:avLst>
              <a:gd name="adj1" fmla="val 50000"/>
              <a:gd name="adj2" fmla="val 50000"/>
            </a:avLst>
          </a:prstGeom>
          <a:solidFill>
            <a:schemeClr val="dk1"/>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8" name="Google Shape;492;g1bc6e687a7d_0_1152"/>
          <p:cNvSpPr/>
          <p:nvPr/>
        </p:nvSpPr>
        <p:spPr bwMode="auto">
          <a:xfrm>
            <a:off x="5317179" y="3309945"/>
            <a:ext cx="368087" cy="257831"/>
          </a:xfrm>
          <a:prstGeom prst="rightArrow">
            <a:avLst>
              <a:gd name="adj1" fmla="val 50000"/>
              <a:gd name="adj2" fmla="val 50000"/>
            </a:avLst>
          </a:prstGeom>
          <a:solidFill>
            <a:schemeClr val="dk1"/>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9" name="Google Shape;493;g1bc6e687a7d_0_1152"/>
          <p:cNvSpPr/>
          <p:nvPr/>
        </p:nvSpPr>
        <p:spPr bwMode="auto">
          <a:xfrm>
            <a:off x="7581654" y="3309945"/>
            <a:ext cx="368087" cy="257831"/>
          </a:xfrm>
          <a:prstGeom prst="rightArrow">
            <a:avLst>
              <a:gd name="adj1" fmla="val 50000"/>
              <a:gd name="adj2" fmla="val 50000"/>
            </a:avLst>
          </a:prstGeom>
          <a:solidFill>
            <a:schemeClr val="dk1"/>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10" name="Google Shape;494;g1bc6e687a7d_0_1152"/>
          <p:cNvSpPr/>
          <p:nvPr/>
        </p:nvSpPr>
        <p:spPr bwMode="auto">
          <a:xfrm>
            <a:off x="111709" y="81137"/>
            <a:ext cx="9794372" cy="557009"/>
          </a:xfrm>
          <a:prstGeom prst="rect">
            <a:avLst/>
          </a:prstGeom>
          <a:noFill/>
          <a:ln>
            <a:noFill/>
          </a:ln>
        </p:spPr>
        <p:txBody>
          <a:bodyPr spcFirstLastPara="1" wrap="square" lIns="76431" tIns="38205" rIns="76431" bIns="38205" anchor="t" anchorCtr="0">
            <a:noAutofit/>
          </a:bodyPr>
          <a:lstStyle/>
          <a:p>
            <a:pPr algn="ctr">
              <a:lnSpc>
                <a:spcPct val="114999"/>
              </a:lnSpc>
              <a:spcBef>
                <a:spcPts val="1003"/>
              </a:spcBef>
              <a:buSzPts val="1100"/>
              <a:defRPr/>
            </a:pPr>
            <a:r>
              <a:rPr lang="en-US" sz="1300" b="1">
                <a:solidFill>
                  <a:srgbClr val="002060"/>
                </a:solidFill>
              </a:rPr>
              <a:t>ПРАКТИЧЕСКИЕ МЕРОПРИЯТИЯ </a:t>
            </a:r>
            <a:br>
              <a:rPr lang="en-US" sz="1300" b="1">
                <a:solidFill>
                  <a:srgbClr val="002060"/>
                </a:solidFill>
              </a:rPr>
            </a:br>
            <a:r>
              <a:rPr lang="en-US" sz="1300" b="1">
                <a:solidFill>
                  <a:srgbClr val="002060"/>
                </a:solidFill>
              </a:rPr>
              <a:t>по предупреждению актов терроризма в организациях образования и на ее территории</a:t>
            </a:r>
            <a:endParaRPr sz="1300" b="1">
              <a:solidFill>
                <a:srgbClr val="002060"/>
              </a:solidFill>
            </a:endParaRPr>
          </a:p>
        </p:txBody>
      </p:sp>
      <p:sp>
        <p:nvSpPr>
          <p:cNvPr id="11" name="Google Shape;495;g1bc6e687a7d_0_1152"/>
          <p:cNvSpPr/>
          <p:nvPr/>
        </p:nvSpPr>
        <p:spPr bwMode="auto">
          <a:xfrm>
            <a:off x="5522946" y="1159272"/>
            <a:ext cx="2113102" cy="1083994"/>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just">
              <a:defRPr/>
            </a:pPr>
            <a:endParaRPr sz="1600">
              <a:solidFill>
                <a:schemeClr val="lt1"/>
              </a:solidFill>
              <a:latin typeface="Calibri"/>
              <a:ea typeface="Calibri"/>
              <a:cs typeface="Calibri"/>
            </a:endParaRPr>
          </a:p>
        </p:txBody>
      </p:sp>
      <p:sp>
        <p:nvSpPr>
          <p:cNvPr id="12" name="Google Shape;496;g1bc6e687a7d_0_1152"/>
          <p:cNvSpPr/>
          <p:nvPr/>
        </p:nvSpPr>
        <p:spPr bwMode="auto">
          <a:xfrm>
            <a:off x="2784091" y="1159272"/>
            <a:ext cx="2670817" cy="1083994"/>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just">
              <a:defRPr/>
            </a:pPr>
            <a:endParaRPr sz="1600">
              <a:solidFill>
                <a:schemeClr val="lt1"/>
              </a:solidFill>
              <a:latin typeface="Calibri"/>
              <a:ea typeface="Calibri"/>
              <a:cs typeface="Calibri"/>
            </a:endParaRPr>
          </a:p>
        </p:txBody>
      </p:sp>
      <p:sp>
        <p:nvSpPr>
          <p:cNvPr id="13" name="Google Shape;497;g1bc6e687a7d_0_1152"/>
          <p:cNvSpPr/>
          <p:nvPr/>
        </p:nvSpPr>
        <p:spPr bwMode="auto">
          <a:xfrm>
            <a:off x="483297" y="1159272"/>
            <a:ext cx="2244943" cy="1083994"/>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just">
              <a:defRPr/>
            </a:pPr>
            <a:endParaRPr sz="1600">
              <a:solidFill>
                <a:schemeClr val="lt1"/>
              </a:solidFill>
              <a:latin typeface="Calibri"/>
              <a:ea typeface="Calibri"/>
              <a:cs typeface="Calibri"/>
            </a:endParaRPr>
          </a:p>
        </p:txBody>
      </p:sp>
      <p:sp>
        <p:nvSpPr>
          <p:cNvPr id="14" name="Google Shape;498;g1bc6e687a7d_0_1152"/>
          <p:cNvSpPr/>
          <p:nvPr/>
        </p:nvSpPr>
        <p:spPr bwMode="auto">
          <a:xfrm>
            <a:off x="530237" y="1241572"/>
            <a:ext cx="2052402" cy="919393"/>
          </a:xfrm>
          <a:prstGeom prst="rect">
            <a:avLst/>
          </a:prstGeom>
          <a:noFill/>
          <a:ln>
            <a:noFill/>
          </a:ln>
        </p:spPr>
        <p:txBody>
          <a:bodyPr spcFirstLastPara="1" wrap="square" lIns="76431" tIns="38205" rIns="76431" bIns="38205" anchor="t" anchorCtr="0">
            <a:noAutofit/>
          </a:bodyPr>
          <a:lstStyle/>
          <a:p>
            <a:pPr algn="ctr">
              <a:defRPr/>
            </a:pPr>
            <a:r>
              <a:rPr lang="en-US" sz="1000">
                <a:solidFill>
                  <a:schemeClr val="dk1"/>
                </a:solidFill>
              </a:rPr>
              <a:t>знать самим и доводить до сведения сотрудников, обучающихся требования руководящих документов в сфере противодействия терроризму</a:t>
            </a:r>
            <a:endParaRPr sz="1000">
              <a:solidFill>
                <a:schemeClr val="dk1"/>
              </a:solidFill>
            </a:endParaRPr>
          </a:p>
        </p:txBody>
      </p:sp>
      <p:sp>
        <p:nvSpPr>
          <p:cNvPr id="15" name="Google Shape;499;g1bc6e687a7d_0_1152"/>
          <p:cNvSpPr/>
          <p:nvPr/>
        </p:nvSpPr>
        <p:spPr bwMode="auto">
          <a:xfrm>
            <a:off x="2924811" y="1229194"/>
            <a:ext cx="2401550" cy="919393"/>
          </a:xfrm>
          <a:prstGeom prst="rect">
            <a:avLst/>
          </a:prstGeom>
          <a:noFill/>
          <a:ln>
            <a:noFill/>
          </a:ln>
        </p:spPr>
        <p:txBody>
          <a:bodyPr spcFirstLastPara="1" wrap="square" lIns="76431" tIns="38205" rIns="76431" bIns="38205" anchor="t" anchorCtr="0">
            <a:noAutofit/>
          </a:bodyPr>
          <a:lstStyle/>
          <a:p>
            <a:pPr algn="ctr">
              <a:defRPr/>
            </a:pPr>
            <a:r>
              <a:rPr lang="en-US" sz="1000">
                <a:solidFill>
                  <a:schemeClr val="dk1"/>
                </a:solidFill>
              </a:rPr>
              <a:t>регулярно проводить практические тренировки по отработке алгоритмов действий с участием сотрудников, педагогов, обучающихся и при необходимости их родителей (законных представителей)</a:t>
            </a:r>
            <a:endParaRPr sz="1000">
              <a:solidFill>
                <a:schemeClr val="dk1"/>
              </a:solidFill>
            </a:endParaRPr>
          </a:p>
        </p:txBody>
      </p:sp>
      <p:pic>
        <p:nvPicPr>
          <p:cNvPr id="16" name="Google Shape;500;g1bc6e687a7d_0_1152"/>
          <p:cNvPicPr/>
          <p:nvPr/>
        </p:nvPicPr>
        <p:blipFill>
          <a:blip r:embed="rId2">
            <a:alphaModFix/>
          </a:blip>
          <a:stretch/>
        </p:blipFill>
        <p:spPr bwMode="auto">
          <a:xfrm>
            <a:off x="103069" y="829972"/>
            <a:ext cx="581469" cy="1413294"/>
          </a:xfrm>
          <a:prstGeom prst="rect">
            <a:avLst/>
          </a:prstGeom>
          <a:noFill/>
          <a:ln>
            <a:noFill/>
          </a:ln>
        </p:spPr>
      </p:pic>
      <p:sp>
        <p:nvSpPr>
          <p:cNvPr id="17" name="Google Shape;501;g1bc6e687a7d_0_1152"/>
          <p:cNvSpPr/>
          <p:nvPr/>
        </p:nvSpPr>
        <p:spPr bwMode="auto">
          <a:xfrm>
            <a:off x="2546861" y="1651209"/>
            <a:ext cx="368087" cy="257831"/>
          </a:xfrm>
          <a:prstGeom prst="rightArrow">
            <a:avLst>
              <a:gd name="adj1" fmla="val 50000"/>
              <a:gd name="adj2" fmla="val 50000"/>
            </a:avLst>
          </a:prstGeom>
          <a:solidFill>
            <a:schemeClr val="dk1"/>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18" name="Google Shape;502;g1bc6e687a7d_0_1152"/>
          <p:cNvSpPr/>
          <p:nvPr/>
        </p:nvSpPr>
        <p:spPr bwMode="auto">
          <a:xfrm>
            <a:off x="5268629" y="1651209"/>
            <a:ext cx="368087" cy="257831"/>
          </a:xfrm>
          <a:prstGeom prst="rightArrow">
            <a:avLst>
              <a:gd name="adj1" fmla="val 50000"/>
              <a:gd name="adj2" fmla="val 50000"/>
            </a:avLst>
          </a:prstGeom>
          <a:solidFill>
            <a:schemeClr val="dk1"/>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19" name="Google Shape;503;g1bc6e687a7d_0_1152"/>
          <p:cNvSpPr/>
          <p:nvPr/>
        </p:nvSpPr>
        <p:spPr bwMode="auto">
          <a:xfrm>
            <a:off x="7695717" y="1159272"/>
            <a:ext cx="2113102" cy="1083994"/>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just">
              <a:defRPr/>
            </a:pPr>
            <a:endParaRPr sz="1600">
              <a:solidFill>
                <a:schemeClr val="lt1"/>
              </a:solidFill>
              <a:latin typeface="Calibri"/>
              <a:ea typeface="Calibri"/>
              <a:cs typeface="Calibri"/>
            </a:endParaRPr>
          </a:p>
        </p:txBody>
      </p:sp>
      <p:sp>
        <p:nvSpPr>
          <p:cNvPr id="20" name="Google Shape;504;g1bc6e687a7d_0_1152"/>
          <p:cNvSpPr/>
          <p:nvPr/>
        </p:nvSpPr>
        <p:spPr bwMode="auto">
          <a:xfrm>
            <a:off x="7931932" y="1229194"/>
            <a:ext cx="1755698" cy="919393"/>
          </a:xfrm>
          <a:prstGeom prst="rect">
            <a:avLst/>
          </a:prstGeom>
          <a:noFill/>
          <a:ln>
            <a:noFill/>
          </a:ln>
        </p:spPr>
        <p:txBody>
          <a:bodyPr spcFirstLastPara="1" wrap="square" lIns="76431" tIns="38205" rIns="76431" bIns="38205" anchor="t" anchorCtr="0">
            <a:noAutofit/>
          </a:bodyPr>
          <a:lstStyle/>
          <a:p>
            <a:pPr algn="ctr">
              <a:defRPr/>
            </a:pPr>
            <a:r>
              <a:rPr lang="en-US" sz="1000">
                <a:solidFill>
                  <a:schemeClr val="dk1"/>
                </a:solidFill>
              </a:rPr>
              <a:t>определить ответственное должностное лицо за реализацию мер антитеррористической защиты организации образования</a:t>
            </a:r>
            <a:endParaRPr sz="1000">
              <a:solidFill>
                <a:schemeClr val="dk1"/>
              </a:solidFill>
            </a:endParaRPr>
          </a:p>
        </p:txBody>
      </p:sp>
      <p:sp>
        <p:nvSpPr>
          <p:cNvPr id="21" name="Google Shape;505;g1bc6e687a7d_0_1152"/>
          <p:cNvSpPr/>
          <p:nvPr/>
        </p:nvSpPr>
        <p:spPr bwMode="auto">
          <a:xfrm>
            <a:off x="7409761" y="1651209"/>
            <a:ext cx="368087" cy="257831"/>
          </a:xfrm>
          <a:prstGeom prst="rightArrow">
            <a:avLst>
              <a:gd name="adj1" fmla="val 50000"/>
              <a:gd name="adj2" fmla="val 50000"/>
            </a:avLst>
          </a:prstGeom>
          <a:solidFill>
            <a:schemeClr val="dk1"/>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22" name="Google Shape;506;g1bc6e687a7d_0_1152"/>
          <p:cNvSpPr/>
          <p:nvPr/>
        </p:nvSpPr>
        <p:spPr bwMode="auto">
          <a:xfrm>
            <a:off x="1219912" y="816902"/>
            <a:ext cx="7305170" cy="329728"/>
          </a:xfrm>
          <a:prstGeom prst="rect">
            <a:avLst/>
          </a:prstGeom>
          <a:noFill/>
          <a:ln>
            <a:noFill/>
          </a:ln>
        </p:spPr>
        <p:txBody>
          <a:bodyPr spcFirstLastPara="1" wrap="square" lIns="76431" tIns="38205" rIns="76431" bIns="38205" anchor="t" anchorCtr="0">
            <a:noAutofit/>
          </a:bodyPr>
          <a:lstStyle/>
          <a:p>
            <a:pPr indent="376380" algn="ctr">
              <a:lnSpc>
                <a:spcPct val="114999"/>
              </a:lnSpc>
              <a:defRPr/>
            </a:pPr>
            <a:r>
              <a:rPr lang="en-US" sz="1300" b="1"/>
              <a:t>Действия руководителя по предупреждению актов терроризма:</a:t>
            </a:r>
            <a:endParaRPr sz="1300" b="1">
              <a:solidFill>
                <a:schemeClr val="dk1"/>
              </a:solidFill>
            </a:endParaRPr>
          </a:p>
        </p:txBody>
      </p:sp>
      <p:sp>
        <p:nvSpPr>
          <p:cNvPr id="23" name="Google Shape;507;g1bc6e687a7d_0_1152"/>
          <p:cNvSpPr/>
          <p:nvPr/>
        </p:nvSpPr>
        <p:spPr bwMode="auto">
          <a:xfrm>
            <a:off x="5632673" y="1159272"/>
            <a:ext cx="1834851" cy="1141407"/>
          </a:xfrm>
          <a:prstGeom prst="rect">
            <a:avLst/>
          </a:prstGeom>
          <a:noFill/>
          <a:ln>
            <a:noFill/>
          </a:ln>
        </p:spPr>
        <p:txBody>
          <a:bodyPr spcFirstLastPara="1" wrap="square" lIns="76431" tIns="38205" rIns="76431" bIns="38205" anchor="t" anchorCtr="0">
            <a:noAutofit/>
          </a:bodyPr>
          <a:lstStyle/>
          <a:p>
            <a:pPr algn="ctr">
              <a:defRPr/>
            </a:pPr>
            <a:r>
              <a:rPr lang="en-US" sz="1000">
                <a:solidFill>
                  <a:schemeClr val="dk1"/>
                </a:solidFill>
              </a:rPr>
              <a:t>организовать взаимодействие с подразделениями органов внутренних дел по вопросам реагирования на возможные террористической угрозы</a:t>
            </a:r>
            <a:endParaRPr sz="1000">
              <a:solidFill>
                <a:schemeClr val="dk1"/>
              </a:solidFill>
            </a:endParaRPr>
          </a:p>
        </p:txBody>
      </p:sp>
      <p:sp>
        <p:nvSpPr>
          <p:cNvPr id="24" name="Google Shape;508;g1bc6e687a7d_0_1152"/>
          <p:cNvSpPr/>
          <p:nvPr/>
        </p:nvSpPr>
        <p:spPr bwMode="auto">
          <a:xfrm>
            <a:off x="5485505" y="2818008"/>
            <a:ext cx="2113102" cy="1329973"/>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just">
              <a:defRPr/>
            </a:pPr>
            <a:endParaRPr sz="1600">
              <a:solidFill>
                <a:schemeClr val="lt1"/>
              </a:solidFill>
              <a:latin typeface="Calibri"/>
              <a:ea typeface="Calibri"/>
              <a:cs typeface="Calibri"/>
            </a:endParaRPr>
          </a:p>
        </p:txBody>
      </p:sp>
      <p:sp>
        <p:nvSpPr>
          <p:cNvPr id="25" name="Google Shape;509;g1bc6e687a7d_0_1152"/>
          <p:cNvSpPr/>
          <p:nvPr/>
        </p:nvSpPr>
        <p:spPr bwMode="auto">
          <a:xfrm>
            <a:off x="2623306" y="2818008"/>
            <a:ext cx="2670817" cy="1329973"/>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just">
              <a:defRPr/>
            </a:pPr>
            <a:endParaRPr sz="1600">
              <a:solidFill>
                <a:schemeClr val="lt1"/>
              </a:solidFill>
              <a:latin typeface="Calibri"/>
              <a:ea typeface="Calibri"/>
              <a:cs typeface="Calibri"/>
            </a:endParaRPr>
          </a:p>
        </p:txBody>
      </p:sp>
      <p:sp>
        <p:nvSpPr>
          <p:cNvPr id="26" name="Google Shape;510;g1bc6e687a7d_0_1152"/>
          <p:cNvSpPr/>
          <p:nvPr/>
        </p:nvSpPr>
        <p:spPr bwMode="auto">
          <a:xfrm>
            <a:off x="199169" y="2818008"/>
            <a:ext cx="2244943" cy="1329973"/>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just">
              <a:defRPr/>
            </a:pPr>
            <a:endParaRPr sz="1600">
              <a:solidFill>
                <a:schemeClr val="lt1"/>
              </a:solidFill>
              <a:latin typeface="Calibri"/>
              <a:ea typeface="Calibri"/>
              <a:cs typeface="Calibri"/>
            </a:endParaRPr>
          </a:p>
        </p:txBody>
      </p:sp>
      <p:sp>
        <p:nvSpPr>
          <p:cNvPr id="27" name="Google Shape;511;g1bc6e687a7d_0_1152"/>
          <p:cNvSpPr/>
          <p:nvPr/>
        </p:nvSpPr>
        <p:spPr bwMode="auto">
          <a:xfrm>
            <a:off x="246108" y="3031418"/>
            <a:ext cx="2052402" cy="919393"/>
          </a:xfrm>
          <a:prstGeom prst="rect">
            <a:avLst/>
          </a:prstGeom>
          <a:noFill/>
          <a:ln>
            <a:noFill/>
          </a:ln>
        </p:spPr>
        <p:txBody>
          <a:bodyPr spcFirstLastPara="1" wrap="square" lIns="76431" tIns="38205" rIns="76431" bIns="38205" anchor="t" anchorCtr="0">
            <a:noAutofit/>
          </a:bodyPr>
          <a:lstStyle/>
          <a:p>
            <a:pPr algn="ctr">
              <a:defRPr/>
            </a:pPr>
            <a:r>
              <a:rPr lang="en-US" sz="1000">
                <a:solidFill>
                  <a:schemeClr val="dk1"/>
                </a:solidFill>
              </a:rPr>
              <a:t>планировать и проводить занятия по вопросам противодействия терроризму с сотрудниками, педагогами и обучающимися</a:t>
            </a:r>
            <a:endParaRPr sz="1000">
              <a:solidFill>
                <a:schemeClr val="dk1"/>
              </a:solidFill>
            </a:endParaRPr>
          </a:p>
        </p:txBody>
      </p:sp>
      <p:sp>
        <p:nvSpPr>
          <p:cNvPr id="28" name="Google Shape;512;g1bc6e687a7d_0_1152"/>
          <p:cNvSpPr/>
          <p:nvPr/>
        </p:nvSpPr>
        <p:spPr bwMode="auto">
          <a:xfrm>
            <a:off x="2764026" y="2887930"/>
            <a:ext cx="2401550" cy="919393"/>
          </a:xfrm>
          <a:prstGeom prst="rect">
            <a:avLst/>
          </a:prstGeom>
          <a:noFill/>
          <a:ln>
            <a:noFill/>
          </a:ln>
        </p:spPr>
        <p:txBody>
          <a:bodyPr spcFirstLastPara="1" wrap="square" lIns="76431" tIns="38205" rIns="76431" bIns="38205" anchor="t" anchorCtr="0">
            <a:noAutofit/>
          </a:bodyPr>
          <a:lstStyle/>
          <a:p>
            <a:pPr algn="ctr">
              <a:defRPr/>
            </a:pPr>
            <a:r>
              <a:rPr lang="en-US" sz="1000">
                <a:solidFill>
                  <a:schemeClr val="dk1"/>
                </a:solidFill>
              </a:rPr>
              <a:t>не менее 2-х раз в полугодие планировать и проводить тренировки с сотрудниками, педагогами и обучающимся по действиям при возникновении угрозы совершения акта терроризма в помещениях и на территории учреждения</a:t>
            </a:r>
            <a:endParaRPr sz="1000">
              <a:solidFill>
                <a:schemeClr val="dk1"/>
              </a:solidFill>
            </a:endParaRPr>
          </a:p>
        </p:txBody>
      </p:sp>
      <p:sp>
        <p:nvSpPr>
          <p:cNvPr id="29" name="Google Shape;513;g1bc6e687a7d_0_1152"/>
          <p:cNvSpPr/>
          <p:nvPr/>
        </p:nvSpPr>
        <p:spPr bwMode="auto">
          <a:xfrm>
            <a:off x="7781618" y="2818008"/>
            <a:ext cx="1755698" cy="1329973"/>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just">
              <a:defRPr/>
            </a:pPr>
            <a:endParaRPr sz="1600">
              <a:solidFill>
                <a:schemeClr val="lt1"/>
              </a:solidFill>
              <a:latin typeface="Calibri"/>
              <a:ea typeface="Calibri"/>
              <a:cs typeface="Calibri"/>
            </a:endParaRPr>
          </a:p>
        </p:txBody>
      </p:sp>
      <p:sp>
        <p:nvSpPr>
          <p:cNvPr id="30" name="Google Shape;514;g1bc6e687a7d_0_1152"/>
          <p:cNvSpPr/>
          <p:nvPr/>
        </p:nvSpPr>
        <p:spPr bwMode="auto">
          <a:xfrm>
            <a:off x="7790004" y="3031418"/>
            <a:ext cx="1755698" cy="919393"/>
          </a:xfrm>
          <a:prstGeom prst="rect">
            <a:avLst/>
          </a:prstGeom>
          <a:noFill/>
          <a:ln>
            <a:noFill/>
          </a:ln>
        </p:spPr>
        <p:txBody>
          <a:bodyPr spcFirstLastPara="1" wrap="square" lIns="76431" tIns="38205" rIns="76431" bIns="38205" anchor="t" anchorCtr="0">
            <a:noAutofit/>
          </a:bodyPr>
          <a:lstStyle/>
          <a:p>
            <a:pPr algn="ctr">
              <a:defRPr/>
            </a:pPr>
            <a:r>
              <a:rPr lang="en-US" sz="1000">
                <a:solidFill>
                  <a:schemeClr val="dk1"/>
                </a:solidFill>
              </a:rPr>
              <a:t>ежедневно осуществлять контроль за состоянием объекта организации образования</a:t>
            </a:r>
            <a:endParaRPr sz="1000">
              <a:solidFill>
                <a:schemeClr val="dk1"/>
              </a:solidFill>
            </a:endParaRPr>
          </a:p>
        </p:txBody>
      </p:sp>
      <p:sp>
        <p:nvSpPr>
          <p:cNvPr id="31" name="Google Shape;515;g1bc6e687a7d_0_1152"/>
          <p:cNvSpPr/>
          <p:nvPr/>
        </p:nvSpPr>
        <p:spPr bwMode="auto">
          <a:xfrm>
            <a:off x="1219912" y="2542532"/>
            <a:ext cx="7305170" cy="329728"/>
          </a:xfrm>
          <a:prstGeom prst="rect">
            <a:avLst/>
          </a:prstGeom>
          <a:noFill/>
          <a:ln>
            <a:noFill/>
          </a:ln>
        </p:spPr>
        <p:txBody>
          <a:bodyPr spcFirstLastPara="1" wrap="square" lIns="76431" tIns="38205" rIns="76431" bIns="38205" anchor="t" anchorCtr="0">
            <a:noAutofit/>
          </a:bodyPr>
          <a:lstStyle/>
          <a:p>
            <a:pPr indent="376380" algn="ctr">
              <a:lnSpc>
                <a:spcPct val="114999"/>
              </a:lnSpc>
              <a:defRPr/>
            </a:pPr>
            <a:r>
              <a:rPr lang="en-US" sz="1300" b="1">
                <a:solidFill>
                  <a:srgbClr val="002060"/>
                </a:solidFill>
              </a:rPr>
              <a:t>Действия ответственного должностного лица:</a:t>
            </a:r>
            <a:endParaRPr sz="1300" b="1">
              <a:solidFill>
                <a:srgbClr val="002060"/>
              </a:solidFill>
            </a:endParaRPr>
          </a:p>
        </p:txBody>
      </p:sp>
      <p:sp>
        <p:nvSpPr>
          <p:cNvPr id="32" name="Google Shape;516;g1bc6e687a7d_0_1152"/>
          <p:cNvSpPr/>
          <p:nvPr/>
        </p:nvSpPr>
        <p:spPr bwMode="auto">
          <a:xfrm>
            <a:off x="5595231" y="2818008"/>
            <a:ext cx="1834851" cy="1141407"/>
          </a:xfrm>
          <a:prstGeom prst="rect">
            <a:avLst/>
          </a:prstGeom>
          <a:noFill/>
          <a:ln>
            <a:noFill/>
          </a:ln>
        </p:spPr>
        <p:txBody>
          <a:bodyPr spcFirstLastPara="1" wrap="square" lIns="76431" tIns="38205" rIns="76431" bIns="38205" anchor="t" anchorCtr="0">
            <a:noAutofit/>
          </a:bodyPr>
          <a:lstStyle/>
          <a:p>
            <a:pPr algn="ctr">
              <a:defRPr/>
            </a:pPr>
            <a:r>
              <a:rPr lang="en-US" sz="1000">
                <a:solidFill>
                  <a:schemeClr val="dk1"/>
                </a:solidFill>
              </a:rPr>
              <a:t>представлять руководителю предложения по вопросам совершенствования мер противодействия терроризму и обеспечения безопасности сотрудников, педагогов и обучающихся</a:t>
            </a:r>
            <a:endParaRPr sz="1000">
              <a:solidFill>
                <a:schemeClr val="dk1"/>
              </a:solidFill>
            </a:endParaRPr>
          </a:p>
        </p:txBody>
      </p:sp>
      <p:sp>
        <p:nvSpPr>
          <p:cNvPr id="33" name="Google Shape;517;g1bc6e687a7d_0_1152"/>
          <p:cNvSpPr/>
          <p:nvPr/>
        </p:nvSpPr>
        <p:spPr bwMode="auto">
          <a:xfrm>
            <a:off x="209760" y="4265506"/>
            <a:ext cx="9291530" cy="329728"/>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just">
              <a:defRPr/>
            </a:pPr>
            <a:endParaRPr sz="1600">
              <a:solidFill>
                <a:schemeClr val="lt1"/>
              </a:solidFill>
              <a:latin typeface="Calibri"/>
              <a:ea typeface="Calibri"/>
              <a:cs typeface="Calibri"/>
            </a:endParaRPr>
          </a:p>
        </p:txBody>
      </p:sp>
      <p:sp>
        <p:nvSpPr>
          <p:cNvPr id="34" name="Google Shape;518;g1bc6e687a7d_0_1152"/>
          <p:cNvSpPr/>
          <p:nvPr/>
        </p:nvSpPr>
        <p:spPr bwMode="auto">
          <a:xfrm>
            <a:off x="254153" y="4265506"/>
            <a:ext cx="9291530" cy="257831"/>
          </a:xfrm>
          <a:prstGeom prst="rect">
            <a:avLst/>
          </a:prstGeom>
          <a:noFill/>
          <a:ln>
            <a:noFill/>
          </a:ln>
        </p:spPr>
        <p:txBody>
          <a:bodyPr spcFirstLastPara="1" wrap="square" lIns="76431" tIns="38205" rIns="76431" bIns="38205" anchor="t" anchorCtr="0">
            <a:noAutofit/>
          </a:bodyPr>
          <a:lstStyle/>
          <a:p>
            <a:pPr algn="ctr">
              <a:defRPr/>
            </a:pPr>
            <a:r>
              <a:rPr lang="en-US" sz="1000">
                <a:solidFill>
                  <a:schemeClr val="dk1"/>
                </a:solidFill>
              </a:rPr>
              <a:t>обращать внимание на посторонних лиц с неадекватным поведением</a:t>
            </a:r>
            <a:endParaRPr sz="1000">
              <a:solidFill>
                <a:schemeClr val="dk1"/>
              </a:solidFill>
            </a:endParaRPr>
          </a:p>
        </p:txBody>
      </p:sp>
      <p:sp>
        <p:nvSpPr>
          <p:cNvPr id="35" name="Google Shape;519;g1bc6e687a7d_0_1152"/>
          <p:cNvSpPr/>
          <p:nvPr/>
        </p:nvSpPr>
        <p:spPr bwMode="auto">
          <a:xfrm>
            <a:off x="207747" y="5223818"/>
            <a:ext cx="3090135" cy="557009"/>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just">
              <a:defRPr/>
            </a:pPr>
            <a:endParaRPr sz="1600">
              <a:solidFill>
                <a:schemeClr val="lt1"/>
              </a:solidFill>
              <a:latin typeface="Calibri"/>
              <a:ea typeface="Calibri"/>
              <a:cs typeface="Calibri"/>
            </a:endParaRPr>
          </a:p>
        </p:txBody>
      </p:sp>
      <p:sp>
        <p:nvSpPr>
          <p:cNvPr id="36" name="Google Shape;520;g1bc6e687a7d_0_1152"/>
          <p:cNvSpPr/>
          <p:nvPr/>
        </p:nvSpPr>
        <p:spPr bwMode="auto">
          <a:xfrm>
            <a:off x="340196" y="5251427"/>
            <a:ext cx="2825239" cy="399255"/>
          </a:xfrm>
          <a:prstGeom prst="rect">
            <a:avLst/>
          </a:prstGeom>
          <a:noFill/>
          <a:ln>
            <a:noFill/>
          </a:ln>
        </p:spPr>
        <p:txBody>
          <a:bodyPr spcFirstLastPara="1" wrap="square" lIns="76431" tIns="38205" rIns="76431" bIns="38205" anchor="t" anchorCtr="0">
            <a:noAutofit/>
          </a:bodyPr>
          <a:lstStyle/>
          <a:p>
            <a:pPr algn="ctr">
              <a:defRPr/>
            </a:pPr>
            <a:r>
              <a:rPr lang="en-US" sz="1000">
                <a:solidFill>
                  <a:schemeClr val="dk1"/>
                </a:solidFill>
              </a:rPr>
              <a:t>следить за освещением территории организации образования в темное время</a:t>
            </a:r>
            <a:endParaRPr sz="1000">
              <a:solidFill>
                <a:schemeClr val="dk1"/>
              </a:solidFill>
            </a:endParaRPr>
          </a:p>
        </p:txBody>
      </p:sp>
      <p:sp>
        <p:nvSpPr>
          <p:cNvPr id="37" name="Google Shape;521;g1bc6e687a7d_0_1152"/>
          <p:cNvSpPr/>
          <p:nvPr/>
        </p:nvSpPr>
        <p:spPr bwMode="auto">
          <a:xfrm>
            <a:off x="684721" y="4896329"/>
            <a:ext cx="8375440" cy="329728"/>
          </a:xfrm>
          <a:prstGeom prst="rect">
            <a:avLst/>
          </a:prstGeom>
          <a:noFill/>
          <a:ln>
            <a:noFill/>
          </a:ln>
        </p:spPr>
        <p:txBody>
          <a:bodyPr spcFirstLastPara="1" wrap="square" lIns="76431" tIns="38205" rIns="76431" bIns="38205" anchor="t" anchorCtr="0">
            <a:noAutofit/>
          </a:bodyPr>
          <a:lstStyle/>
          <a:p>
            <a:pPr indent="376380" algn="ctr">
              <a:lnSpc>
                <a:spcPct val="114999"/>
              </a:lnSpc>
              <a:defRPr/>
            </a:pPr>
            <a:r>
              <a:rPr lang="en-US" sz="1300" b="1">
                <a:solidFill>
                  <a:srgbClr val="002060"/>
                </a:solidFill>
              </a:rPr>
              <a:t>Действия заместителя директора по административно-хозяйственной работе (АХР):</a:t>
            </a:r>
            <a:endParaRPr sz="1300" b="1">
              <a:solidFill>
                <a:srgbClr val="002060"/>
              </a:solidFill>
            </a:endParaRPr>
          </a:p>
        </p:txBody>
      </p:sp>
      <p:sp>
        <p:nvSpPr>
          <p:cNvPr id="38" name="Google Shape;522;g1bc6e687a7d_0_1152"/>
          <p:cNvSpPr/>
          <p:nvPr/>
        </p:nvSpPr>
        <p:spPr bwMode="auto">
          <a:xfrm>
            <a:off x="3407933" y="5223818"/>
            <a:ext cx="3090135" cy="557009"/>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just">
              <a:defRPr/>
            </a:pPr>
            <a:endParaRPr sz="1600">
              <a:solidFill>
                <a:schemeClr val="lt1"/>
              </a:solidFill>
              <a:latin typeface="Calibri"/>
              <a:ea typeface="Calibri"/>
              <a:cs typeface="Calibri"/>
            </a:endParaRPr>
          </a:p>
        </p:txBody>
      </p:sp>
      <p:sp>
        <p:nvSpPr>
          <p:cNvPr id="39" name="Google Shape;523;g1bc6e687a7d_0_1152"/>
          <p:cNvSpPr/>
          <p:nvPr/>
        </p:nvSpPr>
        <p:spPr bwMode="auto">
          <a:xfrm>
            <a:off x="3540381" y="5251427"/>
            <a:ext cx="2825239" cy="399255"/>
          </a:xfrm>
          <a:prstGeom prst="rect">
            <a:avLst/>
          </a:prstGeom>
          <a:noFill/>
          <a:ln>
            <a:noFill/>
          </a:ln>
        </p:spPr>
        <p:txBody>
          <a:bodyPr spcFirstLastPara="1" wrap="square" lIns="76431" tIns="38205" rIns="76431" bIns="38205" anchor="t" anchorCtr="0">
            <a:noAutofit/>
          </a:bodyPr>
          <a:lstStyle/>
          <a:p>
            <a:pPr algn="ctr">
              <a:defRPr/>
            </a:pPr>
            <a:r>
              <a:rPr lang="en-US" sz="1000">
                <a:solidFill>
                  <a:schemeClr val="dk1"/>
                </a:solidFill>
              </a:rPr>
              <a:t>обеспечивать своевременный вывоз мусора </a:t>
            </a:r>
            <a:endParaRPr sz="1000">
              <a:solidFill>
                <a:schemeClr val="dk1"/>
              </a:solidFill>
            </a:endParaRPr>
          </a:p>
          <a:p>
            <a:pPr algn="ctr">
              <a:defRPr/>
            </a:pPr>
            <a:r>
              <a:rPr lang="en-US" sz="1000">
                <a:solidFill>
                  <a:schemeClr val="dk1"/>
                </a:solidFill>
              </a:rPr>
              <a:t>с территории организации образования</a:t>
            </a:r>
            <a:endParaRPr sz="1000">
              <a:solidFill>
                <a:schemeClr val="dk1"/>
              </a:solidFill>
            </a:endParaRPr>
          </a:p>
        </p:txBody>
      </p:sp>
      <p:sp>
        <p:nvSpPr>
          <p:cNvPr id="40" name="Google Shape;524;g1bc6e687a7d_0_1152"/>
          <p:cNvSpPr/>
          <p:nvPr/>
        </p:nvSpPr>
        <p:spPr bwMode="auto">
          <a:xfrm>
            <a:off x="6608118" y="5223818"/>
            <a:ext cx="3090135" cy="557009"/>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just">
              <a:defRPr/>
            </a:pPr>
            <a:endParaRPr sz="1600">
              <a:solidFill>
                <a:schemeClr val="lt1"/>
              </a:solidFill>
              <a:latin typeface="Calibri"/>
              <a:ea typeface="Calibri"/>
              <a:cs typeface="Calibri"/>
            </a:endParaRPr>
          </a:p>
        </p:txBody>
      </p:sp>
      <p:sp>
        <p:nvSpPr>
          <p:cNvPr id="41" name="Google Shape;525;g1bc6e687a7d_0_1152"/>
          <p:cNvSpPr/>
          <p:nvPr/>
        </p:nvSpPr>
        <p:spPr bwMode="auto">
          <a:xfrm>
            <a:off x="6740566" y="5251427"/>
            <a:ext cx="2825239" cy="399255"/>
          </a:xfrm>
          <a:prstGeom prst="rect">
            <a:avLst/>
          </a:prstGeom>
          <a:noFill/>
          <a:ln>
            <a:noFill/>
          </a:ln>
        </p:spPr>
        <p:txBody>
          <a:bodyPr spcFirstLastPara="1" wrap="square" lIns="76431" tIns="38205" rIns="76431" bIns="38205" anchor="t" anchorCtr="0">
            <a:noAutofit/>
          </a:bodyPr>
          <a:lstStyle/>
          <a:p>
            <a:pPr algn="ctr">
              <a:defRPr/>
            </a:pPr>
            <a:r>
              <a:rPr lang="en-US" sz="1000">
                <a:solidFill>
                  <a:schemeClr val="dk1"/>
                </a:solidFill>
              </a:rPr>
              <a:t>обращать внимание на посторонних лиц </a:t>
            </a:r>
            <a:endParaRPr sz="1000">
              <a:solidFill>
                <a:schemeClr val="dk1"/>
              </a:solidFill>
            </a:endParaRPr>
          </a:p>
          <a:p>
            <a:pPr algn="ctr">
              <a:defRPr/>
            </a:pPr>
            <a:r>
              <a:rPr lang="en-US" sz="1000">
                <a:solidFill>
                  <a:schemeClr val="dk1"/>
                </a:solidFill>
              </a:rPr>
              <a:t>с неадекватным поведением</a:t>
            </a:r>
            <a:endParaRPr sz="1000">
              <a:solidFill>
                <a:schemeClr val="dk1"/>
              </a:solidFill>
            </a:endParaRPr>
          </a:p>
        </p:txBody>
      </p:sp>
      <p:sp>
        <p:nvSpPr>
          <p:cNvPr id="42" name="Google Shape;526;g1bc6e687a7d_0_1152"/>
          <p:cNvSpPr/>
          <p:nvPr/>
        </p:nvSpPr>
        <p:spPr bwMode="auto">
          <a:xfrm>
            <a:off x="209754" y="5657048"/>
            <a:ext cx="368087" cy="257831"/>
          </a:xfrm>
          <a:prstGeom prst="rightArrow">
            <a:avLst>
              <a:gd name="adj1" fmla="val 50000"/>
              <a:gd name="adj2" fmla="val 50000"/>
            </a:avLst>
          </a:prstGeom>
          <a:solidFill>
            <a:srgbClr val="FFC000"/>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43" name="Google Shape;527;g1bc6e687a7d_0_1152"/>
          <p:cNvSpPr/>
          <p:nvPr/>
        </p:nvSpPr>
        <p:spPr bwMode="auto">
          <a:xfrm>
            <a:off x="3407936" y="5657048"/>
            <a:ext cx="368087" cy="257831"/>
          </a:xfrm>
          <a:prstGeom prst="rightArrow">
            <a:avLst>
              <a:gd name="adj1" fmla="val 50000"/>
              <a:gd name="adj2" fmla="val 50000"/>
            </a:avLst>
          </a:prstGeom>
          <a:solidFill>
            <a:srgbClr val="FFC000"/>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44" name="Google Shape;528;g1bc6e687a7d_0_1152"/>
          <p:cNvSpPr/>
          <p:nvPr/>
        </p:nvSpPr>
        <p:spPr bwMode="auto">
          <a:xfrm>
            <a:off x="6608121" y="5657048"/>
            <a:ext cx="368087" cy="257831"/>
          </a:xfrm>
          <a:prstGeom prst="rightArrow">
            <a:avLst>
              <a:gd name="adj1" fmla="val 50000"/>
              <a:gd name="adj2" fmla="val 50000"/>
            </a:avLst>
          </a:prstGeom>
          <a:solidFill>
            <a:srgbClr val="FFC000"/>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pic>
        <p:nvPicPr>
          <p:cNvPr id="45" name="Google Shape;529;g1bc6e687a7d_0_1152"/>
          <p:cNvPicPr/>
          <p:nvPr/>
        </p:nvPicPr>
        <p:blipFill>
          <a:blip r:embed="rId3">
            <a:alphaModFix/>
          </a:blip>
          <a:srcRect l="7670" r="-7668"/>
          <a:stretch/>
        </p:blipFill>
        <p:spPr bwMode="auto">
          <a:xfrm>
            <a:off x="9222737" y="2457674"/>
            <a:ext cx="683342" cy="1329973"/>
          </a:xfrm>
          <a:prstGeom prst="rect">
            <a:avLst/>
          </a:prstGeom>
          <a:noFill/>
          <a:ln>
            <a:noFill/>
          </a:ln>
        </p:spPr>
      </p:pic>
      <p:pic>
        <p:nvPicPr>
          <p:cNvPr id="46" name="Google Shape;530;g1bc6e687a7d_0_1152"/>
          <p:cNvPicPr/>
          <p:nvPr/>
        </p:nvPicPr>
        <p:blipFill>
          <a:blip r:embed="rId4">
            <a:alphaModFix/>
          </a:blip>
          <a:srcRect t="18427"/>
          <a:stretch/>
        </p:blipFill>
        <p:spPr bwMode="auto">
          <a:xfrm flipH="1">
            <a:off x="8954327" y="5780820"/>
            <a:ext cx="854492" cy="972943"/>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Google Shape;535;g1bc6e687a7d_0_1264"/>
          <p:cNvPicPr/>
          <p:nvPr/>
        </p:nvPicPr>
        <p:blipFill>
          <a:blip r:embed="rId2">
            <a:alphaModFix/>
          </a:blip>
          <a:srcRect l="-829" t="64794" r="71082" b="5323"/>
          <a:stretch/>
        </p:blipFill>
        <p:spPr bwMode="auto">
          <a:xfrm flipH="1">
            <a:off x="8756737" y="5345241"/>
            <a:ext cx="1061727" cy="1179331"/>
          </a:xfrm>
          <a:prstGeom prst="rect">
            <a:avLst/>
          </a:prstGeom>
          <a:noFill/>
          <a:ln>
            <a:noFill/>
          </a:ln>
        </p:spPr>
      </p:pic>
      <p:sp>
        <p:nvSpPr>
          <p:cNvPr id="5" name="Google Shape;536;g1bc6e687a7d_0_1264"/>
          <p:cNvSpPr/>
          <p:nvPr/>
        </p:nvSpPr>
        <p:spPr bwMode="auto">
          <a:xfrm>
            <a:off x="1708392" y="5491891"/>
            <a:ext cx="2655521" cy="986814"/>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just">
              <a:defRPr/>
            </a:pPr>
            <a:endParaRPr sz="1600">
              <a:solidFill>
                <a:schemeClr val="lt1"/>
              </a:solidFill>
              <a:latin typeface="Calibri"/>
              <a:ea typeface="Calibri"/>
              <a:cs typeface="Calibri"/>
            </a:endParaRPr>
          </a:p>
        </p:txBody>
      </p:sp>
      <p:sp>
        <p:nvSpPr>
          <p:cNvPr id="6" name="Google Shape;537;g1bc6e687a7d_0_1264"/>
          <p:cNvSpPr/>
          <p:nvPr/>
        </p:nvSpPr>
        <p:spPr bwMode="auto">
          <a:xfrm>
            <a:off x="5058" y="5491891"/>
            <a:ext cx="1627499" cy="986814"/>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just">
              <a:defRPr/>
            </a:pPr>
            <a:endParaRPr sz="1600">
              <a:solidFill>
                <a:schemeClr val="lt1"/>
              </a:solidFill>
              <a:latin typeface="Calibri"/>
              <a:ea typeface="Calibri"/>
              <a:cs typeface="Calibri"/>
            </a:endParaRPr>
          </a:p>
        </p:txBody>
      </p:sp>
      <p:sp>
        <p:nvSpPr>
          <p:cNvPr id="7" name="Google Shape;538;g1bc6e687a7d_0_1264"/>
          <p:cNvSpPr/>
          <p:nvPr/>
        </p:nvSpPr>
        <p:spPr bwMode="auto">
          <a:xfrm>
            <a:off x="4469253" y="5491891"/>
            <a:ext cx="1220806" cy="986814"/>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just">
              <a:defRPr/>
            </a:pPr>
            <a:endParaRPr sz="1600">
              <a:solidFill>
                <a:schemeClr val="lt1"/>
              </a:solidFill>
              <a:latin typeface="Calibri"/>
              <a:ea typeface="Calibri"/>
              <a:cs typeface="Calibri"/>
            </a:endParaRPr>
          </a:p>
        </p:txBody>
      </p:sp>
      <p:sp>
        <p:nvSpPr>
          <p:cNvPr id="8" name="Google Shape;539;g1bc6e687a7d_0_1264"/>
          <p:cNvSpPr/>
          <p:nvPr/>
        </p:nvSpPr>
        <p:spPr bwMode="auto">
          <a:xfrm>
            <a:off x="5799214" y="5491891"/>
            <a:ext cx="3212021" cy="986814"/>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just">
              <a:defRPr/>
            </a:pPr>
            <a:endParaRPr sz="1600">
              <a:solidFill>
                <a:schemeClr val="lt1"/>
              </a:solidFill>
              <a:latin typeface="Calibri"/>
              <a:ea typeface="Calibri"/>
              <a:cs typeface="Calibri"/>
            </a:endParaRPr>
          </a:p>
        </p:txBody>
      </p:sp>
      <p:sp>
        <p:nvSpPr>
          <p:cNvPr id="9" name="Google Shape;540;g1bc6e687a7d_0_1264"/>
          <p:cNvSpPr/>
          <p:nvPr/>
        </p:nvSpPr>
        <p:spPr bwMode="auto">
          <a:xfrm>
            <a:off x="1723691" y="5559333"/>
            <a:ext cx="2655521" cy="919393"/>
          </a:xfrm>
          <a:prstGeom prst="rect">
            <a:avLst/>
          </a:prstGeom>
          <a:noFill/>
          <a:ln>
            <a:noFill/>
          </a:ln>
        </p:spPr>
        <p:txBody>
          <a:bodyPr spcFirstLastPara="1" wrap="square" lIns="76431" tIns="38205" rIns="76431" bIns="38205" anchor="t" anchorCtr="0">
            <a:noAutofit/>
          </a:bodyPr>
          <a:lstStyle/>
          <a:p>
            <a:pPr algn="ctr">
              <a:defRPr/>
            </a:pPr>
            <a:r>
              <a:rPr lang="en-US" sz="1000">
                <a:solidFill>
                  <a:schemeClr val="dk1"/>
                </a:solidFill>
              </a:rPr>
              <a:t>ежедневно контролировать выдачу ключей от учебных помещений педагогам и сдачу ключей после окончания занятий и наведения порядка в учебных помещениях</a:t>
            </a:r>
            <a:endParaRPr sz="1000">
              <a:solidFill>
                <a:schemeClr val="dk1"/>
              </a:solidFill>
            </a:endParaRPr>
          </a:p>
        </p:txBody>
      </p:sp>
      <p:sp>
        <p:nvSpPr>
          <p:cNvPr id="10" name="Google Shape;541;g1bc6e687a7d_0_1264"/>
          <p:cNvSpPr/>
          <p:nvPr/>
        </p:nvSpPr>
        <p:spPr bwMode="auto">
          <a:xfrm>
            <a:off x="28482" y="5555888"/>
            <a:ext cx="1580638" cy="919393"/>
          </a:xfrm>
          <a:prstGeom prst="rect">
            <a:avLst/>
          </a:prstGeom>
          <a:noFill/>
          <a:ln>
            <a:noFill/>
          </a:ln>
        </p:spPr>
        <p:txBody>
          <a:bodyPr spcFirstLastPara="1" wrap="square" lIns="76431" tIns="38205" rIns="76431" bIns="38205" anchor="t" anchorCtr="0">
            <a:noAutofit/>
          </a:bodyPr>
          <a:lstStyle/>
          <a:p>
            <a:pPr algn="ctr">
              <a:defRPr/>
            </a:pPr>
            <a:r>
              <a:rPr lang="en-US" sz="1000">
                <a:solidFill>
                  <a:schemeClr val="dk1"/>
                </a:solidFill>
              </a:rPr>
              <a:t>обращать внимание на посторонних лиц с неадекватным поведением</a:t>
            </a:r>
            <a:endParaRPr sz="1000">
              <a:solidFill>
                <a:schemeClr val="dk1"/>
              </a:solidFill>
            </a:endParaRPr>
          </a:p>
        </p:txBody>
      </p:sp>
      <p:sp>
        <p:nvSpPr>
          <p:cNvPr id="11" name="Google Shape;542;g1bc6e687a7d_0_1264"/>
          <p:cNvSpPr/>
          <p:nvPr/>
        </p:nvSpPr>
        <p:spPr bwMode="auto">
          <a:xfrm rot="5400000">
            <a:off x="9011313" y="4566365"/>
            <a:ext cx="399255" cy="237703"/>
          </a:xfrm>
          <a:prstGeom prst="rightArrow">
            <a:avLst>
              <a:gd name="adj1" fmla="val 50000"/>
              <a:gd name="adj2" fmla="val 50000"/>
            </a:avLst>
          </a:prstGeom>
          <a:solidFill>
            <a:schemeClr val="dk1"/>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12" name="Google Shape;543;g1bc6e687a7d_0_1264"/>
          <p:cNvSpPr/>
          <p:nvPr/>
        </p:nvSpPr>
        <p:spPr bwMode="auto">
          <a:xfrm rot="5400000">
            <a:off x="822324" y="4566365"/>
            <a:ext cx="399255" cy="237703"/>
          </a:xfrm>
          <a:prstGeom prst="rightArrow">
            <a:avLst>
              <a:gd name="adj1" fmla="val 50000"/>
              <a:gd name="adj2" fmla="val 50000"/>
            </a:avLst>
          </a:prstGeom>
          <a:solidFill>
            <a:schemeClr val="dk1"/>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13" name="Google Shape;544;g1bc6e687a7d_0_1264"/>
          <p:cNvSpPr/>
          <p:nvPr/>
        </p:nvSpPr>
        <p:spPr bwMode="auto">
          <a:xfrm>
            <a:off x="0" y="705050"/>
            <a:ext cx="9906061" cy="368706"/>
          </a:xfrm>
          <a:prstGeom prst="rect">
            <a:avLst/>
          </a:prstGeom>
          <a:solidFill>
            <a:srgbClr val="DDEAF6"/>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14" name="Google Shape;545;g1bc6e687a7d_0_1264"/>
          <p:cNvSpPr/>
          <p:nvPr/>
        </p:nvSpPr>
        <p:spPr bwMode="auto">
          <a:xfrm>
            <a:off x="8427021" y="3798589"/>
            <a:ext cx="368087" cy="257831"/>
          </a:xfrm>
          <a:prstGeom prst="rightArrow">
            <a:avLst>
              <a:gd name="adj1" fmla="val 50000"/>
              <a:gd name="adj2" fmla="val 50000"/>
            </a:avLst>
          </a:prstGeom>
          <a:solidFill>
            <a:schemeClr val="dk1"/>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15" name="Google Shape;546;g1bc6e687a7d_0_1264"/>
          <p:cNvSpPr/>
          <p:nvPr/>
        </p:nvSpPr>
        <p:spPr bwMode="auto">
          <a:xfrm>
            <a:off x="0" y="1592931"/>
            <a:ext cx="9906061" cy="1329973"/>
          </a:xfrm>
          <a:prstGeom prst="rect">
            <a:avLst/>
          </a:prstGeom>
          <a:solidFill>
            <a:srgbClr val="F2F2F2"/>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16" name="Google Shape;547;g1bc6e687a7d_0_1264"/>
          <p:cNvSpPr/>
          <p:nvPr/>
        </p:nvSpPr>
        <p:spPr bwMode="auto">
          <a:xfrm>
            <a:off x="111709" y="81137"/>
            <a:ext cx="9794372" cy="557009"/>
          </a:xfrm>
          <a:prstGeom prst="rect">
            <a:avLst/>
          </a:prstGeom>
          <a:noFill/>
          <a:ln>
            <a:noFill/>
          </a:ln>
        </p:spPr>
        <p:txBody>
          <a:bodyPr spcFirstLastPara="1" wrap="square" lIns="76431" tIns="38205" rIns="76431" bIns="38205" anchor="t" anchorCtr="0">
            <a:noAutofit/>
          </a:bodyPr>
          <a:lstStyle/>
          <a:p>
            <a:pPr algn="ctr">
              <a:lnSpc>
                <a:spcPct val="114999"/>
              </a:lnSpc>
              <a:spcBef>
                <a:spcPts val="1003"/>
              </a:spcBef>
              <a:buSzPts val="1100"/>
              <a:defRPr/>
            </a:pPr>
            <a:r>
              <a:rPr lang="en-US" sz="1300" b="1">
                <a:solidFill>
                  <a:srgbClr val="002060"/>
                </a:solidFill>
              </a:rPr>
              <a:t>ПРАКТИЧЕСКИЕ МЕРОПРИЯТИЯ </a:t>
            </a:r>
            <a:br>
              <a:rPr lang="en-US" sz="1300" b="1">
                <a:solidFill>
                  <a:srgbClr val="002060"/>
                </a:solidFill>
              </a:rPr>
            </a:br>
            <a:r>
              <a:rPr lang="en-US" sz="1300" b="1">
                <a:solidFill>
                  <a:srgbClr val="002060"/>
                </a:solidFill>
              </a:rPr>
              <a:t>по предупреждению актов терроризма в организациях образования и на ее территории</a:t>
            </a:r>
            <a:endParaRPr sz="1300" b="1">
              <a:solidFill>
                <a:srgbClr val="002060"/>
              </a:solidFill>
            </a:endParaRPr>
          </a:p>
        </p:txBody>
      </p:sp>
      <p:sp>
        <p:nvSpPr>
          <p:cNvPr id="17" name="Google Shape;548;g1bc6e687a7d_0_1264"/>
          <p:cNvSpPr/>
          <p:nvPr/>
        </p:nvSpPr>
        <p:spPr bwMode="auto">
          <a:xfrm>
            <a:off x="684721" y="778978"/>
            <a:ext cx="8375440" cy="329728"/>
          </a:xfrm>
          <a:prstGeom prst="rect">
            <a:avLst/>
          </a:prstGeom>
          <a:noFill/>
          <a:ln>
            <a:noFill/>
          </a:ln>
        </p:spPr>
        <p:txBody>
          <a:bodyPr spcFirstLastPara="1" wrap="square" lIns="76431" tIns="38205" rIns="76431" bIns="38205" anchor="t" anchorCtr="0">
            <a:noAutofit/>
          </a:bodyPr>
          <a:lstStyle/>
          <a:p>
            <a:pPr indent="376380" algn="ctr">
              <a:lnSpc>
                <a:spcPct val="114999"/>
              </a:lnSpc>
              <a:defRPr/>
            </a:pPr>
            <a:r>
              <a:rPr lang="en-US" sz="1300" b="1">
                <a:solidFill>
                  <a:srgbClr val="002060"/>
                </a:solidFill>
              </a:rPr>
              <a:t>Действия заместителя директора по воспитательной работе:</a:t>
            </a:r>
            <a:endParaRPr sz="1300" b="1">
              <a:solidFill>
                <a:srgbClr val="002060"/>
              </a:solidFill>
            </a:endParaRPr>
          </a:p>
        </p:txBody>
      </p:sp>
      <p:sp>
        <p:nvSpPr>
          <p:cNvPr id="18" name="Google Shape;549;g1bc6e687a7d_0_1264"/>
          <p:cNvSpPr/>
          <p:nvPr/>
        </p:nvSpPr>
        <p:spPr bwMode="auto">
          <a:xfrm>
            <a:off x="1331746" y="1140639"/>
            <a:ext cx="7569096" cy="557009"/>
          </a:xfrm>
          <a:prstGeom prst="rect">
            <a:avLst/>
          </a:prstGeom>
          <a:noFill/>
          <a:ln>
            <a:noFill/>
          </a:ln>
        </p:spPr>
        <p:txBody>
          <a:bodyPr spcFirstLastPara="1" wrap="square" lIns="76431" tIns="38205" rIns="76431" bIns="38205" anchor="t" anchorCtr="0">
            <a:noAutofit/>
          </a:bodyPr>
          <a:lstStyle/>
          <a:p>
            <a:pPr algn="ctr">
              <a:defRPr/>
            </a:pPr>
            <a:r>
              <a:rPr lang="en-US" sz="1100">
                <a:solidFill>
                  <a:schemeClr val="dk1"/>
                </a:solidFill>
              </a:rPr>
              <a:t>включать в годовые и месячные планы воспитательной работы проведение мероприятий с участием обучающихся, педагогов и сотрудников организации образования с сотрудниками правоохранительных органов на темы: </a:t>
            </a:r>
            <a:endParaRPr sz="1100" b="1">
              <a:solidFill>
                <a:schemeClr val="dk1"/>
              </a:solidFill>
            </a:endParaRPr>
          </a:p>
        </p:txBody>
      </p:sp>
      <p:sp>
        <p:nvSpPr>
          <p:cNvPr id="19" name="Google Shape;550;g1bc6e687a7d_0_1264"/>
          <p:cNvSpPr/>
          <p:nvPr/>
        </p:nvSpPr>
        <p:spPr bwMode="auto">
          <a:xfrm>
            <a:off x="4988196" y="1648633"/>
            <a:ext cx="4904591" cy="1179331"/>
          </a:xfrm>
          <a:prstGeom prst="rect">
            <a:avLst/>
          </a:prstGeom>
          <a:noFill/>
          <a:ln>
            <a:noFill/>
          </a:ln>
        </p:spPr>
        <p:txBody>
          <a:bodyPr spcFirstLastPara="1" wrap="square" lIns="76431" tIns="38205" rIns="76431" bIns="38205" anchor="t" anchorCtr="0">
            <a:noAutofit/>
          </a:bodyPr>
          <a:lstStyle/>
          <a:p>
            <a:pPr marL="382219" indent="-260121">
              <a:lnSpc>
                <a:spcPct val="114999"/>
              </a:lnSpc>
              <a:buClr>
                <a:schemeClr val="dk1"/>
              </a:buClr>
              <a:buSzPts val="1300"/>
              <a:buChar char="❏"/>
              <a:defRPr/>
            </a:pPr>
            <a:r>
              <a:rPr lang="en-US" sz="1100" b="1" i="1">
                <a:solidFill>
                  <a:schemeClr val="dk1"/>
                </a:solidFill>
              </a:rPr>
              <a:t>"Психологический портрет лица, вынашивающего противоправные намерения", </a:t>
            </a:r>
            <a:endParaRPr sz="1100" b="1" i="1">
              <a:solidFill>
                <a:schemeClr val="dk1"/>
              </a:solidFill>
            </a:endParaRPr>
          </a:p>
          <a:p>
            <a:pPr marL="382219" indent="-260121">
              <a:lnSpc>
                <a:spcPct val="114999"/>
              </a:lnSpc>
              <a:buClr>
                <a:schemeClr val="dk1"/>
              </a:buClr>
              <a:buSzPts val="1300"/>
              <a:buChar char="❏"/>
              <a:defRPr/>
            </a:pPr>
            <a:r>
              <a:rPr lang="en-US" sz="1100" b="1" i="1">
                <a:solidFill>
                  <a:schemeClr val="dk1"/>
                </a:solidFill>
              </a:rPr>
              <a:t>"Опасность экстремистских организаций", </a:t>
            </a:r>
            <a:endParaRPr sz="1100" b="1" i="1">
              <a:solidFill>
                <a:schemeClr val="dk1"/>
              </a:solidFill>
            </a:endParaRPr>
          </a:p>
          <a:p>
            <a:pPr marL="382219" indent="-260121">
              <a:lnSpc>
                <a:spcPct val="114999"/>
              </a:lnSpc>
              <a:buClr>
                <a:schemeClr val="dk1"/>
              </a:buClr>
              <a:buSzPts val="1300"/>
              <a:buChar char="❏"/>
              <a:defRPr/>
            </a:pPr>
            <a:r>
              <a:rPr lang="en-US" sz="1100" b="1" i="1">
                <a:solidFill>
                  <a:schemeClr val="dk1"/>
                </a:solidFill>
              </a:rPr>
              <a:t>"Как террористы и экстремисты могут использовать подростков и молодежь в своих преступных целях".</a:t>
            </a:r>
            <a:endParaRPr sz="1100" b="1" i="1">
              <a:solidFill>
                <a:schemeClr val="dk1"/>
              </a:solidFill>
            </a:endParaRPr>
          </a:p>
        </p:txBody>
      </p:sp>
      <p:sp>
        <p:nvSpPr>
          <p:cNvPr id="20" name="Google Shape;551;g1bc6e687a7d_0_1264"/>
          <p:cNvSpPr/>
          <p:nvPr/>
        </p:nvSpPr>
        <p:spPr bwMode="auto">
          <a:xfrm>
            <a:off x="247253" y="1648633"/>
            <a:ext cx="4740943" cy="1179331"/>
          </a:xfrm>
          <a:prstGeom prst="rect">
            <a:avLst/>
          </a:prstGeom>
          <a:noFill/>
          <a:ln>
            <a:noFill/>
          </a:ln>
        </p:spPr>
        <p:txBody>
          <a:bodyPr spcFirstLastPara="1" wrap="square" lIns="76431" tIns="38205" rIns="76431" bIns="38205" anchor="t" anchorCtr="0">
            <a:noAutofit/>
          </a:bodyPr>
          <a:lstStyle/>
          <a:p>
            <a:pPr marL="382219" indent="-260121">
              <a:lnSpc>
                <a:spcPct val="114999"/>
              </a:lnSpc>
              <a:buClr>
                <a:schemeClr val="dk1"/>
              </a:buClr>
              <a:buSzPts val="1300"/>
              <a:buChar char="❏"/>
              <a:defRPr/>
            </a:pPr>
            <a:r>
              <a:rPr lang="en-US" sz="1100" b="1" i="1">
                <a:solidFill>
                  <a:schemeClr val="dk1"/>
                </a:solidFill>
              </a:rPr>
              <a:t>"Внешние признаки террориста",</a:t>
            </a:r>
            <a:endParaRPr sz="1100" b="1" i="1">
              <a:solidFill>
                <a:schemeClr val="dk1"/>
              </a:solidFill>
            </a:endParaRPr>
          </a:p>
          <a:p>
            <a:pPr marL="382219" indent="-260121">
              <a:lnSpc>
                <a:spcPct val="114999"/>
              </a:lnSpc>
              <a:buClr>
                <a:schemeClr val="dk1"/>
              </a:buClr>
              <a:buSzPts val="1300"/>
              <a:buChar char="❏"/>
              <a:defRPr/>
            </a:pPr>
            <a:r>
              <a:rPr lang="en-US" sz="1100" b="1" i="1">
                <a:solidFill>
                  <a:schemeClr val="dk1"/>
                </a:solidFill>
              </a:rPr>
              <a:t> "Как выглядит самодельное взрывное устройство", </a:t>
            </a:r>
            <a:endParaRPr sz="1100" b="1" i="1">
              <a:solidFill>
                <a:schemeClr val="dk1"/>
              </a:solidFill>
            </a:endParaRPr>
          </a:p>
          <a:p>
            <a:pPr marL="382219" indent="-260121">
              <a:lnSpc>
                <a:spcPct val="114999"/>
              </a:lnSpc>
              <a:buClr>
                <a:schemeClr val="dk1"/>
              </a:buClr>
              <a:buSzPts val="1300"/>
              <a:buChar char="❏"/>
              <a:defRPr/>
            </a:pPr>
            <a:r>
              <a:rPr lang="en-US" sz="1100" b="1" i="1">
                <a:solidFill>
                  <a:schemeClr val="dk1"/>
                </a:solidFill>
              </a:rPr>
              <a:t>"Что делать, если в школе стреляют", </a:t>
            </a:r>
            <a:endParaRPr sz="1100" b="1" i="1">
              <a:solidFill>
                <a:schemeClr val="dk1"/>
              </a:solidFill>
            </a:endParaRPr>
          </a:p>
          <a:p>
            <a:pPr marL="382219" indent="-260121">
              <a:lnSpc>
                <a:spcPct val="114999"/>
              </a:lnSpc>
              <a:buClr>
                <a:schemeClr val="dk1"/>
              </a:buClr>
              <a:buSzPts val="1300"/>
              <a:buChar char="❏"/>
              <a:defRPr/>
            </a:pPr>
            <a:r>
              <a:rPr lang="en-US" sz="1100" b="1" i="1">
                <a:solidFill>
                  <a:schemeClr val="dk1"/>
                </a:solidFill>
              </a:rPr>
              <a:t>"Меры первой медицинской помощи при различных травмах",</a:t>
            </a:r>
            <a:endParaRPr sz="1100" b="1" i="1">
              <a:solidFill>
                <a:schemeClr val="dk1"/>
              </a:solidFill>
            </a:endParaRPr>
          </a:p>
        </p:txBody>
      </p:sp>
      <p:pic>
        <p:nvPicPr>
          <p:cNvPr id="21" name="Google Shape;552;g1bc6e687a7d_0_1264"/>
          <p:cNvPicPr/>
          <p:nvPr/>
        </p:nvPicPr>
        <p:blipFill>
          <a:blip r:embed="rId3">
            <a:alphaModFix/>
          </a:blip>
          <a:stretch/>
        </p:blipFill>
        <p:spPr bwMode="auto">
          <a:xfrm>
            <a:off x="247261" y="759089"/>
            <a:ext cx="1201614" cy="849565"/>
          </a:xfrm>
          <a:prstGeom prst="rect">
            <a:avLst/>
          </a:prstGeom>
          <a:noFill/>
          <a:ln>
            <a:noFill/>
          </a:ln>
        </p:spPr>
      </p:pic>
      <p:sp>
        <p:nvSpPr>
          <p:cNvPr id="22" name="Google Shape;553;g1bc6e687a7d_0_1264"/>
          <p:cNvSpPr/>
          <p:nvPr/>
        </p:nvSpPr>
        <p:spPr bwMode="auto">
          <a:xfrm>
            <a:off x="684721" y="2944520"/>
            <a:ext cx="8375440" cy="329728"/>
          </a:xfrm>
          <a:prstGeom prst="rect">
            <a:avLst/>
          </a:prstGeom>
          <a:noFill/>
          <a:ln>
            <a:noFill/>
          </a:ln>
        </p:spPr>
        <p:txBody>
          <a:bodyPr spcFirstLastPara="1" wrap="square" lIns="76431" tIns="38205" rIns="76431" bIns="38205" anchor="t" anchorCtr="0">
            <a:noAutofit/>
          </a:bodyPr>
          <a:lstStyle/>
          <a:p>
            <a:pPr indent="376380" algn="ctr">
              <a:lnSpc>
                <a:spcPct val="114999"/>
              </a:lnSpc>
              <a:defRPr/>
            </a:pPr>
            <a:r>
              <a:rPr lang="en-US" sz="1300" b="1">
                <a:solidFill>
                  <a:srgbClr val="002060"/>
                </a:solidFill>
              </a:rPr>
              <a:t>Действия классных руководителей и педагогов:</a:t>
            </a:r>
            <a:endParaRPr sz="1300" b="1">
              <a:solidFill>
                <a:srgbClr val="002060"/>
              </a:solidFill>
            </a:endParaRPr>
          </a:p>
        </p:txBody>
      </p:sp>
      <p:sp>
        <p:nvSpPr>
          <p:cNvPr id="23" name="Google Shape;554;g1bc6e687a7d_0_1264"/>
          <p:cNvSpPr/>
          <p:nvPr/>
        </p:nvSpPr>
        <p:spPr bwMode="auto">
          <a:xfrm>
            <a:off x="1689174" y="3798589"/>
            <a:ext cx="368087" cy="257831"/>
          </a:xfrm>
          <a:prstGeom prst="rightArrow">
            <a:avLst>
              <a:gd name="adj1" fmla="val 50000"/>
              <a:gd name="adj2" fmla="val 50000"/>
            </a:avLst>
          </a:prstGeom>
          <a:solidFill>
            <a:schemeClr val="dk1"/>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24" name="Google Shape;555;g1bc6e687a7d_0_1264"/>
          <p:cNvSpPr/>
          <p:nvPr/>
        </p:nvSpPr>
        <p:spPr bwMode="auto">
          <a:xfrm>
            <a:off x="4374940" y="3798589"/>
            <a:ext cx="368087" cy="257831"/>
          </a:xfrm>
          <a:prstGeom prst="rightArrow">
            <a:avLst>
              <a:gd name="adj1" fmla="val 50000"/>
              <a:gd name="adj2" fmla="val 50000"/>
            </a:avLst>
          </a:prstGeom>
          <a:solidFill>
            <a:schemeClr val="dk1"/>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25" name="Google Shape;556;g1bc6e687a7d_0_1264"/>
          <p:cNvSpPr/>
          <p:nvPr/>
        </p:nvSpPr>
        <p:spPr bwMode="auto">
          <a:xfrm>
            <a:off x="6533028" y="3798589"/>
            <a:ext cx="368087" cy="257831"/>
          </a:xfrm>
          <a:prstGeom prst="rightArrow">
            <a:avLst>
              <a:gd name="adj1" fmla="val 50000"/>
              <a:gd name="adj2" fmla="val 50000"/>
            </a:avLst>
          </a:prstGeom>
          <a:solidFill>
            <a:schemeClr val="dk1"/>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26" name="Google Shape;557;g1bc6e687a7d_0_1264"/>
          <p:cNvSpPr/>
          <p:nvPr/>
        </p:nvSpPr>
        <p:spPr bwMode="auto">
          <a:xfrm>
            <a:off x="4543265" y="3306652"/>
            <a:ext cx="2113102" cy="1329973"/>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just">
              <a:defRPr/>
            </a:pPr>
            <a:endParaRPr sz="1600">
              <a:solidFill>
                <a:schemeClr val="lt1"/>
              </a:solidFill>
              <a:latin typeface="Calibri"/>
              <a:ea typeface="Calibri"/>
              <a:cs typeface="Calibri"/>
            </a:endParaRPr>
          </a:p>
        </p:txBody>
      </p:sp>
      <p:sp>
        <p:nvSpPr>
          <p:cNvPr id="27" name="Google Shape;558;g1bc6e687a7d_0_1264"/>
          <p:cNvSpPr/>
          <p:nvPr/>
        </p:nvSpPr>
        <p:spPr bwMode="auto">
          <a:xfrm>
            <a:off x="1778741" y="3306652"/>
            <a:ext cx="2670817" cy="1329973"/>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just">
              <a:defRPr/>
            </a:pPr>
            <a:endParaRPr sz="1600">
              <a:solidFill>
                <a:schemeClr val="lt1"/>
              </a:solidFill>
              <a:latin typeface="Calibri"/>
              <a:ea typeface="Calibri"/>
              <a:cs typeface="Calibri"/>
            </a:endParaRPr>
          </a:p>
        </p:txBody>
      </p:sp>
      <p:sp>
        <p:nvSpPr>
          <p:cNvPr id="28" name="Google Shape;559;g1bc6e687a7d_0_1264"/>
          <p:cNvSpPr/>
          <p:nvPr/>
        </p:nvSpPr>
        <p:spPr bwMode="auto">
          <a:xfrm>
            <a:off x="87581" y="3306652"/>
            <a:ext cx="1627499" cy="1329973"/>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just">
              <a:defRPr/>
            </a:pPr>
            <a:endParaRPr sz="1600">
              <a:solidFill>
                <a:schemeClr val="lt1"/>
              </a:solidFill>
              <a:latin typeface="Calibri"/>
              <a:ea typeface="Calibri"/>
              <a:cs typeface="Calibri"/>
            </a:endParaRPr>
          </a:p>
        </p:txBody>
      </p:sp>
      <p:sp>
        <p:nvSpPr>
          <p:cNvPr id="29" name="Google Shape;560;g1bc6e687a7d_0_1264"/>
          <p:cNvSpPr/>
          <p:nvPr/>
        </p:nvSpPr>
        <p:spPr bwMode="auto">
          <a:xfrm>
            <a:off x="111015" y="3521292"/>
            <a:ext cx="1580638" cy="919393"/>
          </a:xfrm>
          <a:prstGeom prst="rect">
            <a:avLst/>
          </a:prstGeom>
          <a:noFill/>
          <a:ln>
            <a:noFill/>
          </a:ln>
        </p:spPr>
        <p:txBody>
          <a:bodyPr spcFirstLastPara="1" wrap="square" lIns="76431" tIns="38205" rIns="76431" bIns="38205" anchor="t" anchorCtr="0">
            <a:noAutofit/>
          </a:bodyPr>
          <a:lstStyle/>
          <a:p>
            <a:pPr algn="ctr">
              <a:defRPr/>
            </a:pPr>
            <a:r>
              <a:rPr lang="en-US" sz="1000">
                <a:solidFill>
                  <a:schemeClr val="dk1"/>
                </a:solidFill>
              </a:rPr>
              <a:t>обращать внимание на посторонних лиц с неадекватным поведением</a:t>
            </a:r>
            <a:endParaRPr sz="1000">
              <a:solidFill>
                <a:schemeClr val="dk1"/>
              </a:solidFill>
            </a:endParaRPr>
          </a:p>
        </p:txBody>
      </p:sp>
      <p:sp>
        <p:nvSpPr>
          <p:cNvPr id="30" name="Google Shape;561;g1bc6e687a7d_0_1264"/>
          <p:cNvSpPr/>
          <p:nvPr/>
        </p:nvSpPr>
        <p:spPr bwMode="auto">
          <a:xfrm>
            <a:off x="1790925" y="3376575"/>
            <a:ext cx="2658677" cy="919393"/>
          </a:xfrm>
          <a:prstGeom prst="rect">
            <a:avLst/>
          </a:prstGeom>
          <a:noFill/>
          <a:ln>
            <a:noFill/>
          </a:ln>
        </p:spPr>
        <p:txBody>
          <a:bodyPr spcFirstLastPara="1" wrap="square" lIns="76431" tIns="38205" rIns="76431" bIns="38205" anchor="t" anchorCtr="0">
            <a:noAutofit/>
          </a:bodyPr>
          <a:lstStyle/>
          <a:p>
            <a:pPr algn="ctr">
              <a:defRPr/>
            </a:pPr>
            <a:r>
              <a:rPr lang="en-US" sz="1000">
                <a:solidFill>
                  <a:schemeClr val="dk1"/>
                </a:solidFill>
              </a:rPr>
              <a:t>предупреждать и выявлять факты нарушения отдельными обучающимися правил внутришкольного распорядка, вовлечение их в экстремистские организации и реакционные религиозные секты</a:t>
            </a:r>
            <a:endParaRPr sz="1000">
              <a:solidFill>
                <a:schemeClr val="dk1"/>
              </a:solidFill>
            </a:endParaRPr>
          </a:p>
        </p:txBody>
      </p:sp>
      <p:sp>
        <p:nvSpPr>
          <p:cNvPr id="31" name="Google Shape;562;g1bc6e687a7d_0_1264"/>
          <p:cNvSpPr/>
          <p:nvPr/>
        </p:nvSpPr>
        <p:spPr bwMode="auto">
          <a:xfrm>
            <a:off x="6732992" y="3306652"/>
            <a:ext cx="1755698" cy="1329973"/>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just">
              <a:defRPr/>
            </a:pPr>
            <a:endParaRPr sz="1600">
              <a:solidFill>
                <a:schemeClr val="lt1"/>
              </a:solidFill>
              <a:latin typeface="Calibri"/>
              <a:ea typeface="Calibri"/>
              <a:cs typeface="Calibri"/>
            </a:endParaRPr>
          </a:p>
        </p:txBody>
      </p:sp>
      <p:sp>
        <p:nvSpPr>
          <p:cNvPr id="32" name="Google Shape;563;g1bc6e687a7d_0_1264"/>
          <p:cNvSpPr/>
          <p:nvPr/>
        </p:nvSpPr>
        <p:spPr bwMode="auto">
          <a:xfrm>
            <a:off x="6741379" y="3450381"/>
            <a:ext cx="1755698" cy="1074777"/>
          </a:xfrm>
          <a:prstGeom prst="rect">
            <a:avLst/>
          </a:prstGeom>
          <a:noFill/>
          <a:ln>
            <a:noFill/>
          </a:ln>
        </p:spPr>
        <p:txBody>
          <a:bodyPr spcFirstLastPara="1" wrap="square" lIns="76431" tIns="38205" rIns="76431" bIns="38205" anchor="t" anchorCtr="0">
            <a:noAutofit/>
          </a:bodyPr>
          <a:lstStyle/>
          <a:p>
            <a:pPr algn="ctr">
              <a:defRPr/>
            </a:pPr>
            <a:r>
              <a:rPr lang="en-US" sz="1000">
                <a:solidFill>
                  <a:schemeClr val="dk1"/>
                </a:solidFill>
              </a:rPr>
              <a:t>принимать деятельное участие в практических тренировках по отработке алгоритмов реагирования на террористические проявления</a:t>
            </a:r>
            <a:endParaRPr sz="1000">
              <a:solidFill>
                <a:schemeClr val="dk1"/>
              </a:solidFill>
            </a:endParaRPr>
          </a:p>
        </p:txBody>
      </p:sp>
      <p:sp>
        <p:nvSpPr>
          <p:cNvPr id="33" name="Google Shape;564;g1bc6e687a7d_0_1264"/>
          <p:cNvSpPr/>
          <p:nvPr/>
        </p:nvSpPr>
        <p:spPr bwMode="auto">
          <a:xfrm>
            <a:off x="4652992" y="3306652"/>
            <a:ext cx="1834851" cy="1141407"/>
          </a:xfrm>
          <a:prstGeom prst="rect">
            <a:avLst/>
          </a:prstGeom>
          <a:noFill/>
          <a:ln>
            <a:noFill/>
          </a:ln>
        </p:spPr>
        <p:txBody>
          <a:bodyPr spcFirstLastPara="1" wrap="square" lIns="76431" tIns="38205" rIns="76431" bIns="38205" anchor="t" anchorCtr="0">
            <a:noAutofit/>
          </a:bodyPr>
          <a:lstStyle/>
          <a:p>
            <a:pPr algn="ctr">
              <a:defRPr/>
            </a:pPr>
            <a:r>
              <a:rPr lang="en-US" sz="1000">
                <a:solidFill>
                  <a:schemeClr val="dk1"/>
                </a:solidFill>
              </a:rPr>
              <a:t>предупреждать и выявлять факты нарушения отдельными обучающимися правил внутришкольного распорядка, вовлечение их в экстремистские организации и реакционные религиозные секты</a:t>
            </a:r>
            <a:endParaRPr sz="1000">
              <a:solidFill>
                <a:schemeClr val="dk1"/>
              </a:solidFill>
            </a:endParaRPr>
          </a:p>
        </p:txBody>
      </p:sp>
      <p:sp>
        <p:nvSpPr>
          <p:cNvPr id="34" name="Google Shape;565;g1bc6e687a7d_0_1264"/>
          <p:cNvSpPr/>
          <p:nvPr/>
        </p:nvSpPr>
        <p:spPr bwMode="auto">
          <a:xfrm>
            <a:off x="8582077" y="3306652"/>
            <a:ext cx="1201625" cy="1329973"/>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just">
              <a:defRPr/>
            </a:pPr>
            <a:endParaRPr sz="1600">
              <a:solidFill>
                <a:schemeClr val="lt1"/>
              </a:solidFill>
              <a:latin typeface="Calibri"/>
              <a:ea typeface="Calibri"/>
              <a:cs typeface="Calibri"/>
            </a:endParaRPr>
          </a:p>
        </p:txBody>
      </p:sp>
      <p:sp>
        <p:nvSpPr>
          <p:cNvPr id="35" name="Google Shape;566;g1bc6e687a7d_0_1264"/>
          <p:cNvSpPr/>
          <p:nvPr/>
        </p:nvSpPr>
        <p:spPr bwMode="auto">
          <a:xfrm>
            <a:off x="8590454" y="3520063"/>
            <a:ext cx="1240959" cy="919393"/>
          </a:xfrm>
          <a:prstGeom prst="rect">
            <a:avLst/>
          </a:prstGeom>
          <a:noFill/>
          <a:ln>
            <a:noFill/>
          </a:ln>
        </p:spPr>
        <p:txBody>
          <a:bodyPr spcFirstLastPara="1" wrap="square" lIns="76431" tIns="38205" rIns="76431" bIns="38205" anchor="t" anchorCtr="0">
            <a:noAutofit/>
          </a:bodyPr>
          <a:lstStyle/>
          <a:p>
            <a:pPr algn="ctr">
              <a:buClr>
                <a:schemeClr val="dk1"/>
              </a:buClr>
              <a:buSzPts val="1100"/>
              <a:defRPr/>
            </a:pPr>
            <a:r>
              <a:rPr lang="en-US" sz="1000">
                <a:solidFill>
                  <a:schemeClr val="dk1"/>
                </a:solidFill>
              </a:rPr>
              <a:t>выявлять обучающихся, склонных к насильственным акциям</a:t>
            </a:r>
            <a:endParaRPr sz="1000">
              <a:solidFill>
                <a:schemeClr val="dk1"/>
              </a:solidFill>
            </a:endParaRPr>
          </a:p>
          <a:p>
            <a:pPr algn="ctr">
              <a:buClr>
                <a:schemeClr val="dk1"/>
              </a:buClr>
              <a:buSzPts val="1100"/>
              <a:defRPr/>
            </a:pPr>
            <a:endParaRPr sz="1000">
              <a:solidFill>
                <a:schemeClr val="dk1"/>
              </a:solidFill>
            </a:endParaRPr>
          </a:p>
          <a:p>
            <a:pPr algn="ctr">
              <a:defRPr/>
            </a:pPr>
            <a:endParaRPr sz="1000">
              <a:solidFill>
                <a:schemeClr val="dk1"/>
              </a:solidFill>
            </a:endParaRPr>
          </a:p>
        </p:txBody>
      </p:sp>
      <p:pic>
        <p:nvPicPr>
          <p:cNvPr id="36" name="Google Shape;567;g1bc6e687a7d_0_1264"/>
          <p:cNvPicPr/>
          <p:nvPr/>
        </p:nvPicPr>
        <p:blipFill>
          <a:blip r:embed="rId4">
            <a:alphaModFix/>
          </a:blip>
          <a:srcRect b="59410"/>
          <a:stretch/>
        </p:blipFill>
        <p:spPr bwMode="auto">
          <a:xfrm flipH="1">
            <a:off x="2097520" y="2690962"/>
            <a:ext cx="859477" cy="607065"/>
          </a:xfrm>
          <a:prstGeom prst="rect">
            <a:avLst/>
          </a:prstGeom>
          <a:noFill/>
          <a:ln>
            <a:noFill/>
          </a:ln>
        </p:spPr>
      </p:pic>
      <p:pic>
        <p:nvPicPr>
          <p:cNvPr id="37" name="Google Shape;568;g1bc6e687a7d_0_1264" descr="F:\Преза ЕН\Новая папка (2)\03.png"/>
          <p:cNvPicPr/>
          <p:nvPr/>
        </p:nvPicPr>
        <p:blipFill>
          <a:blip r:embed="rId5">
            <a:alphaModFix/>
          </a:blip>
          <a:stretch/>
        </p:blipFill>
        <p:spPr bwMode="auto">
          <a:xfrm>
            <a:off x="9182745" y="734317"/>
            <a:ext cx="506895" cy="762452"/>
          </a:xfrm>
          <a:prstGeom prst="rect">
            <a:avLst/>
          </a:prstGeom>
          <a:noFill/>
          <a:ln>
            <a:noFill/>
          </a:ln>
        </p:spPr>
      </p:pic>
      <p:sp>
        <p:nvSpPr>
          <p:cNvPr id="38" name="Google Shape;569;g1bc6e687a7d_0_1264"/>
          <p:cNvSpPr/>
          <p:nvPr/>
        </p:nvSpPr>
        <p:spPr bwMode="auto">
          <a:xfrm>
            <a:off x="111709" y="4726037"/>
            <a:ext cx="9661802" cy="399519"/>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just">
              <a:defRPr/>
            </a:pPr>
            <a:endParaRPr sz="1600">
              <a:solidFill>
                <a:schemeClr val="lt1"/>
              </a:solidFill>
              <a:latin typeface="Calibri"/>
              <a:ea typeface="Calibri"/>
              <a:cs typeface="Calibri"/>
            </a:endParaRPr>
          </a:p>
        </p:txBody>
      </p:sp>
      <p:sp>
        <p:nvSpPr>
          <p:cNvPr id="39" name="Google Shape;570;g1bc6e687a7d_0_1264"/>
          <p:cNvSpPr/>
          <p:nvPr/>
        </p:nvSpPr>
        <p:spPr bwMode="auto">
          <a:xfrm>
            <a:off x="155778" y="4795958"/>
            <a:ext cx="9617855" cy="329728"/>
          </a:xfrm>
          <a:prstGeom prst="rect">
            <a:avLst/>
          </a:prstGeom>
          <a:noFill/>
          <a:ln>
            <a:noFill/>
          </a:ln>
        </p:spPr>
        <p:txBody>
          <a:bodyPr spcFirstLastPara="1" wrap="square" lIns="76431" tIns="38205" rIns="76431" bIns="38205" anchor="t" anchorCtr="0">
            <a:noAutofit/>
          </a:bodyPr>
          <a:lstStyle/>
          <a:p>
            <a:pPr algn="ctr">
              <a:defRPr/>
            </a:pPr>
            <a:r>
              <a:rPr lang="en-US" sz="1000">
                <a:solidFill>
                  <a:schemeClr val="dk1"/>
                </a:solidFill>
              </a:rPr>
              <a:t>вносить предложения по совершенствованию маршрутов эвакуации, повышать личную стрессоустойчивость и способность управлять в кризисной ситуации</a:t>
            </a:r>
            <a:endParaRPr sz="1000">
              <a:solidFill>
                <a:schemeClr val="dk1"/>
              </a:solidFill>
            </a:endParaRPr>
          </a:p>
        </p:txBody>
      </p:sp>
      <p:sp>
        <p:nvSpPr>
          <p:cNvPr id="40" name="Google Shape;571;g1bc6e687a7d_0_1264"/>
          <p:cNvSpPr/>
          <p:nvPr/>
        </p:nvSpPr>
        <p:spPr bwMode="auto">
          <a:xfrm>
            <a:off x="684721" y="5218116"/>
            <a:ext cx="8375440" cy="329728"/>
          </a:xfrm>
          <a:prstGeom prst="rect">
            <a:avLst/>
          </a:prstGeom>
          <a:noFill/>
          <a:ln>
            <a:noFill/>
          </a:ln>
        </p:spPr>
        <p:txBody>
          <a:bodyPr spcFirstLastPara="1" wrap="square" lIns="76431" tIns="38205" rIns="76431" bIns="38205" anchor="t" anchorCtr="0">
            <a:noAutofit/>
          </a:bodyPr>
          <a:lstStyle/>
          <a:p>
            <a:pPr indent="376380" algn="ctr">
              <a:lnSpc>
                <a:spcPct val="114999"/>
              </a:lnSpc>
              <a:defRPr/>
            </a:pPr>
            <a:r>
              <a:rPr lang="en-US" sz="1300" b="1">
                <a:solidFill>
                  <a:srgbClr val="002060"/>
                </a:solidFill>
              </a:rPr>
              <a:t>Действия вахтеров:</a:t>
            </a:r>
            <a:endParaRPr sz="1300" b="1">
              <a:solidFill>
                <a:srgbClr val="002060"/>
              </a:solidFill>
            </a:endParaRPr>
          </a:p>
        </p:txBody>
      </p:sp>
      <p:sp>
        <p:nvSpPr>
          <p:cNvPr id="41" name="Google Shape;572;g1bc6e687a7d_0_1264"/>
          <p:cNvSpPr/>
          <p:nvPr/>
        </p:nvSpPr>
        <p:spPr bwMode="auto">
          <a:xfrm>
            <a:off x="4489401" y="5640295"/>
            <a:ext cx="1201625" cy="616792"/>
          </a:xfrm>
          <a:prstGeom prst="rect">
            <a:avLst/>
          </a:prstGeom>
          <a:noFill/>
          <a:ln>
            <a:noFill/>
          </a:ln>
        </p:spPr>
        <p:txBody>
          <a:bodyPr spcFirstLastPara="1" wrap="square" lIns="76431" tIns="38205" rIns="76431" bIns="38205" anchor="t" anchorCtr="0">
            <a:noAutofit/>
          </a:bodyPr>
          <a:lstStyle/>
          <a:p>
            <a:pPr algn="ctr">
              <a:defRPr/>
            </a:pPr>
            <a:r>
              <a:rPr lang="en-US" sz="1000">
                <a:solidFill>
                  <a:schemeClr val="dk1"/>
                </a:solidFill>
              </a:rPr>
              <a:t>знать номера телефонов экстренных служб</a:t>
            </a:r>
            <a:endParaRPr sz="1000">
              <a:solidFill>
                <a:schemeClr val="dk1"/>
              </a:solidFill>
            </a:endParaRPr>
          </a:p>
        </p:txBody>
      </p:sp>
      <p:sp>
        <p:nvSpPr>
          <p:cNvPr id="42" name="Google Shape;573;g1bc6e687a7d_0_1264"/>
          <p:cNvSpPr/>
          <p:nvPr/>
        </p:nvSpPr>
        <p:spPr bwMode="auto">
          <a:xfrm>
            <a:off x="5815179" y="5559333"/>
            <a:ext cx="3297731" cy="919393"/>
          </a:xfrm>
          <a:prstGeom prst="rect">
            <a:avLst/>
          </a:prstGeom>
          <a:noFill/>
          <a:ln>
            <a:noFill/>
          </a:ln>
        </p:spPr>
        <p:txBody>
          <a:bodyPr spcFirstLastPara="1" wrap="square" lIns="76431" tIns="38205" rIns="76431" bIns="38205" anchor="t" anchorCtr="0">
            <a:noAutofit/>
          </a:bodyPr>
          <a:lstStyle/>
          <a:p>
            <a:pPr algn="ctr">
              <a:defRPr/>
            </a:pPr>
            <a:r>
              <a:rPr lang="en-US" sz="1000">
                <a:solidFill>
                  <a:schemeClr val="dk1"/>
                </a:solidFill>
              </a:rPr>
              <a:t>организовать взаимодействие с участковыми инспекторами и инспекторами по делам несовершеннолетних по отработке подозрительных посетителей организаций образования</a:t>
            </a:r>
            <a:endParaRPr sz="1000">
              <a:solidFill>
                <a:schemeClr val="dk1"/>
              </a:solidFill>
            </a:endParaRPr>
          </a:p>
        </p:txBody>
      </p:sp>
      <p:sp>
        <p:nvSpPr>
          <p:cNvPr id="43" name="Google Shape;574;g1bc6e687a7d_0_1264"/>
          <p:cNvSpPr/>
          <p:nvPr/>
        </p:nvSpPr>
        <p:spPr bwMode="auto">
          <a:xfrm>
            <a:off x="1366339" y="6257094"/>
            <a:ext cx="368087" cy="257831"/>
          </a:xfrm>
          <a:prstGeom prst="rightArrow">
            <a:avLst>
              <a:gd name="adj1" fmla="val 50000"/>
              <a:gd name="adj2" fmla="val 50000"/>
            </a:avLst>
          </a:prstGeom>
          <a:solidFill>
            <a:srgbClr val="FFC000"/>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44" name="Google Shape;575;g1bc6e687a7d_0_1264"/>
          <p:cNvSpPr/>
          <p:nvPr/>
        </p:nvSpPr>
        <p:spPr bwMode="auto">
          <a:xfrm>
            <a:off x="4101155" y="6257094"/>
            <a:ext cx="368087" cy="257831"/>
          </a:xfrm>
          <a:prstGeom prst="rightArrow">
            <a:avLst>
              <a:gd name="adj1" fmla="val 50000"/>
              <a:gd name="adj2" fmla="val 50000"/>
            </a:avLst>
          </a:prstGeom>
          <a:solidFill>
            <a:srgbClr val="FFC000"/>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45" name="Google Shape;576;g1bc6e687a7d_0_1264"/>
          <p:cNvSpPr/>
          <p:nvPr/>
        </p:nvSpPr>
        <p:spPr bwMode="auto">
          <a:xfrm>
            <a:off x="5496677" y="6257094"/>
            <a:ext cx="368087" cy="257831"/>
          </a:xfrm>
          <a:prstGeom prst="rightArrow">
            <a:avLst>
              <a:gd name="adj1" fmla="val 50000"/>
              <a:gd name="adj2" fmla="val 50000"/>
            </a:avLst>
          </a:prstGeom>
          <a:solidFill>
            <a:srgbClr val="FFC000"/>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46" name="Google Shape;577;g1bc6e687a7d_0_1264"/>
          <p:cNvSpPr/>
          <p:nvPr/>
        </p:nvSpPr>
        <p:spPr bwMode="auto">
          <a:xfrm>
            <a:off x="8737106" y="6257094"/>
            <a:ext cx="368087" cy="257831"/>
          </a:xfrm>
          <a:prstGeom prst="rightArrow">
            <a:avLst>
              <a:gd name="adj1" fmla="val 50000"/>
              <a:gd name="adj2" fmla="val 50000"/>
            </a:avLst>
          </a:prstGeom>
          <a:solidFill>
            <a:srgbClr val="FFC000"/>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pic>
        <p:nvPicPr>
          <p:cNvPr id="47" name="Google Shape;578;g1bc6e687a7d_0_1264" descr="F:\Преза ЕН\Новая папка (2)\04.png"/>
          <p:cNvPicPr/>
          <p:nvPr/>
        </p:nvPicPr>
        <p:blipFill>
          <a:blip r:embed="rId6">
            <a:alphaModFix/>
          </a:blip>
          <a:stretch/>
        </p:blipFill>
        <p:spPr bwMode="auto">
          <a:xfrm>
            <a:off x="7189491" y="2787992"/>
            <a:ext cx="859477" cy="55405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583;g1bc6e687a7d_0_1392"/>
          <p:cNvSpPr/>
          <p:nvPr/>
        </p:nvSpPr>
        <p:spPr bwMode="auto">
          <a:xfrm>
            <a:off x="1910848" y="4500578"/>
            <a:ext cx="2235474" cy="1826935"/>
          </a:xfrm>
          <a:prstGeom prst="rect">
            <a:avLst/>
          </a:prstGeom>
          <a:solidFill>
            <a:srgbClr val="DDEAF6"/>
          </a:solidFill>
          <a:ln>
            <a:noFill/>
          </a:ln>
        </p:spPr>
        <p:txBody>
          <a:bodyPr spcFirstLastPara="1" wrap="square" lIns="76431" tIns="76431" rIns="76431" bIns="76431" anchor="ctr" anchorCtr="0">
            <a:noAutofit/>
          </a:bodyPr>
          <a:lstStyle/>
          <a:p>
            <a:pPr>
              <a:defRPr/>
            </a:pPr>
            <a:endParaRPr/>
          </a:p>
        </p:txBody>
      </p:sp>
      <p:sp>
        <p:nvSpPr>
          <p:cNvPr id="5" name="Google Shape;584;g1bc6e687a7d_0_1392"/>
          <p:cNvSpPr/>
          <p:nvPr/>
        </p:nvSpPr>
        <p:spPr bwMode="auto">
          <a:xfrm>
            <a:off x="4648224" y="3070264"/>
            <a:ext cx="2113102" cy="1083994"/>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just">
              <a:defRPr/>
            </a:pPr>
            <a:endParaRPr sz="1600">
              <a:solidFill>
                <a:schemeClr val="lt1"/>
              </a:solidFill>
              <a:latin typeface="Calibri"/>
              <a:ea typeface="Calibri"/>
              <a:cs typeface="Calibri"/>
            </a:endParaRPr>
          </a:p>
        </p:txBody>
      </p:sp>
      <p:sp>
        <p:nvSpPr>
          <p:cNvPr id="6" name="Google Shape;585;g1bc6e687a7d_0_1392"/>
          <p:cNvSpPr/>
          <p:nvPr/>
        </p:nvSpPr>
        <p:spPr bwMode="auto">
          <a:xfrm>
            <a:off x="1882770" y="3070264"/>
            <a:ext cx="2670817" cy="1083994"/>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just">
              <a:defRPr/>
            </a:pPr>
            <a:endParaRPr sz="1600">
              <a:solidFill>
                <a:schemeClr val="lt1"/>
              </a:solidFill>
              <a:latin typeface="Calibri"/>
              <a:ea typeface="Calibri"/>
              <a:cs typeface="Calibri"/>
            </a:endParaRPr>
          </a:p>
        </p:txBody>
      </p:sp>
      <p:sp>
        <p:nvSpPr>
          <p:cNvPr id="7" name="Google Shape;586;g1bc6e687a7d_0_1392"/>
          <p:cNvSpPr/>
          <p:nvPr/>
        </p:nvSpPr>
        <p:spPr bwMode="auto">
          <a:xfrm>
            <a:off x="162313" y="3070264"/>
            <a:ext cx="1637211" cy="1083994"/>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just">
              <a:defRPr/>
            </a:pPr>
            <a:endParaRPr sz="1600">
              <a:solidFill>
                <a:schemeClr val="lt1"/>
              </a:solidFill>
              <a:latin typeface="Calibri"/>
              <a:ea typeface="Calibri"/>
              <a:cs typeface="Calibri"/>
            </a:endParaRPr>
          </a:p>
        </p:txBody>
      </p:sp>
      <p:sp>
        <p:nvSpPr>
          <p:cNvPr id="8" name="Google Shape;587;g1bc6e687a7d_0_1392"/>
          <p:cNvSpPr/>
          <p:nvPr/>
        </p:nvSpPr>
        <p:spPr bwMode="auto">
          <a:xfrm>
            <a:off x="6855987" y="3070264"/>
            <a:ext cx="2058472" cy="1083994"/>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just">
              <a:defRPr/>
            </a:pPr>
            <a:endParaRPr sz="1600">
              <a:solidFill>
                <a:schemeClr val="lt1"/>
              </a:solidFill>
              <a:latin typeface="Calibri"/>
              <a:ea typeface="Calibri"/>
              <a:cs typeface="Calibri"/>
            </a:endParaRPr>
          </a:p>
        </p:txBody>
      </p:sp>
      <p:sp>
        <p:nvSpPr>
          <p:cNvPr id="9" name="Google Shape;588;g1bc6e687a7d_0_1392"/>
          <p:cNvSpPr/>
          <p:nvPr/>
        </p:nvSpPr>
        <p:spPr bwMode="auto">
          <a:xfrm>
            <a:off x="202659" y="3285430"/>
            <a:ext cx="1637211" cy="653662"/>
          </a:xfrm>
          <a:prstGeom prst="rect">
            <a:avLst/>
          </a:prstGeom>
          <a:noFill/>
          <a:ln>
            <a:noFill/>
          </a:ln>
        </p:spPr>
        <p:txBody>
          <a:bodyPr spcFirstLastPara="1" wrap="square" lIns="76431" tIns="38205" rIns="76431" bIns="38205" anchor="t" anchorCtr="0">
            <a:noAutofit/>
          </a:bodyPr>
          <a:lstStyle/>
          <a:p>
            <a:pPr algn="ctr">
              <a:defRPr/>
            </a:pPr>
            <a:r>
              <a:rPr lang="en-US" sz="1000">
                <a:solidFill>
                  <a:schemeClr val="dk1"/>
                </a:solidFill>
              </a:rPr>
              <a:t>обращать внимание на посторонних лиц с неадекватным поведением</a:t>
            </a:r>
            <a:endParaRPr sz="1000">
              <a:solidFill>
                <a:schemeClr val="dk1"/>
              </a:solidFill>
            </a:endParaRPr>
          </a:p>
        </p:txBody>
      </p:sp>
      <p:sp>
        <p:nvSpPr>
          <p:cNvPr id="10" name="Google Shape;589;g1bc6e687a7d_0_1392"/>
          <p:cNvSpPr/>
          <p:nvPr/>
        </p:nvSpPr>
        <p:spPr bwMode="auto">
          <a:xfrm>
            <a:off x="2023488" y="3070264"/>
            <a:ext cx="2401550" cy="1083994"/>
          </a:xfrm>
          <a:prstGeom prst="rect">
            <a:avLst/>
          </a:prstGeom>
          <a:noFill/>
          <a:ln>
            <a:noFill/>
          </a:ln>
        </p:spPr>
        <p:txBody>
          <a:bodyPr spcFirstLastPara="1" wrap="square" lIns="76431" tIns="38205" rIns="76431" bIns="38205" anchor="t" anchorCtr="0">
            <a:noAutofit/>
          </a:bodyPr>
          <a:lstStyle/>
          <a:p>
            <a:pPr algn="ctr">
              <a:defRPr/>
            </a:pPr>
            <a:r>
              <a:rPr lang="en-US" sz="1000">
                <a:solidFill>
                  <a:schemeClr val="dk1"/>
                </a:solidFill>
              </a:rPr>
              <a:t>прибывать на свои рабочие места за 15 минут до начала занятий с целью проверки их состояния на предмет отсутствия посторонних и подозрительных, предметов и для подготовки их к занятиям (работе)</a:t>
            </a:r>
            <a:endParaRPr sz="1000">
              <a:solidFill>
                <a:schemeClr val="dk1"/>
              </a:solidFill>
            </a:endParaRPr>
          </a:p>
        </p:txBody>
      </p:sp>
      <p:sp>
        <p:nvSpPr>
          <p:cNvPr id="11" name="Google Shape;590;g1bc6e687a7d_0_1392"/>
          <p:cNvSpPr/>
          <p:nvPr/>
        </p:nvSpPr>
        <p:spPr bwMode="auto">
          <a:xfrm>
            <a:off x="6925692" y="3241800"/>
            <a:ext cx="1930029" cy="653662"/>
          </a:xfrm>
          <a:prstGeom prst="rect">
            <a:avLst/>
          </a:prstGeom>
          <a:noFill/>
          <a:ln>
            <a:noFill/>
          </a:ln>
        </p:spPr>
        <p:txBody>
          <a:bodyPr spcFirstLastPara="1" wrap="square" lIns="76431" tIns="38205" rIns="76431" bIns="38205" anchor="t" anchorCtr="0">
            <a:noAutofit/>
          </a:bodyPr>
          <a:lstStyle/>
          <a:p>
            <a:pPr algn="ctr">
              <a:defRPr/>
            </a:pPr>
            <a:r>
              <a:rPr lang="en-US" sz="1000">
                <a:solidFill>
                  <a:schemeClr val="dk1"/>
                </a:solidFill>
              </a:rPr>
              <a:t>ответственным дежурным контролировать уборку учебных классов после окончания занятий</a:t>
            </a:r>
            <a:endParaRPr sz="1000">
              <a:solidFill>
                <a:schemeClr val="dk1"/>
              </a:solidFill>
            </a:endParaRPr>
          </a:p>
        </p:txBody>
      </p:sp>
      <p:sp>
        <p:nvSpPr>
          <p:cNvPr id="12" name="Google Shape;591;g1bc6e687a7d_0_1392"/>
          <p:cNvSpPr/>
          <p:nvPr/>
        </p:nvSpPr>
        <p:spPr bwMode="auto">
          <a:xfrm>
            <a:off x="4757939" y="3070264"/>
            <a:ext cx="1834851" cy="868828"/>
          </a:xfrm>
          <a:prstGeom prst="rect">
            <a:avLst/>
          </a:prstGeom>
          <a:noFill/>
          <a:ln>
            <a:noFill/>
          </a:ln>
        </p:spPr>
        <p:txBody>
          <a:bodyPr spcFirstLastPara="1" wrap="square" lIns="76431" tIns="38205" rIns="76431" bIns="38205" anchor="t" anchorCtr="0">
            <a:noAutofit/>
          </a:bodyPr>
          <a:lstStyle/>
          <a:p>
            <a:pPr algn="ctr">
              <a:defRPr/>
            </a:pPr>
            <a:r>
              <a:rPr lang="en-US" sz="1000">
                <a:solidFill>
                  <a:schemeClr val="dk1"/>
                </a:solidFill>
              </a:rPr>
              <a:t>педагогам, проводящим занятия в незакрепленных за ними учебных помещениях (классах, кабинетах), получать и сдавать ключи вахтеру</a:t>
            </a:r>
            <a:endParaRPr sz="1000">
              <a:solidFill>
                <a:schemeClr val="dk1"/>
              </a:solidFill>
            </a:endParaRPr>
          </a:p>
        </p:txBody>
      </p:sp>
      <p:sp>
        <p:nvSpPr>
          <p:cNvPr id="13" name="Google Shape;592;g1bc6e687a7d_0_1392"/>
          <p:cNvSpPr/>
          <p:nvPr/>
        </p:nvSpPr>
        <p:spPr bwMode="auto">
          <a:xfrm>
            <a:off x="0" y="800050"/>
            <a:ext cx="9906061" cy="368706"/>
          </a:xfrm>
          <a:prstGeom prst="rect">
            <a:avLst/>
          </a:prstGeom>
          <a:solidFill>
            <a:srgbClr val="DDEAF6"/>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14" name="Google Shape;593;g1bc6e687a7d_0_1392"/>
          <p:cNvSpPr/>
          <p:nvPr/>
        </p:nvSpPr>
        <p:spPr bwMode="auto">
          <a:xfrm>
            <a:off x="111709" y="81137"/>
            <a:ext cx="9794372" cy="557009"/>
          </a:xfrm>
          <a:prstGeom prst="rect">
            <a:avLst/>
          </a:prstGeom>
          <a:noFill/>
          <a:ln>
            <a:noFill/>
          </a:ln>
        </p:spPr>
        <p:txBody>
          <a:bodyPr spcFirstLastPara="1" wrap="square" lIns="76431" tIns="38205" rIns="76431" bIns="38205" anchor="t" anchorCtr="0">
            <a:noAutofit/>
          </a:bodyPr>
          <a:lstStyle/>
          <a:p>
            <a:pPr algn="ctr">
              <a:lnSpc>
                <a:spcPct val="114999"/>
              </a:lnSpc>
              <a:spcBef>
                <a:spcPts val="1003"/>
              </a:spcBef>
              <a:buSzPts val="1100"/>
              <a:defRPr/>
            </a:pPr>
            <a:r>
              <a:rPr lang="en-US" sz="1300" b="1">
                <a:solidFill>
                  <a:srgbClr val="002060"/>
                </a:solidFill>
              </a:rPr>
              <a:t>ПРАКТИЧЕСКИЕ МЕРОПРИЯТИЯ </a:t>
            </a:r>
            <a:br>
              <a:rPr lang="en-US" sz="1300" b="1">
                <a:solidFill>
                  <a:srgbClr val="002060"/>
                </a:solidFill>
              </a:rPr>
            </a:br>
            <a:r>
              <a:rPr lang="en-US" sz="1300" b="1">
                <a:solidFill>
                  <a:srgbClr val="002060"/>
                </a:solidFill>
              </a:rPr>
              <a:t>по предупреждению актов терроризма в организациях образования и на ее территории</a:t>
            </a:r>
            <a:endParaRPr sz="1300" b="1">
              <a:solidFill>
                <a:srgbClr val="002060"/>
              </a:solidFill>
            </a:endParaRPr>
          </a:p>
        </p:txBody>
      </p:sp>
      <p:sp>
        <p:nvSpPr>
          <p:cNvPr id="15" name="Google Shape;594;g1bc6e687a7d_0_1392"/>
          <p:cNvSpPr/>
          <p:nvPr/>
        </p:nvSpPr>
        <p:spPr bwMode="auto">
          <a:xfrm>
            <a:off x="684721" y="845872"/>
            <a:ext cx="8375440" cy="329728"/>
          </a:xfrm>
          <a:prstGeom prst="rect">
            <a:avLst/>
          </a:prstGeom>
          <a:noFill/>
          <a:ln>
            <a:noFill/>
          </a:ln>
        </p:spPr>
        <p:txBody>
          <a:bodyPr spcFirstLastPara="1" wrap="square" lIns="76431" tIns="38205" rIns="76431" bIns="38205" anchor="t" anchorCtr="0">
            <a:noAutofit/>
          </a:bodyPr>
          <a:lstStyle/>
          <a:p>
            <a:pPr indent="376380" algn="ctr">
              <a:lnSpc>
                <a:spcPct val="114999"/>
              </a:lnSpc>
              <a:defRPr/>
            </a:pPr>
            <a:r>
              <a:rPr lang="en-US" sz="1400" b="1">
                <a:solidFill>
                  <a:srgbClr val="002060"/>
                </a:solidFill>
              </a:rPr>
              <a:t>Действия дежурного администратора:</a:t>
            </a:r>
            <a:endParaRPr sz="1400" b="1">
              <a:solidFill>
                <a:srgbClr val="002060"/>
              </a:solidFill>
            </a:endParaRPr>
          </a:p>
        </p:txBody>
      </p:sp>
      <p:sp>
        <p:nvSpPr>
          <p:cNvPr id="16" name="Google Shape;595;g1bc6e687a7d_0_1392"/>
          <p:cNvSpPr/>
          <p:nvPr/>
        </p:nvSpPr>
        <p:spPr bwMode="auto">
          <a:xfrm>
            <a:off x="4913525" y="1293058"/>
            <a:ext cx="2113102" cy="1083994"/>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just">
              <a:defRPr/>
            </a:pPr>
            <a:endParaRPr sz="1600">
              <a:solidFill>
                <a:schemeClr val="lt1"/>
              </a:solidFill>
              <a:latin typeface="Calibri"/>
              <a:ea typeface="Calibri"/>
              <a:cs typeface="Calibri"/>
            </a:endParaRPr>
          </a:p>
        </p:txBody>
      </p:sp>
      <p:sp>
        <p:nvSpPr>
          <p:cNvPr id="17" name="Google Shape;596;g1bc6e687a7d_0_1392"/>
          <p:cNvSpPr/>
          <p:nvPr/>
        </p:nvSpPr>
        <p:spPr bwMode="auto">
          <a:xfrm>
            <a:off x="2148072" y="1293058"/>
            <a:ext cx="2670817" cy="1083994"/>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just">
              <a:defRPr/>
            </a:pPr>
            <a:endParaRPr sz="1600">
              <a:solidFill>
                <a:schemeClr val="lt1"/>
              </a:solidFill>
              <a:latin typeface="Calibri"/>
              <a:ea typeface="Calibri"/>
              <a:cs typeface="Calibri"/>
            </a:endParaRPr>
          </a:p>
        </p:txBody>
      </p:sp>
      <p:sp>
        <p:nvSpPr>
          <p:cNvPr id="18" name="Google Shape;597;g1bc6e687a7d_0_1392"/>
          <p:cNvSpPr/>
          <p:nvPr/>
        </p:nvSpPr>
        <p:spPr bwMode="auto">
          <a:xfrm>
            <a:off x="162313" y="1293058"/>
            <a:ext cx="1930029" cy="1083994"/>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just">
              <a:defRPr/>
            </a:pPr>
            <a:endParaRPr sz="1600">
              <a:solidFill>
                <a:schemeClr val="lt1"/>
              </a:solidFill>
              <a:latin typeface="Calibri"/>
              <a:ea typeface="Calibri"/>
              <a:cs typeface="Calibri"/>
            </a:endParaRPr>
          </a:p>
        </p:txBody>
      </p:sp>
      <p:sp>
        <p:nvSpPr>
          <p:cNvPr id="19" name="Google Shape;598;g1bc6e687a7d_0_1392"/>
          <p:cNvSpPr/>
          <p:nvPr/>
        </p:nvSpPr>
        <p:spPr bwMode="auto">
          <a:xfrm>
            <a:off x="202667" y="1508225"/>
            <a:ext cx="1764439" cy="653662"/>
          </a:xfrm>
          <a:prstGeom prst="rect">
            <a:avLst/>
          </a:prstGeom>
          <a:noFill/>
          <a:ln>
            <a:noFill/>
          </a:ln>
        </p:spPr>
        <p:txBody>
          <a:bodyPr spcFirstLastPara="1" wrap="square" lIns="76431" tIns="38205" rIns="76431" bIns="38205" anchor="t" anchorCtr="0">
            <a:noAutofit/>
          </a:bodyPr>
          <a:lstStyle/>
          <a:p>
            <a:pPr algn="ctr">
              <a:defRPr/>
            </a:pPr>
            <a:r>
              <a:rPr lang="en-US" sz="1000">
                <a:solidFill>
                  <a:schemeClr val="dk1"/>
                </a:solidFill>
              </a:rPr>
              <a:t>обращать внимание на посторонних лиц с неадекватным поведением</a:t>
            </a:r>
            <a:endParaRPr sz="1000">
              <a:solidFill>
                <a:schemeClr val="dk1"/>
              </a:solidFill>
            </a:endParaRPr>
          </a:p>
        </p:txBody>
      </p:sp>
      <p:sp>
        <p:nvSpPr>
          <p:cNvPr id="20" name="Google Shape;599;g1bc6e687a7d_0_1392"/>
          <p:cNvSpPr/>
          <p:nvPr/>
        </p:nvSpPr>
        <p:spPr bwMode="auto">
          <a:xfrm>
            <a:off x="2288789" y="1495847"/>
            <a:ext cx="2401550" cy="653662"/>
          </a:xfrm>
          <a:prstGeom prst="rect">
            <a:avLst/>
          </a:prstGeom>
          <a:noFill/>
          <a:ln>
            <a:noFill/>
          </a:ln>
        </p:spPr>
        <p:txBody>
          <a:bodyPr spcFirstLastPara="1" wrap="square" lIns="76431" tIns="38205" rIns="76431" bIns="38205" anchor="t" anchorCtr="0">
            <a:noAutofit/>
          </a:bodyPr>
          <a:lstStyle/>
          <a:p>
            <a:pPr algn="ctr">
              <a:defRPr/>
            </a:pPr>
            <a:r>
              <a:rPr lang="en-US" sz="1000">
                <a:solidFill>
                  <a:schemeClr val="dk1"/>
                </a:solidFill>
              </a:rPr>
              <a:t>осуществлять контроль за работой дежурных педагогов и организацией пропуска обучающихся</a:t>
            </a:r>
            <a:endParaRPr sz="1000">
              <a:solidFill>
                <a:schemeClr val="dk1"/>
              </a:solidFill>
            </a:endParaRPr>
          </a:p>
        </p:txBody>
      </p:sp>
      <p:sp>
        <p:nvSpPr>
          <p:cNvPr id="21" name="Google Shape;600;g1bc6e687a7d_0_1392"/>
          <p:cNvSpPr/>
          <p:nvPr/>
        </p:nvSpPr>
        <p:spPr bwMode="auto">
          <a:xfrm>
            <a:off x="1910842" y="1784996"/>
            <a:ext cx="368087" cy="257831"/>
          </a:xfrm>
          <a:prstGeom prst="rightArrow">
            <a:avLst>
              <a:gd name="adj1" fmla="val 50000"/>
              <a:gd name="adj2" fmla="val 50000"/>
            </a:avLst>
          </a:prstGeom>
          <a:solidFill>
            <a:schemeClr val="dk1"/>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22" name="Google Shape;601;g1bc6e687a7d_0_1392"/>
          <p:cNvSpPr/>
          <p:nvPr/>
        </p:nvSpPr>
        <p:spPr bwMode="auto">
          <a:xfrm>
            <a:off x="4632610" y="1784996"/>
            <a:ext cx="368087" cy="257831"/>
          </a:xfrm>
          <a:prstGeom prst="rightArrow">
            <a:avLst>
              <a:gd name="adj1" fmla="val 50000"/>
              <a:gd name="adj2" fmla="val 50000"/>
            </a:avLst>
          </a:prstGeom>
          <a:solidFill>
            <a:schemeClr val="dk1"/>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23" name="Google Shape;602;g1bc6e687a7d_0_1392"/>
          <p:cNvSpPr/>
          <p:nvPr/>
        </p:nvSpPr>
        <p:spPr bwMode="auto">
          <a:xfrm>
            <a:off x="7121289" y="1293058"/>
            <a:ext cx="2670817" cy="1083994"/>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just">
              <a:defRPr/>
            </a:pPr>
            <a:endParaRPr sz="1600">
              <a:solidFill>
                <a:schemeClr val="lt1"/>
              </a:solidFill>
              <a:latin typeface="Calibri"/>
              <a:ea typeface="Calibri"/>
              <a:cs typeface="Calibri"/>
            </a:endParaRPr>
          </a:p>
        </p:txBody>
      </p:sp>
      <p:sp>
        <p:nvSpPr>
          <p:cNvPr id="24" name="Google Shape;603;g1bc6e687a7d_0_1392"/>
          <p:cNvSpPr/>
          <p:nvPr/>
        </p:nvSpPr>
        <p:spPr bwMode="auto">
          <a:xfrm>
            <a:off x="7249832" y="1362982"/>
            <a:ext cx="2372171" cy="919393"/>
          </a:xfrm>
          <a:prstGeom prst="rect">
            <a:avLst/>
          </a:prstGeom>
          <a:noFill/>
          <a:ln>
            <a:noFill/>
          </a:ln>
        </p:spPr>
        <p:txBody>
          <a:bodyPr spcFirstLastPara="1" wrap="square" lIns="76431" tIns="38205" rIns="76431" bIns="38205" anchor="t" anchorCtr="0">
            <a:noAutofit/>
          </a:bodyPr>
          <a:lstStyle/>
          <a:p>
            <a:pPr algn="ctr">
              <a:defRPr/>
            </a:pPr>
            <a:r>
              <a:rPr lang="en-US" sz="1000">
                <a:solidFill>
                  <a:schemeClr val="dk1"/>
                </a:solidFill>
              </a:rPr>
              <a:t>информировать руководителя объекта и охрану о попытке проникновения лиц с подозрительной ручной кладью (тяжелые сумки, ящики, большие свертки)</a:t>
            </a:r>
            <a:endParaRPr sz="1000">
              <a:solidFill>
                <a:schemeClr val="dk1"/>
              </a:solidFill>
            </a:endParaRPr>
          </a:p>
        </p:txBody>
      </p:sp>
      <p:sp>
        <p:nvSpPr>
          <p:cNvPr id="25" name="Google Shape;604;g1bc6e687a7d_0_1392"/>
          <p:cNvSpPr/>
          <p:nvPr/>
        </p:nvSpPr>
        <p:spPr bwMode="auto">
          <a:xfrm>
            <a:off x="6826251" y="1784996"/>
            <a:ext cx="368087" cy="257831"/>
          </a:xfrm>
          <a:prstGeom prst="rightArrow">
            <a:avLst>
              <a:gd name="adj1" fmla="val 50000"/>
              <a:gd name="adj2" fmla="val 50000"/>
            </a:avLst>
          </a:prstGeom>
          <a:solidFill>
            <a:schemeClr val="dk1"/>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26" name="Google Shape;605;g1bc6e687a7d_0_1392"/>
          <p:cNvSpPr/>
          <p:nvPr/>
        </p:nvSpPr>
        <p:spPr bwMode="auto">
          <a:xfrm>
            <a:off x="5023241" y="1508225"/>
            <a:ext cx="1834851" cy="653662"/>
          </a:xfrm>
          <a:prstGeom prst="rect">
            <a:avLst/>
          </a:prstGeom>
          <a:noFill/>
          <a:ln>
            <a:noFill/>
          </a:ln>
        </p:spPr>
        <p:txBody>
          <a:bodyPr spcFirstLastPara="1" wrap="square" lIns="76431" tIns="38205" rIns="76431" bIns="38205" anchor="t" anchorCtr="0">
            <a:noAutofit/>
          </a:bodyPr>
          <a:lstStyle/>
          <a:p>
            <a:pPr algn="ctr">
              <a:defRPr/>
            </a:pPr>
            <a:r>
              <a:rPr lang="en-US" sz="1000">
                <a:solidFill>
                  <a:schemeClr val="dk1"/>
                </a:solidFill>
              </a:rPr>
              <a:t>прибывать за 30 мин до начала занятий в организации образования</a:t>
            </a:r>
            <a:endParaRPr sz="1000">
              <a:solidFill>
                <a:schemeClr val="dk1"/>
              </a:solidFill>
            </a:endParaRPr>
          </a:p>
        </p:txBody>
      </p:sp>
      <p:pic>
        <p:nvPicPr>
          <p:cNvPr id="27" name="Google Shape;606;g1bc6e687a7d_0_1392"/>
          <p:cNvPicPr/>
          <p:nvPr/>
        </p:nvPicPr>
        <p:blipFill>
          <a:blip r:embed="rId2">
            <a:alphaModFix/>
          </a:blip>
          <a:srcRect l="70252" t="38089" b="32028"/>
          <a:stretch/>
        </p:blipFill>
        <p:spPr bwMode="auto">
          <a:xfrm flipH="1">
            <a:off x="111707" y="366619"/>
            <a:ext cx="1061727" cy="1179331"/>
          </a:xfrm>
          <a:prstGeom prst="rect">
            <a:avLst/>
          </a:prstGeom>
          <a:noFill/>
          <a:ln>
            <a:noFill/>
          </a:ln>
        </p:spPr>
      </p:pic>
      <p:pic>
        <p:nvPicPr>
          <p:cNvPr id="28" name="Google Shape;607;g1bc6e687a7d_0_1392"/>
          <p:cNvPicPr/>
          <p:nvPr/>
        </p:nvPicPr>
        <p:blipFill>
          <a:blip r:embed="rId2">
            <a:alphaModFix/>
          </a:blip>
          <a:srcRect l="44478" t="14867" r="25772" b="57667"/>
          <a:stretch/>
        </p:blipFill>
        <p:spPr bwMode="auto">
          <a:xfrm>
            <a:off x="8844350" y="366621"/>
            <a:ext cx="1061731" cy="1083992"/>
          </a:xfrm>
          <a:prstGeom prst="rect">
            <a:avLst/>
          </a:prstGeom>
          <a:noFill/>
          <a:ln>
            <a:noFill/>
          </a:ln>
        </p:spPr>
      </p:pic>
      <p:sp>
        <p:nvSpPr>
          <p:cNvPr id="29" name="Google Shape;608;g1bc6e687a7d_0_1392"/>
          <p:cNvSpPr/>
          <p:nvPr/>
        </p:nvSpPr>
        <p:spPr bwMode="auto">
          <a:xfrm>
            <a:off x="684721" y="2632931"/>
            <a:ext cx="8375440" cy="329728"/>
          </a:xfrm>
          <a:prstGeom prst="rect">
            <a:avLst/>
          </a:prstGeom>
          <a:noFill/>
          <a:ln>
            <a:noFill/>
          </a:ln>
        </p:spPr>
        <p:txBody>
          <a:bodyPr spcFirstLastPara="1" wrap="square" lIns="76431" tIns="38205" rIns="76431" bIns="38205" anchor="t" anchorCtr="0">
            <a:noAutofit/>
          </a:bodyPr>
          <a:lstStyle/>
          <a:p>
            <a:pPr indent="376380" algn="ctr">
              <a:lnSpc>
                <a:spcPct val="114999"/>
              </a:lnSpc>
              <a:defRPr/>
            </a:pPr>
            <a:r>
              <a:rPr lang="en-US" sz="1400" b="1">
                <a:solidFill>
                  <a:srgbClr val="002060"/>
                </a:solidFill>
              </a:rPr>
              <a:t>Действия постоянного состава организации образования:</a:t>
            </a:r>
            <a:endParaRPr sz="1400" b="1">
              <a:solidFill>
                <a:srgbClr val="002060"/>
              </a:solidFill>
            </a:endParaRPr>
          </a:p>
        </p:txBody>
      </p:sp>
      <p:pic>
        <p:nvPicPr>
          <p:cNvPr id="30" name="Google Shape;609;g1bc6e687a7d_0_1392"/>
          <p:cNvPicPr/>
          <p:nvPr/>
        </p:nvPicPr>
        <p:blipFill>
          <a:blip r:embed="rId3">
            <a:alphaModFix/>
          </a:blip>
          <a:stretch/>
        </p:blipFill>
        <p:spPr bwMode="auto">
          <a:xfrm>
            <a:off x="9009118" y="2988994"/>
            <a:ext cx="844278" cy="1179331"/>
          </a:xfrm>
          <a:prstGeom prst="rect">
            <a:avLst/>
          </a:prstGeom>
          <a:noFill/>
          <a:ln>
            <a:noFill/>
          </a:ln>
        </p:spPr>
      </p:pic>
      <p:sp>
        <p:nvSpPr>
          <p:cNvPr id="31" name="Google Shape;610;g1bc6e687a7d_0_1392"/>
          <p:cNvSpPr/>
          <p:nvPr/>
        </p:nvSpPr>
        <p:spPr bwMode="auto">
          <a:xfrm>
            <a:off x="4727913" y="5353670"/>
            <a:ext cx="3746185" cy="557009"/>
          </a:xfrm>
          <a:prstGeom prst="rect">
            <a:avLst/>
          </a:prstGeom>
          <a:noFill/>
          <a:ln>
            <a:noFill/>
          </a:ln>
        </p:spPr>
        <p:txBody>
          <a:bodyPr spcFirstLastPara="1" wrap="square" lIns="76431" tIns="38205" rIns="76431" bIns="38205" anchor="t" anchorCtr="0">
            <a:noAutofit/>
          </a:bodyPr>
          <a:lstStyle/>
          <a:p>
            <a:pPr>
              <a:defRPr/>
            </a:pPr>
            <a:r>
              <a:rPr lang="en-US" sz="1300">
                <a:solidFill>
                  <a:schemeClr val="dk1"/>
                </a:solidFill>
              </a:rPr>
              <a:t>прибывать в школу заблаговременно с целью своевременной подготовки к началу занятий</a:t>
            </a:r>
            <a:endParaRPr sz="1300">
              <a:solidFill>
                <a:schemeClr val="dk1"/>
              </a:solidFill>
            </a:endParaRPr>
          </a:p>
        </p:txBody>
      </p:sp>
      <p:sp>
        <p:nvSpPr>
          <p:cNvPr id="32" name="Google Shape;611;g1bc6e687a7d_0_1392"/>
          <p:cNvSpPr/>
          <p:nvPr/>
        </p:nvSpPr>
        <p:spPr bwMode="auto">
          <a:xfrm>
            <a:off x="4375446" y="4966529"/>
            <a:ext cx="3009525" cy="329728"/>
          </a:xfrm>
          <a:prstGeom prst="rect">
            <a:avLst/>
          </a:prstGeom>
          <a:noFill/>
          <a:ln>
            <a:noFill/>
          </a:ln>
        </p:spPr>
        <p:txBody>
          <a:bodyPr spcFirstLastPara="1" wrap="square" lIns="76431" tIns="38205" rIns="76431" bIns="38205" anchor="t" anchorCtr="0">
            <a:noAutofit/>
          </a:bodyPr>
          <a:lstStyle/>
          <a:p>
            <a:pPr indent="376380">
              <a:lnSpc>
                <a:spcPct val="114999"/>
              </a:lnSpc>
              <a:defRPr/>
            </a:pPr>
            <a:r>
              <a:rPr lang="en-US" sz="1500" b="1">
                <a:solidFill>
                  <a:srgbClr val="002060"/>
                </a:solidFill>
              </a:rPr>
              <a:t>Действия обучающихся:</a:t>
            </a:r>
            <a:endParaRPr sz="1500" b="1">
              <a:solidFill>
                <a:srgbClr val="002060"/>
              </a:solidFill>
            </a:endParaRPr>
          </a:p>
        </p:txBody>
      </p:sp>
      <p:cxnSp>
        <p:nvCxnSpPr>
          <p:cNvPr id="33" name="Google Shape;612;g1bc6e687a7d_0_1392"/>
          <p:cNvCxnSpPr>
            <a:cxnSpLocks/>
            <a:stCxn id="34" idx="3"/>
            <a:endCxn id="31" idx="1"/>
          </p:cNvCxnSpPr>
          <p:nvPr/>
        </p:nvCxnSpPr>
        <p:spPr bwMode="auto">
          <a:xfrm>
            <a:off x="3926750" y="5453282"/>
            <a:ext cx="801245" cy="178822"/>
          </a:xfrm>
          <a:prstGeom prst="bentConnector3">
            <a:avLst>
              <a:gd name="adj1" fmla="val 49995"/>
            </a:avLst>
          </a:prstGeom>
          <a:noFill/>
          <a:ln w="9525" cap="flat" cmpd="sng">
            <a:solidFill>
              <a:schemeClr val="dk1"/>
            </a:solidFill>
            <a:prstDash val="solid"/>
            <a:miter lim="800000"/>
            <a:headEnd type="none" w="sm" len="sm"/>
            <a:tailEnd type="triangle" w="med" len="med"/>
          </a:ln>
        </p:spPr>
      </p:cxnSp>
      <p:pic>
        <p:nvPicPr>
          <p:cNvPr id="34" name="Google Shape;613;g1bc6e687a7d_0_1392"/>
          <p:cNvPicPr/>
          <p:nvPr/>
        </p:nvPicPr>
        <p:blipFill>
          <a:blip r:embed="rId4">
            <a:alphaModFix/>
          </a:blip>
          <a:stretch/>
        </p:blipFill>
        <p:spPr bwMode="auto">
          <a:xfrm>
            <a:off x="2162310" y="4461930"/>
            <a:ext cx="1764440" cy="1982704"/>
          </a:xfrm>
          <a:prstGeom prst="rect">
            <a:avLst/>
          </a:prstGeom>
          <a:noFill/>
          <a:ln>
            <a:noFill/>
          </a:ln>
        </p:spPr>
      </p:pic>
      <p:cxnSp>
        <p:nvCxnSpPr>
          <p:cNvPr id="35" name="Google Shape;614;g1bc6e687a7d_0_1392"/>
          <p:cNvCxnSpPr>
            <a:cxnSpLocks/>
          </p:cNvCxnSpPr>
          <p:nvPr/>
        </p:nvCxnSpPr>
        <p:spPr bwMode="auto">
          <a:xfrm rot="10800000" flipH="1">
            <a:off x="1603948" y="3119622"/>
            <a:ext cx="494830" cy="423221"/>
          </a:xfrm>
          <a:prstGeom prst="bentConnector3">
            <a:avLst>
              <a:gd name="adj1" fmla="val 65988"/>
            </a:avLst>
          </a:prstGeom>
          <a:noFill/>
          <a:ln w="19050" cap="flat" cmpd="sng">
            <a:solidFill>
              <a:srgbClr val="FF0000"/>
            </a:solidFill>
            <a:prstDash val="solid"/>
            <a:miter lim="800000"/>
            <a:headEnd type="none" w="sm" len="sm"/>
            <a:tailEnd type="triangle" w="med" len="med"/>
          </a:ln>
        </p:spPr>
      </p:cxnSp>
      <p:cxnSp>
        <p:nvCxnSpPr>
          <p:cNvPr id="36" name="Google Shape;615;g1bc6e687a7d_0_1392"/>
          <p:cNvCxnSpPr>
            <a:cxnSpLocks/>
          </p:cNvCxnSpPr>
          <p:nvPr/>
        </p:nvCxnSpPr>
        <p:spPr bwMode="auto">
          <a:xfrm>
            <a:off x="4317457" y="3953855"/>
            <a:ext cx="596078" cy="196731"/>
          </a:xfrm>
          <a:prstGeom prst="bentConnector3">
            <a:avLst>
              <a:gd name="adj1" fmla="val 50000"/>
            </a:avLst>
          </a:prstGeom>
          <a:noFill/>
          <a:ln w="19050" cap="flat" cmpd="sng">
            <a:solidFill>
              <a:srgbClr val="FF0000"/>
            </a:solidFill>
            <a:prstDash val="solid"/>
            <a:miter lim="800000"/>
            <a:headEnd type="none" w="sm" len="sm"/>
            <a:tailEnd type="triangle" w="med" len="med"/>
          </a:ln>
        </p:spPr>
      </p:cxnSp>
      <p:cxnSp>
        <p:nvCxnSpPr>
          <p:cNvPr id="37" name="Google Shape;616;g1bc6e687a7d_0_1392"/>
          <p:cNvCxnSpPr>
            <a:cxnSpLocks/>
            <a:stCxn id="12" idx="3"/>
          </p:cNvCxnSpPr>
          <p:nvPr/>
        </p:nvCxnSpPr>
        <p:spPr bwMode="auto">
          <a:xfrm rot="10800000" flipH="1">
            <a:off x="6592791" y="3077506"/>
            <a:ext cx="584909" cy="427172"/>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621;g1bc6e687a7d_0_1525"/>
          <p:cNvSpPr/>
          <p:nvPr/>
        </p:nvSpPr>
        <p:spPr bwMode="auto">
          <a:xfrm>
            <a:off x="1809188" y="931661"/>
            <a:ext cx="6399278" cy="297335"/>
          </a:xfrm>
          <a:prstGeom prst="rect">
            <a:avLst/>
          </a:prstGeom>
          <a:noFill/>
          <a:ln>
            <a:noFill/>
          </a:ln>
        </p:spPr>
        <p:txBody>
          <a:bodyPr spcFirstLastPara="1" wrap="square" lIns="76431" tIns="38205" rIns="76431" bIns="38205" anchor="t" anchorCtr="0">
            <a:noAutofit/>
          </a:bodyPr>
          <a:lstStyle/>
          <a:p>
            <a:pPr algn="ctr">
              <a:defRPr/>
            </a:pPr>
            <a:r>
              <a:rPr lang="en-US" sz="1300" b="1">
                <a:solidFill>
                  <a:schemeClr val="dk1"/>
                </a:solidFill>
              </a:rPr>
              <a:t>Действия лиц, обеспечивающих безопасность организации образования:</a:t>
            </a:r>
            <a:endParaRPr sz="1300" b="1">
              <a:solidFill>
                <a:schemeClr val="dk1"/>
              </a:solidFill>
            </a:endParaRPr>
          </a:p>
        </p:txBody>
      </p:sp>
      <p:sp>
        <p:nvSpPr>
          <p:cNvPr id="5" name="Google Shape;622;g1bc6e687a7d_0_1525"/>
          <p:cNvSpPr/>
          <p:nvPr/>
        </p:nvSpPr>
        <p:spPr bwMode="auto">
          <a:xfrm>
            <a:off x="111709" y="81137"/>
            <a:ext cx="9794372" cy="557009"/>
          </a:xfrm>
          <a:prstGeom prst="rect">
            <a:avLst/>
          </a:prstGeom>
          <a:noFill/>
          <a:ln>
            <a:noFill/>
          </a:ln>
        </p:spPr>
        <p:txBody>
          <a:bodyPr spcFirstLastPara="1" wrap="square" lIns="76431" tIns="38205" rIns="76431" bIns="38205" anchor="t" anchorCtr="0">
            <a:noAutofit/>
          </a:bodyPr>
          <a:lstStyle/>
          <a:p>
            <a:pPr algn="ctr">
              <a:lnSpc>
                <a:spcPct val="114999"/>
              </a:lnSpc>
              <a:spcBef>
                <a:spcPts val="1003"/>
              </a:spcBef>
              <a:buSzPts val="1100"/>
              <a:defRPr/>
            </a:pPr>
            <a:r>
              <a:rPr lang="en-US" sz="1300" b="1">
                <a:solidFill>
                  <a:srgbClr val="002060"/>
                </a:solidFill>
              </a:rPr>
              <a:t>ПРАКТИЧЕСКИЕ МЕРОПРИЯТИЯ </a:t>
            </a:r>
            <a:br>
              <a:rPr lang="en-US" sz="1300" b="1">
                <a:solidFill>
                  <a:srgbClr val="002060"/>
                </a:solidFill>
              </a:rPr>
            </a:br>
            <a:r>
              <a:rPr lang="en-US" sz="1300" b="1">
                <a:solidFill>
                  <a:srgbClr val="002060"/>
                </a:solidFill>
              </a:rPr>
              <a:t>по предупреждению актов терроризма в организациях образования и на ее территории</a:t>
            </a:r>
            <a:endParaRPr sz="1300" b="1">
              <a:solidFill>
                <a:srgbClr val="002060"/>
              </a:solidFill>
            </a:endParaRPr>
          </a:p>
        </p:txBody>
      </p:sp>
      <p:sp>
        <p:nvSpPr>
          <p:cNvPr id="6" name="Google Shape;623;g1bc6e687a7d_0_1525"/>
          <p:cNvSpPr/>
          <p:nvPr/>
        </p:nvSpPr>
        <p:spPr bwMode="auto">
          <a:xfrm>
            <a:off x="1323430" y="1387189"/>
            <a:ext cx="3898179" cy="729510"/>
          </a:xfrm>
          <a:prstGeom prst="rect">
            <a:avLst/>
          </a:prstGeom>
          <a:noFill/>
          <a:ln>
            <a:noFill/>
          </a:ln>
        </p:spPr>
        <p:txBody>
          <a:bodyPr spcFirstLastPara="1" wrap="square" lIns="76431" tIns="38205" rIns="76431" bIns="38205" anchor="t" anchorCtr="0">
            <a:noAutofit/>
          </a:bodyPr>
          <a:lstStyle/>
          <a:p>
            <a:pPr algn="just">
              <a:defRPr/>
            </a:pPr>
            <a:r>
              <a:rPr lang="en-US" sz="1300">
                <a:solidFill>
                  <a:schemeClr val="dk1"/>
                </a:solidFill>
              </a:rPr>
              <a:t>при пропуске на территорию учреждения автотранспортных средств, проверять соответствующие документы и характер ввозимых грузов</a:t>
            </a:r>
            <a:endParaRPr sz="1300">
              <a:solidFill>
                <a:schemeClr val="dk1"/>
              </a:solidFill>
              <a:latin typeface="Calibri"/>
              <a:ea typeface="Calibri"/>
              <a:cs typeface="Calibri"/>
            </a:endParaRPr>
          </a:p>
        </p:txBody>
      </p:sp>
      <p:cxnSp>
        <p:nvCxnSpPr>
          <p:cNvPr id="7" name="Google Shape;624;g1bc6e687a7d_0_1525"/>
          <p:cNvCxnSpPr>
            <a:cxnSpLocks/>
          </p:cNvCxnSpPr>
          <p:nvPr/>
        </p:nvCxnSpPr>
        <p:spPr bwMode="auto">
          <a:xfrm>
            <a:off x="1332985" y="2346461"/>
            <a:ext cx="3941640" cy="0"/>
          </a:xfrm>
          <a:prstGeom prst="straightConnector1">
            <a:avLst/>
          </a:prstGeom>
          <a:noFill/>
          <a:ln w="9525" cap="flat" cmpd="sng">
            <a:solidFill>
              <a:srgbClr val="D8D8D8"/>
            </a:solidFill>
            <a:prstDash val="solid"/>
            <a:miter lim="800000"/>
            <a:headEnd type="none" w="sm" len="sm"/>
            <a:tailEnd type="none" w="sm" len="sm"/>
          </a:ln>
        </p:spPr>
      </p:cxnSp>
      <p:sp>
        <p:nvSpPr>
          <p:cNvPr id="8" name="Google Shape;625;g1bc6e687a7d_0_1525"/>
          <p:cNvSpPr/>
          <p:nvPr/>
        </p:nvSpPr>
        <p:spPr bwMode="auto">
          <a:xfrm>
            <a:off x="1323430" y="2457601"/>
            <a:ext cx="3898179" cy="1016047"/>
          </a:xfrm>
          <a:prstGeom prst="rect">
            <a:avLst/>
          </a:prstGeom>
          <a:noFill/>
          <a:ln>
            <a:noFill/>
          </a:ln>
        </p:spPr>
        <p:txBody>
          <a:bodyPr spcFirstLastPara="1" wrap="square" lIns="76431" tIns="38205" rIns="76431" bIns="38205" anchor="t" anchorCtr="0">
            <a:noAutofit/>
          </a:bodyPr>
          <a:lstStyle/>
          <a:p>
            <a:pPr algn="just">
              <a:defRPr/>
            </a:pPr>
            <a:r>
              <a:rPr lang="en-US" sz="1300">
                <a:solidFill>
                  <a:schemeClr val="dk1"/>
                </a:solidFill>
              </a:rPr>
              <a:t>особое внимание уделять проверке документов и цели прибытия лиц из других организаций, посещающих школу по служебным делам, делать соответствующие записи в книге посетителей</a:t>
            </a:r>
            <a:endParaRPr sz="1300">
              <a:solidFill>
                <a:schemeClr val="dk1"/>
              </a:solidFill>
              <a:latin typeface="Calibri"/>
              <a:ea typeface="Calibri"/>
              <a:cs typeface="Calibri"/>
            </a:endParaRPr>
          </a:p>
        </p:txBody>
      </p:sp>
      <p:cxnSp>
        <p:nvCxnSpPr>
          <p:cNvPr id="9" name="Google Shape;626;g1bc6e687a7d_0_1525"/>
          <p:cNvCxnSpPr>
            <a:cxnSpLocks/>
          </p:cNvCxnSpPr>
          <p:nvPr/>
        </p:nvCxnSpPr>
        <p:spPr bwMode="auto">
          <a:xfrm>
            <a:off x="1332985" y="3629724"/>
            <a:ext cx="3941640" cy="0"/>
          </a:xfrm>
          <a:prstGeom prst="straightConnector1">
            <a:avLst/>
          </a:prstGeom>
          <a:noFill/>
          <a:ln w="9525" cap="flat" cmpd="sng">
            <a:solidFill>
              <a:srgbClr val="D8D8D8"/>
            </a:solidFill>
            <a:prstDash val="solid"/>
            <a:miter lim="800000"/>
            <a:headEnd type="none" w="sm" len="sm"/>
            <a:tailEnd type="none" w="sm" len="sm"/>
          </a:ln>
        </p:spPr>
      </p:cxnSp>
      <p:sp>
        <p:nvSpPr>
          <p:cNvPr id="10" name="Google Shape;627;g1bc6e687a7d_0_1525"/>
          <p:cNvSpPr/>
          <p:nvPr/>
        </p:nvSpPr>
        <p:spPr bwMode="auto">
          <a:xfrm>
            <a:off x="6352437" y="4641398"/>
            <a:ext cx="3158120" cy="557009"/>
          </a:xfrm>
          <a:prstGeom prst="rect">
            <a:avLst/>
          </a:prstGeom>
          <a:noFill/>
          <a:ln>
            <a:noFill/>
          </a:ln>
        </p:spPr>
        <p:txBody>
          <a:bodyPr spcFirstLastPara="1" wrap="square" lIns="76431" tIns="38205" rIns="76431" bIns="38205" anchor="t" anchorCtr="0">
            <a:noAutofit/>
          </a:bodyPr>
          <a:lstStyle/>
          <a:p>
            <a:pPr algn="just">
              <a:defRPr/>
            </a:pPr>
            <a:r>
              <a:rPr lang="en-US" sz="1300">
                <a:solidFill>
                  <a:schemeClr val="dk1"/>
                </a:solidFill>
              </a:rPr>
              <a:t>ограничить пропуск в здание школы посторонних лиц (выяснение причин)</a:t>
            </a:r>
            <a:endParaRPr sz="1300">
              <a:solidFill>
                <a:schemeClr val="dk1"/>
              </a:solidFill>
              <a:latin typeface="Calibri"/>
              <a:ea typeface="Calibri"/>
              <a:cs typeface="Calibri"/>
            </a:endParaRPr>
          </a:p>
        </p:txBody>
      </p:sp>
      <p:cxnSp>
        <p:nvCxnSpPr>
          <p:cNvPr id="11" name="Google Shape;628;g1bc6e687a7d_0_1525"/>
          <p:cNvCxnSpPr>
            <a:cxnSpLocks/>
          </p:cNvCxnSpPr>
          <p:nvPr/>
        </p:nvCxnSpPr>
        <p:spPr bwMode="auto">
          <a:xfrm>
            <a:off x="6542228" y="5323132"/>
            <a:ext cx="3201339" cy="0"/>
          </a:xfrm>
          <a:prstGeom prst="straightConnector1">
            <a:avLst/>
          </a:prstGeom>
          <a:noFill/>
          <a:ln w="9525" cap="flat" cmpd="sng">
            <a:solidFill>
              <a:srgbClr val="D8D8D8"/>
            </a:solidFill>
            <a:prstDash val="solid"/>
            <a:miter lim="800000"/>
            <a:headEnd type="none" w="sm" len="sm"/>
            <a:tailEnd type="none" w="sm" len="sm"/>
          </a:ln>
        </p:spPr>
      </p:cxnSp>
      <p:sp>
        <p:nvSpPr>
          <p:cNvPr id="12" name="Google Shape;629;g1bc6e687a7d_0_1525"/>
          <p:cNvSpPr/>
          <p:nvPr/>
        </p:nvSpPr>
        <p:spPr bwMode="auto">
          <a:xfrm>
            <a:off x="1328205" y="3690786"/>
            <a:ext cx="3898179" cy="1576479"/>
          </a:xfrm>
          <a:prstGeom prst="rect">
            <a:avLst/>
          </a:prstGeom>
          <a:noFill/>
          <a:ln>
            <a:noFill/>
          </a:ln>
        </p:spPr>
        <p:txBody>
          <a:bodyPr spcFirstLastPara="1" wrap="square" lIns="76431" tIns="38205" rIns="76431" bIns="38205" anchor="t" anchorCtr="0">
            <a:noAutofit/>
          </a:bodyPr>
          <a:lstStyle/>
          <a:p>
            <a:pPr algn="just">
              <a:defRPr/>
            </a:pPr>
            <a:r>
              <a:rPr lang="en-US" sz="1300">
                <a:solidFill>
                  <a:schemeClr val="dk1"/>
                </a:solidFill>
              </a:rPr>
              <a:t>держать входные двери здания свободными для входа и выхода во время массового (общего) прибытия сотрудников, педагогов и обучающихся на работу и занятия и убытия их после окончания работы и занятий. В остальное время суток входные двери открываются охранником по звонку прибывшего</a:t>
            </a:r>
            <a:endParaRPr sz="1300">
              <a:solidFill>
                <a:schemeClr val="dk1"/>
              </a:solidFill>
              <a:latin typeface="Calibri"/>
              <a:ea typeface="Calibri"/>
              <a:cs typeface="Calibri"/>
            </a:endParaRPr>
          </a:p>
        </p:txBody>
      </p:sp>
      <p:cxnSp>
        <p:nvCxnSpPr>
          <p:cNvPr id="13" name="Google Shape;630;g1bc6e687a7d_0_1525"/>
          <p:cNvCxnSpPr>
            <a:cxnSpLocks/>
          </p:cNvCxnSpPr>
          <p:nvPr/>
        </p:nvCxnSpPr>
        <p:spPr bwMode="auto">
          <a:xfrm>
            <a:off x="1337752" y="5337607"/>
            <a:ext cx="3941640" cy="0"/>
          </a:xfrm>
          <a:prstGeom prst="straightConnector1">
            <a:avLst/>
          </a:prstGeom>
          <a:noFill/>
          <a:ln w="9525" cap="flat" cmpd="sng">
            <a:solidFill>
              <a:srgbClr val="D8D8D8"/>
            </a:solidFill>
            <a:prstDash val="solid"/>
            <a:miter lim="800000"/>
            <a:headEnd type="none" w="sm" len="sm"/>
            <a:tailEnd type="none" w="sm" len="sm"/>
          </a:ln>
        </p:spPr>
      </p:cxnSp>
      <p:sp>
        <p:nvSpPr>
          <p:cNvPr id="14" name="Google Shape;631;g1bc6e687a7d_0_1525"/>
          <p:cNvSpPr/>
          <p:nvPr/>
        </p:nvSpPr>
        <p:spPr bwMode="auto">
          <a:xfrm>
            <a:off x="6373906" y="1387189"/>
            <a:ext cx="3158120" cy="908596"/>
          </a:xfrm>
          <a:prstGeom prst="rect">
            <a:avLst/>
          </a:prstGeom>
          <a:noFill/>
          <a:ln>
            <a:noFill/>
          </a:ln>
        </p:spPr>
        <p:txBody>
          <a:bodyPr spcFirstLastPara="1" wrap="square" lIns="76431" tIns="38205" rIns="76431" bIns="38205" anchor="t" anchorCtr="0">
            <a:noAutofit/>
          </a:bodyPr>
          <a:lstStyle/>
          <a:p>
            <a:pPr algn="just">
              <a:defRPr/>
            </a:pPr>
            <a:r>
              <a:rPr lang="en-US" sz="1300">
                <a:solidFill>
                  <a:schemeClr val="dk1"/>
                </a:solidFill>
              </a:rPr>
              <a:t>после окончания рабочего дня регулярно проверять внутренние помещения организации образования и каждые два часа обходить территорию учреждения, обращать внимание на посторонние и подозрительные предметы</a:t>
            </a:r>
            <a:endParaRPr sz="1300">
              <a:solidFill>
                <a:schemeClr val="dk1"/>
              </a:solidFill>
              <a:latin typeface="Calibri"/>
              <a:ea typeface="Calibri"/>
              <a:cs typeface="Calibri"/>
            </a:endParaRPr>
          </a:p>
        </p:txBody>
      </p:sp>
      <p:cxnSp>
        <p:nvCxnSpPr>
          <p:cNvPr id="15" name="Google Shape;632;g1bc6e687a7d_0_1525"/>
          <p:cNvCxnSpPr>
            <a:cxnSpLocks/>
          </p:cNvCxnSpPr>
          <p:nvPr/>
        </p:nvCxnSpPr>
        <p:spPr bwMode="auto">
          <a:xfrm>
            <a:off x="6382612" y="3043730"/>
            <a:ext cx="3201339" cy="0"/>
          </a:xfrm>
          <a:prstGeom prst="straightConnector1">
            <a:avLst/>
          </a:prstGeom>
          <a:noFill/>
          <a:ln w="9525" cap="flat" cmpd="sng">
            <a:solidFill>
              <a:srgbClr val="D8D8D8"/>
            </a:solidFill>
            <a:prstDash val="solid"/>
            <a:miter lim="800000"/>
            <a:headEnd type="none" w="sm" len="sm"/>
            <a:tailEnd type="none" w="sm" len="sm"/>
          </a:ln>
        </p:spPr>
      </p:cxnSp>
      <p:sp>
        <p:nvSpPr>
          <p:cNvPr id="16" name="Google Shape;633;g1bc6e687a7d_0_1525"/>
          <p:cNvSpPr/>
          <p:nvPr/>
        </p:nvSpPr>
        <p:spPr bwMode="auto">
          <a:xfrm>
            <a:off x="6373905" y="3157072"/>
            <a:ext cx="3158120" cy="1048440"/>
          </a:xfrm>
          <a:prstGeom prst="rect">
            <a:avLst/>
          </a:prstGeom>
          <a:noFill/>
          <a:ln>
            <a:noFill/>
          </a:ln>
        </p:spPr>
        <p:txBody>
          <a:bodyPr spcFirstLastPara="1" wrap="square" lIns="76431" tIns="38205" rIns="76431" bIns="38205" anchor="t" anchorCtr="0">
            <a:noAutofit/>
          </a:bodyPr>
          <a:lstStyle/>
          <a:p>
            <a:pPr algn="just">
              <a:defRPr/>
            </a:pPr>
            <a:r>
              <a:rPr lang="en-US" sz="1300">
                <a:solidFill>
                  <a:schemeClr val="dk1"/>
                </a:solidFill>
              </a:rPr>
              <a:t>о всех обнаруженных нарушениях немедленно докладывать руководителю организации образования и своим непосредственным начальникам в охранном предприятии</a:t>
            </a:r>
            <a:endParaRPr sz="1300">
              <a:solidFill>
                <a:schemeClr val="dk1"/>
              </a:solidFill>
              <a:latin typeface="Calibri"/>
              <a:ea typeface="Calibri"/>
              <a:cs typeface="Calibri"/>
            </a:endParaRPr>
          </a:p>
        </p:txBody>
      </p:sp>
      <p:cxnSp>
        <p:nvCxnSpPr>
          <p:cNvPr id="17" name="Google Shape;634;g1bc6e687a7d_0_1525"/>
          <p:cNvCxnSpPr>
            <a:cxnSpLocks/>
          </p:cNvCxnSpPr>
          <p:nvPr/>
        </p:nvCxnSpPr>
        <p:spPr bwMode="auto">
          <a:xfrm>
            <a:off x="6382612" y="4595634"/>
            <a:ext cx="3201339" cy="0"/>
          </a:xfrm>
          <a:prstGeom prst="straightConnector1">
            <a:avLst/>
          </a:prstGeom>
          <a:noFill/>
          <a:ln w="9525" cap="flat" cmpd="sng">
            <a:solidFill>
              <a:srgbClr val="D8D8D8"/>
            </a:solidFill>
            <a:prstDash val="solid"/>
            <a:miter lim="800000"/>
            <a:headEnd type="none" w="sm" len="sm"/>
            <a:tailEnd type="none" w="sm" len="sm"/>
          </a:ln>
        </p:spPr>
      </p:cxnSp>
      <p:sp>
        <p:nvSpPr>
          <p:cNvPr id="18" name="Google Shape;635;g1bc6e687a7d_0_1525"/>
          <p:cNvSpPr/>
          <p:nvPr/>
        </p:nvSpPr>
        <p:spPr bwMode="auto">
          <a:xfrm>
            <a:off x="0" y="5514540"/>
            <a:ext cx="9906061" cy="1048440"/>
          </a:xfrm>
          <a:prstGeom prst="rect">
            <a:avLst/>
          </a:prstGeom>
          <a:solidFill>
            <a:srgbClr val="DDEAF6"/>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19" name="Google Shape;636;g1bc6e687a7d_0_1525"/>
          <p:cNvSpPr/>
          <p:nvPr/>
        </p:nvSpPr>
        <p:spPr bwMode="auto">
          <a:xfrm>
            <a:off x="474252" y="5714563"/>
            <a:ext cx="8957921" cy="648395"/>
          </a:xfrm>
          <a:prstGeom prst="rect">
            <a:avLst/>
          </a:prstGeom>
          <a:noFill/>
          <a:ln>
            <a:noFill/>
          </a:ln>
        </p:spPr>
        <p:txBody>
          <a:bodyPr spcFirstLastPara="1" wrap="square" lIns="76431" tIns="38205" rIns="76431" bIns="38205" anchor="t" anchorCtr="0">
            <a:noAutofit/>
          </a:bodyPr>
          <a:lstStyle/>
          <a:p>
            <a:pPr algn="ctr">
              <a:defRPr/>
            </a:pPr>
            <a:r>
              <a:rPr lang="en-US" sz="1400" b="1">
                <a:solidFill>
                  <a:schemeClr val="dk1"/>
                </a:solidFill>
              </a:rPr>
              <a:t>Примечание: </a:t>
            </a:r>
            <a:r>
              <a:rPr lang="en-US" sz="1300" b="1">
                <a:solidFill>
                  <a:schemeClr val="dk1"/>
                </a:solidFill>
              </a:rPr>
              <a:t>Каждый сотрудник и обучающийся при обнаружении недостатков и нарушений, касающихся обеспечения безопасности в учреждении, незамедлительно сообщает об этом директору школы или его заместителю по безопасности.</a:t>
            </a:r>
            <a:endParaRPr sz="1300" b="1">
              <a:solidFill>
                <a:schemeClr val="dk1"/>
              </a:solidFill>
            </a:endParaRPr>
          </a:p>
        </p:txBody>
      </p:sp>
      <p:pic>
        <p:nvPicPr>
          <p:cNvPr id="20" name="Google Shape;637;g1bc6e687a7d_0_1525" descr="F:\Преза ЕН\15 марта\011.png"/>
          <p:cNvPicPr/>
          <p:nvPr/>
        </p:nvPicPr>
        <p:blipFill>
          <a:blip r:embed="rId2">
            <a:alphaModFix/>
          </a:blip>
          <a:srcRect t="46927" b="44778"/>
          <a:stretch/>
        </p:blipFill>
        <p:spPr bwMode="auto">
          <a:xfrm rot="5400000">
            <a:off x="-712920" y="3231023"/>
            <a:ext cx="3885521" cy="90707"/>
          </a:xfrm>
          <a:prstGeom prst="rect">
            <a:avLst/>
          </a:prstGeom>
          <a:noFill/>
          <a:ln>
            <a:noFill/>
          </a:ln>
        </p:spPr>
      </p:pic>
      <p:pic>
        <p:nvPicPr>
          <p:cNvPr id="21" name="Google Shape;638;g1bc6e687a7d_0_1525" descr="F:\Преза ЕН\15 марта\011.png"/>
          <p:cNvPicPr/>
          <p:nvPr/>
        </p:nvPicPr>
        <p:blipFill>
          <a:blip r:embed="rId2">
            <a:alphaModFix/>
          </a:blip>
          <a:srcRect t="46927" b="44778"/>
          <a:stretch/>
        </p:blipFill>
        <p:spPr bwMode="auto">
          <a:xfrm rot="5400000">
            <a:off x="4352355" y="3231023"/>
            <a:ext cx="3885521" cy="90707"/>
          </a:xfrm>
          <a:prstGeom prst="rect">
            <a:avLst/>
          </a:prstGeom>
          <a:noFill/>
          <a:ln>
            <a:noFill/>
          </a:ln>
        </p:spPr>
      </p:pic>
      <p:pic>
        <p:nvPicPr>
          <p:cNvPr id="22" name="Google Shape;639;g1bc6e687a7d_0_1525"/>
          <p:cNvPicPr/>
          <p:nvPr/>
        </p:nvPicPr>
        <p:blipFill>
          <a:blip r:embed="rId3">
            <a:alphaModFix/>
          </a:blip>
          <a:srcRect l="63198" t="65102" r="6171"/>
          <a:stretch/>
        </p:blipFill>
        <p:spPr bwMode="auto">
          <a:xfrm flipH="1">
            <a:off x="61670" y="2457591"/>
            <a:ext cx="1005785" cy="1267157"/>
          </a:xfrm>
          <a:prstGeom prst="rect">
            <a:avLst/>
          </a:prstGeom>
          <a:noFill/>
          <a:ln>
            <a:noFill/>
          </a:ln>
        </p:spPr>
      </p:pic>
      <p:pic>
        <p:nvPicPr>
          <p:cNvPr id="23" name="Google Shape;640;g1bc6e687a7d_0_1525"/>
          <p:cNvPicPr/>
          <p:nvPr/>
        </p:nvPicPr>
        <p:blipFill>
          <a:blip r:embed="rId3">
            <a:alphaModFix/>
          </a:blip>
          <a:srcRect l="30890" t="65102" r="38480"/>
          <a:stretch/>
        </p:blipFill>
        <p:spPr bwMode="auto">
          <a:xfrm flipH="1">
            <a:off x="61670" y="3911411"/>
            <a:ext cx="1005785" cy="1267157"/>
          </a:xfrm>
          <a:prstGeom prst="rect">
            <a:avLst/>
          </a:prstGeom>
          <a:noFill/>
          <a:ln>
            <a:noFill/>
          </a:ln>
        </p:spPr>
      </p:pic>
      <p:pic>
        <p:nvPicPr>
          <p:cNvPr id="24" name="Google Shape;641;g1bc6e687a7d_0_1525"/>
          <p:cNvPicPr/>
          <p:nvPr/>
        </p:nvPicPr>
        <p:blipFill>
          <a:blip r:embed="rId3">
            <a:alphaModFix/>
          </a:blip>
          <a:srcRect t="64512" r="69370" b="2846"/>
          <a:stretch/>
        </p:blipFill>
        <p:spPr bwMode="auto">
          <a:xfrm flipH="1">
            <a:off x="61670" y="1293050"/>
            <a:ext cx="1005785" cy="1185221"/>
          </a:xfrm>
          <a:prstGeom prst="rect">
            <a:avLst/>
          </a:prstGeom>
          <a:noFill/>
          <a:ln>
            <a:noFill/>
          </a:ln>
        </p:spPr>
      </p:pic>
      <p:pic>
        <p:nvPicPr>
          <p:cNvPr id="25" name="Google Shape;642;g1bc6e687a7d_0_1525"/>
          <p:cNvPicPr/>
          <p:nvPr/>
        </p:nvPicPr>
        <p:blipFill>
          <a:blip r:embed="rId3">
            <a:alphaModFix/>
          </a:blip>
          <a:srcRect l="22094" t="15319" r="52999" b="59657"/>
          <a:stretch/>
        </p:blipFill>
        <p:spPr bwMode="auto">
          <a:xfrm flipH="1">
            <a:off x="5431916" y="1387189"/>
            <a:ext cx="817837" cy="908597"/>
          </a:xfrm>
          <a:prstGeom prst="rect">
            <a:avLst/>
          </a:prstGeom>
          <a:noFill/>
          <a:ln>
            <a:noFill/>
          </a:ln>
        </p:spPr>
      </p:pic>
      <p:pic>
        <p:nvPicPr>
          <p:cNvPr id="26" name="Google Shape;643;g1bc6e687a7d_0_1525"/>
          <p:cNvPicPr/>
          <p:nvPr/>
        </p:nvPicPr>
        <p:blipFill>
          <a:blip r:embed="rId3">
            <a:alphaModFix/>
          </a:blip>
          <a:srcRect l="47864" t="16094" r="27229" b="58881"/>
          <a:stretch/>
        </p:blipFill>
        <p:spPr bwMode="auto">
          <a:xfrm flipH="1">
            <a:off x="5416801" y="2985582"/>
            <a:ext cx="817837" cy="908597"/>
          </a:xfrm>
          <a:prstGeom prst="rect">
            <a:avLst/>
          </a:prstGeom>
          <a:noFill/>
          <a:ln>
            <a:noFill/>
          </a:ln>
        </p:spPr>
      </p:pic>
      <p:pic>
        <p:nvPicPr>
          <p:cNvPr id="27" name="Google Shape;644;g1bc6e687a7d_0_1525"/>
          <p:cNvPicPr/>
          <p:nvPr/>
        </p:nvPicPr>
        <p:blipFill>
          <a:blip r:embed="rId3">
            <a:alphaModFix/>
          </a:blip>
          <a:srcRect l="75094" t="12223" b="62753"/>
          <a:stretch/>
        </p:blipFill>
        <p:spPr bwMode="auto">
          <a:xfrm flipH="1">
            <a:off x="5363790" y="4256519"/>
            <a:ext cx="817837" cy="908597"/>
          </a:xfrm>
          <a:prstGeom prst="rect">
            <a:avLst/>
          </a:prstGeom>
          <a:noFill/>
          <a:ln>
            <a:noFill/>
          </a:ln>
        </p:spPr>
      </p:pic>
      <p:cxnSp>
        <p:nvCxnSpPr>
          <p:cNvPr id="28" name="Google Shape;645;g1bc6e687a7d_0_1525"/>
          <p:cNvCxnSpPr>
            <a:cxnSpLocks/>
          </p:cNvCxnSpPr>
          <p:nvPr/>
        </p:nvCxnSpPr>
        <p:spPr bwMode="auto">
          <a:xfrm>
            <a:off x="873124" y="2478279"/>
            <a:ext cx="0" cy="281533"/>
          </a:xfrm>
          <a:prstGeom prst="straightConnector1">
            <a:avLst/>
          </a:prstGeom>
          <a:noFill/>
          <a:ln w="19050" cap="flat" cmpd="sng">
            <a:solidFill>
              <a:schemeClr val="dk1"/>
            </a:solidFill>
            <a:prstDash val="solid"/>
            <a:miter lim="800000"/>
            <a:headEnd type="none" w="sm" len="sm"/>
            <a:tailEnd type="triangle" w="med" len="med"/>
          </a:ln>
        </p:spPr>
      </p:cxnSp>
      <p:cxnSp>
        <p:nvCxnSpPr>
          <p:cNvPr id="29" name="Google Shape;646;g1bc6e687a7d_0_1525"/>
          <p:cNvCxnSpPr>
            <a:cxnSpLocks/>
          </p:cNvCxnSpPr>
          <p:nvPr/>
        </p:nvCxnSpPr>
        <p:spPr bwMode="auto">
          <a:xfrm>
            <a:off x="873124" y="3802502"/>
            <a:ext cx="0" cy="281533"/>
          </a:xfrm>
          <a:prstGeom prst="straightConnector1">
            <a:avLst/>
          </a:prstGeom>
          <a:noFill/>
          <a:ln w="19050" cap="flat" cmpd="sng">
            <a:solidFill>
              <a:schemeClr val="dk1"/>
            </a:solidFill>
            <a:prstDash val="solid"/>
            <a:miter lim="800000"/>
            <a:headEnd type="none" w="sm" len="sm"/>
            <a:tailEnd type="triangle" w="med" len="med"/>
          </a:ln>
        </p:spPr>
      </p:cxnSp>
      <p:cxnSp>
        <p:nvCxnSpPr>
          <p:cNvPr id="30" name="Google Shape;647;g1bc6e687a7d_0_1525"/>
          <p:cNvCxnSpPr>
            <a:cxnSpLocks/>
          </p:cNvCxnSpPr>
          <p:nvPr/>
        </p:nvCxnSpPr>
        <p:spPr bwMode="auto">
          <a:xfrm>
            <a:off x="5840844" y="2411111"/>
            <a:ext cx="0" cy="525932"/>
          </a:xfrm>
          <a:prstGeom prst="straightConnector1">
            <a:avLst/>
          </a:prstGeom>
          <a:noFill/>
          <a:ln w="19050" cap="flat" cmpd="sng">
            <a:solidFill>
              <a:schemeClr val="dk1"/>
            </a:solidFill>
            <a:prstDash val="solid"/>
            <a:miter lim="800000"/>
            <a:headEnd type="none" w="sm" len="sm"/>
            <a:tailEnd type="triangle" w="med" len="med"/>
          </a:ln>
        </p:spPr>
      </p:cxnSp>
      <p:cxnSp>
        <p:nvCxnSpPr>
          <p:cNvPr id="31" name="Google Shape;648;g1bc6e687a7d_0_1525"/>
          <p:cNvCxnSpPr>
            <a:cxnSpLocks/>
          </p:cNvCxnSpPr>
          <p:nvPr/>
        </p:nvCxnSpPr>
        <p:spPr bwMode="auto">
          <a:xfrm>
            <a:off x="5840844" y="3842215"/>
            <a:ext cx="0" cy="525932"/>
          </a:xfrm>
          <a:prstGeom prst="straightConnector1">
            <a:avLst/>
          </a:prstGeom>
          <a:noFill/>
          <a:ln w="19050" cap="flat" cmpd="sng">
            <a:solidFill>
              <a:schemeClr val="dk1"/>
            </a:solidFill>
            <a:prstDash val="solid"/>
            <a:miter lim="800000"/>
            <a:headEnd type="none" w="sm" len="sm"/>
            <a:tailEnd type="triangle" w="med" len="med"/>
          </a:ln>
        </p:spPr>
      </p:cxn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86;g1bc6e687a7d_0_0"/>
          <p:cNvSpPr/>
          <p:nvPr/>
        </p:nvSpPr>
        <p:spPr bwMode="auto">
          <a:xfrm>
            <a:off x="637132" y="397181"/>
            <a:ext cx="8730207" cy="470100"/>
          </a:xfrm>
          <a:prstGeom prst="rect">
            <a:avLst/>
          </a:prstGeom>
          <a:solidFill>
            <a:srgbClr val="DDEAF6"/>
          </a:solidFill>
          <a:ln>
            <a:noFill/>
          </a:ln>
        </p:spPr>
        <p:txBody>
          <a:bodyPr spcFirstLastPara="1" wrap="square" lIns="70619" tIns="35300" rIns="70619" bIns="35300" anchor="ctr" anchorCtr="0">
            <a:noAutofit/>
          </a:bodyPr>
          <a:lstStyle/>
          <a:p>
            <a:pPr algn="ctr" defTabSz="706333">
              <a:buSzPts val="1895"/>
              <a:defRPr/>
            </a:pPr>
            <a:endParaRPr sz="1500">
              <a:solidFill>
                <a:srgbClr val="FFFFFF"/>
              </a:solidFill>
              <a:latin typeface="Calibri"/>
              <a:ea typeface="Calibri"/>
              <a:cs typeface="Calibri"/>
            </a:endParaRPr>
          </a:p>
        </p:txBody>
      </p:sp>
      <p:sp>
        <p:nvSpPr>
          <p:cNvPr id="5" name="Google Shape;88;g1bc6e687a7d_0_0"/>
          <p:cNvSpPr/>
          <p:nvPr/>
        </p:nvSpPr>
        <p:spPr bwMode="auto">
          <a:xfrm>
            <a:off x="2125248" y="397181"/>
            <a:ext cx="5639680" cy="297335"/>
          </a:xfrm>
          <a:prstGeom prst="rect">
            <a:avLst/>
          </a:prstGeom>
          <a:noFill/>
          <a:ln>
            <a:noFill/>
          </a:ln>
        </p:spPr>
        <p:txBody>
          <a:bodyPr spcFirstLastPara="1" wrap="square" lIns="70619" tIns="35300" rIns="70619" bIns="35300" anchor="t" anchorCtr="0">
            <a:noAutofit/>
          </a:bodyPr>
          <a:lstStyle/>
          <a:p>
            <a:pPr algn="ctr" defTabSz="706333">
              <a:buSzPts val="1100"/>
              <a:defRPr/>
            </a:pPr>
            <a:r>
              <a:rPr lang="kk-KZ" sz="1500" b="1">
                <a:solidFill>
                  <a:srgbClr val="002060"/>
                </a:solidFill>
              </a:rPr>
              <a:t>СОДЕРЖАНИЕ</a:t>
            </a:r>
          </a:p>
        </p:txBody>
      </p:sp>
      <p:sp>
        <p:nvSpPr>
          <p:cNvPr id="6" name="Номер слайда 2"/>
          <p:cNvSpPr>
            <a:spLocks noGrp="1"/>
          </p:cNvSpPr>
          <p:nvPr>
            <p:ph type="sldNum" idx="12"/>
          </p:nvPr>
        </p:nvSpPr>
        <p:spPr bwMode="auto"/>
        <p:txBody>
          <a:bodyPr/>
          <a:lstStyle/>
          <a:p>
            <a:pPr defTabSz="706333">
              <a:defRPr/>
            </a:pPr>
            <a:r>
              <a:rPr lang="kk-KZ"/>
              <a:t>2</a:t>
            </a:r>
            <a:endParaRPr lang="en-US"/>
          </a:p>
        </p:txBody>
      </p:sp>
      <p:sp>
        <p:nvSpPr>
          <p:cNvPr id="7" name="Прямоугольник 3"/>
          <p:cNvSpPr/>
          <p:nvPr/>
        </p:nvSpPr>
        <p:spPr bwMode="auto">
          <a:xfrm>
            <a:off x="762672" y="1081719"/>
            <a:ext cx="8604667" cy="5155504"/>
          </a:xfrm>
          <a:prstGeom prst="rect">
            <a:avLst/>
          </a:prstGeom>
        </p:spPr>
        <p:txBody>
          <a:bodyPr wrap="square" lIns="76444" tIns="38222" rIns="76444" bIns="38222">
            <a:spAutoFit/>
          </a:bodyPr>
          <a:lstStyle/>
          <a:p>
            <a:pPr>
              <a:defRPr/>
            </a:pPr>
            <a:r>
              <a:rPr lang="ru-RU" sz="1500" i="1">
                <a:solidFill>
                  <a:srgbClr val="002060"/>
                </a:solidFill>
              </a:rPr>
              <a:t>1. </a:t>
            </a:r>
            <a:r>
              <a:rPr lang="ru-RU" sz="1500" b="1" i="1">
                <a:solidFill>
                  <a:srgbClr val="002060"/>
                </a:solidFill>
              </a:rPr>
              <a:t>АЛГОРИТМ</a:t>
            </a:r>
            <a:r>
              <a:rPr lang="ru-RU" sz="1500" i="1">
                <a:solidFill>
                  <a:srgbClr val="002060"/>
                </a:solidFill>
              </a:rPr>
              <a:t> оперативного реагирования на факты насилия детей</a:t>
            </a:r>
            <a:endParaRPr/>
          </a:p>
          <a:p>
            <a:pPr>
              <a:defRPr/>
            </a:pPr>
            <a:endParaRPr lang="ru-RU" sz="1500" i="1">
              <a:solidFill>
                <a:srgbClr val="002060"/>
              </a:solidFill>
            </a:endParaRPr>
          </a:p>
          <a:p>
            <a:pPr>
              <a:defRPr/>
            </a:pPr>
            <a:r>
              <a:rPr lang="ru-RU" sz="1500" i="1">
                <a:solidFill>
                  <a:srgbClr val="002060"/>
                </a:solidFill>
              </a:rPr>
              <a:t>2. </a:t>
            </a:r>
            <a:r>
              <a:rPr lang="ru-RU" sz="1500" b="1" i="1">
                <a:solidFill>
                  <a:srgbClr val="002060"/>
                </a:solidFill>
              </a:rPr>
              <a:t>АЛГОРИТМ </a:t>
            </a:r>
            <a:r>
              <a:rPr lang="ru-RU" sz="1500" i="1">
                <a:solidFill>
                  <a:srgbClr val="002060"/>
                </a:solidFill>
              </a:rPr>
              <a:t>действий  при обнаружении подозрительного предмета ………………….......4-6</a:t>
            </a:r>
            <a:endParaRPr/>
          </a:p>
          <a:p>
            <a:pPr>
              <a:defRPr/>
            </a:pPr>
            <a:endParaRPr lang="ru-RU" sz="1500" i="1">
              <a:solidFill>
                <a:srgbClr val="002060"/>
              </a:solidFill>
            </a:endParaRPr>
          </a:p>
          <a:p>
            <a:pPr>
              <a:defRPr/>
            </a:pPr>
            <a:r>
              <a:rPr lang="ru-RU" sz="1500" i="1">
                <a:solidFill>
                  <a:srgbClr val="002060"/>
                </a:solidFill>
              </a:rPr>
              <a:t>3. </a:t>
            </a:r>
            <a:r>
              <a:rPr lang="ru-RU" sz="1500" b="1" i="1">
                <a:solidFill>
                  <a:srgbClr val="002060"/>
                </a:solidFill>
              </a:rPr>
              <a:t>АЛГОРИ</a:t>
            </a:r>
            <a:r>
              <a:rPr lang="ru-RU" sz="1500" i="1">
                <a:solidFill>
                  <a:srgbClr val="002060"/>
                </a:solidFill>
              </a:rPr>
              <a:t>ТМ действий при вооруженном нападении на сотрудников, педагогов, обучающихся и воспитанников организаций образования ………………………………………………………….. 7-10</a:t>
            </a:r>
            <a:endParaRPr/>
          </a:p>
          <a:p>
            <a:pPr>
              <a:defRPr/>
            </a:pPr>
            <a:endParaRPr lang="ru-RU" sz="1500" i="1">
              <a:solidFill>
                <a:srgbClr val="002060"/>
              </a:solidFill>
            </a:endParaRPr>
          </a:p>
          <a:p>
            <a:pPr>
              <a:defRPr/>
            </a:pPr>
            <a:r>
              <a:rPr lang="ru-RU" sz="1500" i="1">
                <a:solidFill>
                  <a:srgbClr val="002060"/>
                </a:solidFill>
              </a:rPr>
              <a:t>4. </a:t>
            </a:r>
            <a:r>
              <a:rPr lang="ru-RU" sz="1500" b="1" i="1">
                <a:solidFill>
                  <a:srgbClr val="002060"/>
                </a:solidFill>
              </a:rPr>
              <a:t>АЛГОРИТМ</a:t>
            </a:r>
            <a:r>
              <a:rPr lang="ru-RU" sz="1500" i="1">
                <a:solidFill>
                  <a:srgbClr val="002060"/>
                </a:solidFill>
              </a:rPr>
              <a:t> действий при захвате заложников в организации образования …………….. 11-13</a:t>
            </a:r>
            <a:endParaRPr/>
          </a:p>
          <a:p>
            <a:pPr>
              <a:defRPr/>
            </a:pPr>
            <a:endParaRPr lang="ru-RU" sz="1500" i="1">
              <a:solidFill>
                <a:srgbClr val="002060"/>
              </a:solidFill>
            </a:endParaRPr>
          </a:p>
          <a:p>
            <a:pPr>
              <a:defRPr/>
            </a:pPr>
            <a:r>
              <a:rPr lang="ru-RU" sz="1500" i="1">
                <a:solidFill>
                  <a:srgbClr val="002060"/>
                </a:solidFill>
              </a:rPr>
              <a:t>5. </a:t>
            </a:r>
            <a:r>
              <a:rPr lang="ru-RU" sz="1500" b="1" i="1">
                <a:solidFill>
                  <a:srgbClr val="002060"/>
                </a:solidFill>
              </a:rPr>
              <a:t>АЛГОРИТМ</a:t>
            </a:r>
            <a:r>
              <a:rPr lang="ru-RU" sz="1500" i="1">
                <a:solidFill>
                  <a:srgbClr val="002060"/>
                </a:solidFill>
              </a:rPr>
              <a:t> действий при атаке организации образования террористами …………….. 14-15</a:t>
            </a:r>
            <a:endParaRPr/>
          </a:p>
          <a:p>
            <a:pPr>
              <a:defRPr/>
            </a:pPr>
            <a:endParaRPr lang="ru-RU" sz="1500" i="1">
              <a:solidFill>
                <a:srgbClr val="002060"/>
              </a:solidFill>
            </a:endParaRPr>
          </a:p>
          <a:p>
            <a:pPr>
              <a:defRPr/>
            </a:pPr>
            <a:r>
              <a:rPr lang="ru-RU" sz="1500" i="1">
                <a:solidFill>
                  <a:srgbClr val="002060"/>
                </a:solidFill>
              </a:rPr>
              <a:t>6. </a:t>
            </a:r>
            <a:r>
              <a:rPr lang="ru-RU" sz="1500" b="1" i="1">
                <a:solidFill>
                  <a:srgbClr val="002060"/>
                </a:solidFill>
              </a:rPr>
              <a:t>ПРАКТИЧЕСКИЕ МЕРОПРИЯТИЯ </a:t>
            </a:r>
            <a:r>
              <a:rPr lang="ru-RU" sz="1500" i="1">
                <a:solidFill>
                  <a:srgbClr val="002060"/>
                </a:solidFill>
              </a:rPr>
              <a:t>по предупреждению актов терроризма в организациях образования и на ее территории …………………………………………………………………... 16 - 19</a:t>
            </a:r>
            <a:endParaRPr/>
          </a:p>
          <a:p>
            <a:pPr>
              <a:defRPr/>
            </a:pPr>
            <a:endParaRPr lang="ru-RU" sz="1500" i="1">
              <a:solidFill>
                <a:srgbClr val="002060"/>
              </a:solidFill>
            </a:endParaRPr>
          </a:p>
          <a:p>
            <a:pPr>
              <a:defRPr/>
            </a:pPr>
            <a:r>
              <a:rPr lang="ru-RU" sz="1500" i="1">
                <a:solidFill>
                  <a:srgbClr val="002060"/>
                </a:solidFill>
              </a:rPr>
              <a:t>7. </a:t>
            </a:r>
            <a:r>
              <a:rPr lang="ru-RU" sz="1500" b="1" i="1">
                <a:solidFill>
                  <a:srgbClr val="002060"/>
                </a:solidFill>
              </a:rPr>
              <a:t>АЛГОРИТМ ДЕЙСТВИЙ </a:t>
            </a:r>
            <a:r>
              <a:rPr lang="ru-RU" sz="1500" i="1">
                <a:solidFill>
                  <a:srgbClr val="002060"/>
                </a:solidFill>
              </a:rPr>
              <a:t>сотрудников, обучающихся и воспитанников организаций образования при возникновении чрезвычайных ситуаций техногенного характера …..... 20 - 22</a:t>
            </a:r>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653;g1bc6e687a7d_0_1609"/>
          <p:cNvSpPr/>
          <p:nvPr/>
        </p:nvSpPr>
        <p:spPr bwMode="auto">
          <a:xfrm>
            <a:off x="111709" y="81137"/>
            <a:ext cx="9794372" cy="832221"/>
          </a:xfrm>
          <a:prstGeom prst="rect">
            <a:avLst/>
          </a:prstGeom>
          <a:noFill/>
          <a:ln>
            <a:noFill/>
          </a:ln>
        </p:spPr>
        <p:txBody>
          <a:bodyPr spcFirstLastPara="1" wrap="square" lIns="76431" tIns="38205" rIns="76431" bIns="38205" anchor="t" anchorCtr="0">
            <a:noAutofit/>
          </a:bodyPr>
          <a:lstStyle/>
          <a:p>
            <a:pPr algn="ctr">
              <a:lnSpc>
                <a:spcPct val="114999"/>
              </a:lnSpc>
              <a:spcBef>
                <a:spcPts val="1003"/>
              </a:spcBef>
              <a:buSzPts val="1100"/>
              <a:defRPr/>
            </a:pPr>
            <a:r>
              <a:rPr lang="en-US" sz="1300" b="1">
                <a:solidFill>
                  <a:srgbClr val="002060"/>
                </a:solidFill>
              </a:rPr>
              <a:t>АЛГОРИТМ </a:t>
            </a:r>
            <a:br>
              <a:rPr lang="en-US" sz="1300" b="1">
                <a:solidFill>
                  <a:srgbClr val="002060"/>
                </a:solidFill>
              </a:rPr>
            </a:br>
            <a:r>
              <a:rPr lang="en-US" sz="1300" b="1">
                <a:solidFill>
                  <a:srgbClr val="002060"/>
                </a:solidFill>
              </a:rPr>
              <a:t>ДЕЙСТВИЙ СОТРУДНИКОВ, ОБУЧАЮЩИХСЯ И ВОСПИТАННИКОВ ОРГАНИЗАЦИЙ ОБРАЗОВАНИЯ </a:t>
            </a:r>
            <a:br>
              <a:rPr lang="en-US" sz="1300" b="1">
                <a:solidFill>
                  <a:srgbClr val="002060"/>
                </a:solidFill>
              </a:rPr>
            </a:br>
            <a:r>
              <a:rPr lang="en-US" sz="1300" b="1">
                <a:solidFill>
                  <a:srgbClr val="002060"/>
                </a:solidFill>
              </a:rPr>
              <a:t>ПРИ ВОЗНИКНОВЕНИИ ЧРЕЗВЫЧАЙНЫХ СИТУАЦИЙ ТЕХНОГЕННОГО ХАРАКТЕРА</a:t>
            </a:r>
            <a:endParaRPr sz="1300" b="1">
              <a:solidFill>
                <a:srgbClr val="002060"/>
              </a:solidFill>
            </a:endParaRPr>
          </a:p>
        </p:txBody>
      </p:sp>
      <p:sp>
        <p:nvSpPr>
          <p:cNvPr id="5" name="Google Shape;654;g1bc6e687a7d_0_1609"/>
          <p:cNvSpPr/>
          <p:nvPr/>
        </p:nvSpPr>
        <p:spPr bwMode="auto">
          <a:xfrm>
            <a:off x="1577704" y="1015956"/>
            <a:ext cx="6782419" cy="293911"/>
          </a:xfrm>
          <a:prstGeom prst="rect">
            <a:avLst/>
          </a:prstGeom>
          <a:noFill/>
          <a:ln>
            <a:noFill/>
          </a:ln>
        </p:spPr>
        <p:txBody>
          <a:bodyPr spcFirstLastPara="1" wrap="square" lIns="76431" tIns="38205" rIns="76431" bIns="38205" anchor="t" anchorCtr="0">
            <a:noAutofit/>
          </a:bodyPr>
          <a:lstStyle/>
          <a:p>
            <a:pPr algn="ctr">
              <a:defRPr/>
            </a:pPr>
            <a:r>
              <a:rPr lang="en-US" sz="1300" b="1">
                <a:solidFill>
                  <a:schemeClr val="dk1"/>
                </a:solidFill>
              </a:rPr>
              <a:t>Возникновение пожара (взрыва)</a:t>
            </a:r>
            <a:endParaRPr sz="1300" b="1">
              <a:solidFill>
                <a:schemeClr val="dk1"/>
              </a:solidFill>
            </a:endParaRPr>
          </a:p>
        </p:txBody>
      </p:sp>
      <p:sp>
        <p:nvSpPr>
          <p:cNvPr id="6" name="Google Shape;655;g1bc6e687a7d_0_1609"/>
          <p:cNvSpPr/>
          <p:nvPr/>
        </p:nvSpPr>
        <p:spPr bwMode="auto">
          <a:xfrm>
            <a:off x="5542785" y="1754840"/>
            <a:ext cx="1934886" cy="1602026"/>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just">
              <a:defRPr/>
            </a:pPr>
            <a:endParaRPr sz="1600">
              <a:solidFill>
                <a:schemeClr val="lt1"/>
              </a:solidFill>
              <a:latin typeface="Calibri"/>
              <a:ea typeface="Calibri"/>
              <a:cs typeface="Calibri"/>
            </a:endParaRPr>
          </a:p>
        </p:txBody>
      </p:sp>
      <p:sp>
        <p:nvSpPr>
          <p:cNvPr id="7" name="Google Shape;656;g1bc6e687a7d_0_1609"/>
          <p:cNvSpPr/>
          <p:nvPr/>
        </p:nvSpPr>
        <p:spPr bwMode="auto">
          <a:xfrm>
            <a:off x="2784091" y="1754840"/>
            <a:ext cx="2670817" cy="1602026"/>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just">
              <a:defRPr/>
            </a:pPr>
            <a:endParaRPr sz="1600">
              <a:solidFill>
                <a:schemeClr val="lt1"/>
              </a:solidFill>
              <a:latin typeface="Calibri"/>
              <a:ea typeface="Calibri"/>
              <a:cs typeface="Calibri"/>
            </a:endParaRPr>
          </a:p>
        </p:txBody>
      </p:sp>
      <p:sp>
        <p:nvSpPr>
          <p:cNvPr id="8" name="Google Shape;657;g1bc6e687a7d_0_1609"/>
          <p:cNvSpPr/>
          <p:nvPr/>
        </p:nvSpPr>
        <p:spPr bwMode="auto">
          <a:xfrm>
            <a:off x="483297" y="1754840"/>
            <a:ext cx="2244943" cy="1602026"/>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just">
              <a:defRPr/>
            </a:pPr>
            <a:endParaRPr sz="1600">
              <a:solidFill>
                <a:schemeClr val="lt1"/>
              </a:solidFill>
              <a:latin typeface="Calibri"/>
              <a:ea typeface="Calibri"/>
              <a:cs typeface="Calibri"/>
            </a:endParaRPr>
          </a:p>
        </p:txBody>
      </p:sp>
      <p:sp>
        <p:nvSpPr>
          <p:cNvPr id="9" name="Google Shape;658;g1bc6e687a7d_0_1609"/>
          <p:cNvSpPr/>
          <p:nvPr/>
        </p:nvSpPr>
        <p:spPr bwMode="auto">
          <a:xfrm>
            <a:off x="530238" y="1858174"/>
            <a:ext cx="2052402" cy="1498788"/>
          </a:xfrm>
          <a:prstGeom prst="rect">
            <a:avLst/>
          </a:prstGeom>
          <a:noFill/>
          <a:ln>
            <a:noFill/>
          </a:ln>
        </p:spPr>
        <p:txBody>
          <a:bodyPr spcFirstLastPara="1" wrap="square" lIns="76431" tIns="38205" rIns="76431" bIns="38205" anchor="t" anchorCtr="0">
            <a:noAutofit/>
          </a:bodyPr>
          <a:lstStyle/>
          <a:p>
            <a:pPr algn="ctr">
              <a:defRPr/>
            </a:pPr>
            <a:r>
              <a:rPr lang="en-US" sz="1100">
                <a:solidFill>
                  <a:schemeClr val="dk1"/>
                </a:solidFill>
              </a:rPr>
              <a:t>немедленно сообщить об этом по телефону в государственную противопожарную службу (далее - ГПС) по номеру 101 или единую дежурно-диспетчерскую службу 112</a:t>
            </a:r>
            <a:endParaRPr sz="1100">
              <a:solidFill>
                <a:schemeClr val="dk1"/>
              </a:solidFill>
            </a:endParaRPr>
          </a:p>
        </p:txBody>
      </p:sp>
      <p:sp>
        <p:nvSpPr>
          <p:cNvPr id="10" name="Google Shape;659;g1bc6e687a7d_0_1609"/>
          <p:cNvSpPr/>
          <p:nvPr/>
        </p:nvSpPr>
        <p:spPr bwMode="auto">
          <a:xfrm>
            <a:off x="2924811" y="2018363"/>
            <a:ext cx="2401550" cy="1358680"/>
          </a:xfrm>
          <a:prstGeom prst="rect">
            <a:avLst/>
          </a:prstGeom>
          <a:noFill/>
          <a:ln>
            <a:noFill/>
          </a:ln>
        </p:spPr>
        <p:txBody>
          <a:bodyPr spcFirstLastPara="1" wrap="square" lIns="76431" tIns="38205" rIns="76431" bIns="38205" anchor="t" anchorCtr="0">
            <a:noAutofit/>
          </a:bodyPr>
          <a:lstStyle/>
          <a:p>
            <a:pPr algn="ctr">
              <a:defRPr/>
            </a:pPr>
            <a:r>
              <a:rPr lang="en-US" sz="1100">
                <a:solidFill>
                  <a:schemeClr val="dk1"/>
                </a:solidFill>
              </a:rPr>
              <a:t>принять посильные меры по спасению и эвакуации людей, тушению пожара первичными средствами пожаротушения и сохранности материальных ценностей</a:t>
            </a:r>
            <a:endParaRPr sz="1100">
              <a:solidFill>
                <a:schemeClr val="dk1"/>
              </a:solidFill>
            </a:endParaRPr>
          </a:p>
        </p:txBody>
      </p:sp>
      <p:sp>
        <p:nvSpPr>
          <p:cNvPr id="11" name="Google Shape;660;g1bc6e687a7d_0_1609"/>
          <p:cNvSpPr/>
          <p:nvPr/>
        </p:nvSpPr>
        <p:spPr bwMode="auto">
          <a:xfrm>
            <a:off x="2546861" y="2481838"/>
            <a:ext cx="368087" cy="381083"/>
          </a:xfrm>
          <a:prstGeom prst="rightArrow">
            <a:avLst>
              <a:gd name="adj1" fmla="val 50000"/>
              <a:gd name="adj2" fmla="val 50000"/>
            </a:avLst>
          </a:prstGeom>
          <a:solidFill>
            <a:srgbClr val="E06666"/>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12" name="Google Shape;661;g1bc6e687a7d_0_1609"/>
          <p:cNvSpPr/>
          <p:nvPr/>
        </p:nvSpPr>
        <p:spPr bwMode="auto">
          <a:xfrm>
            <a:off x="5268629" y="2481838"/>
            <a:ext cx="368087" cy="381083"/>
          </a:xfrm>
          <a:prstGeom prst="rightArrow">
            <a:avLst>
              <a:gd name="adj1" fmla="val 50000"/>
              <a:gd name="adj2" fmla="val 50000"/>
            </a:avLst>
          </a:prstGeom>
          <a:solidFill>
            <a:srgbClr val="E06666"/>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13" name="Google Shape;662;g1bc6e687a7d_0_1609"/>
          <p:cNvSpPr/>
          <p:nvPr/>
        </p:nvSpPr>
        <p:spPr bwMode="auto">
          <a:xfrm>
            <a:off x="7582747" y="1754840"/>
            <a:ext cx="2113102" cy="1602026"/>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just">
              <a:defRPr/>
            </a:pPr>
            <a:endParaRPr sz="1600">
              <a:solidFill>
                <a:schemeClr val="lt1"/>
              </a:solidFill>
              <a:latin typeface="Calibri"/>
              <a:ea typeface="Calibri"/>
              <a:cs typeface="Calibri"/>
            </a:endParaRPr>
          </a:p>
        </p:txBody>
      </p:sp>
      <p:sp>
        <p:nvSpPr>
          <p:cNvPr id="14" name="Google Shape;663;g1bc6e687a7d_0_1609"/>
          <p:cNvSpPr/>
          <p:nvPr/>
        </p:nvSpPr>
        <p:spPr bwMode="auto">
          <a:xfrm>
            <a:off x="7818961" y="1858174"/>
            <a:ext cx="1755698" cy="1358680"/>
          </a:xfrm>
          <a:prstGeom prst="rect">
            <a:avLst/>
          </a:prstGeom>
          <a:noFill/>
          <a:ln>
            <a:noFill/>
          </a:ln>
        </p:spPr>
        <p:txBody>
          <a:bodyPr spcFirstLastPara="1" wrap="square" lIns="76431" tIns="38205" rIns="76431" bIns="38205" anchor="t" anchorCtr="0">
            <a:noAutofit/>
          </a:bodyPr>
          <a:lstStyle/>
          <a:p>
            <a:pPr algn="ctr">
              <a:defRPr/>
            </a:pPr>
            <a:r>
              <a:rPr lang="en-US" sz="1100">
                <a:solidFill>
                  <a:schemeClr val="dk1"/>
                </a:solidFill>
              </a:rPr>
              <a:t>при необходимости отключить электроэнергию (за исключением систем противопожарной защиты), остановить работу систем вентиляции</a:t>
            </a:r>
            <a:endParaRPr sz="1100">
              <a:solidFill>
                <a:schemeClr val="dk1"/>
              </a:solidFill>
            </a:endParaRPr>
          </a:p>
        </p:txBody>
      </p:sp>
      <p:sp>
        <p:nvSpPr>
          <p:cNvPr id="15" name="Google Shape;664;g1bc6e687a7d_0_1609"/>
          <p:cNvSpPr/>
          <p:nvPr/>
        </p:nvSpPr>
        <p:spPr bwMode="auto">
          <a:xfrm>
            <a:off x="7358461" y="2481838"/>
            <a:ext cx="368087" cy="381083"/>
          </a:xfrm>
          <a:prstGeom prst="rightArrow">
            <a:avLst>
              <a:gd name="adj1" fmla="val 50000"/>
              <a:gd name="adj2" fmla="val 50000"/>
            </a:avLst>
          </a:prstGeom>
          <a:solidFill>
            <a:srgbClr val="E06666"/>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16" name="Google Shape;665;g1bc6e687a7d_0_1609"/>
          <p:cNvSpPr/>
          <p:nvPr/>
        </p:nvSpPr>
        <p:spPr bwMode="auto">
          <a:xfrm>
            <a:off x="1219912" y="1412471"/>
            <a:ext cx="7305170" cy="329728"/>
          </a:xfrm>
          <a:prstGeom prst="rect">
            <a:avLst/>
          </a:prstGeom>
          <a:noFill/>
          <a:ln>
            <a:noFill/>
          </a:ln>
        </p:spPr>
        <p:txBody>
          <a:bodyPr spcFirstLastPara="1" wrap="square" lIns="76431" tIns="38205" rIns="76431" bIns="38205" anchor="t" anchorCtr="0">
            <a:noAutofit/>
          </a:bodyPr>
          <a:lstStyle/>
          <a:p>
            <a:pPr indent="376380" algn="ctr">
              <a:lnSpc>
                <a:spcPct val="114999"/>
              </a:lnSpc>
              <a:defRPr/>
            </a:pPr>
            <a:r>
              <a:rPr lang="en-US" sz="1300" b="1"/>
              <a:t>Действия руководителя:</a:t>
            </a:r>
            <a:endParaRPr sz="1300" b="1">
              <a:solidFill>
                <a:schemeClr val="dk1"/>
              </a:solidFill>
            </a:endParaRPr>
          </a:p>
        </p:txBody>
      </p:sp>
      <p:sp>
        <p:nvSpPr>
          <p:cNvPr id="17" name="Google Shape;666;g1bc6e687a7d_0_1609"/>
          <p:cNvSpPr/>
          <p:nvPr/>
        </p:nvSpPr>
        <p:spPr bwMode="auto">
          <a:xfrm>
            <a:off x="5590656" y="1988234"/>
            <a:ext cx="1782163" cy="1207247"/>
          </a:xfrm>
          <a:prstGeom prst="rect">
            <a:avLst/>
          </a:prstGeom>
          <a:noFill/>
          <a:ln>
            <a:noFill/>
          </a:ln>
        </p:spPr>
        <p:txBody>
          <a:bodyPr spcFirstLastPara="1" wrap="square" lIns="76431" tIns="38205" rIns="76431" bIns="38205" anchor="t" anchorCtr="0">
            <a:noAutofit/>
          </a:bodyPr>
          <a:lstStyle/>
          <a:p>
            <a:pPr algn="ctr">
              <a:defRPr/>
            </a:pPr>
            <a:r>
              <a:rPr lang="en-US" sz="1100">
                <a:solidFill>
                  <a:schemeClr val="dk1"/>
                </a:solidFill>
              </a:rPr>
              <a:t>проверить включение в работу автоматических систем противопожарной защиты (оповещения людей при пожаре)</a:t>
            </a:r>
            <a:endParaRPr sz="1100">
              <a:solidFill>
                <a:schemeClr val="dk1"/>
              </a:solidFill>
            </a:endParaRPr>
          </a:p>
        </p:txBody>
      </p:sp>
      <p:sp>
        <p:nvSpPr>
          <p:cNvPr id="18" name="Google Shape;667;g1bc6e687a7d_0_1609"/>
          <p:cNvSpPr/>
          <p:nvPr/>
        </p:nvSpPr>
        <p:spPr bwMode="auto">
          <a:xfrm>
            <a:off x="4873943" y="3441515"/>
            <a:ext cx="2113102" cy="1423467"/>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just">
              <a:defRPr/>
            </a:pPr>
            <a:endParaRPr sz="1600">
              <a:solidFill>
                <a:schemeClr val="lt1"/>
              </a:solidFill>
              <a:latin typeface="Calibri"/>
              <a:ea typeface="Calibri"/>
              <a:cs typeface="Calibri"/>
            </a:endParaRPr>
          </a:p>
        </p:txBody>
      </p:sp>
      <p:sp>
        <p:nvSpPr>
          <p:cNvPr id="19" name="Google Shape;668;g1bc6e687a7d_0_1609"/>
          <p:cNvSpPr/>
          <p:nvPr/>
        </p:nvSpPr>
        <p:spPr bwMode="auto">
          <a:xfrm>
            <a:off x="2404343" y="3441515"/>
            <a:ext cx="2401550" cy="1423467"/>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just">
              <a:defRPr/>
            </a:pPr>
            <a:endParaRPr sz="1600">
              <a:solidFill>
                <a:schemeClr val="lt1"/>
              </a:solidFill>
              <a:latin typeface="Calibri"/>
              <a:ea typeface="Calibri"/>
              <a:cs typeface="Calibri"/>
            </a:endParaRPr>
          </a:p>
        </p:txBody>
      </p:sp>
      <p:sp>
        <p:nvSpPr>
          <p:cNvPr id="20" name="Google Shape;669;g1bc6e687a7d_0_1609"/>
          <p:cNvSpPr/>
          <p:nvPr/>
        </p:nvSpPr>
        <p:spPr bwMode="auto">
          <a:xfrm>
            <a:off x="93209" y="3441515"/>
            <a:ext cx="2244943" cy="1423467"/>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just">
              <a:defRPr/>
            </a:pPr>
            <a:endParaRPr sz="1600">
              <a:solidFill>
                <a:schemeClr val="lt1"/>
              </a:solidFill>
              <a:latin typeface="Calibri"/>
              <a:ea typeface="Calibri"/>
              <a:cs typeface="Calibri"/>
            </a:endParaRPr>
          </a:p>
        </p:txBody>
      </p:sp>
      <p:sp>
        <p:nvSpPr>
          <p:cNvPr id="21" name="Google Shape;670;g1bc6e687a7d_0_1609"/>
          <p:cNvSpPr/>
          <p:nvPr/>
        </p:nvSpPr>
        <p:spPr bwMode="auto">
          <a:xfrm>
            <a:off x="140151" y="3648594"/>
            <a:ext cx="2198082" cy="1048440"/>
          </a:xfrm>
          <a:prstGeom prst="rect">
            <a:avLst/>
          </a:prstGeom>
          <a:noFill/>
          <a:ln>
            <a:noFill/>
          </a:ln>
        </p:spPr>
        <p:txBody>
          <a:bodyPr spcFirstLastPara="1" wrap="square" lIns="76431" tIns="38205" rIns="76431" bIns="38205" anchor="t" anchorCtr="0">
            <a:noAutofit/>
          </a:bodyPr>
          <a:lstStyle/>
          <a:p>
            <a:pPr algn="ctr">
              <a:defRPr/>
            </a:pPr>
            <a:r>
              <a:rPr lang="en-US" sz="1100">
                <a:solidFill>
                  <a:schemeClr val="dk1"/>
                </a:solidFill>
              </a:rPr>
              <a:t>выполнить другие мероприятия, способствующие предотвращению развитию пожара и задымления помещений здания</a:t>
            </a:r>
            <a:endParaRPr sz="1100">
              <a:solidFill>
                <a:schemeClr val="dk1"/>
              </a:solidFill>
            </a:endParaRPr>
          </a:p>
        </p:txBody>
      </p:sp>
      <p:sp>
        <p:nvSpPr>
          <p:cNvPr id="22" name="Google Shape;671;g1bc6e687a7d_0_1609"/>
          <p:cNvSpPr/>
          <p:nvPr/>
        </p:nvSpPr>
        <p:spPr bwMode="auto">
          <a:xfrm>
            <a:off x="2530877" y="3653181"/>
            <a:ext cx="2159476" cy="1207247"/>
          </a:xfrm>
          <a:prstGeom prst="rect">
            <a:avLst/>
          </a:prstGeom>
          <a:noFill/>
          <a:ln>
            <a:noFill/>
          </a:ln>
        </p:spPr>
        <p:txBody>
          <a:bodyPr spcFirstLastPara="1" wrap="square" lIns="76431" tIns="38205" rIns="76431" bIns="38205" anchor="t" anchorCtr="0">
            <a:noAutofit/>
          </a:bodyPr>
          <a:lstStyle/>
          <a:p>
            <a:pPr algn="ctr">
              <a:defRPr/>
            </a:pPr>
            <a:r>
              <a:rPr lang="en-US" sz="1100">
                <a:solidFill>
                  <a:schemeClr val="dk1"/>
                </a:solidFill>
              </a:rPr>
              <a:t>осуществлять общее руководство по тушению пожара (с учетом специфических особенностей объекта) до прибытия подразделения ГПС</a:t>
            </a:r>
            <a:endParaRPr sz="1100">
              <a:solidFill>
                <a:schemeClr val="dk1"/>
              </a:solidFill>
            </a:endParaRPr>
          </a:p>
        </p:txBody>
      </p:sp>
      <p:sp>
        <p:nvSpPr>
          <p:cNvPr id="23" name="Google Shape;672;g1bc6e687a7d_0_1609"/>
          <p:cNvSpPr/>
          <p:nvPr/>
        </p:nvSpPr>
        <p:spPr bwMode="auto">
          <a:xfrm>
            <a:off x="2156775" y="4087480"/>
            <a:ext cx="368087" cy="338682"/>
          </a:xfrm>
          <a:prstGeom prst="rightArrow">
            <a:avLst>
              <a:gd name="adj1" fmla="val 50000"/>
              <a:gd name="adj2" fmla="val 50000"/>
            </a:avLst>
          </a:prstGeom>
          <a:solidFill>
            <a:srgbClr val="E06666"/>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24" name="Google Shape;673;g1bc6e687a7d_0_1609"/>
          <p:cNvSpPr/>
          <p:nvPr/>
        </p:nvSpPr>
        <p:spPr bwMode="auto">
          <a:xfrm>
            <a:off x="4619625" y="4087480"/>
            <a:ext cx="368087" cy="338682"/>
          </a:xfrm>
          <a:prstGeom prst="rightArrow">
            <a:avLst>
              <a:gd name="adj1" fmla="val 50000"/>
              <a:gd name="adj2" fmla="val 50000"/>
            </a:avLst>
          </a:prstGeom>
          <a:solidFill>
            <a:srgbClr val="E06666"/>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25" name="Google Shape;674;g1bc6e687a7d_0_1609"/>
          <p:cNvSpPr/>
          <p:nvPr/>
        </p:nvSpPr>
        <p:spPr bwMode="auto">
          <a:xfrm>
            <a:off x="7046716" y="3441515"/>
            <a:ext cx="2113102" cy="1423467"/>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just">
              <a:defRPr/>
            </a:pPr>
            <a:endParaRPr sz="1600">
              <a:solidFill>
                <a:schemeClr val="lt1"/>
              </a:solidFill>
              <a:latin typeface="Calibri"/>
              <a:ea typeface="Calibri"/>
              <a:cs typeface="Calibri"/>
            </a:endParaRPr>
          </a:p>
        </p:txBody>
      </p:sp>
      <p:sp>
        <p:nvSpPr>
          <p:cNvPr id="26" name="Google Shape;675;g1bc6e687a7d_0_1609"/>
          <p:cNvSpPr/>
          <p:nvPr/>
        </p:nvSpPr>
        <p:spPr bwMode="auto">
          <a:xfrm>
            <a:off x="7134579" y="3533331"/>
            <a:ext cx="2052402" cy="1207247"/>
          </a:xfrm>
          <a:prstGeom prst="rect">
            <a:avLst/>
          </a:prstGeom>
          <a:noFill/>
          <a:ln>
            <a:noFill/>
          </a:ln>
        </p:spPr>
        <p:txBody>
          <a:bodyPr spcFirstLastPara="1" wrap="square" lIns="76431" tIns="38205" rIns="76431" bIns="38205" anchor="t" anchorCtr="0">
            <a:noAutofit/>
          </a:bodyPr>
          <a:lstStyle/>
          <a:p>
            <a:pPr algn="ctr">
              <a:defRPr/>
            </a:pPr>
            <a:r>
              <a:rPr lang="en-US" sz="1100">
                <a:solidFill>
                  <a:schemeClr val="dk1"/>
                </a:solidFill>
              </a:rPr>
              <a:t>организовать встречу подразделений ГПС и оказать помощь в выборе кратчайшего пути для подъезда к очагу пожара и противопожарного водоснабжения</a:t>
            </a:r>
            <a:endParaRPr sz="1100">
              <a:solidFill>
                <a:schemeClr val="dk1"/>
              </a:solidFill>
            </a:endParaRPr>
          </a:p>
        </p:txBody>
      </p:sp>
      <p:sp>
        <p:nvSpPr>
          <p:cNvPr id="27" name="Google Shape;676;g1bc6e687a7d_0_1609"/>
          <p:cNvSpPr/>
          <p:nvPr/>
        </p:nvSpPr>
        <p:spPr bwMode="auto">
          <a:xfrm>
            <a:off x="6822431" y="4087480"/>
            <a:ext cx="368087" cy="338682"/>
          </a:xfrm>
          <a:prstGeom prst="rightArrow">
            <a:avLst>
              <a:gd name="adj1" fmla="val 50000"/>
              <a:gd name="adj2" fmla="val 50000"/>
            </a:avLst>
          </a:prstGeom>
          <a:solidFill>
            <a:srgbClr val="E06666"/>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28" name="Google Shape;677;g1bc6e687a7d_0_1609"/>
          <p:cNvSpPr/>
          <p:nvPr/>
        </p:nvSpPr>
        <p:spPr bwMode="auto">
          <a:xfrm>
            <a:off x="4983664" y="3602538"/>
            <a:ext cx="1834851" cy="1207247"/>
          </a:xfrm>
          <a:prstGeom prst="rect">
            <a:avLst/>
          </a:prstGeom>
          <a:noFill/>
          <a:ln>
            <a:noFill/>
          </a:ln>
        </p:spPr>
        <p:txBody>
          <a:bodyPr spcFirstLastPara="1" wrap="square" lIns="76431" tIns="38205" rIns="76431" bIns="38205" anchor="t" anchorCtr="0">
            <a:noAutofit/>
          </a:bodyPr>
          <a:lstStyle/>
          <a:p>
            <a:pPr algn="ctr">
              <a:defRPr/>
            </a:pPr>
            <a:r>
              <a:rPr lang="en-US" sz="1100">
                <a:solidFill>
                  <a:schemeClr val="dk1"/>
                </a:solidFill>
              </a:rPr>
              <a:t>обеспечить соблюдение требования безопасности сотрудниками, принимающими участие в тушении пожара</a:t>
            </a:r>
            <a:endParaRPr sz="1100">
              <a:solidFill>
                <a:schemeClr val="dk1"/>
              </a:solidFill>
            </a:endParaRPr>
          </a:p>
        </p:txBody>
      </p:sp>
      <p:sp>
        <p:nvSpPr>
          <p:cNvPr id="29" name="Google Shape;678;g1bc6e687a7d_0_1609"/>
          <p:cNvSpPr/>
          <p:nvPr/>
        </p:nvSpPr>
        <p:spPr bwMode="auto">
          <a:xfrm>
            <a:off x="0" y="5514540"/>
            <a:ext cx="9906061" cy="1048440"/>
          </a:xfrm>
          <a:prstGeom prst="rect">
            <a:avLst/>
          </a:prstGeom>
          <a:solidFill>
            <a:srgbClr val="F2F2F2"/>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30" name="Google Shape;679;g1bc6e687a7d_0_1609"/>
          <p:cNvSpPr/>
          <p:nvPr/>
        </p:nvSpPr>
        <p:spPr bwMode="auto">
          <a:xfrm>
            <a:off x="2626465" y="5650719"/>
            <a:ext cx="6782419" cy="912283"/>
          </a:xfrm>
          <a:prstGeom prst="rect">
            <a:avLst/>
          </a:prstGeom>
          <a:noFill/>
          <a:ln>
            <a:noFill/>
          </a:ln>
        </p:spPr>
        <p:txBody>
          <a:bodyPr spcFirstLastPara="1" wrap="square" lIns="76431" tIns="38205" rIns="76431" bIns="38205" anchor="t" anchorCtr="0">
            <a:noAutofit/>
          </a:bodyPr>
          <a:lstStyle/>
          <a:p>
            <a:pPr>
              <a:defRPr/>
            </a:pPr>
            <a:r>
              <a:rPr lang="en-US" b="1">
                <a:solidFill>
                  <a:schemeClr val="dk1"/>
                </a:solidFill>
              </a:rPr>
              <a:t>Руководитель организации образования информирует руководителя тушения пожара о конструктивных особенностях объекта, прилегающих строений и сооружений, количестве и пожароопасных свойствах хранимых веществ – и других сведениях, необходимых для успешной ликвидации пожара, безопасности.</a:t>
            </a:r>
            <a:endParaRPr b="1" i="0" u="none" strike="noStrike" cap="none">
              <a:solidFill>
                <a:schemeClr val="dk1"/>
              </a:solidFill>
              <a:latin typeface="Arial"/>
              <a:ea typeface="Arial"/>
              <a:cs typeface="Arial"/>
            </a:endParaRPr>
          </a:p>
        </p:txBody>
      </p:sp>
      <p:sp>
        <p:nvSpPr>
          <p:cNvPr id="31" name="Google Shape;680;g1bc6e687a7d_0_1609"/>
          <p:cNvSpPr/>
          <p:nvPr/>
        </p:nvSpPr>
        <p:spPr bwMode="auto">
          <a:xfrm>
            <a:off x="528575" y="5156764"/>
            <a:ext cx="7305170" cy="329728"/>
          </a:xfrm>
          <a:prstGeom prst="rect">
            <a:avLst/>
          </a:prstGeom>
          <a:noFill/>
          <a:ln>
            <a:noFill/>
          </a:ln>
        </p:spPr>
        <p:txBody>
          <a:bodyPr spcFirstLastPara="1" wrap="square" lIns="76431" tIns="38205" rIns="76431" bIns="38205" anchor="t" anchorCtr="0">
            <a:noAutofit/>
          </a:bodyPr>
          <a:lstStyle/>
          <a:p>
            <a:pPr indent="376380" algn="ctr">
              <a:lnSpc>
                <a:spcPct val="114999"/>
              </a:lnSpc>
              <a:defRPr/>
            </a:pPr>
            <a:r>
              <a:rPr lang="en-US" sz="1300" b="1">
                <a:solidFill>
                  <a:srgbClr val="980000"/>
                </a:solidFill>
              </a:rPr>
              <a:t>По прибытии пожарного подразделения</a:t>
            </a:r>
            <a:endParaRPr sz="1300" b="1">
              <a:solidFill>
                <a:srgbClr val="980000"/>
              </a:solidFill>
            </a:endParaRPr>
          </a:p>
        </p:txBody>
      </p:sp>
      <p:pic>
        <p:nvPicPr>
          <p:cNvPr id="32" name="Google Shape;681;g1bc6e687a7d_0_1609"/>
          <p:cNvPicPr/>
          <p:nvPr/>
        </p:nvPicPr>
        <p:blipFill>
          <a:blip r:embed="rId2">
            <a:alphaModFix/>
          </a:blip>
          <a:srcRect r="68210"/>
          <a:stretch/>
        </p:blipFill>
        <p:spPr bwMode="auto">
          <a:xfrm>
            <a:off x="315421" y="5156764"/>
            <a:ext cx="652448" cy="1296746"/>
          </a:xfrm>
          <a:prstGeom prst="rect">
            <a:avLst/>
          </a:prstGeom>
          <a:noFill/>
          <a:ln>
            <a:noFill/>
          </a:ln>
        </p:spPr>
      </p:pic>
      <p:pic>
        <p:nvPicPr>
          <p:cNvPr id="33" name="Google Shape;682;g1bc6e687a7d_0_1609"/>
          <p:cNvPicPr/>
          <p:nvPr/>
        </p:nvPicPr>
        <p:blipFill>
          <a:blip r:embed="rId2">
            <a:alphaModFix/>
          </a:blip>
          <a:srcRect l="68197" r="-3786"/>
          <a:stretch/>
        </p:blipFill>
        <p:spPr bwMode="auto">
          <a:xfrm>
            <a:off x="626367" y="5156764"/>
            <a:ext cx="730447" cy="1296746"/>
          </a:xfrm>
          <a:prstGeom prst="rect">
            <a:avLst/>
          </a:prstGeom>
          <a:noFill/>
          <a:ln>
            <a:noFill/>
          </a:ln>
        </p:spPr>
      </p:pic>
      <p:pic>
        <p:nvPicPr>
          <p:cNvPr id="34" name="Google Shape;683;g1bc6e687a7d_0_1609"/>
          <p:cNvPicPr/>
          <p:nvPr/>
        </p:nvPicPr>
        <p:blipFill>
          <a:blip r:embed="rId2">
            <a:alphaModFix/>
          </a:blip>
          <a:srcRect l="30301" r="34109"/>
          <a:stretch/>
        </p:blipFill>
        <p:spPr bwMode="auto">
          <a:xfrm>
            <a:off x="1044279" y="5156764"/>
            <a:ext cx="730447" cy="1296746"/>
          </a:xfrm>
          <a:prstGeom prst="rect">
            <a:avLst/>
          </a:prstGeom>
          <a:noFill/>
          <a:ln>
            <a:noFill/>
          </a:ln>
        </p:spPr>
      </p:pic>
      <p:pic>
        <p:nvPicPr>
          <p:cNvPr id="35" name="Google Shape;684;g1bc6e687a7d_0_1609"/>
          <p:cNvPicPr/>
          <p:nvPr/>
        </p:nvPicPr>
        <p:blipFill>
          <a:blip r:embed="rId3">
            <a:alphaModFix/>
          </a:blip>
          <a:stretch/>
        </p:blipFill>
        <p:spPr bwMode="auto">
          <a:xfrm flipH="1">
            <a:off x="1930192" y="5103894"/>
            <a:ext cx="652448" cy="1349615"/>
          </a:xfrm>
          <a:prstGeom prst="rect">
            <a:avLst/>
          </a:prstGeom>
          <a:noFill/>
          <a:ln>
            <a:noFill/>
          </a:ln>
        </p:spPr>
      </p:pic>
      <p:pic>
        <p:nvPicPr>
          <p:cNvPr id="36" name="Google Shape;685;g1bc6e687a7d_0_1609"/>
          <p:cNvPicPr/>
          <p:nvPr/>
        </p:nvPicPr>
        <p:blipFill>
          <a:blip r:embed="rId4">
            <a:alphaModFix/>
          </a:blip>
          <a:srcRect l="7670" r="-7668"/>
          <a:stretch/>
        </p:blipFill>
        <p:spPr bwMode="auto">
          <a:xfrm>
            <a:off x="8999347" y="3621888"/>
            <a:ext cx="652448" cy="1269846"/>
          </a:xfrm>
          <a:prstGeom prst="rect">
            <a:avLst/>
          </a:prstGeom>
          <a:noFill/>
          <a:ln>
            <a:noFill/>
          </a:ln>
        </p:spPr>
      </p:pic>
      <p:pic>
        <p:nvPicPr>
          <p:cNvPr id="37" name="Google Shape;686;g1bc6e687a7d_0_1609"/>
          <p:cNvPicPr/>
          <p:nvPr/>
        </p:nvPicPr>
        <p:blipFill>
          <a:blip r:embed="rId5">
            <a:alphaModFix/>
          </a:blip>
          <a:stretch/>
        </p:blipFill>
        <p:spPr bwMode="auto">
          <a:xfrm>
            <a:off x="1" y="1921696"/>
            <a:ext cx="730448" cy="1320038"/>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691;g1bc6e687a7d_0_1693"/>
          <p:cNvSpPr/>
          <p:nvPr/>
        </p:nvSpPr>
        <p:spPr bwMode="auto">
          <a:xfrm>
            <a:off x="2399882" y="5211630"/>
            <a:ext cx="1439813" cy="1192236"/>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just">
              <a:defRPr/>
            </a:pPr>
            <a:endParaRPr sz="1600">
              <a:solidFill>
                <a:schemeClr val="lt1"/>
              </a:solidFill>
              <a:latin typeface="Calibri"/>
              <a:ea typeface="Calibri"/>
              <a:cs typeface="Calibri"/>
            </a:endParaRPr>
          </a:p>
        </p:txBody>
      </p:sp>
      <p:sp>
        <p:nvSpPr>
          <p:cNvPr id="5" name="Google Shape;692;g1bc6e687a7d_0_1693"/>
          <p:cNvSpPr/>
          <p:nvPr/>
        </p:nvSpPr>
        <p:spPr bwMode="auto">
          <a:xfrm>
            <a:off x="111699" y="5211630"/>
            <a:ext cx="2244943" cy="1192236"/>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just">
              <a:defRPr/>
            </a:pPr>
            <a:endParaRPr sz="1600">
              <a:solidFill>
                <a:schemeClr val="lt1"/>
              </a:solidFill>
              <a:latin typeface="Calibri"/>
              <a:ea typeface="Calibri"/>
              <a:cs typeface="Calibri"/>
            </a:endParaRPr>
          </a:p>
        </p:txBody>
      </p:sp>
      <p:sp>
        <p:nvSpPr>
          <p:cNvPr id="6" name="Google Shape;693;g1bc6e687a7d_0_1693"/>
          <p:cNvSpPr/>
          <p:nvPr/>
        </p:nvSpPr>
        <p:spPr bwMode="auto">
          <a:xfrm>
            <a:off x="146034" y="5288532"/>
            <a:ext cx="2052402" cy="1115334"/>
          </a:xfrm>
          <a:prstGeom prst="rect">
            <a:avLst/>
          </a:prstGeom>
          <a:noFill/>
          <a:ln>
            <a:noFill/>
          </a:ln>
        </p:spPr>
        <p:txBody>
          <a:bodyPr spcFirstLastPara="1" wrap="square" lIns="76431" tIns="38205" rIns="76431" bIns="38205" anchor="t" anchorCtr="0">
            <a:noAutofit/>
          </a:bodyPr>
          <a:lstStyle/>
          <a:p>
            <a:pPr algn="ctr">
              <a:defRPr/>
            </a:pPr>
            <a:r>
              <a:rPr lang="en-US" sz="1100">
                <a:solidFill>
                  <a:schemeClr val="dk1"/>
                </a:solidFill>
              </a:rPr>
              <a:t>обучающиеся, услышав тревогу о пожаре, по указанию преподавателя, покидают кабинет и здание, согласно плана эвакуации</a:t>
            </a:r>
            <a:endParaRPr sz="1100">
              <a:solidFill>
                <a:schemeClr val="dk1"/>
              </a:solidFill>
            </a:endParaRPr>
          </a:p>
        </p:txBody>
      </p:sp>
      <p:sp>
        <p:nvSpPr>
          <p:cNvPr id="7" name="Google Shape;694;g1bc6e687a7d_0_1693"/>
          <p:cNvSpPr/>
          <p:nvPr/>
        </p:nvSpPr>
        <p:spPr bwMode="auto">
          <a:xfrm>
            <a:off x="2482897" y="5407740"/>
            <a:ext cx="1298988" cy="1011043"/>
          </a:xfrm>
          <a:prstGeom prst="rect">
            <a:avLst/>
          </a:prstGeom>
          <a:noFill/>
          <a:ln>
            <a:noFill/>
          </a:ln>
        </p:spPr>
        <p:txBody>
          <a:bodyPr spcFirstLastPara="1" wrap="square" lIns="76431" tIns="38205" rIns="76431" bIns="38205" anchor="t" anchorCtr="0">
            <a:noAutofit/>
          </a:bodyPr>
          <a:lstStyle/>
          <a:p>
            <a:pPr algn="ctr">
              <a:defRPr/>
            </a:pPr>
            <a:r>
              <a:rPr lang="en-US" sz="1100">
                <a:solidFill>
                  <a:schemeClr val="dk1"/>
                </a:solidFill>
              </a:rPr>
              <a:t>в ходе эвакуации не поднимать панику и не толкаться</a:t>
            </a:r>
            <a:endParaRPr sz="1100">
              <a:solidFill>
                <a:schemeClr val="dk1"/>
              </a:solidFill>
            </a:endParaRPr>
          </a:p>
        </p:txBody>
      </p:sp>
      <p:sp>
        <p:nvSpPr>
          <p:cNvPr id="8" name="Google Shape;695;g1bc6e687a7d_0_1693"/>
          <p:cNvSpPr/>
          <p:nvPr/>
        </p:nvSpPr>
        <p:spPr bwMode="auto">
          <a:xfrm>
            <a:off x="2244036" y="5655668"/>
            <a:ext cx="368087" cy="381083"/>
          </a:xfrm>
          <a:prstGeom prst="rightArrow">
            <a:avLst>
              <a:gd name="adj1" fmla="val 50000"/>
              <a:gd name="adj2" fmla="val 50000"/>
            </a:avLst>
          </a:prstGeom>
          <a:solidFill>
            <a:srgbClr val="E06666"/>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9" name="Google Shape;696;g1bc6e687a7d_0_1693"/>
          <p:cNvSpPr/>
          <p:nvPr/>
        </p:nvSpPr>
        <p:spPr bwMode="auto">
          <a:xfrm>
            <a:off x="6022015" y="5211630"/>
            <a:ext cx="1439813" cy="1192236"/>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just">
              <a:defRPr/>
            </a:pPr>
            <a:endParaRPr sz="1600">
              <a:solidFill>
                <a:schemeClr val="lt1"/>
              </a:solidFill>
              <a:latin typeface="Calibri"/>
              <a:ea typeface="Calibri"/>
              <a:cs typeface="Calibri"/>
            </a:endParaRPr>
          </a:p>
        </p:txBody>
      </p:sp>
      <p:sp>
        <p:nvSpPr>
          <p:cNvPr id="10" name="Google Shape;697;g1bc6e687a7d_0_1693"/>
          <p:cNvSpPr/>
          <p:nvPr/>
        </p:nvSpPr>
        <p:spPr bwMode="auto">
          <a:xfrm>
            <a:off x="3898371" y="5211630"/>
            <a:ext cx="2052402" cy="1192236"/>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just">
              <a:defRPr/>
            </a:pPr>
            <a:endParaRPr sz="1600">
              <a:solidFill>
                <a:schemeClr val="lt1"/>
              </a:solidFill>
              <a:latin typeface="Calibri"/>
              <a:ea typeface="Calibri"/>
              <a:cs typeface="Calibri"/>
            </a:endParaRPr>
          </a:p>
        </p:txBody>
      </p:sp>
      <p:sp>
        <p:nvSpPr>
          <p:cNvPr id="11" name="Google Shape;698;g1bc6e687a7d_0_1693"/>
          <p:cNvSpPr/>
          <p:nvPr/>
        </p:nvSpPr>
        <p:spPr bwMode="auto">
          <a:xfrm>
            <a:off x="3970584" y="5356435"/>
            <a:ext cx="2052402" cy="1115334"/>
          </a:xfrm>
          <a:prstGeom prst="rect">
            <a:avLst/>
          </a:prstGeom>
          <a:noFill/>
          <a:ln>
            <a:noFill/>
          </a:ln>
        </p:spPr>
        <p:txBody>
          <a:bodyPr spcFirstLastPara="1" wrap="square" lIns="76431" tIns="38205" rIns="76431" bIns="38205" anchor="t" anchorCtr="0">
            <a:noAutofit/>
          </a:bodyPr>
          <a:lstStyle/>
          <a:p>
            <a:pPr algn="ctr">
              <a:defRPr/>
            </a:pPr>
            <a:r>
              <a:rPr lang="en-US" sz="1100">
                <a:solidFill>
                  <a:schemeClr val="dk1"/>
                </a:solidFill>
              </a:rPr>
              <a:t>при сильном задымлении обязательно использовать средства защиты органов дыхания</a:t>
            </a:r>
            <a:endParaRPr sz="1100">
              <a:solidFill>
                <a:schemeClr val="dk1"/>
              </a:solidFill>
            </a:endParaRPr>
          </a:p>
        </p:txBody>
      </p:sp>
      <p:sp>
        <p:nvSpPr>
          <p:cNvPr id="12" name="Google Shape;699;g1bc6e687a7d_0_1693"/>
          <p:cNvSpPr/>
          <p:nvPr/>
        </p:nvSpPr>
        <p:spPr bwMode="auto">
          <a:xfrm>
            <a:off x="6079860" y="5302220"/>
            <a:ext cx="1298988" cy="1011043"/>
          </a:xfrm>
          <a:prstGeom prst="rect">
            <a:avLst/>
          </a:prstGeom>
          <a:noFill/>
          <a:ln>
            <a:noFill/>
          </a:ln>
        </p:spPr>
        <p:txBody>
          <a:bodyPr spcFirstLastPara="1" wrap="square" lIns="76431" tIns="38205" rIns="76431" bIns="38205" anchor="t" anchorCtr="0">
            <a:noAutofit/>
          </a:bodyPr>
          <a:lstStyle/>
          <a:p>
            <a:pPr algn="ctr">
              <a:defRPr/>
            </a:pPr>
            <a:r>
              <a:rPr lang="en-US" sz="1100">
                <a:solidFill>
                  <a:schemeClr val="dk1"/>
                </a:solidFill>
              </a:rPr>
              <a:t>не разбегаясь собраться в одном месте сбора, указанного в плане эвакуации</a:t>
            </a:r>
            <a:endParaRPr sz="1100">
              <a:solidFill>
                <a:schemeClr val="dk1"/>
              </a:solidFill>
            </a:endParaRPr>
          </a:p>
        </p:txBody>
      </p:sp>
      <p:sp>
        <p:nvSpPr>
          <p:cNvPr id="13" name="Google Shape;700;g1bc6e687a7d_0_1693"/>
          <p:cNvSpPr/>
          <p:nvPr/>
        </p:nvSpPr>
        <p:spPr bwMode="auto">
          <a:xfrm>
            <a:off x="3769275" y="5655668"/>
            <a:ext cx="368087" cy="381083"/>
          </a:xfrm>
          <a:prstGeom prst="rightArrow">
            <a:avLst>
              <a:gd name="adj1" fmla="val 50000"/>
              <a:gd name="adj2" fmla="val 50000"/>
            </a:avLst>
          </a:prstGeom>
          <a:solidFill>
            <a:srgbClr val="E06666"/>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14" name="Google Shape;701;g1bc6e687a7d_0_1693"/>
          <p:cNvSpPr/>
          <p:nvPr/>
        </p:nvSpPr>
        <p:spPr bwMode="auto">
          <a:xfrm>
            <a:off x="5831065" y="5655668"/>
            <a:ext cx="368087" cy="381083"/>
          </a:xfrm>
          <a:prstGeom prst="rightArrow">
            <a:avLst>
              <a:gd name="adj1" fmla="val 50000"/>
              <a:gd name="adj2" fmla="val 50000"/>
            </a:avLst>
          </a:prstGeom>
          <a:solidFill>
            <a:srgbClr val="E06666"/>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15" name="Google Shape;702;g1bc6e687a7d_0_1693"/>
          <p:cNvSpPr/>
          <p:nvPr/>
        </p:nvSpPr>
        <p:spPr bwMode="auto">
          <a:xfrm>
            <a:off x="7561964" y="5211630"/>
            <a:ext cx="2244943" cy="1192236"/>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just">
              <a:defRPr/>
            </a:pPr>
            <a:endParaRPr sz="1600">
              <a:solidFill>
                <a:schemeClr val="lt1"/>
              </a:solidFill>
              <a:latin typeface="Calibri"/>
              <a:ea typeface="Calibri"/>
              <a:cs typeface="Calibri"/>
            </a:endParaRPr>
          </a:p>
        </p:txBody>
      </p:sp>
      <p:sp>
        <p:nvSpPr>
          <p:cNvPr id="16" name="Google Shape;703;g1bc6e687a7d_0_1693"/>
          <p:cNvSpPr/>
          <p:nvPr/>
        </p:nvSpPr>
        <p:spPr bwMode="auto">
          <a:xfrm>
            <a:off x="7608904" y="5288532"/>
            <a:ext cx="2052402" cy="1115334"/>
          </a:xfrm>
          <a:prstGeom prst="rect">
            <a:avLst/>
          </a:prstGeom>
          <a:noFill/>
          <a:ln>
            <a:noFill/>
          </a:ln>
        </p:spPr>
        <p:txBody>
          <a:bodyPr spcFirstLastPara="1" wrap="square" lIns="76431" tIns="38205" rIns="76431" bIns="38205" anchor="t" anchorCtr="0">
            <a:noAutofit/>
          </a:bodyPr>
          <a:lstStyle/>
          <a:p>
            <a:pPr algn="ctr">
              <a:defRPr/>
            </a:pPr>
            <a:r>
              <a:rPr lang="en-US" sz="1100">
                <a:solidFill>
                  <a:schemeClr val="dk1"/>
                </a:solidFill>
              </a:rPr>
              <a:t>в случае отсутствия рядом сидящего согруппника на месте сбора, немедленно сообщите педагогу или сотруднику организации образования</a:t>
            </a:r>
            <a:endParaRPr sz="1100">
              <a:solidFill>
                <a:schemeClr val="dk1"/>
              </a:solidFill>
            </a:endParaRPr>
          </a:p>
        </p:txBody>
      </p:sp>
      <p:sp>
        <p:nvSpPr>
          <p:cNvPr id="17" name="Google Shape;704;g1bc6e687a7d_0_1693"/>
          <p:cNvSpPr/>
          <p:nvPr/>
        </p:nvSpPr>
        <p:spPr bwMode="auto">
          <a:xfrm>
            <a:off x="7356304" y="5655668"/>
            <a:ext cx="368087" cy="381083"/>
          </a:xfrm>
          <a:prstGeom prst="rightArrow">
            <a:avLst>
              <a:gd name="adj1" fmla="val 50000"/>
              <a:gd name="adj2" fmla="val 50000"/>
            </a:avLst>
          </a:prstGeom>
          <a:solidFill>
            <a:srgbClr val="E06666"/>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18" name="Google Shape;705;g1bc6e687a7d_0_1693"/>
          <p:cNvSpPr/>
          <p:nvPr/>
        </p:nvSpPr>
        <p:spPr bwMode="auto">
          <a:xfrm>
            <a:off x="0" y="4517702"/>
            <a:ext cx="9906061" cy="567016"/>
          </a:xfrm>
          <a:prstGeom prst="rect">
            <a:avLst/>
          </a:prstGeom>
          <a:solidFill>
            <a:srgbClr val="DDEAF6"/>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19" name="Google Shape;706;g1bc6e687a7d_0_1693"/>
          <p:cNvSpPr/>
          <p:nvPr/>
        </p:nvSpPr>
        <p:spPr bwMode="auto">
          <a:xfrm>
            <a:off x="0" y="978556"/>
            <a:ext cx="9906061" cy="567016"/>
          </a:xfrm>
          <a:prstGeom prst="rect">
            <a:avLst/>
          </a:prstGeom>
          <a:solidFill>
            <a:srgbClr val="DDEAF6"/>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20" name="Google Shape;707;g1bc6e687a7d_0_1693"/>
          <p:cNvSpPr/>
          <p:nvPr/>
        </p:nvSpPr>
        <p:spPr bwMode="auto">
          <a:xfrm>
            <a:off x="111709" y="81137"/>
            <a:ext cx="9794372" cy="832221"/>
          </a:xfrm>
          <a:prstGeom prst="rect">
            <a:avLst/>
          </a:prstGeom>
          <a:noFill/>
          <a:ln>
            <a:noFill/>
          </a:ln>
        </p:spPr>
        <p:txBody>
          <a:bodyPr spcFirstLastPara="1" wrap="square" lIns="76431" tIns="38205" rIns="76431" bIns="38205" anchor="t" anchorCtr="0">
            <a:noAutofit/>
          </a:bodyPr>
          <a:lstStyle/>
          <a:p>
            <a:pPr algn="ctr">
              <a:lnSpc>
                <a:spcPct val="114999"/>
              </a:lnSpc>
              <a:spcBef>
                <a:spcPts val="1003"/>
              </a:spcBef>
              <a:buSzPts val="1100"/>
              <a:defRPr/>
            </a:pPr>
            <a:r>
              <a:rPr lang="en-US" sz="1300" b="1">
                <a:solidFill>
                  <a:srgbClr val="002060"/>
                </a:solidFill>
              </a:rPr>
              <a:t>АЛГОРИТМ </a:t>
            </a:r>
            <a:br>
              <a:rPr lang="en-US" sz="1300" b="1">
                <a:solidFill>
                  <a:srgbClr val="002060"/>
                </a:solidFill>
              </a:rPr>
            </a:br>
            <a:r>
              <a:rPr lang="en-US" sz="1300" b="1">
                <a:solidFill>
                  <a:srgbClr val="002060"/>
                </a:solidFill>
              </a:rPr>
              <a:t>ДЕЙСТВИЙ СОТРУДНИКОВ, ОБУЧАЮЩИХСЯ И ВОСПИТАННИКОВ ОРГАНИЗАЦИЙ ОБРАЗОВАНИЯ </a:t>
            </a:r>
            <a:br>
              <a:rPr lang="en-US" sz="1300" b="1">
                <a:solidFill>
                  <a:srgbClr val="002060"/>
                </a:solidFill>
              </a:rPr>
            </a:br>
            <a:r>
              <a:rPr lang="en-US" sz="1300" b="1">
                <a:solidFill>
                  <a:srgbClr val="002060"/>
                </a:solidFill>
              </a:rPr>
              <a:t>ПРИ ВОЗНИКНОВЕНИИ ЧРЕЗВЫЧАЙНЫХ СИТУАЦИЙ ТЕХНОГЕННОГО ХАРАКТЕРА</a:t>
            </a:r>
            <a:endParaRPr sz="1300" b="1">
              <a:solidFill>
                <a:srgbClr val="002060"/>
              </a:solidFill>
            </a:endParaRPr>
          </a:p>
        </p:txBody>
      </p:sp>
      <p:sp>
        <p:nvSpPr>
          <p:cNvPr id="21" name="Google Shape;708;g1bc6e687a7d_0_1693"/>
          <p:cNvSpPr/>
          <p:nvPr/>
        </p:nvSpPr>
        <p:spPr bwMode="auto">
          <a:xfrm>
            <a:off x="1577704" y="1015956"/>
            <a:ext cx="6782419" cy="293911"/>
          </a:xfrm>
          <a:prstGeom prst="rect">
            <a:avLst/>
          </a:prstGeom>
          <a:noFill/>
          <a:ln>
            <a:noFill/>
          </a:ln>
        </p:spPr>
        <p:txBody>
          <a:bodyPr spcFirstLastPara="1" wrap="square" lIns="76431" tIns="38205" rIns="76431" bIns="38205" anchor="t" anchorCtr="0">
            <a:noAutofit/>
          </a:bodyPr>
          <a:lstStyle/>
          <a:p>
            <a:pPr algn="ctr">
              <a:defRPr/>
            </a:pPr>
            <a:r>
              <a:rPr lang="en-US" sz="1300" b="1">
                <a:solidFill>
                  <a:schemeClr val="dk1"/>
                </a:solidFill>
              </a:rPr>
              <a:t>Возникновение пожара (взрыва)</a:t>
            </a:r>
            <a:endParaRPr sz="1300" b="1">
              <a:solidFill>
                <a:schemeClr val="dk1"/>
              </a:solidFill>
            </a:endParaRPr>
          </a:p>
        </p:txBody>
      </p:sp>
      <p:sp>
        <p:nvSpPr>
          <p:cNvPr id="22" name="Google Shape;709;g1bc6e687a7d_0_1693"/>
          <p:cNvSpPr/>
          <p:nvPr/>
        </p:nvSpPr>
        <p:spPr bwMode="auto">
          <a:xfrm>
            <a:off x="1219912" y="1215719"/>
            <a:ext cx="7305170" cy="329728"/>
          </a:xfrm>
          <a:prstGeom prst="rect">
            <a:avLst/>
          </a:prstGeom>
          <a:noFill/>
          <a:ln>
            <a:noFill/>
          </a:ln>
        </p:spPr>
        <p:txBody>
          <a:bodyPr spcFirstLastPara="1" wrap="square" lIns="76431" tIns="38205" rIns="76431" bIns="38205" anchor="t" anchorCtr="0">
            <a:noAutofit/>
          </a:bodyPr>
          <a:lstStyle/>
          <a:p>
            <a:pPr indent="376380" algn="ctr">
              <a:lnSpc>
                <a:spcPct val="114999"/>
              </a:lnSpc>
              <a:defRPr/>
            </a:pPr>
            <a:r>
              <a:rPr lang="en-US" sz="1300" b="1"/>
              <a:t>Действия персонала (сотрудники, педагоги):</a:t>
            </a:r>
            <a:endParaRPr sz="1300" b="1">
              <a:solidFill>
                <a:schemeClr val="dk1"/>
              </a:solidFill>
            </a:endParaRPr>
          </a:p>
        </p:txBody>
      </p:sp>
      <p:sp>
        <p:nvSpPr>
          <p:cNvPr id="23" name="Google Shape;710;g1bc6e687a7d_0_1693"/>
          <p:cNvSpPr/>
          <p:nvPr/>
        </p:nvSpPr>
        <p:spPr bwMode="auto">
          <a:xfrm>
            <a:off x="1129594" y="1648048"/>
            <a:ext cx="4597205" cy="941516"/>
          </a:xfrm>
          <a:prstGeom prst="rect">
            <a:avLst/>
          </a:prstGeom>
          <a:noFill/>
          <a:ln>
            <a:noFill/>
          </a:ln>
        </p:spPr>
        <p:txBody>
          <a:bodyPr spcFirstLastPara="1" wrap="square" lIns="76431" tIns="38205" rIns="76431" bIns="38205" anchor="t" anchorCtr="0">
            <a:noAutofit/>
          </a:bodyPr>
          <a:lstStyle/>
          <a:p>
            <a:pPr>
              <a:defRPr/>
            </a:pPr>
            <a:r>
              <a:rPr lang="en-US" sz="1100" b="1">
                <a:solidFill>
                  <a:schemeClr val="dk1"/>
                </a:solidFill>
              </a:rPr>
              <a:t>немедленно сообщить руководству, а также по телефону в государственную противопожарную службу (далее - ГПС) по номеру 101 или единую дежурно-диспетчерскую службу 112, назвав адрес и номер объекта, место возникновения пожара, свою фамилию и должность</a:t>
            </a:r>
            <a:endParaRPr sz="1100" b="1">
              <a:solidFill>
                <a:schemeClr val="dk1"/>
              </a:solidFill>
            </a:endParaRPr>
          </a:p>
        </p:txBody>
      </p:sp>
      <p:sp>
        <p:nvSpPr>
          <p:cNvPr id="24" name="Google Shape;711;g1bc6e687a7d_0_1693"/>
          <p:cNvSpPr/>
          <p:nvPr/>
        </p:nvSpPr>
        <p:spPr bwMode="auto">
          <a:xfrm>
            <a:off x="1209109" y="2614692"/>
            <a:ext cx="4190998" cy="459302"/>
          </a:xfrm>
          <a:prstGeom prst="rect">
            <a:avLst/>
          </a:prstGeom>
          <a:noFill/>
          <a:ln>
            <a:noFill/>
          </a:ln>
        </p:spPr>
        <p:txBody>
          <a:bodyPr spcFirstLastPara="1" wrap="square" lIns="76431" tIns="38205" rIns="76431" bIns="38205" anchor="t" anchorCtr="0">
            <a:noAutofit/>
          </a:bodyPr>
          <a:lstStyle/>
          <a:p>
            <a:pPr>
              <a:defRPr/>
            </a:pPr>
            <a:r>
              <a:rPr lang="en-US" sz="1100">
                <a:solidFill>
                  <a:schemeClr val="dk1"/>
                </a:solidFill>
              </a:rPr>
              <a:t>прекратить занятие, обесточить электрические приборы и оборудование, выключить свет и закрыть окна</a:t>
            </a:r>
            <a:endParaRPr sz="1100">
              <a:solidFill>
                <a:schemeClr val="dk1"/>
              </a:solidFill>
            </a:endParaRPr>
          </a:p>
        </p:txBody>
      </p:sp>
      <p:pic>
        <p:nvPicPr>
          <p:cNvPr id="25" name="Google Shape;712;g1bc6e687a7d_0_1693" descr="F:\Преза ЕН\15 марта\011.png"/>
          <p:cNvPicPr/>
          <p:nvPr/>
        </p:nvPicPr>
        <p:blipFill>
          <a:blip r:embed="rId2">
            <a:alphaModFix/>
          </a:blip>
          <a:srcRect t="46927" b="44778"/>
          <a:stretch/>
        </p:blipFill>
        <p:spPr bwMode="auto">
          <a:xfrm rot="5400000">
            <a:off x="-207895" y="2948756"/>
            <a:ext cx="2567924" cy="107055"/>
          </a:xfrm>
          <a:prstGeom prst="rect">
            <a:avLst/>
          </a:prstGeom>
          <a:noFill/>
          <a:ln>
            <a:noFill/>
          </a:ln>
        </p:spPr>
      </p:pic>
      <p:sp>
        <p:nvSpPr>
          <p:cNvPr id="26" name="Google Shape;713;g1bc6e687a7d_0_1693"/>
          <p:cNvSpPr/>
          <p:nvPr/>
        </p:nvSpPr>
        <p:spPr bwMode="auto">
          <a:xfrm>
            <a:off x="1129594" y="3099892"/>
            <a:ext cx="4478475" cy="459302"/>
          </a:xfrm>
          <a:prstGeom prst="rect">
            <a:avLst/>
          </a:prstGeom>
          <a:noFill/>
          <a:ln>
            <a:noFill/>
          </a:ln>
        </p:spPr>
        <p:txBody>
          <a:bodyPr spcFirstLastPara="1" wrap="square" lIns="76431" tIns="38205" rIns="76431" bIns="38205" anchor="t" anchorCtr="0">
            <a:noAutofit/>
          </a:bodyPr>
          <a:lstStyle/>
          <a:p>
            <a:pPr>
              <a:defRPr/>
            </a:pPr>
            <a:r>
              <a:rPr lang="en-US" sz="1100" b="1">
                <a:solidFill>
                  <a:schemeClr val="dk1"/>
                </a:solidFill>
              </a:rPr>
              <a:t>выдать обучающимся имеющиеся в кабинете средства защиты</a:t>
            </a:r>
            <a:endParaRPr sz="1100" b="1">
              <a:solidFill>
                <a:schemeClr val="dk1"/>
              </a:solidFill>
            </a:endParaRPr>
          </a:p>
        </p:txBody>
      </p:sp>
      <p:sp>
        <p:nvSpPr>
          <p:cNvPr id="27" name="Google Shape;714;g1bc6e687a7d_0_1693"/>
          <p:cNvSpPr/>
          <p:nvPr/>
        </p:nvSpPr>
        <p:spPr bwMode="auto">
          <a:xfrm>
            <a:off x="1209111" y="3445312"/>
            <a:ext cx="4190998" cy="832221"/>
          </a:xfrm>
          <a:prstGeom prst="rect">
            <a:avLst/>
          </a:prstGeom>
          <a:noFill/>
          <a:ln>
            <a:noFill/>
          </a:ln>
        </p:spPr>
        <p:txBody>
          <a:bodyPr spcFirstLastPara="1" wrap="square" lIns="76431" tIns="38205" rIns="76431" bIns="38205" anchor="t" anchorCtr="0">
            <a:noAutofit/>
          </a:bodyPr>
          <a:lstStyle/>
          <a:p>
            <a:pPr>
              <a:defRPr/>
            </a:pPr>
            <a:r>
              <a:rPr lang="en-US" sz="1100">
                <a:solidFill>
                  <a:schemeClr val="dk1"/>
                </a:solidFill>
              </a:rPr>
              <a:t>соблюдая выдержку и спокойствие, не допуская паники, вывести учащихся на первый этаж и далее к основному или запасному выходам из школы согласно утвержденному плану эвакуации при пожаре</a:t>
            </a:r>
            <a:endParaRPr sz="1100">
              <a:solidFill>
                <a:schemeClr val="dk1"/>
              </a:solidFill>
            </a:endParaRPr>
          </a:p>
        </p:txBody>
      </p:sp>
      <p:sp>
        <p:nvSpPr>
          <p:cNvPr id="28" name="Google Shape;715;g1bc6e687a7d_0_1693"/>
          <p:cNvSpPr/>
          <p:nvPr/>
        </p:nvSpPr>
        <p:spPr bwMode="auto">
          <a:xfrm>
            <a:off x="5715064" y="1648048"/>
            <a:ext cx="3270293" cy="459302"/>
          </a:xfrm>
          <a:prstGeom prst="rect">
            <a:avLst/>
          </a:prstGeom>
          <a:noFill/>
          <a:ln>
            <a:noFill/>
          </a:ln>
        </p:spPr>
        <p:txBody>
          <a:bodyPr spcFirstLastPara="1" wrap="square" lIns="76431" tIns="38205" rIns="76431" bIns="38205" anchor="t" anchorCtr="0">
            <a:noAutofit/>
          </a:bodyPr>
          <a:lstStyle/>
          <a:p>
            <a:pPr>
              <a:defRPr/>
            </a:pPr>
            <a:r>
              <a:rPr lang="en-US" sz="1100" b="1">
                <a:solidFill>
                  <a:schemeClr val="dk1"/>
                </a:solidFill>
              </a:rPr>
              <a:t>оказать первую помощь пострадавшим </a:t>
            </a:r>
            <a:br>
              <a:rPr lang="en-US" sz="1100" b="1">
                <a:solidFill>
                  <a:schemeClr val="dk1"/>
                </a:solidFill>
              </a:rPr>
            </a:br>
            <a:r>
              <a:rPr lang="en-US" sz="1100" b="1">
                <a:solidFill>
                  <a:schemeClr val="dk1"/>
                </a:solidFill>
              </a:rPr>
              <a:t>по мере возможности</a:t>
            </a:r>
            <a:endParaRPr sz="1100" b="1">
              <a:solidFill>
                <a:schemeClr val="dk1"/>
              </a:solidFill>
            </a:endParaRPr>
          </a:p>
        </p:txBody>
      </p:sp>
      <p:sp>
        <p:nvSpPr>
          <p:cNvPr id="29" name="Google Shape;716;g1bc6e687a7d_0_1693"/>
          <p:cNvSpPr/>
          <p:nvPr/>
        </p:nvSpPr>
        <p:spPr bwMode="auto">
          <a:xfrm>
            <a:off x="5797879" y="2183088"/>
            <a:ext cx="3711950" cy="680525"/>
          </a:xfrm>
          <a:prstGeom prst="rect">
            <a:avLst/>
          </a:prstGeom>
          <a:noFill/>
          <a:ln>
            <a:noFill/>
          </a:ln>
        </p:spPr>
        <p:txBody>
          <a:bodyPr spcFirstLastPara="1" wrap="square" lIns="76431" tIns="38205" rIns="76431" bIns="38205" anchor="t" anchorCtr="0">
            <a:noAutofit/>
          </a:bodyPr>
          <a:lstStyle/>
          <a:p>
            <a:pPr>
              <a:defRPr/>
            </a:pPr>
            <a:r>
              <a:rPr lang="en-US" sz="1100">
                <a:solidFill>
                  <a:schemeClr val="dk1"/>
                </a:solidFill>
              </a:rPr>
              <a:t>организовать встречу пожарных и спасателей, показать им места подъезда к школе, размещение люков пожарных гидрантов, план эвакуации и место возгорания на плане</a:t>
            </a:r>
            <a:endParaRPr sz="1100">
              <a:solidFill>
                <a:schemeClr val="dk1"/>
              </a:solidFill>
            </a:endParaRPr>
          </a:p>
        </p:txBody>
      </p:sp>
      <p:pic>
        <p:nvPicPr>
          <p:cNvPr id="30" name="Google Shape;717;g1bc6e687a7d_0_1693" descr="F:\Преза ЕН\15 марта\011.png"/>
          <p:cNvPicPr/>
          <p:nvPr/>
        </p:nvPicPr>
        <p:blipFill>
          <a:blip r:embed="rId2">
            <a:alphaModFix/>
          </a:blip>
          <a:srcRect t="46927" b="44778"/>
          <a:stretch/>
        </p:blipFill>
        <p:spPr bwMode="auto">
          <a:xfrm rot="5400000">
            <a:off x="4377574" y="2948756"/>
            <a:ext cx="2567924" cy="107055"/>
          </a:xfrm>
          <a:prstGeom prst="rect">
            <a:avLst/>
          </a:prstGeom>
          <a:noFill/>
          <a:ln>
            <a:noFill/>
          </a:ln>
        </p:spPr>
      </p:pic>
      <p:sp>
        <p:nvSpPr>
          <p:cNvPr id="31" name="Google Shape;718;g1bc6e687a7d_0_1693"/>
          <p:cNvSpPr/>
          <p:nvPr/>
        </p:nvSpPr>
        <p:spPr bwMode="auto">
          <a:xfrm>
            <a:off x="5715063" y="3082895"/>
            <a:ext cx="3794746" cy="567016"/>
          </a:xfrm>
          <a:prstGeom prst="rect">
            <a:avLst/>
          </a:prstGeom>
          <a:noFill/>
          <a:ln>
            <a:noFill/>
          </a:ln>
        </p:spPr>
        <p:txBody>
          <a:bodyPr spcFirstLastPara="1" wrap="square" lIns="76431" tIns="38205" rIns="76431" bIns="38205" anchor="t" anchorCtr="0">
            <a:noAutofit/>
          </a:bodyPr>
          <a:lstStyle/>
          <a:p>
            <a:pPr>
              <a:defRPr/>
            </a:pPr>
            <a:r>
              <a:rPr lang="en-US" sz="1100" b="1">
                <a:solidFill>
                  <a:schemeClr val="dk1"/>
                </a:solidFill>
              </a:rPr>
              <a:t>осуществить перекличку обучающихся, о ее результатах доложить руководителю организации образования и информировать родителей</a:t>
            </a:r>
            <a:endParaRPr sz="1100" b="1">
              <a:solidFill>
                <a:schemeClr val="dk1"/>
              </a:solidFill>
            </a:endParaRPr>
          </a:p>
        </p:txBody>
      </p:sp>
      <p:sp>
        <p:nvSpPr>
          <p:cNvPr id="32" name="Google Shape;719;g1bc6e687a7d_0_1693"/>
          <p:cNvSpPr/>
          <p:nvPr/>
        </p:nvSpPr>
        <p:spPr bwMode="auto">
          <a:xfrm>
            <a:off x="5797878" y="3738191"/>
            <a:ext cx="3270293" cy="567016"/>
          </a:xfrm>
          <a:prstGeom prst="rect">
            <a:avLst/>
          </a:prstGeom>
          <a:noFill/>
          <a:ln>
            <a:noFill/>
          </a:ln>
        </p:spPr>
        <p:txBody>
          <a:bodyPr spcFirstLastPara="1" wrap="square" lIns="76431" tIns="38205" rIns="76431" bIns="38205" anchor="t" anchorCtr="0">
            <a:noAutofit/>
          </a:bodyPr>
          <a:lstStyle/>
          <a:p>
            <a:pPr>
              <a:defRPr/>
            </a:pPr>
            <a:r>
              <a:rPr lang="en-US" sz="1100">
                <a:solidFill>
                  <a:schemeClr val="dk1"/>
                </a:solidFill>
              </a:rPr>
              <a:t>одеть воспитанников и вывести из групп, провести перекличку</a:t>
            </a:r>
            <a:endParaRPr sz="1100">
              <a:solidFill>
                <a:schemeClr val="dk1"/>
              </a:solidFill>
            </a:endParaRPr>
          </a:p>
        </p:txBody>
      </p:sp>
      <p:pic>
        <p:nvPicPr>
          <p:cNvPr id="33" name="Google Shape;720;g1bc6e687a7d_0_1693"/>
          <p:cNvPicPr/>
          <p:nvPr/>
        </p:nvPicPr>
        <p:blipFill>
          <a:blip r:embed="rId3">
            <a:alphaModFix/>
          </a:blip>
          <a:srcRect l="58004" r="25456"/>
          <a:stretch/>
        </p:blipFill>
        <p:spPr bwMode="auto">
          <a:xfrm>
            <a:off x="118710" y="1552391"/>
            <a:ext cx="939805" cy="2567302"/>
          </a:xfrm>
          <a:prstGeom prst="rect">
            <a:avLst/>
          </a:prstGeom>
          <a:noFill/>
          <a:ln>
            <a:noFill/>
          </a:ln>
        </p:spPr>
      </p:pic>
      <p:sp>
        <p:nvSpPr>
          <p:cNvPr id="34" name="Google Shape;721;g1bc6e687a7d_0_1693"/>
          <p:cNvSpPr/>
          <p:nvPr/>
        </p:nvSpPr>
        <p:spPr bwMode="auto">
          <a:xfrm>
            <a:off x="1219912" y="4604288"/>
            <a:ext cx="7305170" cy="329728"/>
          </a:xfrm>
          <a:prstGeom prst="rect">
            <a:avLst/>
          </a:prstGeom>
          <a:noFill/>
          <a:ln>
            <a:noFill/>
          </a:ln>
        </p:spPr>
        <p:txBody>
          <a:bodyPr spcFirstLastPara="1" wrap="square" lIns="76431" tIns="38205" rIns="76431" bIns="38205" anchor="t" anchorCtr="0">
            <a:noAutofit/>
          </a:bodyPr>
          <a:lstStyle/>
          <a:p>
            <a:pPr indent="376380" algn="ctr">
              <a:lnSpc>
                <a:spcPct val="114999"/>
              </a:lnSpc>
              <a:defRPr/>
            </a:pPr>
            <a:r>
              <a:rPr lang="en-US" sz="1300" b="1"/>
              <a:t>Действия обучающихся:</a:t>
            </a:r>
            <a:endParaRPr sz="1300" b="1">
              <a:solidFill>
                <a:schemeClr val="dk1"/>
              </a:solidFill>
            </a:endParaRPr>
          </a:p>
        </p:txBody>
      </p:sp>
      <p:pic>
        <p:nvPicPr>
          <p:cNvPr id="35" name="Google Shape;722;g1bc6e687a7d_0_1693"/>
          <p:cNvPicPr/>
          <p:nvPr/>
        </p:nvPicPr>
        <p:blipFill>
          <a:blip r:embed="rId4">
            <a:alphaModFix/>
          </a:blip>
          <a:srcRect r="51862"/>
          <a:stretch/>
        </p:blipFill>
        <p:spPr bwMode="auto">
          <a:xfrm>
            <a:off x="2783610" y="4236032"/>
            <a:ext cx="513108" cy="1011043"/>
          </a:xfrm>
          <a:prstGeom prst="rect">
            <a:avLst/>
          </a:prstGeom>
          <a:noFill/>
          <a:ln>
            <a:noFill/>
          </a:ln>
        </p:spPr>
      </p:pic>
      <p:pic>
        <p:nvPicPr>
          <p:cNvPr id="36" name="Google Shape;723;g1bc6e687a7d_0_1693"/>
          <p:cNvPicPr/>
          <p:nvPr/>
        </p:nvPicPr>
        <p:blipFill>
          <a:blip r:embed="rId5">
            <a:alphaModFix/>
          </a:blip>
          <a:srcRect l="51411"/>
          <a:stretch/>
        </p:blipFill>
        <p:spPr bwMode="auto">
          <a:xfrm>
            <a:off x="3296710" y="4296232"/>
            <a:ext cx="668149" cy="935130"/>
          </a:xfrm>
          <a:prstGeom prst="rect">
            <a:avLst/>
          </a:prstGeom>
          <a:noFill/>
          <a:ln>
            <a:noFill/>
          </a:ln>
        </p:spPr>
      </p:pic>
      <p:pic>
        <p:nvPicPr>
          <p:cNvPr id="37" name="Google Shape;724;g1bc6e687a7d_0_1693"/>
          <p:cNvPicPr/>
          <p:nvPr/>
        </p:nvPicPr>
        <p:blipFill>
          <a:blip r:embed="rId4">
            <a:alphaModFix/>
          </a:blip>
          <a:srcRect l="51862"/>
          <a:stretch/>
        </p:blipFill>
        <p:spPr bwMode="auto">
          <a:xfrm>
            <a:off x="6748195" y="4236032"/>
            <a:ext cx="513108" cy="1011043"/>
          </a:xfrm>
          <a:prstGeom prst="rect">
            <a:avLst/>
          </a:prstGeom>
          <a:noFill/>
          <a:ln>
            <a:noFill/>
          </a:ln>
        </p:spPr>
      </p:pic>
      <p:pic>
        <p:nvPicPr>
          <p:cNvPr id="38" name="Google Shape;725;g1bc6e687a7d_0_1693"/>
          <p:cNvPicPr/>
          <p:nvPr/>
        </p:nvPicPr>
        <p:blipFill>
          <a:blip r:embed="rId5">
            <a:alphaModFix/>
          </a:blip>
          <a:srcRect r="51411"/>
          <a:stretch/>
        </p:blipFill>
        <p:spPr bwMode="auto">
          <a:xfrm>
            <a:off x="6131999" y="4296232"/>
            <a:ext cx="668149" cy="935130"/>
          </a:xfrm>
          <a:prstGeom prst="rect">
            <a:avLst/>
          </a:prstGeom>
          <a:noFill/>
          <a:ln>
            <a:noFill/>
          </a:ln>
        </p:spPr>
      </p:pic>
      <p:pic>
        <p:nvPicPr>
          <p:cNvPr id="39" name="Google Shape;726;g1bc6e687a7d_0_1693"/>
          <p:cNvPicPr/>
          <p:nvPr/>
        </p:nvPicPr>
        <p:blipFill>
          <a:blip r:embed="rId6">
            <a:alphaModFix/>
          </a:blip>
          <a:srcRect t="36180" r="45699" b="4096"/>
          <a:stretch/>
        </p:blipFill>
        <p:spPr bwMode="auto">
          <a:xfrm>
            <a:off x="0" y="4143254"/>
            <a:ext cx="939806" cy="1121710"/>
          </a:xfrm>
          <a:prstGeom prst="rect">
            <a:avLst/>
          </a:prstGeom>
          <a:noFill/>
          <a:ln>
            <a:noFill/>
          </a:ln>
        </p:spPr>
      </p:pic>
      <p:pic>
        <p:nvPicPr>
          <p:cNvPr id="40" name="Google Shape;727;g1bc6e687a7d_0_1693"/>
          <p:cNvPicPr/>
          <p:nvPr/>
        </p:nvPicPr>
        <p:blipFill>
          <a:blip r:embed="rId7">
            <a:alphaModFix/>
          </a:blip>
          <a:srcRect r="35691"/>
          <a:stretch/>
        </p:blipFill>
        <p:spPr bwMode="auto">
          <a:xfrm>
            <a:off x="8791441" y="530629"/>
            <a:ext cx="939803" cy="15688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732;g1bc6e687a7d_0_1800"/>
          <p:cNvSpPr/>
          <p:nvPr/>
        </p:nvSpPr>
        <p:spPr bwMode="auto">
          <a:xfrm>
            <a:off x="0" y="1141259"/>
            <a:ext cx="9906061" cy="459302"/>
          </a:xfrm>
          <a:prstGeom prst="rect">
            <a:avLst/>
          </a:prstGeom>
          <a:solidFill>
            <a:srgbClr val="DDEAF6"/>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5" name="Google Shape;733;g1bc6e687a7d_0_1800"/>
          <p:cNvSpPr/>
          <p:nvPr/>
        </p:nvSpPr>
        <p:spPr bwMode="auto">
          <a:xfrm>
            <a:off x="716381" y="1225573"/>
            <a:ext cx="8312311" cy="329728"/>
          </a:xfrm>
          <a:prstGeom prst="rect">
            <a:avLst/>
          </a:prstGeom>
          <a:noFill/>
          <a:ln>
            <a:noFill/>
          </a:ln>
        </p:spPr>
        <p:txBody>
          <a:bodyPr spcFirstLastPara="1" wrap="square" lIns="76431" tIns="38205" rIns="76431" bIns="38205" anchor="t" anchorCtr="0">
            <a:noAutofit/>
          </a:bodyPr>
          <a:lstStyle/>
          <a:p>
            <a:pPr indent="376380" algn="ctr">
              <a:lnSpc>
                <a:spcPct val="114999"/>
              </a:lnSpc>
              <a:defRPr/>
            </a:pPr>
            <a:r>
              <a:rPr lang="en-US" sz="1300" b="1">
                <a:solidFill>
                  <a:srgbClr val="002060"/>
                </a:solidFill>
              </a:rPr>
              <a:t>Действия лиц, обеспечивающих безопасность организации образования:</a:t>
            </a:r>
            <a:endParaRPr sz="1300" b="1">
              <a:solidFill>
                <a:srgbClr val="002060"/>
              </a:solidFill>
            </a:endParaRPr>
          </a:p>
        </p:txBody>
      </p:sp>
      <p:sp>
        <p:nvSpPr>
          <p:cNvPr id="6" name="Google Shape;734;g1bc6e687a7d_0_1800"/>
          <p:cNvSpPr/>
          <p:nvPr/>
        </p:nvSpPr>
        <p:spPr bwMode="auto">
          <a:xfrm>
            <a:off x="2550772" y="1712561"/>
            <a:ext cx="5970005" cy="703964"/>
          </a:xfrm>
          <a:prstGeom prst="rect">
            <a:avLst/>
          </a:prstGeom>
          <a:noFill/>
          <a:ln>
            <a:noFill/>
          </a:ln>
        </p:spPr>
        <p:txBody>
          <a:bodyPr spcFirstLastPara="1" wrap="square" lIns="76431" tIns="38205" rIns="76431" bIns="38205" anchor="t" anchorCtr="0">
            <a:noAutofit/>
          </a:bodyPr>
          <a:lstStyle/>
          <a:p>
            <a:pPr>
              <a:defRPr/>
            </a:pPr>
            <a:r>
              <a:rPr lang="en-US" sz="1300" b="1">
                <a:solidFill>
                  <a:schemeClr val="dk1"/>
                </a:solidFill>
              </a:rPr>
              <a:t>немедленно сообщить руководству, а также по телефону в государственную противопожарную службу (далее - ГПС) по номеру 101 или единую дежурно-диспетчерскую службу 112, назвав адрес и номер объекта, место возникновения пожара, свою фамилию и должность</a:t>
            </a:r>
            <a:endParaRPr sz="1300" b="1">
              <a:solidFill>
                <a:schemeClr val="dk1"/>
              </a:solidFill>
            </a:endParaRPr>
          </a:p>
        </p:txBody>
      </p:sp>
      <p:sp>
        <p:nvSpPr>
          <p:cNvPr id="7" name="Google Shape;735;g1bc6e687a7d_0_1800"/>
          <p:cNvSpPr/>
          <p:nvPr/>
        </p:nvSpPr>
        <p:spPr bwMode="auto">
          <a:xfrm>
            <a:off x="2666266" y="2749761"/>
            <a:ext cx="6088249" cy="459302"/>
          </a:xfrm>
          <a:prstGeom prst="rect">
            <a:avLst/>
          </a:prstGeom>
          <a:noFill/>
          <a:ln>
            <a:noFill/>
          </a:ln>
        </p:spPr>
        <p:txBody>
          <a:bodyPr spcFirstLastPara="1" wrap="square" lIns="76431" tIns="38205" rIns="76431" bIns="38205" anchor="t" anchorCtr="0">
            <a:noAutofit/>
          </a:bodyPr>
          <a:lstStyle/>
          <a:p>
            <a:pPr>
              <a:defRPr/>
            </a:pPr>
            <a:r>
              <a:rPr lang="en-US" sz="1300">
                <a:solidFill>
                  <a:srgbClr val="2F5496"/>
                </a:solidFill>
              </a:rPr>
              <a:t>задействовать системы оповещения объекта и проинформировать о возникновении возгорания</a:t>
            </a:r>
            <a:endParaRPr sz="1300">
              <a:solidFill>
                <a:srgbClr val="2F5496"/>
              </a:solidFill>
            </a:endParaRPr>
          </a:p>
        </p:txBody>
      </p:sp>
      <p:sp>
        <p:nvSpPr>
          <p:cNvPr id="8" name="Google Shape;736;g1bc6e687a7d_0_1800"/>
          <p:cNvSpPr/>
          <p:nvPr/>
        </p:nvSpPr>
        <p:spPr bwMode="auto">
          <a:xfrm>
            <a:off x="111709" y="81137"/>
            <a:ext cx="9794372" cy="832221"/>
          </a:xfrm>
          <a:prstGeom prst="rect">
            <a:avLst/>
          </a:prstGeom>
          <a:noFill/>
          <a:ln>
            <a:noFill/>
          </a:ln>
        </p:spPr>
        <p:txBody>
          <a:bodyPr spcFirstLastPara="1" wrap="square" lIns="76431" tIns="38205" rIns="76431" bIns="38205" anchor="t" anchorCtr="0">
            <a:noAutofit/>
          </a:bodyPr>
          <a:lstStyle/>
          <a:p>
            <a:pPr algn="ctr">
              <a:lnSpc>
                <a:spcPct val="114999"/>
              </a:lnSpc>
              <a:spcBef>
                <a:spcPts val="1003"/>
              </a:spcBef>
              <a:buSzPts val="1100"/>
              <a:defRPr/>
            </a:pPr>
            <a:r>
              <a:rPr lang="en-US" sz="1300" b="1">
                <a:solidFill>
                  <a:srgbClr val="002060"/>
                </a:solidFill>
              </a:rPr>
              <a:t>АЛГОРИТМ </a:t>
            </a:r>
            <a:br>
              <a:rPr lang="en-US" sz="1300" b="1">
                <a:solidFill>
                  <a:srgbClr val="002060"/>
                </a:solidFill>
              </a:rPr>
            </a:br>
            <a:r>
              <a:rPr lang="en-US" sz="1300" b="1">
                <a:solidFill>
                  <a:srgbClr val="002060"/>
                </a:solidFill>
              </a:rPr>
              <a:t>ДЕЙСТВИЙ СОТРУДНИКОВ, ОБУЧАЮЩИХСЯ И ВОСПИТАННИКОВ ОРГАНИЗАЦИЙ ОБРАЗОВАНИЯ </a:t>
            </a:r>
            <a:br>
              <a:rPr lang="en-US" sz="1300" b="1">
                <a:solidFill>
                  <a:srgbClr val="002060"/>
                </a:solidFill>
              </a:rPr>
            </a:br>
            <a:r>
              <a:rPr lang="en-US" sz="1300" b="1">
                <a:solidFill>
                  <a:srgbClr val="002060"/>
                </a:solidFill>
              </a:rPr>
              <a:t>ПРИ ВОЗНИКНОВЕНИИ ЧРЕЗВЫЧАЙНЫХ СИТУАЦИЙ ТЕХНОГЕННОГО ХАРАКТЕРА</a:t>
            </a:r>
            <a:endParaRPr sz="1300" b="1">
              <a:solidFill>
                <a:srgbClr val="002060"/>
              </a:solidFill>
            </a:endParaRPr>
          </a:p>
        </p:txBody>
      </p:sp>
      <p:sp>
        <p:nvSpPr>
          <p:cNvPr id="9" name="Google Shape;737;g1bc6e687a7d_0_1800"/>
          <p:cNvSpPr/>
          <p:nvPr/>
        </p:nvSpPr>
        <p:spPr bwMode="auto">
          <a:xfrm>
            <a:off x="2550772" y="3392905"/>
            <a:ext cx="5970005" cy="703964"/>
          </a:xfrm>
          <a:prstGeom prst="rect">
            <a:avLst/>
          </a:prstGeom>
          <a:noFill/>
          <a:ln>
            <a:noFill/>
          </a:ln>
        </p:spPr>
        <p:txBody>
          <a:bodyPr spcFirstLastPara="1" wrap="square" lIns="76431" tIns="38205" rIns="76431" bIns="38205" anchor="t" anchorCtr="0">
            <a:noAutofit/>
          </a:bodyPr>
          <a:lstStyle/>
          <a:p>
            <a:pPr>
              <a:defRPr/>
            </a:pPr>
            <a:r>
              <a:rPr lang="en-US" sz="1300" b="1">
                <a:solidFill>
                  <a:schemeClr val="dk1"/>
                </a:solidFill>
              </a:rPr>
              <a:t>начать своевременную эвакуацию людей с объекта, проверив наличие лиц в каждой части объекта</a:t>
            </a:r>
            <a:endParaRPr sz="1300" b="1">
              <a:solidFill>
                <a:schemeClr val="dk1"/>
              </a:solidFill>
            </a:endParaRPr>
          </a:p>
        </p:txBody>
      </p:sp>
      <p:sp>
        <p:nvSpPr>
          <p:cNvPr id="10" name="Google Shape;738;g1bc6e687a7d_0_1800"/>
          <p:cNvSpPr/>
          <p:nvPr/>
        </p:nvSpPr>
        <p:spPr bwMode="auto">
          <a:xfrm>
            <a:off x="2666266" y="4083335"/>
            <a:ext cx="6088249" cy="459302"/>
          </a:xfrm>
          <a:prstGeom prst="rect">
            <a:avLst/>
          </a:prstGeom>
          <a:noFill/>
          <a:ln>
            <a:noFill/>
          </a:ln>
        </p:spPr>
        <p:txBody>
          <a:bodyPr spcFirstLastPara="1" wrap="square" lIns="76431" tIns="38205" rIns="76431" bIns="38205" anchor="t" anchorCtr="0">
            <a:noAutofit/>
          </a:bodyPr>
          <a:lstStyle/>
          <a:p>
            <a:pPr>
              <a:defRPr/>
            </a:pPr>
            <a:r>
              <a:rPr lang="en-US" sz="1300">
                <a:solidFill>
                  <a:srgbClr val="2F5496"/>
                </a:solidFill>
              </a:rPr>
              <a:t>принять меры по локализации и тушению пожара первичными средствами пожаротушения</a:t>
            </a:r>
            <a:endParaRPr sz="1300">
              <a:solidFill>
                <a:srgbClr val="2F5496"/>
              </a:solidFill>
            </a:endParaRPr>
          </a:p>
        </p:txBody>
      </p:sp>
      <p:sp>
        <p:nvSpPr>
          <p:cNvPr id="11" name="Google Shape;739;g1bc6e687a7d_0_1800"/>
          <p:cNvSpPr/>
          <p:nvPr/>
        </p:nvSpPr>
        <p:spPr bwMode="auto">
          <a:xfrm>
            <a:off x="2550772" y="4594982"/>
            <a:ext cx="5970005" cy="329728"/>
          </a:xfrm>
          <a:prstGeom prst="rect">
            <a:avLst/>
          </a:prstGeom>
          <a:noFill/>
          <a:ln>
            <a:noFill/>
          </a:ln>
        </p:spPr>
        <p:txBody>
          <a:bodyPr spcFirstLastPara="1" wrap="square" lIns="76431" tIns="38205" rIns="76431" bIns="38205" anchor="t" anchorCtr="0">
            <a:noAutofit/>
          </a:bodyPr>
          <a:lstStyle/>
          <a:p>
            <a:pPr>
              <a:defRPr/>
            </a:pPr>
            <a:r>
              <a:rPr lang="en-US" sz="1300" b="1">
                <a:solidFill>
                  <a:schemeClr val="dk1"/>
                </a:solidFill>
              </a:rPr>
              <a:t>оказать первую помощь пострадавшим по мере возможности</a:t>
            </a:r>
            <a:endParaRPr sz="1300" b="1">
              <a:solidFill>
                <a:schemeClr val="dk1"/>
              </a:solidFill>
            </a:endParaRPr>
          </a:p>
        </p:txBody>
      </p:sp>
      <p:sp>
        <p:nvSpPr>
          <p:cNvPr id="12" name="Google Shape;740;g1bc6e687a7d_0_1800"/>
          <p:cNvSpPr/>
          <p:nvPr/>
        </p:nvSpPr>
        <p:spPr bwMode="auto">
          <a:xfrm>
            <a:off x="2666265" y="5045461"/>
            <a:ext cx="6088249" cy="616528"/>
          </a:xfrm>
          <a:prstGeom prst="rect">
            <a:avLst/>
          </a:prstGeom>
          <a:noFill/>
          <a:ln>
            <a:noFill/>
          </a:ln>
        </p:spPr>
        <p:txBody>
          <a:bodyPr spcFirstLastPara="1" wrap="square" lIns="76431" tIns="38205" rIns="76431" bIns="38205" anchor="t" anchorCtr="0">
            <a:noAutofit/>
          </a:bodyPr>
          <a:lstStyle/>
          <a:p>
            <a:pPr>
              <a:defRPr/>
            </a:pPr>
            <a:r>
              <a:rPr lang="en-US" sz="1300">
                <a:solidFill>
                  <a:srgbClr val="2F5496"/>
                </a:solidFill>
              </a:rPr>
              <a:t>организовать встречу пожарных и спасателей, показать им места подъезда к объекту, размещение люков пожарных гидрантов, план эвакуации и место возгорания на плане</a:t>
            </a:r>
            <a:endParaRPr sz="1300">
              <a:solidFill>
                <a:srgbClr val="2F5496"/>
              </a:solidFill>
            </a:endParaRPr>
          </a:p>
        </p:txBody>
      </p:sp>
      <p:sp>
        <p:nvSpPr>
          <p:cNvPr id="13" name="Google Shape;741;g1bc6e687a7d_0_1800"/>
          <p:cNvSpPr/>
          <p:nvPr/>
        </p:nvSpPr>
        <p:spPr bwMode="auto">
          <a:xfrm>
            <a:off x="2550772" y="5782729"/>
            <a:ext cx="5970005" cy="703964"/>
          </a:xfrm>
          <a:prstGeom prst="rect">
            <a:avLst/>
          </a:prstGeom>
          <a:noFill/>
          <a:ln>
            <a:noFill/>
          </a:ln>
        </p:spPr>
        <p:txBody>
          <a:bodyPr spcFirstLastPara="1" wrap="square" lIns="76431" tIns="38205" rIns="76431" bIns="38205" anchor="t" anchorCtr="0">
            <a:noAutofit/>
          </a:bodyPr>
          <a:lstStyle/>
          <a:p>
            <a:pPr>
              <a:defRPr/>
            </a:pPr>
            <a:r>
              <a:rPr lang="en-US" sz="1300" b="1">
                <a:solidFill>
                  <a:schemeClr val="dk1"/>
                </a:solidFill>
              </a:rPr>
              <a:t>после приезда пожарных необходимо оцепить территорию до прибытия сотрудников органов внутренних дел и запретить вход на нее лицам, не задействованным в тушении</a:t>
            </a:r>
            <a:endParaRPr sz="1300" b="1">
              <a:solidFill>
                <a:schemeClr val="dk1"/>
              </a:solidFill>
            </a:endParaRPr>
          </a:p>
        </p:txBody>
      </p:sp>
      <p:pic>
        <p:nvPicPr>
          <p:cNvPr id="14" name="Google Shape;742;g1bc6e687a7d_0_1800"/>
          <p:cNvPicPr/>
          <p:nvPr/>
        </p:nvPicPr>
        <p:blipFill>
          <a:blip r:embed="rId2">
            <a:alphaModFix/>
          </a:blip>
          <a:stretch/>
        </p:blipFill>
        <p:spPr bwMode="auto">
          <a:xfrm>
            <a:off x="1365722" y="1696286"/>
            <a:ext cx="888743" cy="924557"/>
          </a:xfrm>
          <a:prstGeom prst="rect">
            <a:avLst/>
          </a:prstGeom>
          <a:noFill/>
          <a:ln>
            <a:noFill/>
          </a:ln>
        </p:spPr>
      </p:pic>
      <p:pic>
        <p:nvPicPr>
          <p:cNvPr id="15" name="Google Shape;743;g1bc6e687a7d_0_1800"/>
          <p:cNvPicPr/>
          <p:nvPr/>
        </p:nvPicPr>
        <p:blipFill>
          <a:blip r:embed="rId3">
            <a:alphaModFix/>
          </a:blip>
          <a:stretch/>
        </p:blipFill>
        <p:spPr bwMode="auto">
          <a:xfrm flipH="1">
            <a:off x="1221008" y="3170224"/>
            <a:ext cx="1054833" cy="729019"/>
          </a:xfrm>
          <a:prstGeom prst="rect">
            <a:avLst/>
          </a:prstGeom>
          <a:noFill/>
          <a:ln>
            <a:noFill/>
          </a:ln>
        </p:spPr>
      </p:pic>
      <p:cxnSp>
        <p:nvCxnSpPr>
          <p:cNvPr id="16" name="Google Shape;744;g1bc6e687a7d_0_1800"/>
          <p:cNvCxnSpPr>
            <a:cxnSpLocks/>
          </p:cNvCxnSpPr>
          <p:nvPr/>
        </p:nvCxnSpPr>
        <p:spPr bwMode="auto">
          <a:xfrm>
            <a:off x="1810088" y="2705075"/>
            <a:ext cx="0" cy="444027"/>
          </a:xfrm>
          <a:prstGeom prst="straightConnector1">
            <a:avLst/>
          </a:prstGeom>
          <a:noFill/>
          <a:ln w="19050" cap="flat" cmpd="sng">
            <a:solidFill>
              <a:schemeClr val="dk1"/>
            </a:solidFill>
            <a:prstDash val="solid"/>
            <a:miter lim="800000"/>
            <a:headEnd type="none" w="sm" len="sm"/>
            <a:tailEnd type="triangle" w="med" len="med"/>
          </a:ln>
        </p:spPr>
      </p:cxnSp>
      <p:pic>
        <p:nvPicPr>
          <p:cNvPr id="17" name="Google Shape;745;g1bc6e687a7d_0_1800"/>
          <p:cNvPicPr/>
          <p:nvPr/>
        </p:nvPicPr>
        <p:blipFill>
          <a:blip r:embed="rId4">
            <a:alphaModFix/>
          </a:blip>
          <a:stretch/>
        </p:blipFill>
        <p:spPr bwMode="auto">
          <a:xfrm flipH="1">
            <a:off x="1365722" y="4289733"/>
            <a:ext cx="958379" cy="616667"/>
          </a:xfrm>
          <a:prstGeom prst="rect">
            <a:avLst/>
          </a:prstGeom>
          <a:noFill/>
          <a:ln>
            <a:noFill/>
          </a:ln>
        </p:spPr>
      </p:pic>
      <p:cxnSp>
        <p:nvCxnSpPr>
          <p:cNvPr id="18" name="Google Shape;746;g1bc6e687a7d_0_1800"/>
          <p:cNvCxnSpPr>
            <a:cxnSpLocks/>
          </p:cNvCxnSpPr>
          <p:nvPr/>
        </p:nvCxnSpPr>
        <p:spPr bwMode="auto">
          <a:xfrm>
            <a:off x="1810088" y="3949541"/>
            <a:ext cx="0" cy="444027"/>
          </a:xfrm>
          <a:prstGeom prst="straightConnector1">
            <a:avLst/>
          </a:prstGeom>
          <a:noFill/>
          <a:ln w="19050" cap="flat" cmpd="sng">
            <a:solidFill>
              <a:schemeClr val="dk1"/>
            </a:solidFill>
            <a:prstDash val="solid"/>
            <a:miter lim="800000"/>
            <a:headEnd type="none" w="sm" len="sm"/>
            <a:tailEnd type="triangle" w="med" len="med"/>
          </a:ln>
        </p:spPr>
      </p:cxnSp>
      <p:cxnSp>
        <p:nvCxnSpPr>
          <p:cNvPr id="19" name="Google Shape;747;g1bc6e687a7d_0_1800"/>
          <p:cNvCxnSpPr>
            <a:cxnSpLocks/>
          </p:cNvCxnSpPr>
          <p:nvPr/>
        </p:nvCxnSpPr>
        <p:spPr bwMode="auto">
          <a:xfrm>
            <a:off x="1810088" y="4956701"/>
            <a:ext cx="0" cy="444027"/>
          </a:xfrm>
          <a:prstGeom prst="straightConnector1">
            <a:avLst/>
          </a:prstGeom>
          <a:noFill/>
          <a:ln w="19050" cap="flat" cmpd="sng">
            <a:solidFill>
              <a:schemeClr val="dk1"/>
            </a:solidFill>
            <a:prstDash val="solid"/>
            <a:miter lim="800000"/>
            <a:headEnd type="none" w="sm" len="sm"/>
            <a:tailEnd type="triangle" w="med" len="med"/>
          </a:ln>
        </p:spPr>
      </p:cxnSp>
      <p:pic>
        <p:nvPicPr>
          <p:cNvPr id="20" name="Google Shape;748;g1bc6e687a7d_0_1800"/>
          <p:cNvPicPr/>
          <p:nvPr/>
        </p:nvPicPr>
        <p:blipFill>
          <a:blip r:embed="rId5">
            <a:alphaModFix/>
          </a:blip>
          <a:stretch/>
        </p:blipFill>
        <p:spPr bwMode="auto">
          <a:xfrm>
            <a:off x="1151495" y="5517920"/>
            <a:ext cx="1317175" cy="832221"/>
          </a:xfrm>
          <a:prstGeom prst="rect">
            <a:avLst/>
          </a:prstGeom>
          <a:noFill/>
          <a:ln>
            <a:noFill/>
          </a:ln>
        </p:spPr>
      </p:pic>
      <p:sp>
        <p:nvSpPr>
          <p:cNvPr id="21" name="Google Shape;749;g1bc6e687a7d_0_1800"/>
          <p:cNvSpPr/>
          <p:nvPr/>
        </p:nvSpPr>
        <p:spPr bwMode="auto">
          <a:xfrm>
            <a:off x="1577704" y="904993"/>
            <a:ext cx="6782419" cy="293911"/>
          </a:xfrm>
          <a:prstGeom prst="rect">
            <a:avLst/>
          </a:prstGeom>
          <a:noFill/>
          <a:ln>
            <a:noFill/>
          </a:ln>
        </p:spPr>
        <p:txBody>
          <a:bodyPr spcFirstLastPara="1" wrap="square" lIns="76431" tIns="38205" rIns="76431" bIns="38205" anchor="t" anchorCtr="0">
            <a:noAutofit/>
          </a:bodyPr>
          <a:lstStyle/>
          <a:p>
            <a:pPr algn="ctr">
              <a:defRPr/>
            </a:pPr>
            <a:r>
              <a:rPr lang="en-US" sz="1300" b="1">
                <a:solidFill>
                  <a:schemeClr val="dk1"/>
                </a:solidFill>
              </a:rPr>
              <a:t>Возникновение пожара (взрыва)</a:t>
            </a:r>
            <a:endParaRPr sz="1300" b="1">
              <a:solidFill>
                <a:schemeClr val="dk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Прямоугольник 35"/>
          <p:cNvSpPr/>
          <p:nvPr/>
        </p:nvSpPr>
        <p:spPr bwMode="auto">
          <a:xfrm>
            <a:off x="0" y="5456131"/>
            <a:ext cx="9906000" cy="121959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444" tIns="38222" rIns="76444" bIns="38222" rtlCol="0" anchor="ctr"/>
          <a:lstStyle/>
          <a:p>
            <a:pPr algn="ctr">
              <a:defRPr/>
            </a:pPr>
            <a:endParaRPr lang="ru-RU"/>
          </a:p>
        </p:txBody>
      </p:sp>
      <p:sp>
        <p:nvSpPr>
          <p:cNvPr id="5" name="Прямоугольник 66"/>
          <p:cNvSpPr/>
          <p:nvPr/>
        </p:nvSpPr>
        <p:spPr bwMode="auto">
          <a:xfrm>
            <a:off x="0" y="5399593"/>
            <a:ext cx="9906000" cy="29601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444" tIns="38222" rIns="76444" bIns="38222" rtlCol="0" anchor="ctr"/>
          <a:lstStyle/>
          <a:p>
            <a:pPr algn="ctr">
              <a:defRPr/>
            </a:pPr>
            <a:endParaRPr lang="ru-RU"/>
          </a:p>
        </p:txBody>
      </p:sp>
      <p:sp>
        <p:nvSpPr>
          <p:cNvPr id="6" name="Прямоугольник 3"/>
          <p:cNvSpPr/>
          <p:nvPr/>
        </p:nvSpPr>
        <p:spPr bwMode="auto">
          <a:xfrm>
            <a:off x="1438583" y="182722"/>
            <a:ext cx="6970149" cy="277245"/>
          </a:xfrm>
          <a:prstGeom prst="rect">
            <a:avLst/>
          </a:prstGeom>
        </p:spPr>
        <p:txBody>
          <a:bodyPr wrap="square" lIns="76444" tIns="38222" rIns="76444" bIns="38222">
            <a:spAutoFit/>
          </a:bodyPr>
          <a:lstStyle/>
          <a:p>
            <a:pPr algn="ctr">
              <a:defRPr/>
            </a:pPr>
            <a:r>
              <a:rPr lang="ru-RU" sz="1300" b="1">
                <a:solidFill>
                  <a:srgbClr val="002060"/>
                </a:solidFill>
              </a:rPr>
              <a:t>АЛГОРИТМ ОПЕРАТИВНОГО РЕАГИРОВАНИЯ НА ФАКТЫ НАСИЛИЯ ДЕТЕЙ</a:t>
            </a:r>
          </a:p>
        </p:txBody>
      </p:sp>
      <p:sp>
        <p:nvSpPr>
          <p:cNvPr id="7" name="Прямоугольник 1"/>
          <p:cNvSpPr/>
          <p:nvPr/>
        </p:nvSpPr>
        <p:spPr bwMode="auto">
          <a:xfrm>
            <a:off x="234934" y="1433027"/>
            <a:ext cx="4688724" cy="1185186"/>
          </a:xfrm>
          <a:prstGeom prst="rect">
            <a:avLst/>
          </a:prstGeom>
        </p:spPr>
        <p:txBody>
          <a:bodyPr wrap="square" lIns="76444" tIns="38222" rIns="76444" bIns="38222">
            <a:spAutoFit/>
          </a:bodyPr>
          <a:lstStyle/>
          <a:p>
            <a:pPr algn="just">
              <a:defRPr/>
            </a:pPr>
            <a:r>
              <a:rPr lang="ru-RU" sz="900">
                <a:solidFill>
                  <a:srgbClr val="00B0F0"/>
                </a:solidFill>
              </a:rPr>
              <a:t>■</a:t>
            </a:r>
            <a:r>
              <a:rPr lang="ru-RU" sz="900"/>
              <a:t> осуществление постоянного мониторинга положения детей и выявление фактов насилия (мониторинг СМИ, патронажное посещение, рейды, прием и рассмотрение обращений граждан и др.) органами внутренних дел (ОВД), органами и организациями образования (ОО), здравоохранения (ОЗ), социальной защиты (ОСЗ). Рабочим органом оперативного реагирования на факты насилия над детьми является Министерство просвещения РК (МП). На региональном уровне ответственность за координацю всей работы по оператвиному реагированию несут заместители акимов регионов.</a:t>
            </a:r>
            <a:endParaRPr/>
          </a:p>
        </p:txBody>
      </p:sp>
      <p:sp>
        <p:nvSpPr>
          <p:cNvPr id="8" name="Прямоугольник 2"/>
          <p:cNvSpPr/>
          <p:nvPr/>
        </p:nvSpPr>
        <p:spPr bwMode="auto">
          <a:xfrm>
            <a:off x="236298" y="3706941"/>
            <a:ext cx="4687359" cy="1600685"/>
          </a:xfrm>
          <a:prstGeom prst="rect">
            <a:avLst/>
          </a:prstGeom>
        </p:spPr>
        <p:txBody>
          <a:bodyPr wrap="square" lIns="76444" tIns="38222" rIns="76444" bIns="38222">
            <a:spAutoFit/>
          </a:bodyPr>
          <a:lstStyle/>
          <a:p>
            <a:pPr algn="just">
              <a:defRPr/>
            </a:pPr>
            <a:r>
              <a:rPr lang="ru-RU" sz="900">
                <a:solidFill>
                  <a:srgbClr val="00B0F0"/>
                </a:solidFill>
              </a:rPr>
              <a:t>■ </a:t>
            </a:r>
            <a:r>
              <a:rPr lang="ru-RU" sz="900"/>
              <a:t>при выявлении фактов насилия одним из органов либо организаций,</a:t>
            </a:r>
            <a:r>
              <a:rPr lang="ru-RU" sz="900" b="1"/>
              <a:t> </a:t>
            </a:r>
            <a:r>
              <a:rPr lang="ru-RU" sz="900"/>
              <a:t>информирование </a:t>
            </a:r>
            <a:r>
              <a:rPr lang="ru-RU" sz="900" b="1"/>
              <a:t>в течение 1 (одного) часа </a:t>
            </a:r>
            <a:r>
              <a:rPr lang="ru-RU" sz="900"/>
              <a:t>ОВД, органов прокуратуры, ОО, ОЗ;</a:t>
            </a:r>
            <a:endParaRPr/>
          </a:p>
          <a:p>
            <a:pPr algn="just">
              <a:defRPr/>
            </a:pPr>
            <a:r>
              <a:rPr lang="ru-RU" sz="900">
                <a:solidFill>
                  <a:srgbClr val="00B0F0"/>
                </a:solidFill>
              </a:rPr>
              <a:t>■ </a:t>
            </a:r>
            <a:r>
              <a:rPr lang="ru-RU" sz="900"/>
              <a:t>осуществление выезда следственной группы и незамедлительное проведение следственных мероприятий ОВД (осмотр места происшествия, медицинское освидетельствование, назначение СМЭ, допрос потерпевшего, свидетелей и т.д.)</a:t>
            </a:r>
            <a:r>
              <a:rPr lang="kk-KZ" sz="900"/>
              <a:t>;</a:t>
            </a:r>
            <a:endParaRPr lang="ru-RU" sz="900"/>
          </a:p>
          <a:p>
            <a:pPr algn="just">
              <a:defRPr/>
            </a:pPr>
            <a:r>
              <a:rPr lang="ru-RU" sz="900">
                <a:solidFill>
                  <a:srgbClr val="00B0F0"/>
                </a:solidFill>
              </a:rPr>
              <a:t>■ </a:t>
            </a:r>
            <a:r>
              <a:rPr lang="ru-RU" sz="900"/>
              <a:t>идентификация случая: выявление признаков насилия (ОЗ), определение угроз жизни и здоровью ребенка (ОЗ, ОО), установление предварительного диагноза (ОЗ);</a:t>
            </a:r>
            <a:endParaRPr/>
          </a:p>
          <a:p>
            <a:pPr algn="just">
              <a:defRPr/>
            </a:pPr>
            <a:r>
              <a:rPr lang="ru-RU" sz="900">
                <a:solidFill>
                  <a:srgbClr val="00B0F0"/>
                </a:solidFill>
              </a:rPr>
              <a:t>■ </a:t>
            </a:r>
            <a:r>
              <a:rPr lang="ru-RU" sz="900"/>
              <a:t>назначение процессуального прокурора и обеспечение надзора (органы прокуратуры);</a:t>
            </a:r>
            <a:endParaRPr/>
          </a:p>
          <a:p>
            <a:pPr algn="just">
              <a:defRPr/>
            </a:pPr>
            <a:r>
              <a:rPr lang="ru-RU" sz="900">
                <a:solidFill>
                  <a:srgbClr val="00B0F0"/>
                </a:solidFill>
              </a:rPr>
              <a:t>■ </a:t>
            </a:r>
            <a:r>
              <a:rPr lang="ru-RU" sz="900"/>
              <a:t>предоставление адвоката (ОВД).</a:t>
            </a:r>
            <a:endParaRPr/>
          </a:p>
        </p:txBody>
      </p:sp>
      <p:sp>
        <p:nvSpPr>
          <p:cNvPr id="9" name="Прямоугольник 4"/>
          <p:cNvSpPr/>
          <p:nvPr/>
        </p:nvSpPr>
        <p:spPr bwMode="auto">
          <a:xfrm>
            <a:off x="5046474" y="1433027"/>
            <a:ext cx="4702670" cy="1323686"/>
          </a:xfrm>
          <a:prstGeom prst="rect">
            <a:avLst/>
          </a:prstGeom>
        </p:spPr>
        <p:txBody>
          <a:bodyPr wrap="square" lIns="76444" tIns="38222" rIns="76444" bIns="38222">
            <a:spAutoFit/>
          </a:bodyPr>
          <a:lstStyle/>
          <a:p>
            <a:pPr algn="just">
              <a:defRPr/>
            </a:pPr>
            <a:r>
              <a:rPr lang="ru-RU" sz="900">
                <a:solidFill>
                  <a:srgbClr val="00B0F0"/>
                </a:solidFill>
              </a:rPr>
              <a:t>■ </a:t>
            </a:r>
            <a:r>
              <a:rPr lang="ru-RU" sz="900"/>
              <a:t>организация своевременной комплексной поддержки жертв насилия, в т.ч. родственников жертвы насилия, включающее: психологическое сопровождение (ОО); обеспечение первичной безопасности ребенка с учетом мнения родителей (за исключением случаев насилия родителем/законным представителем); изолирование жертвы от насильника в безопасное помещение (ОВД, ОО)</a:t>
            </a:r>
            <a:r>
              <a:rPr lang="kk-KZ" sz="900"/>
              <a:t>; </a:t>
            </a:r>
            <a:r>
              <a:rPr lang="ru-RU" sz="900"/>
              <a:t>обеспечение первичных потребностей ребенка в еде, тепле, одежде (ОО, ОСЗ); при угрозе жизни и здоровью размещение ребенка в медицинские организации (ОЗ) и т.д.;</a:t>
            </a:r>
            <a:endParaRPr/>
          </a:p>
          <a:p>
            <a:pPr algn="just">
              <a:defRPr/>
            </a:pPr>
            <a:r>
              <a:rPr lang="ru-RU" sz="900">
                <a:solidFill>
                  <a:srgbClr val="00B0F0"/>
                </a:solidFill>
              </a:rPr>
              <a:t>■ </a:t>
            </a:r>
            <a:r>
              <a:rPr lang="kk-KZ" sz="900"/>
              <a:t>осуществление контроля за оказанием комплексной поддержки </a:t>
            </a:r>
            <a:r>
              <a:rPr lang="ru-RU" sz="900"/>
              <a:t>жертв насилия.</a:t>
            </a:r>
            <a:endParaRPr/>
          </a:p>
        </p:txBody>
      </p:sp>
      <p:sp>
        <p:nvSpPr>
          <p:cNvPr id="10" name="Прямоугольник 7"/>
          <p:cNvSpPr/>
          <p:nvPr/>
        </p:nvSpPr>
        <p:spPr bwMode="auto">
          <a:xfrm>
            <a:off x="5046474" y="3706831"/>
            <a:ext cx="4702670" cy="1462185"/>
          </a:xfrm>
          <a:prstGeom prst="rect">
            <a:avLst/>
          </a:prstGeom>
        </p:spPr>
        <p:txBody>
          <a:bodyPr wrap="square" lIns="76444" tIns="38222" rIns="76444" bIns="38222">
            <a:spAutoFit/>
          </a:bodyPr>
          <a:lstStyle/>
          <a:p>
            <a:pPr algn="just">
              <a:defRPr/>
            </a:pPr>
            <a:r>
              <a:rPr lang="ru-RU" sz="900">
                <a:solidFill>
                  <a:srgbClr val="00B0F0"/>
                </a:solidFill>
              </a:rPr>
              <a:t>■</a:t>
            </a:r>
            <a:r>
              <a:rPr lang="ru-RU" sz="900"/>
              <a:t> Комиссии по делам несовершеннолетних (КДН) </a:t>
            </a:r>
            <a:r>
              <a:rPr lang="ru-RU" sz="900" b="1"/>
              <a:t>в течение 1 (одного) рабочего дня </a:t>
            </a:r>
            <a:r>
              <a:rPr lang="ru-RU" sz="900"/>
              <a:t>принимает решение о дальнейшем устройстве ребенка в организации (ЦАН, ЦПД, Дома ребенка, кризисные центры независимо от форм собственности) либо оставления ребенка в семье;</a:t>
            </a:r>
            <a:endParaRPr/>
          </a:p>
          <a:p>
            <a:pPr algn="just">
              <a:defRPr/>
            </a:pPr>
            <a:r>
              <a:rPr lang="ru-RU" sz="900">
                <a:solidFill>
                  <a:srgbClr val="00B0F0"/>
                </a:solidFill>
              </a:rPr>
              <a:t>■</a:t>
            </a:r>
            <a:r>
              <a:rPr lang="ru-RU" sz="900"/>
              <a:t> оказание комплекса специальных социальных услуг (социально-бытовые, -медицинские, - психологические, - педагогические, - культурные, - правовые услуги и др.) на базе организаций (ОО, ОЗ, ОСЗ);</a:t>
            </a:r>
            <a:endParaRPr/>
          </a:p>
          <a:p>
            <a:pPr algn="just">
              <a:defRPr/>
            </a:pPr>
            <a:r>
              <a:rPr lang="ru-RU" sz="900">
                <a:solidFill>
                  <a:srgbClr val="00B0F0"/>
                </a:solidFill>
              </a:rPr>
              <a:t>■  </a:t>
            </a:r>
            <a:r>
              <a:rPr lang="ru-RU" sz="900"/>
              <a:t>при принятии КДН решения об оставлении ребенка в семье: оказание помощи в социальной реабилитации ребенка и психологической помощи родителям (ОО, ОСЗ, ОЗ).</a:t>
            </a:r>
            <a:endParaRPr/>
          </a:p>
        </p:txBody>
      </p:sp>
      <p:sp>
        <p:nvSpPr>
          <p:cNvPr id="11" name="Прямоугольник 15"/>
          <p:cNvSpPr/>
          <p:nvPr/>
        </p:nvSpPr>
        <p:spPr bwMode="auto">
          <a:xfrm>
            <a:off x="2629691" y="5456130"/>
            <a:ext cx="7011389" cy="1062076"/>
          </a:xfrm>
          <a:prstGeom prst="rect">
            <a:avLst/>
          </a:prstGeom>
        </p:spPr>
        <p:txBody>
          <a:bodyPr wrap="square" lIns="76444" tIns="38222" rIns="76444" bIns="38222">
            <a:spAutoFit/>
          </a:bodyPr>
          <a:lstStyle/>
          <a:p>
            <a:pPr>
              <a:defRPr/>
            </a:pPr>
            <a:r>
              <a:rPr lang="ru-RU" sz="1000" b="1">
                <a:solidFill>
                  <a:srgbClr val="002060"/>
                </a:solidFill>
              </a:rPr>
              <a:t>ПОРЯДОК РАБОТЫ СО СМИ И СОЦИАЛЬНЫМИ СЕТЯМИ:</a:t>
            </a:r>
            <a:endParaRPr/>
          </a:p>
          <a:p>
            <a:pPr algn="ctr">
              <a:defRPr/>
            </a:pPr>
            <a:endParaRPr lang="ru-RU" sz="900" b="1">
              <a:solidFill>
                <a:srgbClr val="002060"/>
              </a:solidFill>
            </a:endParaRPr>
          </a:p>
          <a:p>
            <a:pPr>
              <a:defRPr/>
            </a:pPr>
            <a:r>
              <a:rPr lang="ru-RU" sz="900">
                <a:solidFill>
                  <a:srgbClr val="00B0F0"/>
                </a:solidFill>
              </a:rPr>
              <a:t>■</a:t>
            </a:r>
            <a:r>
              <a:rPr lang="ru-RU" sz="900" b="1"/>
              <a:t> </a:t>
            </a:r>
            <a:r>
              <a:rPr lang="ru-RU" sz="900"/>
              <a:t>круглосуточный мониторинг и анализ информационного пространства, СМИ и социальных сетей на факты насилия (МИОР);</a:t>
            </a:r>
            <a:endParaRPr/>
          </a:p>
          <a:p>
            <a:pPr>
              <a:defRPr/>
            </a:pPr>
            <a:r>
              <a:rPr lang="ru-RU" sz="900">
                <a:solidFill>
                  <a:srgbClr val="00B0F0"/>
                </a:solidFill>
              </a:rPr>
              <a:t>■</a:t>
            </a:r>
            <a:r>
              <a:rPr lang="ru-RU" sz="900"/>
              <a:t> по каждой опубликованной информации о факте насилия в отношении ребенка оперативное информирование официального представителя МП;</a:t>
            </a:r>
            <a:endParaRPr/>
          </a:p>
          <a:p>
            <a:pPr>
              <a:defRPr/>
            </a:pPr>
            <a:r>
              <a:rPr lang="ru-RU" sz="900">
                <a:solidFill>
                  <a:srgbClr val="00B0F0"/>
                </a:solidFill>
              </a:rPr>
              <a:t>■ </a:t>
            </a:r>
            <a:r>
              <a:rPr lang="ru-RU" sz="900"/>
              <a:t>по отдельным резонансным случаям насилия не позже 3-х часов выход в СМИ официального представителя МП, которому представляют информации все структуры (МП, МВД, МЗ, МИОР, МИО).</a:t>
            </a:r>
            <a:endParaRPr/>
          </a:p>
        </p:txBody>
      </p:sp>
      <p:pic>
        <p:nvPicPr>
          <p:cNvPr id="12" name="Google Shape;292;p35" descr="03.png"/>
          <p:cNvPicPr/>
          <p:nvPr/>
        </p:nvPicPr>
        <p:blipFill>
          <a:blip r:embed="rId2">
            <a:alphaModFix/>
          </a:blip>
          <a:stretch/>
        </p:blipFill>
        <p:spPr bwMode="auto">
          <a:xfrm>
            <a:off x="5809126" y="696587"/>
            <a:ext cx="971500" cy="688498"/>
          </a:xfrm>
          <a:prstGeom prst="rect">
            <a:avLst/>
          </a:prstGeom>
          <a:noFill/>
          <a:ln>
            <a:noFill/>
          </a:ln>
        </p:spPr>
      </p:pic>
      <p:pic>
        <p:nvPicPr>
          <p:cNvPr id="13" name="Google Shape;293;p35" descr="02.png"/>
          <p:cNvPicPr/>
          <p:nvPr/>
        </p:nvPicPr>
        <p:blipFill>
          <a:blip r:embed="rId3">
            <a:alphaModFix/>
          </a:blip>
          <a:stretch/>
        </p:blipFill>
        <p:spPr bwMode="auto">
          <a:xfrm>
            <a:off x="7739064" y="704426"/>
            <a:ext cx="1082032" cy="662542"/>
          </a:xfrm>
          <a:prstGeom prst="rect">
            <a:avLst/>
          </a:prstGeom>
          <a:noFill/>
          <a:ln>
            <a:noFill/>
          </a:ln>
        </p:spPr>
      </p:pic>
      <p:pic>
        <p:nvPicPr>
          <p:cNvPr id="14" name="Google Shape;233;p32"/>
          <p:cNvPicPr/>
          <p:nvPr/>
        </p:nvPicPr>
        <p:blipFill>
          <a:blip r:embed="rId4">
            <a:alphaModFix/>
          </a:blip>
          <a:srcRect r="84540" b="55052"/>
          <a:stretch/>
        </p:blipFill>
        <p:spPr bwMode="auto">
          <a:xfrm>
            <a:off x="1500981" y="650100"/>
            <a:ext cx="800387" cy="787580"/>
          </a:xfrm>
          <a:prstGeom prst="rect">
            <a:avLst/>
          </a:prstGeom>
          <a:noFill/>
          <a:ln>
            <a:noFill/>
          </a:ln>
        </p:spPr>
      </p:pic>
      <p:pic>
        <p:nvPicPr>
          <p:cNvPr id="15" name="Google Shape;264;p34"/>
          <p:cNvPicPr/>
          <p:nvPr/>
        </p:nvPicPr>
        <p:blipFill>
          <a:blip r:embed="rId5">
            <a:alphaModFix/>
          </a:blip>
          <a:stretch/>
        </p:blipFill>
        <p:spPr bwMode="auto">
          <a:xfrm>
            <a:off x="2870302" y="704426"/>
            <a:ext cx="1060275" cy="749623"/>
          </a:xfrm>
          <a:prstGeom prst="rect">
            <a:avLst/>
          </a:prstGeom>
          <a:noFill/>
          <a:ln>
            <a:noFill/>
          </a:ln>
        </p:spPr>
      </p:pic>
      <p:sp>
        <p:nvSpPr>
          <p:cNvPr id="16" name="TextBox 19"/>
          <p:cNvSpPr>
            <a:spLocks/>
          </p:cNvSpPr>
          <p:nvPr/>
        </p:nvSpPr>
        <p:spPr bwMode="auto">
          <a:xfrm>
            <a:off x="2431913" y="506665"/>
            <a:ext cx="327654" cy="585022"/>
          </a:xfrm>
          <a:prstGeom prst="rect">
            <a:avLst/>
          </a:prstGeom>
          <a:noFill/>
        </p:spPr>
        <p:txBody>
          <a:bodyPr wrap="square" lIns="76444" tIns="38222" rIns="76444" bIns="38222" rtlCol="0">
            <a:spAutoFit/>
          </a:bodyPr>
          <a:lstStyle/>
          <a:p>
            <a:pPr>
              <a:defRPr/>
            </a:pPr>
            <a:r>
              <a:rPr lang="ru-RU" sz="3300" b="1">
                <a:solidFill>
                  <a:srgbClr val="002060"/>
                </a:solidFill>
              </a:rPr>
              <a:t>1</a:t>
            </a:r>
            <a:endParaRPr/>
          </a:p>
        </p:txBody>
      </p:sp>
      <p:sp>
        <p:nvSpPr>
          <p:cNvPr id="17" name="Стрелка вправо 21"/>
          <p:cNvSpPr/>
          <p:nvPr/>
        </p:nvSpPr>
        <p:spPr bwMode="auto">
          <a:xfrm rot="5400000">
            <a:off x="2494873" y="1157156"/>
            <a:ext cx="269636" cy="289958"/>
          </a:xfrm>
          <a:prstGeom prst="rightArrow">
            <a:avLst>
              <a:gd name="adj1" fmla="val 50000"/>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444" tIns="38222" rIns="76444" bIns="38222" rtlCol="0" anchor="ctr"/>
          <a:lstStyle/>
          <a:p>
            <a:pPr algn="ctr">
              <a:defRPr/>
            </a:pPr>
            <a:endParaRPr lang="ru-RU"/>
          </a:p>
        </p:txBody>
      </p:sp>
      <p:sp>
        <p:nvSpPr>
          <p:cNvPr id="18" name="Стрелка вправо 51"/>
          <p:cNvSpPr/>
          <p:nvPr/>
        </p:nvSpPr>
        <p:spPr bwMode="auto">
          <a:xfrm rot="5400000">
            <a:off x="2505590" y="3389019"/>
            <a:ext cx="269636" cy="289958"/>
          </a:xfrm>
          <a:prstGeom prst="rightArrow">
            <a:avLst>
              <a:gd name="adj1" fmla="val 50000"/>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444" tIns="38222" rIns="76444" bIns="38222" rtlCol="0" anchor="ctr"/>
          <a:lstStyle/>
          <a:p>
            <a:pPr algn="ctr">
              <a:defRPr/>
            </a:pPr>
            <a:endParaRPr lang="ru-RU"/>
          </a:p>
        </p:txBody>
      </p:sp>
      <p:pic>
        <p:nvPicPr>
          <p:cNvPr id="19" name="Рисунок 22"/>
          <p:cNvPicPr>
            <a:picLocks noChangeAspect="1"/>
          </p:cNvPicPr>
          <p:nvPr/>
        </p:nvPicPr>
        <p:blipFill>
          <a:blip r:embed="rId6"/>
          <a:stretch/>
        </p:blipFill>
        <p:spPr bwMode="auto">
          <a:xfrm>
            <a:off x="1531280" y="3000271"/>
            <a:ext cx="770088" cy="668545"/>
          </a:xfrm>
          <a:prstGeom prst="rect">
            <a:avLst/>
          </a:prstGeom>
        </p:spPr>
      </p:pic>
      <p:pic>
        <p:nvPicPr>
          <p:cNvPr id="20" name="Рисунок 23"/>
          <p:cNvPicPr>
            <a:picLocks noChangeAspect="1"/>
          </p:cNvPicPr>
          <p:nvPr/>
        </p:nvPicPr>
        <p:blipFill>
          <a:blip r:embed="rId7"/>
          <a:stretch/>
        </p:blipFill>
        <p:spPr bwMode="auto">
          <a:xfrm>
            <a:off x="2989867" y="2931464"/>
            <a:ext cx="788641" cy="735971"/>
          </a:xfrm>
          <a:prstGeom prst="rect">
            <a:avLst/>
          </a:prstGeom>
        </p:spPr>
      </p:pic>
      <p:cxnSp>
        <p:nvCxnSpPr>
          <p:cNvPr id="21" name="Прямая соединительная линия 33"/>
          <p:cNvCxnSpPr>
            <a:cxnSpLocks/>
          </p:cNvCxnSpPr>
          <p:nvPr/>
        </p:nvCxnSpPr>
        <p:spPr bwMode="auto">
          <a:xfrm>
            <a:off x="385234" y="2759447"/>
            <a:ext cx="437239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2" name="Прямая соединительная линия 54"/>
          <p:cNvCxnSpPr>
            <a:cxnSpLocks/>
          </p:cNvCxnSpPr>
          <p:nvPr/>
        </p:nvCxnSpPr>
        <p:spPr bwMode="auto">
          <a:xfrm>
            <a:off x="5086017" y="2759447"/>
            <a:ext cx="437239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 name="Прямая соединительная линия 55"/>
          <p:cNvCxnSpPr>
            <a:cxnSpLocks/>
          </p:cNvCxnSpPr>
          <p:nvPr/>
        </p:nvCxnSpPr>
        <p:spPr bwMode="auto">
          <a:xfrm>
            <a:off x="385234" y="5308479"/>
            <a:ext cx="437239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56"/>
          <p:cNvCxnSpPr>
            <a:cxnSpLocks/>
          </p:cNvCxnSpPr>
          <p:nvPr/>
        </p:nvCxnSpPr>
        <p:spPr bwMode="auto">
          <a:xfrm>
            <a:off x="5146432" y="5303690"/>
            <a:ext cx="437239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pic>
        <p:nvPicPr>
          <p:cNvPr id="25" name="Рисунок 61"/>
          <p:cNvPicPr>
            <a:picLocks noChangeAspect="1"/>
          </p:cNvPicPr>
          <p:nvPr/>
        </p:nvPicPr>
        <p:blipFill>
          <a:blip r:embed="rId8"/>
          <a:stretch/>
        </p:blipFill>
        <p:spPr bwMode="auto">
          <a:xfrm>
            <a:off x="6114539" y="2921289"/>
            <a:ext cx="817853" cy="746146"/>
          </a:xfrm>
          <a:prstGeom prst="rect">
            <a:avLst/>
          </a:prstGeom>
        </p:spPr>
      </p:pic>
      <p:pic>
        <p:nvPicPr>
          <p:cNvPr id="26" name="Рисунок 62"/>
          <p:cNvPicPr>
            <a:picLocks noChangeAspect="1"/>
          </p:cNvPicPr>
          <p:nvPr/>
        </p:nvPicPr>
        <p:blipFill>
          <a:blip r:embed="rId9"/>
          <a:stretch/>
        </p:blipFill>
        <p:spPr bwMode="auto">
          <a:xfrm>
            <a:off x="7825754" y="2889114"/>
            <a:ext cx="570179" cy="729004"/>
          </a:xfrm>
          <a:prstGeom prst="rect">
            <a:avLst/>
          </a:prstGeom>
        </p:spPr>
      </p:pic>
      <p:pic>
        <p:nvPicPr>
          <p:cNvPr id="27" name="Google Shape;234;p32"/>
          <p:cNvPicPr/>
          <p:nvPr/>
        </p:nvPicPr>
        <p:blipFill>
          <a:blip r:embed="rId10">
            <a:alphaModFix/>
          </a:blip>
          <a:stretch/>
        </p:blipFill>
        <p:spPr bwMode="auto">
          <a:xfrm>
            <a:off x="1531280" y="5810465"/>
            <a:ext cx="859479" cy="728690"/>
          </a:xfrm>
          <a:prstGeom prst="rect">
            <a:avLst/>
          </a:prstGeom>
          <a:noFill/>
          <a:ln>
            <a:noFill/>
          </a:ln>
        </p:spPr>
      </p:pic>
      <p:pic>
        <p:nvPicPr>
          <p:cNvPr id="28" name="Google Shape;190;p29"/>
          <p:cNvPicPr/>
          <p:nvPr/>
        </p:nvPicPr>
        <p:blipFill>
          <a:blip r:embed="rId11">
            <a:alphaModFix/>
          </a:blip>
          <a:stretch/>
        </p:blipFill>
        <p:spPr bwMode="auto">
          <a:xfrm>
            <a:off x="448693" y="5744621"/>
            <a:ext cx="642745" cy="794534"/>
          </a:xfrm>
          <a:prstGeom prst="rect">
            <a:avLst/>
          </a:prstGeom>
          <a:noFill/>
          <a:ln>
            <a:noFill/>
          </a:ln>
        </p:spPr>
      </p:pic>
      <p:sp>
        <p:nvSpPr>
          <p:cNvPr id="29" name="Стрелка вправо 65"/>
          <p:cNvSpPr/>
          <p:nvPr/>
        </p:nvSpPr>
        <p:spPr bwMode="auto">
          <a:xfrm>
            <a:off x="1187065" y="5935644"/>
            <a:ext cx="248587" cy="314510"/>
          </a:xfrm>
          <a:prstGeom prst="rightArrow">
            <a:avLst>
              <a:gd name="adj1" fmla="val 50000"/>
              <a:gd name="adj2"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444" tIns="38222" rIns="76444" bIns="38222" rtlCol="0" anchor="ctr"/>
          <a:lstStyle/>
          <a:p>
            <a:pPr algn="ctr">
              <a:defRPr/>
            </a:pPr>
            <a:endParaRPr lang="ru-RU"/>
          </a:p>
        </p:txBody>
      </p:sp>
      <p:sp>
        <p:nvSpPr>
          <p:cNvPr id="30" name="Прямоугольник 5"/>
          <p:cNvSpPr/>
          <p:nvPr/>
        </p:nvSpPr>
        <p:spPr bwMode="auto">
          <a:xfrm>
            <a:off x="2378209" y="877335"/>
            <a:ext cx="548720" cy="338801"/>
          </a:xfrm>
          <a:prstGeom prst="rect">
            <a:avLst/>
          </a:prstGeom>
        </p:spPr>
        <p:txBody>
          <a:bodyPr wrap="none" lIns="76444" tIns="38222" rIns="76444" bIns="38222">
            <a:spAutoFit/>
          </a:bodyPr>
          <a:lstStyle/>
          <a:p>
            <a:pPr lvl="0">
              <a:defRPr/>
            </a:pPr>
            <a:r>
              <a:rPr lang="kk-KZ" sz="1700" b="1">
                <a:solidFill>
                  <a:srgbClr val="002060"/>
                </a:solidFill>
              </a:rPr>
              <a:t>шаг</a:t>
            </a:r>
            <a:endParaRPr lang="ru-RU" sz="1700" b="1">
              <a:solidFill>
                <a:srgbClr val="002060"/>
              </a:solidFill>
            </a:endParaRPr>
          </a:p>
        </p:txBody>
      </p:sp>
      <p:sp>
        <p:nvSpPr>
          <p:cNvPr id="31" name="TextBox 34"/>
          <p:cNvSpPr>
            <a:spLocks/>
          </p:cNvSpPr>
          <p:nvPr/>
        </p:nvSpPr>
        <p:spPr bwMode="auto">
          <a:xfrm>
            <a:off x="2449765" y="2737359"/>
            <a:ext cx="327654" cy="585022"/>
          </a:xfrm>
          <a:prstGeom prst="rect">
            <a:avLst/>
          </a:prstGeom>
          <a:noFill/>
        </p:spPr>
        <p:txBody>
          <a:bodyPr wrap="square" lIns="76444" tIns="38222" rIns="76444" bIns="38222" rtlCol="0">
            <a:spAutoFit/>
          </a:bodyPr>
          <a:lstStyle/>
          <a:p>
            <a:pPr>
              <a:defRPr/>
            </a:pPr>
            <a:r>
              <a:rPr lang="ru-RU" sz="3300" b="1">
                <a:solidFill>
                  <a:srgbClr val="002060"/>
                </a:solidFill>
              </a:rPr>
              <a:t>2</a:t>
            </a:r>
            <a:endParaRPr/>
          </a:p>
        </p:txBody>
      </p:sp>
      <p:sp>
        <p:nvSpPr>
          <p:cNvPr id="32" name="Прямоугольник 36"/>
          <p:cNvSpPr/>
          <p:nvPr/>
        </p:nvSpPr>
        <p:spPr bwMode="auto">
          <a:xfrm>
            <a:off x="2396061" y="3108029"/>
            <a:ext cx="548720" cy="338801"/>
          </a:xfrm>
          <a:prstGeom prst="rect">
            <a:avLst/>
          </a:prstGeom>
        </p:spPr>
        <p:txBody>
          <a:bodyPr wrap="none" lIns="76444" tIns="38222" rIns="76444" bIns="38222">
            <a:spAutoFit/>
          </a:bodyPr>
          <a:lstStyle/>
          <a:p>
            <a:pPr lvl="0">
              <a:defRPr/>
            </a:pPr>
            <a:r>
              <a:rPr lang="kk-KZ" sz="1700" b="1">
                <a:solidFill>
                  <a:srgbClr val="002060"/>
                </a:solidFill>
              </a:rPr>
              <a:t>шаг</a:t>
            </a:r>
            <a:endParaRPr lang="ru-RU" sz="1700" b="1">
              <a:solidFill>
                <a:srgbClr val="002060"/>
              </a:solidFill>
            </a:endParaRPr>
          </a:p>
        </p:txBody>
      </p:sp>
      <p:sp>
        <p:nvSpPr>
          <p:cNvPr id="33" name="Стрелка вправо 37"/>
          <p:cNvSpPr/>
          <p:nvPr/>
        </p:nvSpPr>
        <p:spPr bwMode="auto">
          <a:xfrm rot="5400000">
            <a:off x="7171452" y="3399018"/>
            <a:ext cx="269636" cy="289958"/>
          </a:xfrm>
          <a:prstGeom prst="rightArrow">
            <a:avLst>
              <a:gd name="adj1" fmla="val 50000"/>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444" tIns="38222" rIns="76444" bIns="38222" rtlCol="0" anchor="ctr"/>
          <a:lstStyle/>
          <a:p>
            <a:pPr algn="ctr">
              <a:defRPr/>
            </a:pPr>
            <a:endParaRPr lang="ru-RU"/>
          </a:p>
        </p:txBody>
      </p:sp>
      <p:sp>
        <p:nvSpPr>
          <p:cNvPr id="34" name="TextBox 38"/>
          <p:cNvSpPr>
            <a:spLocks/>
          </p:cNvSpPr>
          <p:nvPr/>
        </p:nvSpPr>
        <p:spPr bwMode="auto">
          <a:xfrm>
            <a:off x="7115628" y="2747358"/>
            <a:ext cx="327654" cy="585022"/>
          </a:xfrm>
          <a:prstGeom prst="rect">
            <a:avLst/>
          </a:prstGeom>
          <a:noFill/>
        </p:spPr>
        <p:txBody>
          <a:bodyPr wrap="square" lIns="76444" tIns="38222" rIns="76444" bIns="38222" rtlCol="0">
            <a:spAutoFit/>
          </a:bodyPr>
          <a:lstStyle/>
          <a:p>
            <a:pPr>
              <a:defRPr/>
            </a:pPr>
            <a:r>
              <a:rPr lang="ru-RU" sz="3300" b="1">
                <a:solidFill>
                  <a:srgbClr val="002060"/>
                </a:solidFill>
              </a:rPr>
              <a:t>4</a:t>
            </a:r>
            <a:endParaRPr/>
          </a:p>
        </p:txBody>
      </p:sp>
      <p:sp>
        <p:nvSpPr>
          <p:cNvPr id="35" name="Прямоугольник 39"/>
          <p:cNvSpPr/>
          <p:nvPr/>
        </p:nvSpPr>
        <p:spPr bwMode="auto">
          <a:xfrm>
            <a:off x="7061924" y="3118028"/>
            <a:ext cx="548720" cy="338801"/>
          </a:xfrm>
          <a:prstGeom prst="rect">
            <a:avLst/>
          </a:prstGeom>
        </p:spPr>
        <p:txBody>
          <a:bodyPr wrap="none" lIns="76444" tIns="38222" rIns="76444" bIns="38222">
            <a:spAutoFit/>
          </a:bodyPr>
          <a:lstStyle/>
          <a:p>
            <a:pPr lvl="0">
              <a:defRPr/>
            </a:pPr>
            <a:r>
              <a:rPr lang="kk-KZ" sz="1700" b="1">
                <a:solidFill>
                  <a:srgbClr val="002060"/>
                </a:solidFill>
              </a:rPr>
              <a:t>шаг</a:t>
            </a:r>
            <a:endParaRPr lang="ru-RU" sz="1700" b="1">
              <a:solidFill>
                <a:srgbClr val="002060"/>
              </a:solidFill>
            </a:endParaRPr>
          </a:p>
        </p:txBody>
      </p:sp>
      <p:sp>
        <p:nvSpPr>
          <p:cNvPr id="36" name="Стрелка вправо 40"/>
          <p:cNvSpPr/>
          <p:nvPr/>
        </p:nvSpPr>
        <p:spPr bwMode="auto">
          <a:xfrm rot="5400000">
            <a:off x="7125788" y="1150307"/>
            <a:ext cx="269636" cy="289958"/>
          </a:xfrm>
          <a:prstGeom prst="rightArrow">
            <a:avLst>
              <a:gd name="adj1" fmla="val 50000"/>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6444" tIns="38222" rIns="76444" bIns="38222" rtlCol="0" anchor="ctr"/>
          <a:lstStyle/>
          <a:p>
            <a:pPr algn="ctr">
              <a:defRPr/>
            </a:pPr>
            <a:endParaRPr lang="ru-RU"/>
          </a:p>
        </p:txBody>
      </p:sp>
      <p:sp>
        <p:nvSpPr>
          <p:cNvPr id="37" name="TextBox 41"/>
          <p:cNvSpPr>
            <a:spLocks/>
          </p:cNvSpPr>
          <p:nvPr/>
        </p:nvSpPr>
        <p:spPr bwMode="auto">
          <a:xfrm>
            <a:off x="7069963" y="498647"/>
            <a:ext cx="327654" cy="585022"/>
          </a:xfrm>
          <a:prstGeom prst="rect">
            <a:avLst/>
          </a:prstGeom>
          <a:noFill/>
        </p:spPr>
        <p:txBody>
          <a:bodyPr wrap="square" lIns="76444" tIns="38222" rIns="76444" bIns="38222" rtlCol="0">
            <a:spAutoFit/>
          </a:bodyPr>
          <a:lstStyle/>
          <a:p>
            <a:pPr>
              <a:defRPr/>
            </a:pPr>
            <a:r>
              <a:rPr lang="ru-RU" sz="3300" b="1">
                <a:solidFill>
                  <a:srgbClr val="002060"/>
                </a:solidFill>
              </a:rPr>
              <a:t>3</a:t>
            </a:r>
            <a:endParaRPr/>
          </a:p>
        </p:txBody>
      </p:sp>
      <p:sp>
        <p:nvSpPr>
          <p:cNvPr id="38" name="Прямоугольник 43"/>
          <p:cNvSpPr/>
          <p:nvPr/>
        </p:nvSpPr>
        <p:spPr bwMode="auto">
          <a:xfrm>
            <a:off x="7016259" y="869317"/>
            <a:ext cx="548720" cy="338801"/>
          </a:xfrm>
          <a:prstGeom prst="rect">
            <a:avLst/>
          </a:prstGeom>
        </p:spPr>
        <p:txBody>
          <a:bodyPr wrap="none" lIns="76444" tIns="38222" rIns="76444" bIns="38222">
            <a:spAutoFit/>
          </a:bodyPr>
          <a:lstStyle/>
          <a:p>
            <a:pPr lvl="0">
              <a:defRPr/>
            </a:pPr>
            <a:r>
              <a:rPr lang="kk-KZ" sz="1700" b="1">
                <a:solidFill>
                  <a:srgbClr val="002060"/>
                </a:solidFill>
              </a:rPr>
              <a:t>шаг</a:t>
            </a:r>
            <a:endParaRPr lang="ru-RU" sz="1700" b="1">
              <a:solidFill>
                <a:srgbClr val="00206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84;g1bc6e687a7d_0_0"/>
          <p:cNvSpPr/>
          <p:nvPr/>
        </p:nvSpPr>
        <p:spPr bwMode="auto">
          <a:xfrm>
            <a:off x="0" y="2240742"/>
            <a:ext cx="9906061" cy="2540644"/>
          </a:xfrm>
          <a:prstGeom prst="rect">
            <a:avLst/>
          </a:prstGeom>
          <a:solidFill>
            <a:srgbClr val="DDEAF6"/>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5" name="Google Shape;85;g1bc6e687a7d_0_0"/>
          <p:cNvSpPr/>
          <p:nvPr/>
        </p:nvSpPr>
        <p:spPr bwMode="auto">
          <a:xfrm>
            <a:off x="168423" y="4068380"/>
            <a:ext cx="9514665" cy="500649"/>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6" name="Google Shape;86;g1bc6e687a7d_0_0"/>
          <p:cNvSpPr/>
          <p:nvPr/>
        </p:nvSpPr>
        <p:spPr bwMode="auto">
          <a:xfrm>
            <a:off x="168423" y="3429223"/>
            <a:ext cx="9514665" cy="500649"/>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grpSp>
        <p:nvGrpSpPr>
          <p:cNvPr id="7" name="Google Shape;87;g1bc6e687a7d_0_0"/>
          <p:cNvGrpSpPr/>
          <p:nvPr/>
        </p:nvGrpSpPr>
        <p:grpSpPr bwMode="auto">
          <a:xfrm>
            <a:off x="156842" y="3156952"/>
            <a:ext cx="475936" cy="775030"/>
            <a:chOff x="10278625" y="4626425"/>
            <a:chExt cx="908474" cy="1363900"/>
          </a:xfrm>
        </p:grpSpPr>
        <p:pic>
          <p:nvPicPr>
            <p:cNvPr id="8" name="Google Shape;88;g1bc6e687a7d_0_0"/>
            <p:cNvPicPr/>
            <p:nvPr/>
          </p:nvPicPr>
          <p:blipFill>
            <a:blip r:embed="rId2">
              <a:alphaModFix/>
            </a:blip>
            <a:srcRect l="-3904" r="55276" b="52812"/>
            <a:stretch/>
          </p:blipFill>
          <p:spPr bwMode="auto">
            <a:xfrm>
              <a:off x="10278625" y="4813121"/>
              <a:ext cx="908474" cy="1177204"/>
            </a:xfrm>
            <a:prstGeom prst="rect">
              <a:avLst/>
            </a:prstGeom>
            <a:noFill/>
            <a:ln>
              <a:noFill/>
            </a:ln>
          </p:spPr>
        </p:pic>
        <p:sp>
          <p:nvSpPr>
            <p:cNvPr id="9" name="Google Shape;89;g1bc6e687a7d_0_0"/>
            <p:cNvSpPr/>
            <p:nvPr/>
          </p:nvSpPr>
          <p:spPr bwMode="auto">
            <a:xfrm>
              <a:off x="10317375" y="4626425"/>
              <a:ext cx="408300" cy="584700"/>
            </a:xfrm>
            <a:prstGeom prst="ellipse">
              <a:avLst/>
            </a:prstGeom>
            <a:solidFill>
              <a:schemeClr val="lt1"/>
            </a:solidFill>
            <a:ln>
              <a:noFill/>
            </a:ln>
          </p:spPr>
          <p:txBody>
            <a:bodyPr spcFirstLastPara="1" wrap="square" lIns="91425" tIns="91425" rIns="91425" bIns="91425" anchor="ctr" anchorCtr="0">
              <a:noAutofit/>
            </a:bodyPr>
            <a:lstStyle/>
            <a:p>
              <a:pPr>
                <a:defRPr/>
              </a:pPr>
              <a:endParaRPr/>
            </a:p>
          </p:txBody>
        </p:sp>
      </p:grpSp>
      <p:sp>
        <p:nvSpPr>
          <p:cNvPr id="10" name="Google Shape;90;g1bc6e687a7d_0_0"/>
          <p:cNvSpPr/>
          <p:nvPr/>
        </p:nvSpPr>
        <p:spPr bwMode="auto">
          <a:xfrm>
            <a:off x="729462" y="87879"/>
            <a:ext cx="8549771" cy="513291"/>
          </a:xfrm>
          <a:prstGeom prst="rect">
            <a:avLst/>
          </a:prstGeom>
          <a:noFill/>
          <a:ln>
            <a:noFill/>
          </a:ln>
        </p:spPr>
        <p:txBody>
          <a:bodyPr spcFirstLastPara="1" wrap="square" lIns="76431" tIns="38205" rIns="76431" bIns="38205" anchor="t" anchorCtr="0">
            <a:noAutofit/>
          </a:bodyPr>
          <a:lstStyle/>
          <a:p>
            <a:pPr algn="ctr">
              <a:lnSpc>
                <a:spcPct val="114999"/>
              </a:lnSpc>
              <a:spcBef>
                <a:spcPts val="1003"/>
              </a:spcBef>
              <a:buSzPts val="1100"/>
              <a:defRPr/>
            </a:pPr>
            <a:r>
              <a:rPr lang="en-US" sz="1300" b="1">
                <a:solidFill>
                  <a:srgbClr val="002060"/>
                </a:solidFill>
              </a:rPr>
              <a:t>АЛГОРИТМ</a:t>
            </a:r>
            <a:br>
              <a:rPr lang="en-US" sz="1300" b="1">
                <a:solidFill>
                  <a:srgbClr val="002060"/>
                </a:solidFill>
              </a:rPr>
            </a:br>
            <a:r>
              <a:rPr lang="en-US" sz="1300" b="1">
                <a:solidFill>
                  <a:srgbClr val="002060"/>
                </a:solidFill>
              </a:rPr>
              <a:t>действий при обнаружении подозрительного предмета</a:t>
            </a:r>
            <a:endParaRPr sz="1300" b="1">
              <a:solidFill>
                <a:srgbClr val="002060"/>
              </a:solidFill>
            </a:endParaRPr>
          </a:p>
        </p:txBody>
      </p:sp>
      <p:sp>
        <p:nvSpPr>
          <p:cNvPr id="11" name="Google Shape;91;g1bc6e687a7d_0_0"/>
          <p:cNvSpPr/>
          <p:nvPr/>
        </p:nvSpPr>
        <p:spPr bwMode="auto">
          <a:xfrm>
            <a:off x="168423" y="2612542"/>
            <a:ext cx="9514665" cy="695800"/>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12" name="Google Shape;92;g1bc6e687a7d_0_0"/>
          <p:cNvSpPr/>
          <p:nvPr/>
        </p:nvSpPr>
        <p:spPr bwMode="auto">
          <a:xfrm>
            <a:off x="1209021" y="813282"/>
            <a:ext cx="7992784" cy="773227"/>
          </a:xfrm>
          <a:prstGeom prst="rect">
            <a:avLst/>
          </a:prstGeom>
          <a:noFill/>
          <a:ln>
            <a:noFill/>
          </a:ln>
        </p:spPr>
        <p:txBody>
          <a:bodyPr spcFirstLastPara="1" wrap="square" lIns="76431" tIns="38205" rIns="76431" bIns="38205" anchor="t" anchorCtr="0">
            <a:noAutofit/>
          </a:bodyPr>
          <a:lstStyle/>
          <a:p>
            <a:pPr algn="ctr">
              <a:defRPr/>
            </a:pPr>
            <a:r>
              <a:rPr lang="en-US" sz="1300" b="1">
                <a:solidFill>
                  <a:schemeClr val="dk1"/>
                </a:solidFill>
              </a:rPr>
              <a:t>Под подозрительным предметом понимаются бесхозная сумка, пакет, ящик, коробка, игрушка с торчащими проводами, издающая подозрительные звуки (щелчки, тикание) </a:t>
            </a:r>
            <a:br>
              <a:rPr lang="en-US" sz="1300" b="1">
                <a:solidFill>
                  <a:schemeClr val="dk1"/>
                </a:solidFill>
              </a:rPr>
            </a:br>
            <a:r>
              <a:rPr lang="en-US" sz="1300" b="1">
                <a:solidFill>
                  <a:schemeClr val="dk1"/>
                </a:solidFill>
              </a:rPr>
              <a:t>и необычные запахи (миндаля, хлора, аммиака).</a:t>
            </a:r>
            <a:endParaRPr sz="1300" b="1">
              <a:solidFill>
                <a:schemeClr val="dk1"/>
              </a:solidFill>
            </a:endParaRPr>
          </a:p>
        </p:txBody>
      </p:sp>
      <p:sp>
        <p:nvSpPr>
          <p:cNvPr id="13" name="Google Shape;93;g1bc6e687a7d_0_0"/>
          <p:cNvSpPr/>
          <p:nvPr/>
        </p:nvSpPr>
        <p:spPr bwMode="auto">
          <a:xfrm>
            <a:off x="1505754" y="2723176"/>
            <a:ext cx="8123654" cy="500649"/>
          </a:xfrm>
          <a:prstGeom prst="rect">
            <a:avLst/>
          </a:prstGeom>
          <a:noFill/>
          <a:ln>
            <a:noFill/>
          </a:ln>
        </p:spPr>
        <p:txBody>
          <a:bodyPr spcFirstLastPara="1" wrap="square" lIns="76431" tIns="38205" rIns="76431" bIns="38205" anchor="t" anchorCtr="0">
            <a:noAutofit/>
          </a:bodyPr>
          <a:lstStyle/>
          <a:p>
            <a:pPr>
              <a:defRPr/>
            </a:pPr>
            <a:r>
              <a:rPr lang="en-US">
                <a:solidFill>
                  <a:schemeClr val="dk1"/>
                </a:solidFill>
              </a:rPr>
              <a:t>незамедлительно сообщают об этом на канал «102» органов внутренних дел или единую дежурно-диспетчерскую службу «112» (в случае, если это воспитанник или обучающийся, то воспитателю или классному руководителю)</a:t>
            </a:r>
            <a:endParaRPr b="0" i="0" u="none" strike="noStrike" cap="none">
              <a:solidFill>
                <a:schemeClr val="dk1"/>
              </a:solidFill>
              <a:latin typeface="Calibri"/>
              <a:ea typeface="Calibri"/>
              <a:cs typeface="Calibri"/>
            </a:endParaRPr>
          </a:p>
        </p:txBody>
      </p:sp>
      <p:sp>
        <p:nvSpPr>
          <p:cNvPr id="14" name="Google Shape;94;g1bc6e687a7d_0_0"/>
          <p:cNvSpPr/>
          <p:nvPr/>
        </p:nvSpPr>
        <p:spPr bwMode="auto">
          <a:xfrm>
            <a:off x="1359606" y="3523915"/>
            <a:ext cx="7997640" cy="311029"/>
          </a:xfrm>
          <a:prstGeom prst="rect">
            <a:avLst/>
          </a:prstGeom>
          <a:noFill/>
          <a:ln>
            <a:noFill/>
          </a:ln>
        </p:spPr>
        <p:txBody>
          <a:bodyPr spcFirstLastPara="1" wrap="square" lIns="76431" tIns="38205" rIns="76431" bIns="38205" anchor="t" anchorCtr="0">
            <a:noAutofit/>
          </a:bodyPr>
          <a:lstStyle/>
          <a:p>
            <a:pPr algn="ctr">
              <a:defRPr/>
            </a:pPr>
            <a:r>
              <a:rPr lang="en-US">
                <a:solidFill>
                  <a:schemeClr val="dk1"/>
                </a:solidFill>
              </a:rPr>
              <a:t>до прибытия сил экстренного реагирования находятся на безопасном расстоянии от предмета</a:t>
            </a:r>
            <a:endParaRPr b="0" i="0" u="none" strike="noStrike" cap="none">
              <a:solidFill>
                <a:schemeClr val="dk1"/>
              </a:solidFill>
              <a:latin typeface="Calibri"/>
              <a:ea typeface="Calibri"/>
              <a:cs typeface="Calibri"/>
            </a:endParaRPr>
          </a:p>
        </p:txBody>
      </p:sp>
      <p:sp>
        <p:nvSpPr>
          <p:cNvPr id="15" name="Google Shape;95;g1bc6e687a7d_0_0"/>
          <p:cNvSpPr/>
          <p:nvPr/>
        </p:nvSpPr>
        <p:spPr bwMode="auto">
          <a:xfrm>
            <a:off x="1359606" y="4208386"/>
            <a:ext cx="7851474" cy="192517"/>
          </a:xfrm>
          <a:prstGeom prst="rect">
            <a:avLst/>
          </a:prstGeom>
          <a:noFill/>
          <a:ln>
            <a:noFill/>
          </a:ln>
        </p:spPr>
        <p:txBody>
          <a:bodyPr spcFirstLastPara="1" wrap="square" lIns="76431" tIns="38205" rIns="76431" bIns="38205" anchor="t" anchorCtr="0">
            <a:noAutofit/>
          </a:bodyPr>
          <a:lstStyle/>
          <a:p>
            <a:pPr algn="ctr">
              <a:defRPr/>
            </a:pPr>
            <a:r>
              <a:rPr lang="en-US">
                <a:solidFill>
                  <a:schemeClr val="dk1"/>
                </a:solidFill>
              </a:rPr>
              <a:t>быть готовым дать показания, касающиеся случившегося.</a:t>
            </a:r>
            <a:endParaRPr b="0" i="0" u="none" strike="noStrike" cap="none">
              <a:solidFill>
                <a:schemeClr val="dk1"/>
              </a:solidFill>
              <a:latin typeface="Calibri"/>
              <a:ea typeface="Calibri"/>
              <a:cs typeface="Calibri"/>
            </a:endParaRPr>
          </a:p>
        </p:txBody>
      </p:sp>
      <p:sp>
        <p:nvSpPr>
          <p:cNvPr id="16" name="Google Shape;96;g1bc6e687a7d_0_0"/>
          <p:cNvSpPr/>
          <p:nvPr/>
        </p:nvSpPr>
        <p:spPr bwMode="auto">
          <a:xfrm>
            <a:off x="1809228" y="2307646"/>
            <a:ext cx="6399278" cy="297335"/>
          </a:xfrm>
          <a:prstGeom prst="rect">
            <a:avLst/>
          </a:prstGeom>
          <a:noFill/>
          <a:ln>
            <a:noFill/>
          </a:ln>
        </p:spPr>
        <p:txBody>
          <a:bodyPr spcFirstLastPara="1" wrap="square" lIns="76431" tIns="38205" rIns="76431" bIns="38205" anchor="t" anchorCtr="0">
            <a:noAutofit/>
          </a:bodyPr>
          <a:lstStyle/>
          <a:p>
            <a:pPr algn="ctr">
              <a:buSzPts val="1100"/>
              <a:defRPr/>
            </a:pPr>
            <a:r>
              <a:rPr lang="en-US" sz="1400" b="1" i="1">
                <a:solidFill>
                  <a:schemeClr val="dk1"/>
                </a:solidFill>
              </a:rPr>
              <a:t>Лица, обнаружившие опасный или подозрительный предмет</a:t>
            </a:r>
            <a:endParaRPr sz="1400" b="1" i="1">
              <a:solidFill>
                <a:schemeClr val="dk1"/>
              </a:solidFill>
            </a:endParaRPr>
          </a:p>
        </p:txBody>
      </p:sp>
      <p:pic>
        <p:nvPicPr>
          <p:cNvPr id="17" name="Google Shape;97;g1bc6e687a7d_0_0"/>
          <p:cNvPicPr/>
          <p:nvPr/>
        </p:nvPicPr>
        <p:blipFill>
          <a:blip r:embed="rId2">
            <a:alphaModFix/>
          </a:blip>
          <a:srcRect l="43374" t="28581" b="44434"/>
          <a:stretch/>
        </p:blipFill>
        <p:spPr bwMode="auto">
          <a:xfrm>
            <a:off x="-99" y="493747"/>
            <a:ext cx="1319299" cy="910635"/>
          </a:xfrm>
          <a:prstGeom prst="rect">
            <a:avLst/>
          </a:prstGeom>
          <a:noFill/>
          <a:ln>
            <a:noFill/>
          </a:ln>
        </p:spPr>
      </p:pic>
      <p:sp>
        <p:nvSpPr>
          <p:cNvPr id="18" name="Google Shape;98;g1bc6e687a7d_0_0"/>
          <p:cNvSpPr/>
          <p:nvPr/>
        </p:nvSpPr>
        <p:spPr bwMode="auto">
          <a:xfrm>
            <a:off x="234162" y="1597834"/>
            <a:ext cx="8549771" cy="500649"/>
          </a:xfrm>
          <a:prstGeom prst="rect">
            <a:avLst/>
          </a:prstGeom>
          <a:noFill/>
          <a:ln>
            <a:noFill/>
          </a:ln>
        </p:spPr>
        <p:txBody>
          <a:bodyPr spcFirstLastPara="1" wrap="square" lIns="76431" tIns="38205" rIns="76431" bIns="38205" anchor="t" anchorCtr="0">
            <a:noAutofit/>
          </a:bodyPr>
          <a:lstStyle/>
          <a:p>
            <a:pPr>
              <a:defRPr/>
            </a:pPr>
            <a:r>
              <a:rPr lang="en-US">
                <a:solidFill>
                  <a:schemeClr val="dk1"/>
                </a:solidFill>
              </a:rPr>
              <a:t>Данный предмет может оказаться взрывным устройством, или начиненным отравляющими химическими веществами (ОХВ), биологическими агентами (возбудителями опасных инфекций, типа сибирской язвы, натуральной оспы, туляремии) пакетом.</a:t>
            </a:r>
            <a:endParaRPr i="0" u="none" strike="noStrike" cap="none">
              <a:solidFill>
                <a:schemeClr val="dk1"/>
              </a:solidFill>
            </a:endParaRPr>
          </a:p>
        </p:txBody>
      </p:sp>
      <p:pic>
        <p:nvPicPr>
          <p:cNvPr id="19" name="Google Shape;99;g1bc6e687a7d_0_0"/>
          <p:cNvPicPr/>
          <p:nvPr/>
        </p:nvPicPr>
        <p:blipFill>
          <a:blip r:embed="rId3">
            <a:alphaModFix/>
          </a:blip>
          <a:srcRect t="-2616" b="53533"/>
          <a:stretch/>
        </p:blipFill>
        <p:spPr bwMode="auto">
          <a:xfrm>
            <a:off x="454735" y="2532956"/>
            <a:ext cx="873720" cy="774973"/>
          </a:xfrm>
          <a:prstGeom prst="rect">
            <a:avLst/>
          </a:prstGeom>
          <a:noFill/>
          <a:ln>
            <a:noFill/>
          </a:ln>
        </p:spPr>
      </p:pic>
      <p:pic>
        <p:nvPicPr>
          <p:cNvPr id="20" name="Google Shape;100;g1bc6e687a7d_0_0"/>
          <p:cNvPicPr/>
          <p:nvPr/>
        </p:nvPicPr>
        <p:blipFill>
          <a:blip r:embed="rId4">
            <a:alphaModFix/>
          </a:blip>
          <a:stretch/>
        </p:blipFill>
        <p:spPr bwMode="auto">
          <a:xfrm>
            <a:off x="1421275" y="3454551"/>
            <a:ext cx="497674" cy="449847"/>
          </a:xfrm>
          <a:prstGeom prst="rect">
            <a:avLst/>
          </a:prstGeom>
          <a:noFill/>
          <a:ln>
            <a:noFill/>
          </a:ln>
        </p:spPr>
      </p:pic>
      <p:pic>
        <p:nvPicPr>
          <p:cNvPr id="21" name="Google Shape;101;g1bc6e687a7d_0_0"/>
          <p:cNvPicPr/>
          <p:nvPr/>
        </p:nvPicPr>
        <p:blipFill>
          <a:blip r:embed="rId4">
            <a:alphaModFix/>
          </a:blip>
          <a:stretch/>
        </p:blipFill>
        <p:spPr bwMode="auto">
          <a:xfrm>
            <a:off x="8783923" y="1260086"/>
            <a:ext cx="999685" cy="903612"/>
          </a:xfrm>
          <a:prstGeom prst="rect">
            <a:avLst/>
          </a:prstGeom>
          <a:noFill/>
          <a:ln>
            <a:noFill/>
          </a:ln>
        </p:spPr>
      </p:pic>
      <p:pic>
        <p:nvPicPr>
          <p:cNvPr id="22" name="Google Shape;102;g1bc6e687a7d_0_0"/>
          <p:cNvPicPr/>
          <p:nvPr/>
        </p:nvPicPr>
        <p:blipFill>
          <a:blip r:embed="rId5">
            <a:alphaModFix/>
          </a:blip>
          <a:srcRect r="-27533" b="56070"/>
          <a:stretch/>
        </p:blipFill>
        <p:spPr bwMode="auto">
          <a:xfrm flipH="1">
            <a:off x="787170" y="4107372"/>
            <a:ext cx="795593" cy="475348"/>
          </a:xfrm>
          <a:prstGeom prst="rect">
            <a:avLst/>
          </a:prstGeom>
          <a:noFill/>
          <a:ln>
            <a:noFill/>
          </a:ln>
        </p:spPr>
      </p:pic>
      <p:pic>
        <p:nvPicPr>
          <p:cNvPr id="23" name="Google Shape;103;g1bc6e687a7d_0_0" descr="F:\Преза ЕН\Новая папка (2)\03.png"/>
          <p:cNvPicPr/>
          <p:nvPr/>
        </p:nvPicPr>
        <p:blipFill>
          <a:blip r:embed="rId6">
            <a:alphaModFix/>
          </a:blip>
          <a:srcRect l="-15684" r="49616" b="54046"/>
          <a:stretch/>
        </p:blipFill>
        <p:spPr bwMode="auto">
          <a:xfrm>
            <a:off x="223334" y="4095314"/>
            <a:ext cx="475299" cy="497242"/>
          </a:xfrm>
          <a:prstGeom prst="rect">
            <a:avLst/>
          </a:prstGeom>
          <a:noFill/>
          <a:ln>
            <a:noFill/>
          </a:ln>
        </p:spPr>
      </p:pic>
      <p:sp>
        <p:nvSpPr>
          <p:cNvPr id="24" name="Google Shape;104;g1bc6e687a7d_0_0"/>
          <p:cNvSpPr/>
          <p:nvPr/>
        </p:nvSpPr>
        <p:spPr bwMode="auto">
          <a:xfrm>
            <a:off x="7504187" y="5232041"/>
            <a:ext cx="2244943" cy="1223839"/>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just">
              <a:defRPr/>
            </a:pPr>
            <a:endParaRPr sz="1600">
              <a:solidFill>
                <a:schemeClr val="lt1"/>
              </a:solidFill>
              <a:latin typeface="Calibri"/>
              <a:ea typeface="Calibri"/>
              <a:cs typeface="Calibri"/>
            </a:endParaRPr>
          </a:p>
        </p:txBody>
      </p:sp>
      <p:sp>
        <p:nvSpPr>
          <p:cNvPr id="25" name="Google Shape;105;g1bc6e687a7d_0_0"/>
          <p:cNvSpPr/>
          <p:nvPr/>
        </p:nvSpPr>
        <p:spPr bwMode="auto">
          <a:xfrm>
            <a:off x="3348274" y="5232041"/>
            <a:ext cx="3592735" cy="1223839"/>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just">
              <a:defRPr/>
            </a:pPr>
            <a:endParaRPr sz="1600">
              <a:solidFill>
                <a:schemeClr val="lt1"/>
              </a:solidFill>
              <a:latin typeface="Calibri"/>
              <a:ea typeface="Calibri"/>
              <a:cs typeface="Calibri"/>
            </a:endParaRPr>
          </a:p>
        </p:txBody>
      </p:sp>
      <p:sp>
        <p:nvSpPr>
          <p:cNvPr id="26" name="Google Shape;106;g1bc6e687a7d_0_0"/>
          <p:cNvSpPr/>
          <p:nvPr/>
        </p:nvSpPr>
        <p:spPr bwMode="auto">
          <a:xfrm>
            <a:off x="611900" y="5232041"/>
            <a:ext cx="2244943" cy="1223839"/>
          </a:xfrm>
          <a:prstGeom prst="rect">
            <a:avLst/>
          </a:prstGeom>
          <a:solidFill>
            <a:srgbClr val="DDEAF6"/>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just">
              <a:defRPr/>
            </a:pPr>
            <a:endParaRPr sz="1600">
              <a:solidFill>
                <a:schemeClr val="lt1"/>
              </a:solidFill>
              <a:latin typeface="Calibri"/>
              <a:ea typeface="Calibri"/>
              <a:cs typeface="Calibri"/>
            </a:endParaRPr>
          </a:p>
        </p:txBody>
      </p:sp>
      <p:sp>
        <p:nvSpPr>
          <p:cNvPr id="27" name="Google Shape;107;g1bc6e687a7d_0_0"/>
          <p:cNvSpPr/>
          <p:nvPr/>
        </p:nvSpPr>
        <p:spPr bwMode="auto">
          <a:xfrm>
            <a:off x="3416221" y="4889666"/>
            <a:ext cx="2912647" cy="329728"/>
          </a:xfrm>
          <a:prstGeom prst="rect">
            <a:avLst/>
          </a:prstGeom>
          <a:noFill/>
          <a:ln>
            <a:noFill/>
          </a:ln>
        </p:spPr>
        <p:txBody>
          <a:bodyPr spcFirstLastPara="1" wrap="square" lIns="76431" tIns="38205" rIns="76431" bIns="38205" anchor="t" anchorCtr="0">
            <a:noAutofit/>
          </a:bodyPr>
          <a:lstStyle/>
          <a:p>
            <a:pPr indent="376380" algn="ctr">
              <a:lnSpc>
                <a:spcPct val="114999"/>
              </a:lnSpc>
              <a:defRPr/>
            </a:pPr>
            <a:r>
              <a:rPr lang="en-US" sz="1300" b="1"/>
              <a:t>ДЕЙСТВИЯ РУКОВОДИТЕЛЯ:</a:t>
            </a:r>
            <a:endParaRPr sz="1300" b="1">
              <a:solidFill>
                <a:schemeClr val="dk1"/>
              </a:solidFill>
            </a:endParaRPr>
          </a:p>
        </p:txBody>
      </p:sp>
      <p:sp>
        <p:nvSpPr>
          <p:cNvPr id="28" name="Google Shape;108;g1bc6e687a7d_0_0"/>
          <p:cNvSpPr/>
          <p:nvPr/>
        </p:nvSpPr>
        <p:spPr bwMode="auto">
          <a:xfrm>
            <a:off x="698743" y="5519763"/>
            <a:ext cx="2244943" cy="648395"/>
          </a:xfrm>
          <a:prstGeom prst="rect">
            <a:avLst/>
          </a:prstGeom>
          <a:noFill/>
          <a:ln>
            <a:noFill/>
          </a:ln>
        </p:spPr>
        <p:txBody>
          <a:bodyPr spcFirstLastPara="1" wrap="square" lIns="76431" tIns="38205" rIns="76431" bIns="38205" anchor="t" anchorCtr="0">
            <a:noAutofit/>
          </a:bodyPr>
          <a:lstStyle/>
          <a:p>
            <a:pPr>
              <a:defRPr/>
            </a:pPr>
            <a:r>
              <a:rPr lang="en-US" sz="1100">
                <a:solidFill>
                  <a:schemeClr val="dk1"/>
                </a:solidFill>
              </a:rPr>
              <a:t>выставить оцепление из числа постоянных сотрудников организации образования</a:t>
            </a:r>
            <a:endParaRPr sz="1100">
              <a:solidFill>
                <a:schemeClr val="dk1"/>
              </a:solidFill>
            </a:endParaRPr>
          </a:p>
        </p:txBody>
      </p:sp>
      <p:sp>
        <p:nvSpPr>
          <p:cNvPr id="29" name="Google Shape;109;g1bc6e687a7d_0_0"/>
          <p:cNvSpPr/>
          <p:nvPr/>
        </p:nvSpPr>
        <p:spPr bwMode="auto">
          <a:xfrm>
            <a:off x="3351633" y="5240973"/>
            <a:ext cx="3592735" cy="1223839"/>
          </a:xfrm>
          <a:prstGeom prst="rect">
            <a:avLst/>
          </a:prstGeom>
          <a:solidFill>
            <a:srgbClr val="DDEAF6"/>
          </a:solidFill>
          <a:ln>
            <a:noFill/>
          </a:ln>
        </p:spPr>
        <p:txBody>
          <a:bodyPr spcFirstLastPara="1" wrap="square" lIns="76431" tIns="38205" rIns="76431" bIns="38205" anchor="t" anchorCtr="0">
            <a:noAutofit/>
          </a:bodyPr>
          <a:lstStyle/>
          <a:p>
            <a:pPr algn="just">
              <a:defRPr/>
            </a:pPr>
            <a:r>
              <a:rPr lang="en-US" sz="1100">
                <a:solidFill>
                  <a:schemeClr val="dk1"/>
                </a:solidFill>
              </a:rPr>
              <a:t>обеспечить беспрепятственный подъезд к месту обнаружения опасного или подозрительного предмета служб экстренного реагирования (подразделения органов внутренних дел, службы скорой медицинской помощи, пожарные расчеты, оперативно–спасательные службы)</a:t>
            </a:r>
            <a:endParaRPr sz="1100">
              <a:solidFill>
                <a:schemeClr val="dk1"/>
              </a:solidFill>
            </a:endParaRPr>
          </a:p>
        </p:txBody>
      </p:sp>
      <p:sp>
        <p:nvSpPr>
          <p:cNvPr id="30" name="Google Shape;110;g1bc6e687a7d_0_0"/>
          <p:cNvSpPr/>
          <p:nvPr/>
        </p:nvSpPr>
        <p:spPr bwMode="auto">
          <a:xfrm>
            <a:off x="7606528" y="5519763"/>
            <a:ext cx="2040261" cy="648395"/>
          </a:xfrm>
          <a:prstGeom prst="rect">
            <a:avLst/>
          </a:prstGeom>
          <a:noFill/>
          <a:ln>
            <a:noFill/>
          </a:ln>
        </p:spPr>
        <p:txBody>
          <a:bodyPr spcFirstLastPara="1" wrap="square" lIns="76431" tIns="38205" rIns="76431" bIns="38205" anchor="t" anchorCtr="0">
            <a:noAutofit/>
          </a:bodyPr>
          <a:lstStyle/>
          <a:p>
            <a:pPr algn="just">
              <a:defRPr/>
            </a:pPr>
            <a:r>
              <a:rPr lang="en-US" sz="1100">
                <a:solidFill>
                  <a:schemeClr val="dk1"/>
                </a:solidFill>
              </a:rPr>
              <a:t>принять меры по эвакуации обучающихся и сотрудников организации образования</a:t>
            </a:r>
            <a:endParaRPr sz="1100">
              <a:solidFill>
                <a:schemeClr val="dk1"/>
              </a:solidFill>
            </a:endParaRPr>
          </a:p>
        </p:txBody>
      </p:sp>
      <p:pic>
        <p:nvPicPr>
          <p:cNvPr id="31" name="Google Shape;111;g1bc6e687a7d_0_0"/>
          <p:cNvPicPr/>
          <p:nvPr/>
        </p:nvPicPr>
        <p:blipFill>
          <a:blip r:embed="rId7">
            <a:alphaModFix/>
          </a:blip>
          <a:stretch/>
        </p:blipFill>
        <p:spPr bwMode="auto">
          <a:xfrm>
            <a:off x="90970" y="4973755"/>
            <a:ext cx="607672" cy="1476947"/>
          </a:xfrm>
          <a:prstGeom prst="rect">
            <a:avLst/>
          </a:prstGeom>
          <a:noFill/>
          <a:ln>
            <a:noFill/>
          </a:ln>
        </p:spPr>
      </p:pic>
      <p:sp>
        <p:nvSpPr>
          <p:cNvPr id="32" name="Google Shape;112;g1bc6e687a7d_0_0"/>
          <p:cNvSpPr/>
          <p:nvPr/>
        </p:nvSpPr>
        <p:spPr bwMode="auto">
          <a:xfrm>
            <a:off x="2980187" y="5723978"/>
            <a:ext cx="368087" cy="257831"/>
          </a:xfrm>
          <a:prstGeom prst="rightArrow">
            <a:avLst>
              <a:gd name="adj1" fmla="val 50000"/>
              <a:gd name="adj2" fmla="val 50000"/>
            </a:avLst>
          </a:prstGeom>
          <a:solidFill>
            <a:schemeClr val="dk1"/>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33" name="Google Shape;113;g1bc6e687a7d_0_0"/>
          <p:cNvSpPr/>
          <p:nvPr/>
        </p:nvSpPr>
        <p:spPr bwMode="auto">
          <a:xfrm>
            <a:off x="7132741" y="5723978"/>
            <a:ext cx="368087" cy="257831"/>
          </a:xfrm>
          <a:prstGeom prst="rightArrow">
            <a:avLst>
              <a:gd name="adj1" fmla="val 50000"/>
              <a:gd name="adj2" fmla="val 50000"/>
            </a:avLst>
          </a:prstGeom>
          <a:solidFill>
            <a:schemeClr val="dk1"/>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34" name="Google Shape;114;g1bc6e687a7d_0_0"/>
          <p:cNvSpPr/>
          <p:nvPr/>
        </p:nvSpPr>
        <p:spPr bwMode="auto">
          <a:xfrm flipH="1">
            <a:off x="672777" y="3556066"/>
            <a:ext cx="646823" cy="275476"/>
          </a:xfrm>
          <a:prstGeom prst="rightArrow">
            <a:avLst>
              <a:gd name="adj1" fmla="val 100000"/>
              <a:gd name="adj2" fmla="val 254616"/>
            </a:avLst>
          </a:prstGeom>
          <a:solidFill>
            <a:srgbClr val="FFC000"/>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19;g1bc6e687a7d_0_123"/>
          <p:cNvSpPr/>
          <p:nvPr/>
        </p:nvSpPr>
        <p:spPr bwMode="auto">
          <a:xfrm>
            <a:off x="0" y="4181896"/>
            <a:ext cx="9906061" cy="368706"/>
          </a:xfrm>
          <a:prstGeom prst="rect">
            <a:avLst/>
          </a:prstGeom>
          <a:solidFill>
            <a:srgbClr val="DDEAF6"/>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5" name="Google Shape;120;g1bc6e687a7d_0_123"/>
          <p:cNvSpPr/>
          <p:nvPr/>
        </p:nvSpPr>
        <p:spPr bwMode="auto">
          <a:xfrm>
            <a:off x="851449" y="221666"/>
            <a:ext cx="8314739" cy="557009"/>
          </a:xfrm>
          <a:prstGeom prst="rect">
            <a:avLst/>
          </a:prstGeom>
          <a:noFill/>
          <a:ln>
            <a:noFill/>
          </a:ln>
        </p:spPr>
        <p:txBody>
          <a:bodyPr spcFirstLastPara="1" wrap="square" lIns="76431" tIns="38205" rIns="76431" bIns="38205" anchor="t" anchorCtr="0">
            <a:noAutofit/>
          </a:bodyPr>
          <a:lstStyle/>
          <a:p>
            <a:pPr algn="ctr">
              <a:lnSpc>
                <a:spcPct val="114999"/>
              </a:lnSpc>
              <a:spcBef>
                <a:spcPts val="1003"/>
              </a:spcBef>
              <a:buSzPts val="1100"/>
              <a:defRPr/>
            </a:pPr>
            <a:r>
              <a:rPr lang="en-US" sz="1300" b="1">
                <a:solidFill>
                  <a:srgbClr val="002060"/>
                </a:solidFill>
              </a:rPr>
              <a:t>АЛГОРИТМ</a:t>
            </a:r>
            <a:br>
              <a:rPr lang="en-US" sz="1300" b="1">
                <a:solidFill>
                  <a:srgbClr val="002060"/>
                </a:solidFill>
              </a:rPr>
            </a:br>
            <a:r>
              <a:rPr lang="en-US" sz="1300" b="1">
                <a:solidFill>
                  <a:srgbClr val="002060"/>
                </a:solidFill>
              </a:rPr>
              <a:t>действий при обнаружении подозрительного предмета</a:t>
            </a:r>
            <a:endParaRPr sz="1300" b="1">
              <a:solidFill>
                <a:srgbClr val="002060"/>
              </a:solidFill>
            </a:endParaRPr>
          </a:p>
        </p:txBody>
      </p:sp>
      <p:sp>
        <p:nvSpPr>
          <p:cNvPr id="6" name="Google Shape;121;g1bc6e687a7d_0_123"/>
          <p:cNvSpPr/>
          <p:nvPr/>
        </p:nvSpPr>
        <p:spPr bwMode="auto">
          <a:xfrm>
            <a:off x="1809188" y="912457"/>
            <a:ext cx="6399278" cy="297335"/>
          </a:xfrm>
          <a:prstGeom prst="rect">
            <a:avLst/>
          </a:prstGeom>
          <a:noFill/>
          <a:ln>
            <a:noFill/>
          </a:ln>
        </p:spPr>
        <p:txBody>
          <a:bodyPr spcFirstLastPara="1" wrap="square" lIns="76431" tIns="38205" rIns="76431" bIns="38205" anchor="t" anchorCtr="0">
            <a:noAutofit/>
          </a:bodyPr>
          <a:lstStyle/>
          <a:p>
            <a:pPr algn="ctr">
              <a:defRPr/>
            </a:pPr>
            <a:r>
              <a:rPr lang="en-US" sz="1300" b="1">
                <a:solidFill>
                  <a:schemeClr val="dk1"/>
                </a:solidFill>
              </a:rPr>
              <a:t>ДЕЙСТВИЯ ПЕРСОНАЛА (СОТРУДНИКИ, ПЕДАГОГИ)</a:t>
            </a:r>
            <a:endParaRPr sz="1300" b="1">
              <a:solidFill>
                <a:schemeClr val="dk1"/>
              </a:solidFill>
            </a:endParaRPr>
          </a:p>
        </p:txBody>
      </p:sp>
      <p:sp>
        <p:nvSpPr>
          <p:cNvPr id="7" name="Google Shape;122;g1bc6e687a7d_0_123"/>
          <p:cNvSpPr/>
          <p:nvPr/>
        </p:nvSpPr>
        <p:spPr bwMode="auto">
          <a:xfrm>
            <a:off x="728749" y="2948110"/>
            <a:ext cx="3265681" cy="944940"/>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8" name="Google Shape;123;g1bc6e687a7d_0_123"/>
          <p:cNvSpPr/>
          <p:nvPr/>
        </p:nvSpPr>
        <p:spPr bwMode="auto">
          <a:xfrm>
            <a:off x="3461611" y="1343589"/>
            <a:ext cx="3265681" cy="733197"/>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ctr">
              <a:defRPr/>
            </a:pPr>
            <a:r>
              <a:rPr lang="en-US" sz="1600">
                <a:solidFill>
                  <a:schemeClr val="lt1"/>
                </a:solidFill>
                <a:latin typeface="Calibri"/>
                <a:ea typeface="Calibri"/>
                <a:cs typeface="Calibri"/>
              </a:rPr>
              <a:t>c</a:t>
            </a:r>
            <a:endParaRPr sz="1600">
              <a:solidFill>
                <a:schemeClr val="lt1"/>
              </a:solidFill>
              <a:latin typeface="Calibri"/>
              <a:ea typeface="Calibri"/>
              <a:cs typeface="Calibri"/>
            </a:endParaRPr>
          </a:p>
        </p:txBody>
      </p:sp>
      <p:sp>
        <p:nvSpPr>
          <p:cNvPr id="9" name="Google Shape;124;g1bc6e687a7d_0_123"/>
          <p:cNvSpPr/>
          <p:nvPr/>
        </p:nvSpPr>
        <p:spPr bwMode="auto">
          <a:xfrm>
            <a:off x="728749" y="1343581"/>
            <a:ext cx="2578309" cy="733197"/>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10" name="Google Shape;125;g1bc6e687a7d_0_123"/>
          <p:cNvSpPr/>
          <p:nvPr/>
        </p:nvSpPr>
        <p:spPr bwMode="auto">
          <a:xfrm>
            <a:off x="817816" y="1400927"/>
            <a:ext cx="2787119" cy="459302"/>
          </a:xfrm>
          <a:prstGeom prst="rect">
            <a:avLst/>
          </a:prstGeom>
          <a:noFill/>
          <a:ln>
            <a:noFill/>
          </a:ln>
        </p:spPr>
        <p:txBody>
          <a:bodyPr spcFirstLastPara="1" wrap="square" lIns="76431" tIns="38205" rIns="76431" bIns="38205" anchor="t" anchorCtr="0">
            <a:noAutofit/>
          </a:bodyPr>
          <a:lstStyle/>
          <a:p>
            <a:pPr>
              <a:defRPr/>
            </a:pPr>
            <a:r>
              <a:rPr lang="en-US" sz="1000">
                <a:solidFill>
                  <a:schemeClr val="dk1"/>
                </a:solidFill>
              </a:rPr>
              <a:t>сообщить администрации организации образования (по телефону) и в здание </a:t>
            </a:r>
            <a:br>
              <a:rPr lang="en-US" sz="1000">
                <a:solidFill>
                  <a:schemeClr val="dk1"/>
                </a:solidFill>
              </a:rPr>
            </a:br>
            <a:r>
              <a:rPr lang="en-US" sz="1000">
                <a:solidFill>
                  <a:schemeClr val="dk1"/>
                </a:solidFill>
              </a:rPr>
              <a:t>никого не допускать (до их прибытия)</a:t>
            </a:r>
            <a:endParaRPr sz="1000">
              <a:solidFill>
                <a:schemeClr val="dk1"/>
              </a:solidFill>
            </a:endParaRPr>
          </a:p>
        </p:txBody>
      </p:sp>
      <p:sp>
        <p:nvSpPr>
          <p:cNvPr id="11" name="Google Shape;126;g1bc6e687a7d_0_123"/>
          <p:cNvSpPr/>
          <p:nvPr/>
        </p:nvSpPr>
        <p:spPr bwMode="auto">
          <a:xfrm>
            <a:off x="3535879" y="1362485"/>
            <a:ext cx="3117328" cy="648395"/>
          </a:xfrm>
          <a:prstGeom prst="rect">
            <a:avLst/>
          </a:prstGeom>
          <a:noFill/>
          <a:ln>
            <a:noFill/>
          </a:ln>
        </p:spPr>
        <p:txBody>
          <a:bodyPr spcFirstLastPara="1" wrap="square" lIns="76431" tIns="38205" rIns="76431" bIns="38205" anchor="t" anchorCtr="0">
            <a:noAutofit/>
          </a:bodyPr>
          <a:lstStyle/>
          <a:p>
            <a:pPr>
              <a:defRPr/>
            </a:pPr>
            <a:r>
              <a:rPr lang="en-US" sz="1000">
                <a:solidFill>
                  <a:schemeClr val="dk1"/>
                </a:solidFill>
              </a:rPr>
              <a:t>перевести обучающихся, воспитанников на безопасное расстояние от подозрительного предмета (не ближе 100 метров), не приближаться, не трогать, не вскрывать и не перемещать находку</a:t>
            </a:r>
            <a:endParaRPr sz="1000">
              <a:solidFill>
                <a:schemeClr val="dk1"/>
              </a:solidFill>
            </a:endParaRPr>
          </a:p>
        </p:txBody>
      </p:sp>
      <p:sp>
        <p:nvSpPr>
          <p:cNvPr id="12" name="Google Shape;127;g1bc6e687a7d_0_123"/>
          <p:cNvSpPr/>
          <p:nvPr/>
        </p:nvSpPr>
        <p:spPr bwMode="auto">
          <a:xfrm>
            <a:off x="817816" y="3102328"/>
            <a:ext cx="3265681" cy="459302"/>
          </a:xfrm>
          <a:prstGeom prst="rect">
            <a:avLst/>
          </a:prstGeom>
          <a:noFill/>
          <a:ln>
            <a:noFill/>
          </a:ln>
        </p:spPr>
        <p:txBody>
          <a:bodyPr spcFirstLastPara="1" wrap="square" lIns="76431" tIns="38205" rIns="76431" bIns="38205" anchor="t" anchorCtr="0">
            <a:noAutofit/>
          </a:bodyPr>
          <a:lstStyle/>
          <a:p>
            <a:pPr>
              <a:defRPr/>
            </a:pPr>
            <a:r>
              <a:rPr lang="en-US" sz="1000">
                <a:solidFill>
                  <a:schemeClr val="dk1"/>
                </a:solidFill>
              </a:rPr>
              <a:t>лицам, обнаружившим подозрительный предмет, до прибытия сил экстренного реагирования находиться на безопасном расстоянии и быть готовыми дать показания, касающиеся случившегося</a:t>
            </a:r>
            <a:endParaRPr sz="1000">
              <a:solidFill>
                <a:schemeClr val="dk1"/>
              </a:solidFill>
            </a:endParaRPr>
          </a:p>
        </p:txBody>
      </p:sp>
      <p:sp>
        <p:nvSpPr>
          <p:cNvPr id="13" name="Google Shape;128;g1bc6e687a7d_0_123"/>
          <p:cNvSpPr/>
          <p:nvPr/>
        </p:nvSpPr>
        <p:spPr bwMode="auto">
          <a:xfrm>
            <a:off x="3723099" y="2323174"/>
            <a:ext cx="2956109" cy="459302"/>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14" name="Google Shape;129;g1bc6e687a7d_0_123"/>
          <p:cNvSpPr/>
          <p:nvPr/>
        </p:nvSpPr>
        <p:spPr bwMode="auto">
          <a:xfrm>
            <a:off x="728748" y="2290912"/>
            <a:ext cx="2888125" cy="523825"/>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15" name="Google Shape;130;g1bc6e687a7d_0_123"/>
          <p:cNvSpPr/>
          <p:nvPr/>
        </p:nvSpPr>
        <p:spPr bwMode="auto">
          <a:xfrm>
            <a:off x="817816" y="2348258"/>
            <a:ext cx="2787119" cy="459302"/>
          </a:xfrm>
          <a:prstGeom prst="rect">
            <a:avLst/>
          </a:prstGeom>
          <a:noFill/>
          <a:ln>
            <a:noFill/>
          </a:ln>
        </p:spPr>
        <p:txBody>
          <a:bodyPr spcFirstLastPara="1" wrap="square" lIns="76431" tIns="38205" rIns="76431" bIns="38205" anchor="t" anchorCtr="0">
            <a:noAutofit/>
          </a:bodyPr>
          <a:lstStyle/>
          <a:p>
            <a:pPr>
              <a:defRPr/>
            </a:pPr>
            <a:r>
              <a:rPr lang="en-US" sz="1000">
                <a:solidFill>
                  <a:schemeClr val="dk1"/>
                </a:solidFill>
              </a:rPr>
              <a:t>опросить окружающих с целью установления возможного владельца бесхозного предмета</a:t>
            </a:r>
            <a:endParaRPr sz="1000">
              <a:solidFill>
                <a:schemeClr val="dk1"/>
              </a:solidFill>
            </a:endParaRPr>
          </a:p>
        </p:txBody>
      </p:sp>
      <p:sp>
        <p:nvSpPr>
          <p:cNvPr id="16" name="Google Shape;131;g1bc6e687a7d_0_123"/>
          <p:cNvSpPr/>
          <p:nvPr/>
        </p:nvSpPr>
        <p:spPr bwMode="auto">
          <a:xfrm>
            <a:off x="6855913" y="1343581"/>
            <a:ext cx="2888125" cy="733197"/>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17" name="Google Shape;132;g1bc6e687a7d_0_123"/>
          <p:cNvSpPr/>
          <p:nvPr/>
        </p:nvSpPr>
        <p:spPr bwMode="auto">
          <a:xfrm>
            <a:off x="6877259" y="1385981"/>
            <a:ext cx="2888125" cy="557009"/>
          </a:xfrm>
          <a:prstGeom prst="rect">
            <a:avLst/>
          </a:prstGeom>
          <a:noFill/>
          <a:ln>
            <a:noFill/>
          </a:ln>
        </p:spPr>
        <p:txBody>
          <a:bodyPr spcFirstLastPara="1" wrap="square" lIns="76431" tIns="38205" rIns="76431" bIns="38205" anchor="t" anchorCtr="0">
            <a:noAutofit/>
          </a:bodyPr>
          <a:lstStyle/>
          <a:p>
            <a:pPr>
              <a:defRPr/>
            </a:pPr>
            <a:r>
              <a:rPr lang="en-US" sz="1000">
                <a:solidFill>
                  <a:schemeClr val="dk1"/>
                </a:solidFill>
              </a:rPr>
              <a:t>воздержаться от использования средств радиосвязи, в том числе и сотового телефона, вблизи предмета</a:t>
            </a:r>
            <a:endParaRPr sz="1000">
              <a:solidFill>
                <a:schemeClr val="dk1"/>
              </a:solidFill>
            </a:endParaRPr>
          </a:p>
        </p:txBody>
      </p:sp>
      <p:sp>
        <p:nvSpPr>
          <p:cNvPr id="18" name="Google Shape;133;g1bc6e687a7d_0_123"/>
          <p:cNvSpPr/>
          <p:nvPr/>
        </p:nvSpPr>
        <p:spPr bwMode="auto">
          <a:xfrm>
            <a:off x="3263459" y="1540714"/>
            <a:ext cx="272423" cy="338946"/>
          </a:xfrm>
          <a:prstGeom prst="rightArrow">
            <a:avLst>
              <a:gd name="adj1" fmla="val 50000"/>
              <a:gd name="adj2" fmla="val 50000"/>
            </a:avLst>
          </a:prstGeom>
          <a:solidFill>
            <a:srgbClr val="FFC000"/>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19" name="Google Shape;134;g1bc6e687a7d_0_123"/>
          <p:cNvSpPr/>
          <p:nvPr/>
        </p:nvSpPr>
        <p:spPr bwMode="auto">
          <a:xfrm>
            <a:off x="6679124" y="1540714"/>
            <a:ext cx="272423" cy="338946"/>
          </a:xfrm>
          <a:prstGeom prst="rightArrow">
            <a:avLst>
              <a:gd name="adj1" fmla="val 50000"/>
              <a:gd name="adj2" fmla="val 50000"/>
            </a:avLst>
          </a:prstGeom>
          <a:solidFill>
            <a:srgbClr val="FFC000"/>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20" name="Google Shape;135;g1bc6e687a7d_0_123"/>
          <p:cNvSpPr/>
          <p:nvPr/>
        </p:nvSpPr>
        <p:spPr bwMode="auto">
          <a:xfrm>
            <a:off x="4180901" y="3086268"/>
            <a:ext cx="2888125" cy="733197"/>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21" name="Google Shape;136;g1bc6e687a7d_0_123"/>
          <p:cNvSpPr/>
          <p:nvPr/>
        </p:nvSpPr>
        <p:spPr bwMode="auto">
          <a:xfrm>
            <a:off x="7166430" y="3086241"/>
            <a:ext cx="2578309" cy="733197"/>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22" name="Google Shape;137;g1bc6e687a7d_0_123"/>
          <p:cNvSpPr/>
          <p:nvPr/>
        </p:nvSpPr>
        <p:spPr bwMode="auto">
          <a:xfrm>
            <a:off x="7255497" y="3143588"/>
            <a:ext cx="2514453" cy="459302"/>
          </a:xfrm>
          <a:prstGeom prst="rect">
            <a:avLst/>
          </a:prstGeom>
          <a:noFill/>
          <a:ln>
            <a:noFill/>
          </a:ln>
        </p:spPr>
        <p:txBody>
          <a:bodyPr spcFirstLastPara="1" wrap="square" lIns="76431" tIns="38205" rIns="76431" bIns="38205" anchor="t" anchorCtr="0">
            <a:noAutofit/>
          </a:bodyPr>
          <a:lstStyle/>
          <a:p>
            <a:pPr>
              <a:defRPr/>
            </a:pPr>
            <a:r>
              <a:rPr lang="en-US" sz="1000">
                <a:solidFill>
                  <a:schemeClr val="dk1"/>
                </a:solidFill>
              </a:rPr>
              <a:t>покинуть объект, при невозможности - укрыться за капитальным сооружением и на необходимом удалении</a:t>
            </a:r>
            <a:endParaRPr sz="1000">
              <a:solidFill>
                <a:schemeClr val="dk1"/>
              </a:solidFill>
            </a:endParaRPr>
          </a:p>
        </p:txBody>
      </p:sp>
      <p:sp>
        <p:nvSpPr>
          <p:cNvPr id="23" name="Google Shape;138;g1bc6e687a7d_0_123"/>
          <p:cNvSpPr/>
          <p:nvPr/>
        </p:nvSpPr>
        <p:spPr bwMode="auto">
          <a:xfrm>
            <a:off x="4269969" y="3143599"/>
            <a:ext cx="2787119" cy="459302"/>
          </a:xfrm>
          <a:prstGeom prst="rect">
            <a:avLst/>
          </a:prstGeom>
          <a:noFill/>
          <a:ln>
            <a:noFill/>
          </a:ln>
        </p:spPr>
        <p:txBody>
          <a:bodyPr spcFirstLastPara="1" wrap="square" lIns="76431" tIns="38205" rIns="76431" bIns="38205" anchor="t" anchorCtr="0">
            <a:noAutofit/>
          </a:bodyPr>
          <a:lstStyle/>
          <a:p>
            <a:pPr>
              <a:defRPr/>
            </a:pPr>
            <a:r>
              <a:rPr lang="en-US" sz="1000">
                <a:solidFill>
                  <a:schemeClr val="dk1"/>
                </a:solidFill>
              </a:rPr>
              <a:t>при необходимости укрыться за предметами, обеспечивающими защиту (угол здания, колона, толстое дерево, автомашина), вести наблюдение</a:t>
            </a:r>
            <a:endParaRPr sz="1000">
              <a:solidFill>
                <a:schemeClr val="dk1"/>
              </a:solidFill>
            </a:endParaRPr>
          </a:p>
        </p:txBody>
      </p:sp>
      <p:sp>
        <p:nvSpPr>
          <p:cNvPr id="24" name="Google Shape;139;g1bc6e687a7d_0_123"/>
          <p:cNvSpPr/>
          <p:nvPr/>
        </p:nvSpPr>
        <p:spPr bwMode="auto">
          <a:xfrm>
            <a:off x="6855913" y="2214905"/>
            <a:ext cx="2888125" cy="733197"/>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25" name="Google Shape;140;g1bc6e687a7d_0_123"/>
          <p:cNvSpPr/>
          <p:nvPr/>
        </p:nvSpPr>
        <p:spPr bwMode="auto">
          <a:xfrm>
            <a:off x="6883067" y="2272235"/>
            <a:ext cx="2787119" cy="459302"/>
          </a:xfrm>
          <a:prstGeom prst="rect">
            <a:avLst/>
          </a:prstGeom>
          <a:noFill/>
          <a:ln>
            <a:noFill/>
          </a:ln>
        </p:spPr>
        <p:txBody>
          <a:bodyPr spcFirstLastPara="1" wrap="square" lIns="76431" tIns="38205" rIns="76431" bIns="38205" anchor="t" anchorCtr="0">
            <a:noAutofit/>
          </a:bodyPr>
          <a:lstStyle/>
          <a:p>
            <a:pPr>
              <a:defRPr/>
            </a:pPr>
            <a:r>
              <a:rPr lang="en-US" sz="1000">
                <a:solidFill>
                  <a:schemeClr val="dk1"/>
                </a:solidFill>
              </a:rPr>
              <a:t>оказать содействие в организации эвакуации обучающихся, воспитанников с территории, прилегающей к опасной зоне</a:t>
            </a:r>
            <a:endParaRPr sz="1000">
              <a:solidFill>
                <a:schemeClr val="dk1"/>
              </a:solidFill>
            </a:endParaRPr>
          </a:p>
        </p:txBody>
      </p:sp>
      <p:sp>
        <p:nvSpPr>
          <p:cNvPr id="26" name="Google Shape;141;g1bc6e687a7d_0_123"/>
          <p:cNvSpPr/>
          <p:nvPr/>
        </p:nvSpPr>
        <p:spPr bwMode="auto">
          <a:xfrm>
            <a:off x="3604939" y="2387203"/>
            <a:ext cx="272423" cy="338946"/>
          </a:xfrm>
          <a:prstGeom prst="rightArrow">
            <a:avLst>
              <a:gd name="adj1" fmla="val 50000"/>
              <a:gd name="adj2" fmla="val 50000"/>
            </a:avLst>
          </a:prstGeom>
          <a:solidFill>
            <a:srgbClr val="FFC000"/>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27" name="Google Shape;142;g1bc6e687a7d_0_123"/>
          <p:cNvSpPr/>
          <p:nvPr/>
        </p:nvSpPr>
        <p:spPr bwMode="auto">
          <a:xfrm>
            <a:off x="6679129" y="2387203"/>
            <a:ext cx="272423" cy="338946"/>
          </a:xfrm>
          <a:prstGeom prst="rightArrow">
            <a:avLst>
              <a:gd name="adj1" fmla="val 50000"/>
              <a:gd name="adj2" fmla="val 50000"/>
            </a:avLst>
          </a:prstGeom>
          <a:solidFill>
            <a:srgbClr val="FFC000"/>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28" name="Google Shape;143;g1bc6e687a7d_0_123"/>
          <p:cNvSpPr/>
          <p:nvPr/>
        </p:nvSpPr>
        <p:spPr bwMode="auto">
          <a:xfrm>
            <a:off x="3994433" y="3251116"/>
            <a:ext cx="272423" cy="338946"/>
          </a:xfrm>
          <a:prstGeom prst="rightArrow">
            <a:avLst>
              <a:gd name="adj1" fmla="val 50000"/>
              <a:gd name="adj2" fmla="val 50000"/>
            </a:avLst>
          </a:prstGeom>
          <a:solidFill>
            <a:srgbClr val="FFC000"/>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29" name="Google Shape;144;g1bc6e687a7d_0_123"/>
          <p:cNvSpPr/>
          <p:nvPr/>
        </p:nvSpPr>
        <p:spPr bwMode="auto">
          <a:xfrm>
            <a:off x="6995420" y="3283378"/>
            <a:ext cx="272423" cy="338946"/>
          </a:xfrm>
          <a:prstGeom prst="rightArrow">
            <a:avLst>
              <a:gd name="adj1" fmla="val 50000"/>
              <a:gd name="adj2" fmla="val 50000"/>
            </a:avLst>
          </a:prstGeom>
          <a:solidFill>
            <a:srgbClr val="FFC000"/>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pic>
        <p:nvPicPr>
          <p:cNvPr id="30" name="Google Shape;145;g1bc6e687a7d_0_123"/>
          <p:cNvPicPr/>
          <p:nvPr/>
        </p:nvPicPr>
        <p:blipFill>
          <a:blip r:embed="rId2">
            <a:alphaModFix/>
          </a:blip>
          <a:srcRect r="58545"/>
          <a:stretch/>
        </p:blipFill>
        <p:spPr bwMode="auto">
          <a:xfrm flipH="1">
            <a:off x="244512" y="1283535"/>
            <a:ext cx="297998" cy="1250943"/>
          </a:xfrm>
          <a:prstGeom prst="rect">
            <a:avLst/>
          </a:prstGeom>
          <a:noFill/>
          <a:ln>
            <a:noFill/>
          </a:ln>
        </p:spPr>
      </p:pic>
      <p:sp>
        <p:nvSpPr>
          <p:cNvPr id="31" name="Google Shape;146;g1bc6e687a7d_0_123"/>
          <p:cNvSpPr/>
          <p:nvPr/>
        </p:nvSpPr>
        <p:spPr bwMode="auto">
          <a:xfrm>
            <a:off x="1809188" y="4212833"/>
            <a:ext cx="6399278" cy="297335"/>
          </a:xfrm>
          <a:prstGeom prst="rect">
            <a:avLst/>
          </a:prstGeom>
          <a:noFill/>
          <a:ln>
            <a:noFill/>
          </a:ln>
        </p:spPr>
        <p:txBody>
          <a:bodyPr spcFirstLastPara="1" wrap="square" lIns="76431" tIns="38205" rIns="76431" bIns="38205" anchor="t" anchorCtr="0">
            <a:noAutofit/>
          </a:bodyPr>
          <a:lstStyle/>
          <a:p>
            <a:pPr algn="ctr">
              <a:defRPr/>
            </a:pPr>
            <a:r>
              <a:rPr lang="en-US" sz="1300" b="1">
                <a:solidFill>
                  <a:schemeClr val="dk1"/>
                </a:solidFill>
              </a:rPr>
              <a:t>Действия обучающихся:</a:t>
            </a:r>
            <a:endParaRPr sz="1300" b="1">
              <a:solidFill>
                <a:schemeClr val="dk1"/>
              </a:solidFill>
            </a:endParaRPr>
          </a:p>
        </p:txBody>
      </p:sp>
      <p:sp>
        <p:nvSpPr>
          <p:cNvPr id="32" name="Google Shape;147;g1bc6e687a7d_0_123"/>
          <p:cNvSpPr/>
          <p:nvPr/>
        </p:nvSpPr>
        <p:spPr bwMode="auto">
          <a:xfrm>
            <a:off x="5029391" y="4684359"/>
            <a:ext cx="3621142" cy="733197"/>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ctr">
              <a:defRPr/>
            </a:pPr>
            <a:r>
              <a:rPr lang="en-US" sz="1600">
                <a:solidFill>
                  <a:schemeClr val="lt1"/>
                </a:solidFill>
                <a:latin typeface="Calibri"/>
                <a:ea typeface="Calibri"/>
                <a:cs typeface="Calibri"/>
              </a:rPr>
              <a:t>c</a:t>
            </a:r>
            <a:endParaRPr sz="1600">
              <a:solidFill>
                <a:schemeClr val="lt1"/>
              </a:solidFill>
              <a:latin typeface="Calibri"/>
              <a:ea typeface="Calibri"/>
              <a:cs typeface="Calibri"/>
            </a:endParaRPr>
          </a:p>
        </p:txBody>
      </p:sp>
      <p:sp>
        <p:nvSpPr>
          <p:cNvPr id="33" name="Google Shape;148;g1bc6e687a7d_0_123"/>
          <p:cNvSpPr/>
          <p:nvPr/>
        </p:nvSpPr>
        <p:spPr bwMode="auto">
          <a:xfrm>
            <a:off x="1243974" y="4684359"/>
            <a:ext cx="3692526" cy="733197"/>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34" name="Google Shape;149;g1bc6e687a7d_0_123"/>
          <p:cNvSpPr/>
          <p:nvPr/>
        </p:nvSpPr>
        <p:spPr bwMode="auto">
          <a:xfrm>
            <a:off x="1371530" y="4821307"/>
            <a:ext cx="3502412" cy="459302"/>
          </a:xfrm>
          <a:prstGeom prst="rect">
            <a:avLst/>
          </a:prstGeom>
          <a:noFill/>
          <a:ln>
            <a:noFill/>
          </a:ln>
        </p:spPr>
        <p:txBody>
          <a:bodyPr spcFirstLastPara="1" wrap="square" lIns="76431" tIns="38205" rIns="76431" bIns="38205" anchor="t" anchorCtr="0">
            <a:noAutofit/>
          </a:bodyPr>
          <a:lstStyle/>
          <a:p>
            <a:pPr algn="ctr">
              <a:defRPr/>
            </a:pPr>
            <a:r>
              <a:rPr lang="en-US">
                <a:solidFill>
                  <a:schemeClr val="dk1"/>
                </a:solidFill>
              </a:rPr>
              <a:t>не паниковать, во всем слушать педагогов и сотрудников организации образования</a:t>
            </a:r>
            <a:endParaRPr b="0" i="0" u="none" strike="noStrike" cap="none">
              <a:solidFill>
                <a:schemeClr val="dk1"/>
              </a:solidFill>
              <a:latin typeface="Arial"/>
              <a:ea typeface="Arial"/>
              <a:cs typeface="Arial"/>
            </a:endParaRPr>
          </a:p>
        </p:txBody>
      </p:sp>
      <p:sp>
        <p:nvSpPr>
          <p:cNvPr id="35" name="Google Shape;150;g1bc6e687a7d_0_123"/>
          <p:cNvSpPr/>
          <p:nvPr/>
        </p:nvSpPr>
        <p:spPr bwMode="auto">
          <a:xfrm>
            <a:off x="5111742" y="4821307"/>
            <a:ext cx="3456766" cy="459302"/>
          </a:xfrm>
          <a:prstGeom prst="rect">
            <a:avLst/>
          </a:prstGeom>
          <a:noFill/>
          <a:ln>
            <a:noFill/>
          </a:ln>
        </p:spPr>
        <p:txBody>
          <a:bodyPr spcFirstLastPara="1" wrap="square" lIns="76431" tIns="38205" rIns="76431" bIns="38205" anchor="t" anchorCtr="0">
            <a:noAutofit/>
          </a:bodyPr>
          <a:lstStyle/>
          <a:p>
            <a:pPr algn="ctr">
              <a:defRPr/>
            </a:pPr>
            <a:r>
              <a:rPr lang="en-US">
                <a:solidFill>
                  <a:schemeClr val="dk1"/>
                </a:solidFill>
              </a:rPr>
              <a:t>не трогать, не вскрывать и не передвигать подозрительный предмет</a:t>
            </a:r>
            <a:endParaRPr b="0" i="0" u="none" strike="noStrike" cap="none">
              <a:solidFill>
                <a:schemeClr val="dk1"/>
              </a:solidFill>
              <a:latin typeface="Arial"/>
              <a:ea typeface="Arial"/>
              <a:cs typeface="Arial"/>
            </a:endParaRPr>
          </a:p>
        </p:txBody>
      </p:sp>
      <p:pic>
        <p:nvPicPr>
          <p:cNvPr id="36" name="Google Shape;151;g1bc6e687a7d_0_123"/>
          <p:cNvPicPr/>
          <p:nvPr/>
        </p:nvPicPr>
        <p:blipFill>
          <a:blip r:embed="rId3">
            <a:alphaModFix/>
          </a:blip>
          <a:srcRect r="47616"/>
          <a:stretch/>
        </p:blipFill>
        <p:spPr bwMode="auto">
          <a:xfrm>
            <a:off x="460217" y="4810115"/>
            <a:ext cx="690872" cy="1250943"/>
          </a:xfrm>
          <a:prstGeom prst="rect">
            <a:avLst/>
          </a:prstGeom>
          <a:noFill/>
          <a:ln>
            <a:noFill/>
          </a:ln>
        </p:spPr>
      </p:pic>
      <p:sp>
        <p:nvSpPr>
          <p:cNvPr id="37" name="Google Shape;152;g1bc6e687a7d_0_123"/>
          <p:cNvSpPr/>
          <p:nvPr/>
        </p:nvSpPr>
        <p:spPr bwMode="auto">
          <a:xfrm>
            <a:off x="5029391" y="5524855"/>
            <a:ext cx="3621142" cy="733197"/>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ctr">
              <a:defRPr/>
            </a:pPr>
            <a:r>
              <a:rPr lang="en-US" sz="1600">
                <a:solidFill>
                  <a:schemeClr val="lt1"/>
                </a:solidFill>
                <a:latin typeface="Calibri"/>
                <a:ea typeface="Calibri"/>
                <a:cs typeface="Calibri"/>
              </a:rPr>
              <a:t>c</a:t>
            </a:r>
            <a:endParaRPr sz="1600">
              <a:solidFill>
                <a:schemeClr val="lt1"/>
              </a:solidFill>
              <a:latin typeface="Calibri"/>
              <a:ea typeface="Calibri"/>
              <a:cs typeface="Calibri"/>
            </a:endParaRPr>
          </a:p>
        </p:txBody>
      </p:sp>
      <p:sp>
        <p:nvSpPr>
          <p:cNvPr id="38" name="Google Shape;153;g1bc6e687a7d_0_123"/>
          <p:cNvSpPr/>
          <p:nvPr/>
        </p:nvSpPr>
        <p:spPr bwMode="auto">
          <a:xfrm>
            <a:off x="1243974" y="5524855"/>
            <a:ext cx="3692526" cy="733197"/>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39" name="Google Shape;154;g1bc6e687a7d_0_123"/>
          <p:cNvSpPr/>
          <p:nvPr/>
        </p:nvSpPr>
        <p:spPr bwMode="auto">
          <a:xfrm>
            <a:off x="1339035" y="5587952"/>
            <a:ext cx="3502412" cy="459302"/>
          </a:xfrm>
          <a:prstGeom prst="rect">
            <a:avLst/>
          </a:prstGeom>
          <a:noFill/>
          <a:ln>
            <a:noFill/>
          </a:ln>
        </p:spPr>
        <p:txBody>
          <a:bodyPr spcFirstLastPara="1" wrap="square" lIns="76431" tIns="38205" rIns="76431" bIns="38205" anchor="t" anchorCtr="0">
            <a:noAutofit/>
          </a:bodyPr>
          <a:lstStyle/>
          <a:p>
            <a:pPr algn="ctr">
              <a:buSzPts val="1100"/>
              <a:defRPr/>
            </a:pPr>
            <a:r>
              <a:rPr lang="en-US">
                <a:solidFill>
                  <a:schemeClr val="dk1"/>
                </a:solidFill>
              </a:rPr>
              <a:t>при необходимости укрыться за предметами, обеспечивающими защиту (угол здания, колона, </a:t>
            </a:r>
            <a:br>
              <a:rPr lang="en-US">
                <a:solidFill>
                  <a:schemeClr val="dk1"/>
                </a:solidFill>
              </a:rPr>
            </a:br>
            <a:r>
              <a:rPr lang="en-US">
                <a:solidFill>
                  <a:schemeClr val="dk1"/>
                </a:solidFill>
              </a:rPr>
              <a:t>толстое дерево, автомашина)</a:t>
            </a:r>
            <a:endParaRPr>
              <a:solidFill>
                <a:schemeClr val="dk1"/>
              </a:solidFill>
            </a:endParaRPr>
          </a:p>
        </p:txBody>
      </p:sp>
      <p:sp>
        <p:nvSpPr>
          <p:cNvPr id="40" name="Google Shape;155;g1bc6e687a7d_0_123"/>
          <p:cNvSpPr/>
          <p:nvPr/>
        </p:nvSpPr>
        <p:spPr bwMode="auto">
          <a:xfrm>
            <a:off x="5111742" y="5613169"/>
            <a:ext cx="3456766" cy="648395"/>
          </a:xfrm>
          <a:prstGeom prst="rect">
            <a:avLst/>
          </a:prstGeom>
          <a:noFill/>
          <a:ln>
            <a:noFill/>
          </a:ln>
        </p:spPr>
        <p:txBody>
          <a:bodyPr spcFirstLastPara="1" wrap="square" lIns="76431" tIns="38205" rIns="76431" bIns="38205" anchor="t" anchorCtr="0">
            <a:noAutofit/>
          </a:bodyPr>
          <a:lstStyle/>
          <a:p>
            <a:pPr algn="ctr">
              <a:defRPr/>
            </a:pPr>
            <a:r>
              <a:rPr lang="en-US">
                <a:solidFill>
                  <a:schemeClr val="dk1"/>
                </a:solidFill>
              </a:rPr>
              <a:t>покинуть объект, при невозможности - укрыться за капитальным сооружением и на необходимом удалении</a:t>
            </a:r>
            <a:endParaRPr b="0" i="0" u="none" strike="noStrike" cap="none">
              <a:solidFill>
                <a:schemeClr val="dk1"/>
              </a:solidFill>
              <a:latin typeface="Arial"/>
              <a:ea typeface="Arial"/>
              <a:cs typeface="Arial"/>
            </a:endParaRPr>
          </a:p>
        </p:txBody>
      </p:sp>
      <p:cxnSp>
        <p:nvCxnSpPr>
          <p:cNvPr id="41" name="Google Shape;156;g1bc6e687a7d_0_123"/>
          <p:cNvCxnSpPr>
            <a:cxnSpLocks/>
          </p:cNvCxnSpPr>
          <p:nvPr/>
        </p:nvCxnSpPr>
        <p:spPr bwMode="auto">
          <a:xfrm rot="-5400000" flipH="1">
            <a:off x="1135348" y="5280191"/>
            <a:ext cx="482741" cy="213665"/>
          </a:xfrm>
          <a:prstGeom prst="bentConnector3">
            <a:avLst>
              <a:gd name="adj1" fmla="val 50000"/>
            </a:avLst>
          </a:prstGeom>
          <a:noFill/>
          <a:ln w="19050" cap="flat" cmpd="sng">
            <a:solidFill>
              <a:srgbClr val="FF0000"/>
            </a:solidFill>
            <a:prstDash val="solid"/>
            <a:miter lim="800000"/>
            <a:headEnd type="none" w="sm" len="sm"/>
            <a:tailEnd type="triangle" w="med" len="med"/>
          </a:ln>
        </p:spPr>
      </p:cxnSp>
      <p:pic>
        <p:nvPicPr>
          <p:cNvPr id="42" name="Google Shape;157;g1bc6e687a7d_0_123"/>
          <p:cNvPicPr/>
          <p:nvPr/>
        </p:nvPicPr>
        <p:blipFill>
          <a:blip r:embed="rId3">
            <a:alphaModFix/>
          </a:blip>
          <a:srcRect l="52276"/>
          <a:stretch/>
        </p:blipFill>
        <p:spPr bwMode="auto">
          <a:xfrm>
            <a:off x="8805987" y="4810115"/>
            <a:ext cx="629403" cy="1250943"/>
          </a:xfrm>
          <a:prstGeom prst="rect">
            <a:avLst/>
          </a:prstGeom>
          <a:noFill/>
          <a:ln>
            <a:noFill/>
          </a:ln>
        </p:spPr>
      </p:pic>
      <p:cxnSp>
        <p:nvCxnSpPr>
          <p:cNvPr id="43" name="Google Shape;158;g1bc6e687a7d_0_123"/>
          <p:cNvCxnSpPr>
            <a:cxnSpLocks/>
          </p:cNvCxnSpPr>
          <p:nvPr/>
        </p:nvCxnSpPr>
        <p:spPr bwMode="auto">
          <a:xfrm rot="5400000">
            <a:off x="8275886" y="5264960"/>
            <a:ext cx="482741" cy="213665"/>
          </a:xfrm>
          <a:prstGeom prst="bentConnector3">
            <a:avLst>
              <a:gd name="adj1" fmla="val 50000"/>
            </a:avLst>
          </a:prstGeom>
          <a:noFill/>
          <a:ln w="19050" cap="flat" cmpd="sng">
            <a:solidFill>
              <a:srgbClr val="FF0000"/>
            </a:solidFill>
            <a:prstDash val="solid"/>
            <a:miter lim="800000"/>
            <a:headEnd type="none" w="sm" len="sm"/>
            <a:tailEnd type="triangle" w="med" len="med"/>
          </a:ln>
        </p:spPr>
      </p:cxnSp>
      <p:pic>
        <p:nvPicPr>
          <p:cNvPr id="44" name="Google Shape;159;g1bc6e687a7d_0_123"/>
          <p:cNvPicPr/>
          <p:nvPr/>
        </p:nvPicPr>
        <p:blipFill>
          <a:blip r:embed="rId2">
            <a:alphaModFix/>
          </a:blip>
          <a:srcRect l="41451"/>
          <a:stretch/>
        </p:blipFill>
        <p:spPr bwMode="auto">
          <a:xfrm flipH="1">
            <a:off x="183073" y="2635401"/>
            <a:ext cx="420876" cy="1250943"/>
          </a:xfrm>
          <a:prstGeom prst="rect">
            <a:avLst/>
          </a:prstGeom>
          <a:noFill/>
          <a:ln>
            <a:noFill/>
          </a:ln>
        </p:spPr>
      </p:pic>
      <p:sp>
        <p:nvSpPr>
          <p:cNvPr id="45" name="Google Shape;160;g1bc6e687a7d_0_123"/>
          <p:cNvSpPr/>
          <p:nvPr/>
        </p:nvSpPr>
        <p:spPr bwMode="auto">
          <a:xfrm>
            <a:off x="3873838" y="2410500"/>
            <a:ext cx="2691941" cy="297335"/>
          </a:xfrm>
          <a:prstGeom prst="rect">
            <a:avLst/>
          </a:prstGeom>
          <a:noFill/>
          <a:ln>
            <a:noFill/>
          </a:ln>
        </p:spPr>
        <p:txBody>
          <a:bodyPr spcFirstLastPara="1" wrap="square" lIns="76431" tIns="38205" rIns="76431" bIns="38205" anchor="t" anchorCtr="0">
            <a:noAutofit/>
          </a:bodyPr>
          <a:lstStyle/>
          <a:p>
            <a:pPr>
              <a:defRPr/>
            </a:pPr>
            <a:r>
              <a:rPr lang="en-US" sz="1000">
                <a:solidFill>
                  <a:schemeClr val="dk1"/>
                </a:solidFill>
              </a:rPr>
              <a:t>зафиксировать время и место обнаружения</a:t>
            </a:r>
            <a:endParaRPr sz="1000">
              <a:solidFill>
                <a:schemeClr val="dk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165;g1bc6e687a7d_0_265"/>
          <p:cNvSpPr/>
          <p:nvPr/>
        </p:nvSpPr>
        <p:spPr bwMode="auto">
          <a:xfrm>
            <a:off x="249772" y="2818688"/>
            <a:ext cx="3265681" cy="733197"/>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5" name="Google Shape;166;g1bc6e687a7d_0_265"/>
          <p:cNvSpPr/>
          <p:nvPr/>
        </p:nvSpPr>
        <p:spPr bwMode="auto">
          <a:xfrm>
            <a:off x="851449" y="221666"/>
            <a:ext cx="8314739" cy="557009"/>
          </a:xfrm>
          <a:prstGeom prst="rect">
            <a:avLst/>
          </a:prstGeom>
          <a:noFill/>
          <a:ln>
            <a:noFill/>
          </a:ln>
        </p:spPr>
        <p:txBody>
          <a:bodyPr spcFirstLastPara="1" wrap="square" lIns="76431" tIns="38205" rIns="76431" bIns="38205" anchor="t" anchorCtr="0">
            <a:noAutofit/>
          </a:bodyPr>
          <a:lstStyle/>
          <a:p>
            <a:pPr algn="ctr">
              <a:lnSpc>
                <a:spcPct val="114999"/>
              </a:lnSpc>
              <a:spcBef>
                <a:spcPts val="1003"/>
              </a:spcBef>
              <a:buSzPts val="1100"/>
              <a:defRPr/>
            </a:pPr>
            <a:r>
              <a:rPr lang="en-US" sz="1300" b="1">
                <a:solidFill>
                  <a:srgbClr val="002060"/>
                </a:solidFill>
              </a:rPr>
              <a:t>АЛГОРИТМ</a:t>
            </a:r>
            <a:br>
              <a:rPr lang="en-US" sz="1300" b="1">
                <a:solidFill>
                  <a:srgbClr val="002060"/>
                </a:solidFill>
              </a:rPr>
            </a:br>
            <a:r>
              <a:rPr lang="en-US" sz="1300" b="1">
                <a:solidFill>
                  <a:srgbClr val="002060"/>
                </a:solidFill>
              </a:rPr>
              <a:t>действий при обнаружении подозрительного предмета</a:t>
            </a:r>
            <a:endParaRPr sz="1300" b="1">
              <a:solidFill>
                <a:srgbClr val="002060"/>
              </a:solidFill>
            </a:endParaRPr>
          </a:p>
        </p:txBody>
      </p:sp>
      <p:sp>
        <p:nvSpPr>
          <p:cNvPr id="6" name="Google Shape;167;g1bc6e687a7d_0_265"/>
          <p:cNvSpPr/>
          <p:nvPr/>
        </p:nvSpPr>
        <p:spPr bwMode="auto">
          <a:xfrm>
            <a:off x="1809188" y="778670"/>
            <a:ext cx="6399278" cy="297335"/>
          </a:xfrm>
          <a:prstGeom prst="rect">
            <a:avLst/>
          </a:prstGeom>
          <a:noFill/>
          <a:ln>
            <a:noFill/>
          </a:ln>
        </p:spPr>
        <p:txBody>
          <a:bodyPr spcFirstLastPara="1" wrap="square" lIns="76431" tIns="38205" rIns="76431" bIns="38205" anchor="t" anchorCtr="0">
            <a:noAutofit/>
          </a:bodyPr>
          <a:lstStyle/>
          <a:p>
            <a:pPr algn="ctr">
              <a:defRPr/>
            </a:pPr>
            <a:r>
              <a:rPr lang="en-US" sz="1300" b="1">
                <a:solidFill>
                  <a:schemeClr val="dk1"/>
                </a:solidFill>
              </a:rPr>
              <a:t>Действия лиц, обеспечивающих безопасность организации образования:</a:t>
            </a:r>
            <a:endParaRPr sz="1300" b="1">
              <a:solidFill>
                <a:schemeClr val="dk1"/>
              </a:solidFill>
            </a:endParaRPr>
          </a:p>
        </p:txBody>
      </p:sp>
      <p:sp>
        <p:nvSpPr>
          <p:cNvPr id="7" name="Google Shape;168;g1bc6e687a7d_0_265"/>
          <p:cNvSpPr/>
          <p:nvPr/>
        </p:nvSpPr>
        <p:spPr bwMode="auto">
          <a:xfrm>
            <a:off x="3399940" y="1142906"/>
            <a:ext cx="3265681" cy="733197"/>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ctr">
              <a:defRPr/>
            </a:pPr>
            <a:r>
              <a:rPr lang="en-US" sz="1600">
                <a:solidFill>
                  <a:schemeClr val="lt1"/>
                </a:solidFill>
                <a:latin typeface="Calibri"/>
                <a:ea typeface="Calibri"/>
                <a:cs typeface="Calibri"/>
              </a:rPr>
              <a:t>c</a:t>
            </a:r>
            <a:endParaRPr sz="1600">
              <a:solidFill>
                <a:schemeClr val="lt1"/>
              </a:solidFill>
              <a:latin typeface="Calibri"/>
              <a:ea typeface="Calibri"/>
              <a:cs typeface="Calibri"/>
            </a:endParaRPr>
          </a:p>
        </p:txBody>
      </p:sp>
      <p:sp>
        <p:nvSpPr>
          <p:cNvPr id="8" name="Google Shape;169;g1bc6e687a7d_0_265"/>
          <p:cNvSpPr/>
          <p:nvPr/>
        </p:nvSpPr>
        <p:spPr bwMode="auto">
          <a:xfrm>
            <a:off x="667077" y="1142899"/>
            <a:ext cx="2578309" cy="733197"/>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9" name="Google Shape;170;g1bc6e687a7d_0_265"/>
          <p:cNvSpPr/>
          <p:nvPr/>
        </p:nvSpPr>
        <p:spPr bwMode="auto">
          <a:xfrm>
            <a:off x="756145" y="1200246"/>
            <a:ext cx="2787119" cy="459302"/>
          </a:xfrm>
          <a:prstGeom prst="rect">
            <a:avLst/>
          </a:prstGeom>
          <a:noFill/>
          <a:ln>
            <a:noFill/>
          </a:ln>
        </p:spPr>
        <p:txBody>
          <a:bodyPr spcFirstLastPara="1" wrap="square" lIns="76431" tIns="38205" rIns="76431" bIns="38205" anchor="t" anchorCtr="0">
            <a:noAutofit/>
          </a:bodyPr>
          <a:lstStyle/>
          <a:p>
            <a:pPr>
              <a:defRPr/>
            </a:pPr>
            <a:r>
              <a:rPr lang="en-US" sz="1000">
                <a:solidFill>
                  <a:schemeClr val="dk1"/>
                </a:solidFill>
              </a:rPr>
              <a:t>не трогать, не подходить, не передвигать подозрительный предмет</a:t>
            </a:r>
            <a:endParaRPr sz="1000">
              <a:solidFill>
                <a:schemeClr val="dk1"/>
              </a:solidFill>
            </a:endParaRPr>
          </a:p>
        </p:txBody>
      </p:sp>
      <p:sp>
        <p:nvSpPr>
          <p:cNvPr id="10" name="Google Shape;171;g1bc6e687a7d_0_265"/>
          <p:cNvSpPr/>
          <p:nvPr/>
        </p:nvSpPr>
        <p:spPr bwMode="auto">
          <a:xfrm>
            <a:off x="3474208" y="1161804"/>
            <a:ext cx="3117328" cy="648395"/>
          </a:xfrm>
          <a:prstGeom prst="rect">
            <a:avLst/>
          </a:prstGeom>
          <a:noFill/>
          <a:ln>
            <a:noFill/>
          </a:ln>
        </p:spPr>
        <p:txBody>
          <a:bodyPr spcFirstLastPara="1" wrap="square" lIns="76431" tIns="38205" rIns="76431" bIns="38205" anchor="t" anchorCtr="0">
            <a:noAutofit/>
          </a:bodyPr>
          <a:lstStyle/>
          <a:p>
            <a:pPr>
              <a:defRPr/>
            </a:pPr>
            <a:r>
              <a:rPr lang="en-US" sz="1000">
                <a:solidFill>
                  <a:schemeClr val="dk1"/>
                </a:solidFill>
              </a:rPr>
              <a:t>опросить окружающих для установления возможного владельца бесхозного предмета</a:t>
            </a:r>
            <a:endParaRPr sz="1000">
              <a:solidFill>
                <a:schemeClr val="dk1"/>
              </a:solidFill>
            </a:endParaRPr>
          </a:p>
        </p:txBody>
      </p:sp>
      <p:sp>
        <p:nvSpPr>
          <p:cNvPr id="11" name="Google Shape;172;g1bc6e687a7d_0_265"/>
          <p:cNvSpPr/>
          <p:nvPr/>
        </p:nvSpPr>
        <p:spPr bwMode="auto">
          <a:xfrm>
            <a:off x="300275" y="2834753"/>
            <a:ext cx="3265681" cy="459302"/>
          </a:xfrm>
          <a:prstGeom prst="rect">
            <a:avLst/>
          </a:prstGeom>
          <a:noFill/>
          <a:ln>
            <a:noFill/>
          </a:ln>
        </p:spPr>
        <p:txBody>
          <a:bodyPr spcFirstLastPara="1" wrap="square" lIns="76431" tIns="38205" rIns="76431" bIns="38205" anchor="t" anchorCtr="0">
            <a:noAutofit/>
          </a:bodyPr>
          <a:lstStyle/>
          <a:p>
            <a:pPr>
              <a:defRPr/>
            </a:pPr>
            <a:r>
              <a:rPr lang="en-US" sz="1000">
                <a:solidFill>
                  <a:schemeClr val="dk1"/>
                </a:solidFill>
              </a:rPr>
              <a:t>немедленно сообщить об обнаружении подозрительного предмета на канал "102" органов внутренних дел или единую дежурно-диспетчерскую службу "112"</a:t>
            </a:r>
            <a:endParaRPr sz="1000">
              <a:solidFill>
                <a:schemeClr val="dk1"/>
              </a:solidFill>
            </a:endParaRPr>
          </a:p>
        </p:txBody>
      </p:sp>
      <p:sp>
        <p:nvSpPr>
          <p:cNvPr id="12" name="Google Shape;173;g1bc6e687a7d_0_265"/>
          <p:cNvSpPr/>
          <p:nvPr/>
        </p:nvSpPr>
        <p:spPr bwMode="auto">
          <a:xfrm>
            <a:off x="3661427" y="1982280"/>
            <a:ext cx="2956109" cy="648395"/>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13" name="Google Shape;174;g1bc6e687a7d_0_265"/>
          <p:cNvSpPr/>
          <p:nvPr/>
        </p:nvSpPr>
        <p:spPr bwMode="auto">
          <a:xfrm>
            <a:off x="667076" y="2023337"/>
            <a:ext cx="2888125" cy="523825"/>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14" name="Google Shape;175;g1bc6e687a7d_0_265"/>
          <p:cNvSpPr/>
          <p:nvPr/>
        </p:nvSpPr>
        <p:spPr bwMode="auto">
          <a:xfrm>
            <a:off x="756145" y="2080684"/>
            <a:ext cx="2787119" cy="459302"/>
          </a:xfrm>
          <a:prstGeom prst="rect">
            <a:avLst/>
          </a:prstGeom>
          <a:noFill/>
          <a:ln>
            <a:noFill/>
          </a:ln>
        </p:spPr>
        <p:txBody>
          <a:bodyPr spcFirstLastPara="1" wrap="square" lIns="76431" tIns="38205" rIns="76431" bIns="38205" anchor="t" anchorCtr="0">
            <a:noAutofit/>
          </a:bodyPr>
          <a:lstStyle/>
          <a:p>
            <a:pPr>
              <a:defRPr/>
            </a:pPr>
            <a:r>
              <a:rPr lang="en-US" sz="1000">
                <a:solidFill>
                  <a:schemeClr val="dk1"/>
                </a:solidFill>
              </a:rPr>
              <a:t>по возможности зафиксировать время и место обнаружения</a:t>
            </a:r>
            <a:endParaRPr sz="1000">
              <a:solidFill>
                <a:schemeClr val="dk1"/>
              </a:solidFill>
            </a:endParaRPr>
          </a:p>
        </p:txBody>
      </p:sp>
      <p:sp>
        <p:nvSpPr>
          <p:cNvPr id="15" name="Google Shape;176;g1bc6e687a7d_0_265"/>
          <p:cNvSpPr/>
          <p:nvPr/>
        </p:nvSpPr>
        <p:spPr bwMode="auto">
          <a:xfrm>
            <a:off x="6794241" y="1142899"/>
            <a:ext cx="2888125" cy="733197"/>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16" name="Google Shape;177;g1bc6e687a7d_0_265"/>
          <p:cNvSpPr/>
          <p:nvPr/>
        </p:nvSpPr>
        <p:spPr bwMode="auto">
          <a:xfrm>
            <a:off x="6815588" y="1185300"/>
            <a:ext cx="2888125" cy="557009"/>
          </a:xfrm>
          <a:prstGeom prst="rect">
            <a:avLst/>
          </a:prstGeom>
          <a:noFill/>
          <a:ln>
            <a:noFill/>
          </a:ln>
        </p:spPr>
        <p:txBody>
          <a:bodyPr spcFirstLastPara="1" wrap="square" lIns="76431" tIns="38205" rIns="76431" bIns="38205" anchor="t" anchorCtr="0">
            <a:noAutofit/>
          </a:bodyPr>
          <a:lstStyle/>
          <a:p>
            <a:pPr>
              <a:defRPr/>
            </a:pPr>
            <a:r>
              <a:rPr lang="en-US" sz="1000">
                <a:solidFill>
                  <a:schemeClr val="dk1"/>
                </a:solidFill>
              </a:rPr>
              <a:t>воздержаться от использования средств радиосвязи, в том числе и сотового телефона, вблизи данного предмета</a:t>
            </a:r>
            <a:endParaRPr sz="1000">
              <a:solidFill>
                <a:schemeClr val="dk1"/>
              </a:solidFill>
            </a:endParaRPr>
          </a:p>
        </p:txBody>
      </p:sp>
      <p:sp>
        <p:nvSpPr>
          <p:cNvPr id="17" name="Google Shape;178;g1bc6e687a7d_0_265"/>
          <p:cNvSpPr/>
          <p:nvPr/>
        </p:nvSpPr>
        <p:spPr bwMode="auto">
          <a:xfrm>
            <a:off x="3201787" y="1340033"/>
            <a:ext cx="272423" cy="338946"/>
          </a:xfrm>
          <a:prstGeom prst="rightArrow">
            <a:avLst>
              <a:gd name="adj1" fmla="val 50000"/>
              <a:gd name="adj2" fmla="val 50000"/>
            </a:avLst>
          </a:prstGeom>
          <a:solidFill>
            <a:srgbClr val="FFC000"/>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18" name="Google Shape;179;g1bc6e687a7d_0_265"/>
          <p:cNvSpPr/>
          <p:nvPr/>
        </p:nvSpPr>
        <p:spPr bwMode="auto">
          <a:xfrm>
            <a:off x="6617452" y="1340033"/>
            <a:ext cx="272423" cy="338946"/>
          </a:xfrm>
          <a:prstGeom prst="rightArrow">
            <a:avLst>
              <a:gd name="adj1" fmla="val 50000"/>
              <a:gd name="adj2" fmla="val 50000"/>
            </a:avLst>
          </a:prstGeom>
          <a:solidFill>
            <a:srgbClr val="FFC000"/>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19" name="Google Shape;180;g1bc6e687a7d_0_265"/>
          <p:cNvSpPr/>
          <p:nvPr/>
        </p:nvSpPr>
        <p:spPr bwMode="auto">
          <a:xfrm>
            <a:off x="3663360" y="2818693"/>
            <a:ext cx="2888125" cy="733197"/>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20" name="Google Shape;181;g1bc6e687a7d_0_265"/>
          <p:cNvSpPr/>
          <p:nvPr/>
        </p:nvSpPr>
        <p:spPr bwMode="auto">
          <a:xfrm>
            <a:off x="6648889" y="2818666"/>
            <a:ext cx="2578309" cy="733197"/>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21" name="Google Shape;182;g1bc6e687a7d_0_265"/>
          <p:cNvSpPr/>
          <p:nvPr/>
        </p:nvSpPr>
        <p:spPr bwMode="auto">
          <a:xfrm>
            <a:off x="6737956" y="2876013"/>
            <a:ext cx="2514453" cy="459302"/>
          </a:xfrm>
          <a:prstGeom prst="rect">
            <a:avLst/>
          </a:prstGeom>
          <a:noFill/>
          <a:ln>
            <a:noFill/>
          </a:ln>
        </p:spPr>
        <p:txBody>
          <a:bodyPr spcFirstLastPara="1" wrap="square" lIns="76431" tIns="38205" rIns="76431" bIns="38205" anchor="t" anchorCtr="0">
            <a:noAutofit/>
          </a:bodyPr>
          <a:lstStyle/>
          <a:p>
            <a:pPr>
              <a:defRPr/>
            </a:pPr>
            <a:r>
              <a:rPr lang="en-US" sz="1000">
                <a:solidFill>
                  <a:schemeClr val="dk1"/>
                </a:solidFill>
              </a:rPr>
              <a:t>обеспечить организованную эвакуацию людей с территории, прилегающей к опасной зоне</a:t>
            </a:r>
            <a:endParaRPr sz="1000">
              <a:solidFill>
                <a:schemeClr val="dk1"/>
              </a:solidFill>
            </a:endParaRPr>
          </a:p>
        </p:txBody>
      </p:sp>
      <p:sp>
        <p:nvSpPr>
          <p:cNvPr id="22" name="Google Shape;183;g1bc6e687a7d_0_265"/>
          <p:cNvSpPr/>
          <p:nvPr/>
        </p:nvSpPr>
        <p:spPr bwMode="auto">
          <a:xfrm>
            <a:off x="3752428" y="2876024"/>
            <a:ext cx="2787119" cy="459302"/>
          </a:xfrm>
          <a:prstGeom prst="rect">
            <a:avLst/>
          </a:prstGeom>
          <a:noFill/>
          <a:ln>
            <a:noFill/>
          </a:ln>
        </p:spPr>
        <p:txBody>
          <a:bodyPr spcFirstLastPara="1" wrap="square" lIns="76431" tIns="38205" rIns="76431" bIns="38205" anchor="t" anchorCtr="0">
            <a:noAutofit/>
          </a:bodyPr>
          <a:lstStyle/>
          <a:p>
            <a:pPr>
              <a:defRPr/>
            </a:pPr>
            <a:r>
              <a:rPr lang="en-US" sz="1000">
                <a:solidFill>
                  <a:schemeClr val="dk1"/>
                </a:solidFill>
              </a:rPr>
              <a:t>обеспечить ограничение доступа посторонних лиц к подозрительному предмету и опасной зоне</a:t>
            </a:r>
            <a:endParaRPr sz="1000">
              <a:solidFill>
                <a:schemeClr val="dk1"/>
              </a:solidFill>
            </a:endParaRPr>
          </a:p>
        </p:txBody>
      </p:sp>
      <p:sp>
        <p:nvSpPr>
          <p:cNvPr id="23" name="Google Shape;184;g1bc6e687a7d_0_265"/>
          <p:cNvSpPr/>
          <p:nvPr/>
        </p:nvSpPr>
        <p:spPr bwMode="auto">
          <a:xfrm>
            <a:off x="6794241" y="1947330"/>
            <a:ext cx="2888125" cy="733197"/>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24" name="Google Shape;185;g1bc6e687a7d_0_265"/>
          <p:cNvSpPr/>
          <p:nvPr/>
        </p:nvSpPr>
        <p:spPr bwMode="auto">
          <a:xfrm>
            <a:off x="6821396" y="2004661"/>
            <a:ext cx="2787119" cy="459302"/>
          </a:xfrm>
          <a:prstGeom prst="rect">
            <a:avLst/>
          </a:prstGeom>
          <a:noFill/>
          <a:ln>
            <a:noFill/>
          </a:ln>
        </p:spPr>
        <p:txBody>
          <a:bodyPr spcFirstLastPara="1" wrap="square" lIns="76431" tIns="38205" rIns="76431" bIns="38205" anchor="t" anchorCtr="0">
            <a:noAutofit/>
          </a:bodyPr>
          <a:lstStyle/>
          <a:p>
            <a:pPr>
              <a:defRPr/>
            </a:pPr>
            <a:r>
              <a:rPr lang="en-US" sz="1000">
                <a:solidFill>
                  <a:schemeClr val="dk1"/>
                </a:solidFill>
              </a:rPr>
              <a:t>не сообщать об угрозе взрыва никому, кроме тех, кому необходимо знать о случившемся, чтобы не создавать панику</a:t>
            </a:r>
            <a:endParaRPr sz="1000">
              <a:solidFill>
                <a:schemeClr val="dk1"/>
              </a:solidFill>
            </a:endParaRPr>
          </a:p>
        </p:txBody>
      </p:sp>
      <p:sp>
        <p:nvSpPr>
          <p:cNvPr id="25" name="Google Shape;186;g1bc6e687a7d_0_265"/>
          <p:cNvSpPr/>
          <p:nvPr/>
        </p:nvSpPr>
        <p:spPr bwMode="auto">
          <a:xfrm>
            <a:off x="3543267" y="2119629"/>
            <a:ext cx="272423" cy="338946"/>
          </a:xfrm>
          <a:prstGeom prst="rightArrow">
            <a:avLst>
              <a:gd name="adj1" fmla="val 50000"/>
              <a:gd name="adj2" fmla="val 50000"/>
            </a:avLst>
          </a:prstGeom>
          <a:solidFill>
            <a:srgbClr val="FFC000"/>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26" name="Google Shape;187;g1bc6e687a7d_0_265"/>
          <p:cNvSpPr/>
          <p:nvPr/>
        </p:nvSpPr>
        <p:spPr bwMode="auto">
          <a:xfrm>
            <a:off x="6617459" y="2119629"/>
            <a:ext cx="272423" cy="338946"/>
          </a:xfrm>
          <a:prstGeom prst="rightArrow">
            <a:avLst>
              <a:gd name="adj1" fmla="val 50000"/>
              <a:gd name="adj2" fmla="val 50000"/>
            </a:avLst>
          </a:prstGeom>
          <a:solidFill>
            <a:srgbClr val="FFC000"/>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27" name="Google Shape;188;g1bc6e687a7d_0_265"/>
          <p:cNvSpPr/>
          <p:nvPr/>
        </p:nvSpPr>
        <p:spPr bwMode="auto">
          <a:xfrm>
            <a:off x="3476892" y="2983541"/>
            <a:ext cx="272423" cy="338946"/>
          </a:xfrm>
          <a:prstGeom prst="rightArrow">
            <a:avLst>
              <a:gd name="adj1" fmla="val 50000"/>
              <a:gd name="adj2" fmla="val 50000"/>
            </a:avLst>
          </a:prstGeom>
          <a:solidFill>
            <a:srgbClr val="FFC000"/>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28" name="Google Shape;189;g1bc6e687a7d_0_265"/>
          <p:cNvSpPr/>
          <p:nvPr/>
        </p:nvSpPr>
        <p:spPr bwMode="auto">
          <a:xfrm>
            <a:off x="6477879" y="3015803"/>
            <a:ext cx="272423" cy="338946"/>
          </a:xfrm>
          <a:prstGeom prst="rightArrow">
            <a:avLst>
              <a:gd name="adj1" fmla="val 50000"/>
              <a:gd name="adj2" fmla="val 50000"/>
            </a:avLst>
          </a:prstGeom>
          <a:solidFill>
            <a:srgbClr val="FFC000"/>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29" name="Google Shape;190;g1bc6e687a7d_0_265"/>
          <p:cNvSpPr/>
          <p:nvPr/>
        </p:nvSpPr>
        <p:spPr bwMode="auto">
          <a:xfrm>
            <a:off x="3812166" y="2004661"/>
            <a:ext cx="2691941" cy="557009"/>
          </a:xfrm>
          <a:prstGeom prst="rect">
            <a:avLst/>
          </a:prstGeom>
          <a:noFill/>
          <a:ln>
            <a:noFill/>
          </a:ln>
        </p:spPr>
        <p:txBody>
          <a:bodyPr spcFirstLastPara="1" wrap="square" lIns="76431" tIns="38205" rIns="76431" bIns="38205" anchor="t" anchorCtr="0">
            <a:noAutofit/>
          </a:bodyPr>
          <a:lstStyle/>
          <a:p>
            <a:pPr>
              <a:defRPr/>
            </a:pPr>
            <a:r>
              <a:rPr lang="en-US" sz="1000">
                <a:solidFill>
                  <a:schemeClr val="dk1"/>
                </a:solidFill>
              </a:rPr>
              <a:t>быть готовым описать внешний вид подозрительного предмета, и обстоятельства его обнаружения</a:t>
            </a:r>
            <a:endParaRPr sz="1000">
              <a:solidFill>
                <a:schemeClr val="dk1"/>
              </a:solidFill>
            </a:endParaRPr>
          </a:p>
        </p:txBody>
      </p:sp>
      <p:pic>
        <p:nvPicPr>
          <p:cNvPr id="30" name="Google Shape;191;g1bc6e687a7d_0_265"/>
          <p:cNvPicPr/>
          <p:nvPr/>
        </p:nvPicPr>
        <p:blipFill>
          <a:blip r:embed="rId2">
            <a:alphaModFix/>
          </a:blip>
          <a:srcRect l="49909"/>
          <a:stretch/>
        </p:blipFill>
        <p:spPr bwMode="auto">
          <a:xfrm>
            <a:off x="178621" y="1314018"/>
            <a:ext cx="386095" cy="1336996"/>
          </a:xfrm>
          <a:prstGeom prst="rect">
            <a:avLst/>
          </a:prstGeom>
          <a:noFill/>
          <a:ln>
            <a:noFill/>
          </a:ln>
        </p:spPr>
      </p:pic>
      <p:sp>
        <p:nvSpPr>
          <p:cNvPr id="31" name="Google Shape;192;g1bc6e687a7d_0_265"/>
          <p:cNvSpPr/>
          <p:nvPr/>
        </p:nvSpPr>
        <p:spPr bwMode="auto">
          <a:xfrm>
            <a:off x="249773" y="3689432"/>
            <a:ext cx="8976616" cy="338946"/>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32" name="Google Shape;193;g1bc6e687a7d_0_265"/>
          <p:cNvSpPr/>
          <p:nvPr/>
        </p:nvSpPr>
        <p:spPr bwMode="auto">
          <a:xfrm>
            <a:off x="470965" y="3719551"/>
            <a:ext cx="8462605" cy="297335"/>
          </a:xfrm>
          <a:prstGeom prst="rect">
            <a:avLst/>
          </a:prstGeom>
          <a:noFill/>
          <a:ln>
            <a:noFill/>
          </a:ln>
        </p:spPr>
        <p:txBody>
          <a:bodyPr spcFirstLastPara="1" wrap="square" lIns="76431" tIns="38205" rIns="76431" bIns="38205" anchor="t" anchorCtr="0">
            <a:noAutofit/>
          </a:bodyPr>
          <a:lstStyle/>
          <a:p>
            <a:pPr>
              <a:defRPr/>
            </a:pPr>
            <a:r>
              <a:rPr lang="en-US" sz="1000">
                <a:solidFill>
                  <a:schemeClr val="dk1"/>
                </a:solidFill>
              </a:rPr>
              <a:t>при необходимости укрыться за предметами, обеспечивающими защиту (угол здания, колона, толстое дерево, автомашина), вести наблюдение</a:t>
            </a:r>
            <a:endParaRPr sz="1000">
              <a:solidFill>
                <a:schemeClr val="dk1"/>
              </a:solidFill>
            </a:endParaRPr>
          </a:p>
        </p:txBody>
      </p:sp>
      <p:pic>
        <p:nvPicPr>
          <p:cNvPr id="33" name="Google Shape;194;g1bc6e687a7d_0_265"/>
          <p:cNvPicPr/>
          <p:nvPr/>
        </p:nvPicPr>
        <p:blipFill>
          <a:blip r:embed="rId2">
            <a:alphaModFix/>
          </a:blip>
          <a:srcRect l="-3366" r="53275"/>
          <a:stretch/>
        </p:blipFill>
        <p:spPr bwMode="auto">
          <a:xfrm flipH="1">
            <a:off x="9438890" y="2786668"/>
            <a:ext cx="386095" cy="1336996"/>
          </a:xfrm>
          <a:prstGeom prst="rect">
            <a:avLst/>
          </a:prstGeom>
          <a:noFill/>
          <a:ln>
            <a:noFill/>
          </a:ln>
        </p:spPr>
      </p:pic>
      <p:sp>
        <p:nvSpPr>
          <p:cNvPr id="34" name="Google Shape;195;g1bc6e687a7d_0_265"/>
          <p:cNvSpPr/>
          <p:nvPr/>
        </p:nvSpPr>
        <p:spPr bwMode="auto">
          <a:xfrm>
            <a:off x="0" y="4827952"/>
            <a:ext cx="9906061" cy="1735023"/>
          </a:xfrm>
          <a:prstGeom prst="rect">
            <a:avLst/>
          </a:prstGeom>
          <a:solidFill>
            <a:srgbClr val="DDEAF6"/>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35" name="Google Shape;196;g1bc6e687a7d_0_265"/>
          <p:cNvSpPr/>
          <p:nvPr/>
        </p:nvSpPr>
        <p:spPr bwMode="auto">
          <a:xfrm>
            <a:off x="1320052" y="4308587"/>
            <a:ext cx="7377525" cy="557009"/>
          </a:xfrm>
          <a:prstGeom prst="rect">
            <a:avLst/>
          </a:prstGeom>
          <a:noFill/>
          <a:ln>
            <a:noFill/>
          </a:ln>
        </p:spPr>
        <p:txBody>
          <a:bodyPr spcFirstLastPara="1" wrap="square" lIns="76431" tIns="38205" rIns="76431" bIns="38205" anchor="t" anchorCtr="0">
            <a:noAutofit/>
          </a:bodyPr>
          <a:lstStyle/>
          <a:p>
            <a:pPr algn="ctr">
              <a:defRPr/>
            </a:pPr>
            <a:r>
              <a:rPr lang="en-US" sz="1300" b="1">
                <a:solidFill>
                  <a:schemeClr val="dk1"/>
                </a:solidFill>
              </a:rPr>
              <a:t>Рекомендуемые зоны эвакуации и оцепления при обнаружении </a:t>
            </a:r>
            <a:br>
              <a:rPr lang="en-US" sz="1300" b="1">
                <a:solidFill>
                  <a:schemeClr val="dk1"/>
                </a:solidFill>
              </a:rPr>
            </a:br>
            <a:r>
              <a:rPr lang="en-US" sz="1300" b="1">
                <a:solidFill>
                  <a:schemeClr val="dk1"/>
                </a:solidFill>
              </a:rPr>
              <a:t>взрывного устройства или предмета, похожего на взрывное устройство:</a:t>
            </a:r>
            <a:endParaRPr sz="1300" b="1">
              <a:solidFill>
                <a:schemeClr val="dk1"/>
              </a:solidFill>
            </a:endParaRPr>
          </a:p>
        </p:txBody>
      </p:sp>
      <p:sp>
        <p:nvSpPr>
          <p:cNvPr id="36" name="Google Shape;197;g1bc6e687a7d_0_265"/>
          <p:cNvSpPr>
            <a:spLocks/>
          </p:cNvSpPr>
          <p:nvPr/>
        </p:nvSpPr>
        <p:spPr bwMode="auto">
          <a:xfrm>
            <a:off x="1310946" y="4959177"/>
            <a:ext cx="3474005" cy="1816348"/>
          </a:xfrm>
          <a:prstGeom prst="rect">
            <a:avLst/>
          </a:prstGeom>
          <a:noFill/>
          <a:ln>
            <a:noFill/>
          </a:ln>
        </p:spPr>
        <p:txBody>
          <a:bodyPr spcFirstLastPara="1" wrap="square" lIns="76431" tIns="76431" rIns="76431" bIns="76431" anchor="t" anchorCtr="0">
            <a:spAutoFit/>
          </a:bodyPr>
          <a:lstStyle/>
          <a:p>
            <a:pPr algn="r">
              <a:lnSpc>
                <a:spcPct val="150000"/>
              </a:lnSpc>
              <a:buClr>
                <a:schemeClr val="dk1"/>
              </a:buClr>
              <a:buSzPts val="1100"/>
              <a:defRPr/>
            </a:pPr>
            <a:r>
              <a:rPr lang="en-US">
                <a:solidFill>
                  <a:schemeClr val="dk1"/>
                </a:solidFill>
              </a:rPr>
              <a:t>граната–</a:t>
            </a:r>
            <a:r>
              <a:rPr lang="en-US" b="1">
                <a:solidFill>
                  <a:schemeClr val="dk1"/>
                </a:solidFill>
              </a:rPr>
              <a:t> 50 метров;</a:t>
            </a:r>
            <a:endParaRPr b="1">
              <a:solidFill>
                <a:schemeClr val="dk1"/>
              </a:solidFill>
            </a:endParaRPr>
          </a:p>
          <a:p>
            <a:pPr algn="r">
              <a:lnSpc>
                <a:spcPct val="150000"/>
              </a:lnSpc>
              <a:buClr>
                <a:schemeClr val="dk1"/>
              </a:buClr>
              <a:buSzPts val="1100"/>
              <a:defRPr/>
            </a:pPr>
            <a:r>
              <a:rPr lang="en-US">
                <a:solidFill>
                  <a:schemeClr val="dk1"/>
                </a:solidFill>
              </a:rPr>
              <a:t>тротиловая шашка </a:t>
            </a:r>
            <a:r>
              <a:rPr lang="en-US" sz="1000">
                <a:solidFill>
                  <a:schemeClr val="dk1"/>
                </a:solidFill>
              </a:rPr>
              <a:t>массой 200 грамм</a:t>
            </a:r>
            <a:r>
              <a:rPr lang="en-US">
                <a:solidFill>
                  <a:schemeClr val="dk1"/>
                </a:solidFill>
              </a:rPr>
              <a:t> – </a:t>
            </a:r>
            <a:r>
              <a:rPr lang="en-US" b="1">
                <a:solidFill>
                  <a:schemeClr val="dk1"/>
                </a:solidFill>
              </a:rPr>
              <a:t>45 метров;</a:t>
            </a:r>
            <a:endParaRPr b="1">
              <a:solidFill>
                <a:schemeClr val="dk1"/>
              </a:solidFill>
            </a:endParaRPr>
          </a:p>
          <a:p>
            <a:pPr algn="r">
              <a:lnSpc>
                <a:spcPct val="150000"/>
              </a:lnSpc>
              <a:buClr>
                <a:schemeClr val="dk1"/>
              </a:buClr>
              <a:buSzPts val="1100"/>
              <a:defRPr/>
            </a:pPr>
            <a:r>
              <a:rPr lang="en-US">
                <a:solidFill>
                  <a:schemeClr val="dk1"/>
                </a:solidFill>
              </a:rPr>
              <a:t>взрывное устройство – </a:t>
            </a:r>
            <a:r>
              <a:rPr lang="en-US" b="1">
                <a:solidFill>
                  <a:schemeClr val="dk1"/>
                </a:solidFill>
              </a:rPr>
              <a:t>не менее 200 метров;</a:t>
            </a:r>
            <a:endParaRPr b="1">
              <a:solidFill>
                <a:schemeClr val="dk1"/>
              </a:solidFill>
            </a:endParaRPr>
          </a:p>
          <a:p>
            <a:pPr algn="r">
              <a:lnSpc>
                <a:spcPct val="150000"/>
              </a:lnSpc>
              <a:defRPr/>
            </a:pPr>
            <a:r>
              <a:rPr lang="en-US">
                <a:solidFill>
                  <a:schemeClr val="dk1"/>
                </a:solidFill>
              </a:rPr>
              <a:t>пивная банка 0,33 литра – </a:t>
            </a:r>
            <a:r>
              <a:rPr lang="en-US" b="1">
                <a:solidFill>
                  <a:schemeClr val="dk1"/>
                </a:solidFill>
              </a:rPr>
              <a:t>60 метров;</a:t>
            </a:r>
            <a:endParaRPr b="1">
              <a:solidFill>
                <a:schemeClr val="dk1"/>
              </a:solidFill>
            </a:endParaRPr>
          </a:p>
          <a:p>
            <a:pPr algn="r">
              <a:lnSpc>
                <a:spcPct val="150000"/>
              </a:lnSpc>
              <a:defRPr/>
            </a:pPr>
            <a:r>
              <a:rPr lang="en-US">
                <a:solidFill>
                  <a:schemeClr val="dk1"/>
                </a:solidFill>
              </a:rPr>
              <a:t>дипломат (кейс) – </a:t>
            </a:r>
            <a:r>
              <a:rPr lang="en-US" b="1">
                <a:solidFill>
                  <a:schemeClr val="dk1"/>
                </a:solidFill>
              </a:rPr>
              <a:t>230 метров.</a:t>
            </a:r>
            <a:endParaRPr b="1">
              <a:solidFill>
                <a:schemeClr val="dk1"/>
              </a:solidFill>
            </a:endParaRPr>
          </a:p>
        </p:txBody>
      </p:sp>
      <p:pic>
        <p:nvPicPr>
          <p:cNvPr id="37" name="Google Shape;198;g1bc6e687a7d_0_265"/>
          <p:cNvPicPr/>
          <p:nvPr/>
        </p:nvPicPr>
        <p:blipFill>
          <a:blip r:embed="rId3">
            <a:alphaModFix/>
          </a:blip>
          <a:srcRect l="66288" t="54887" r="20269" b="25878"/>
          <a:stretch/>
        </p:blipFill>
        <p:spPr bwMode="auto">
          <a:xfrm>
            <a:off x="220465" y="5038622"/>
            <a:ext cx="1090474" cy="1319132"/>
          </a:xfrm>
          <a:prstGeom prst="rect">
            <a:avLst/>
          </a:prstGeom>
          <a:noFill/>
          <a:ln>
            <a:noFill/>
          </a:ln>
        </p:spPr>
      </p:pic>
      <p:sp>
        <p:nvSpPr>
          <p:cNvPr id="38" name="Google Shape;199;g1bc6e687a7d_0_265"/>
          <p:cNvSpPr>
            <a:spLocks/>
          </p:cNvSpPr>
          <p:nvPr/>
        </p:nvSpPr>
        <p:spPr bwMode="auto">
          <a:xfrm>
            <a:off x="6063665" y="5101128"/>
            <a:ext cx="3621871" cy="1262350"/>
          </a:xfrm>
          <a:prstGeom prst="rect">
            <a:avLst/>
          </a:prstGeom>
          <a:noFill/>
          <a:ln>
            <a:noFill/>
          </a:ln>
        </p:spPr>
        <p:txBody>
          <a:bodyPr spcFirstLastPara="1" wrap="square" lIns="76431" tIns="76431" rIns="76431" bIns="76431" anchor="t" anchorCtr="0">
            <a:spAutoFit/>
          </a:bodyPr>
          <a:lstStyle/>
          <a:p>
            <a:pPr algn="r">
              <a:lnSpc>
                <a:spcPct val="150000"/>
              </a:lnSpc>
              <a:defRPr/>
            </a:pPr>
            <a:r>
              <a:rPr lang="en-US">
                <a:solidFill>
                  <a:schemeClr val="dk1"/>
                </a:solidFill>
              </a:rPr>
              <a:t>дорожный чемодан – </a:t>
            </a:r>
            <a:r>
              <a:rPr lang="en-US" b="1">
                <a:solidFill>
                  <a:schemeClr val="dk1"/>
                </a:solidFill>
              </a:rPr>
              <a:t>350 метров;</a:t>
            </a:r>
            <a:endParaRPr b="1">
              <a:solidFill>
                <a:schemeClr val="dk1"/>
              </a:solidFill>
            </a:endParaRPr>
          </a:p>
          <a:p>
            <a:pPr algn="r">
              <a:lnSpc>
                <a:spcPct val="150000"/>
              </a:lnSpc>
              <a:defRPr/>
            </a:pPr>
            <a:r>
              <a:rPr lang="en-US">
                <a:solidFill>
                  <a:schemeClr val="dk1"/>
                </a:solidFill>
              </a:rPr>
              <a:t>легковая автомашина – </a:t>
            </a:r>
            <a:r>
              <a:rPr lang="en-US" b="1">
                <a:solidFill>
                  <a:schemeClr val="dk1"/>
                </a:solidFill>
              </a:rPr>
              <a:t>не менее 600 метров;</a:t>
            </a:r>
            <a:endParaRPr b="1">
              <a:solidFill>
                <a:schemeClr val="dk1"/>
              </a:solidFill>
            </a:endParaRPr>
          </a:p>
          <a:p>
            <a:pPr algn="r">
              <a:lnSpc>
                <a:spcPct val="150000"/>
              </a:lnSpc>
              <a:defRPr/>
            </a:pPr>
            <a:r>
              <a:rPr lang="en-US">
                <a:solidFill>
                  <a:schemeClr val="dk1"/>
                </a:solidFill>
              </a:rPr>
              <a:t>микроавтобус – </a:t>
            </a:r>
            <a:r>
              <a:rPr lang="en-US" b="1">
                <a:solidFill>
                  <a:schemeClr val="dk1"/>
                </a:solidFill>
              </a:rPr>
              <a:t>920 метров;</a:t>
            </a:r>
            <a:endParaRPr b="1">
              <a:solidFill>
                <a:schemeClr val="dk1"/>
              </a:solidFill>
            </a:endParaRPr>
          </a:p>
          <a:p>
            <a:pPr algn="r">
              <a:lnSpc>
                <a:spcPct val="150000"/>
              </a:lnSpc>
              <a:defRPr/>
            </a:pPr>
            <a:r>
              <a:rPr lang="en-US">
                <a:solidFill>
                  <a:schemeClr val="dk1"/>
                </a:solidFill>
              </a:rPr>
              <a:t>грузовая машина (фургон) – </a:t>
            </a:r>
            <a:r>
              <a:rPr lang="en-US" b="1">
                <a:solidFill>
                  <a:schemeClr val="dk1"/>
                </a:solidFill>
              </a:rPr>
              <a:t>1240 метров.</a:t>
            </a:r>
            <a:endParaRPr b="1">
              <a:solidFill>
                <a:schemeClr val="dk1"/>
              </a:solidFill>
            </a:endParaRPr>
          </a:p>
        </p:txBody>
      </p:sp>
      <p:pic>
        <p:nvPicPr>
          <p:cNvPr id="39" name="Google Shape;200;g1bc6e687a7d_0_265"/>
          <p:cNvPicPr/>
          <p:nvPr/>
        </p:nvPicPr>
        <p:blipFill>
          <a:blip r:embed="rId4">
            <a:alphaModFix/>
          </a:blip>
          <a:stretch/>
        </p:blipFill>
        <p:spPr bwMode="auto">
          <a:xfrm>
            <a:off x="5247266" y="5238647"/>
            <a:ext cx="1090482" cy="990062"/>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205;g1bc6e687a7d_0_342"/>
          <p:cNvSpPr/>
          <p:nvPr/>
        </p:nvSpPr>
        <p:spPr bwMode="auto">
          <a:xfrm>
            <a:off x="0" y="4428917"/>
            <a:ext cx="9906061" cy="368706"/>
          </a:xfrm>
          <a:prstGeom prst="rect">
            <a:avLst/>
          </a:prstGeom>
          <a:solidFill>
            <a:srgbClr val="DDEAF6"/>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5" name="Google Shape;206;g1bc6e687a7d_0_342"/>
          <p:cNvSpPr/>
          <p:nvPr/>
        </p:nvSpPr>
        <p:spPr bwMode="auto">
          <a:xfrm>
            <a:off x="6452269" y="1778609"/>
            <a:ext cx="3256697" cy="1022104"/>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6" name="Google Shape;207;g1bc6e687a7d_0_342"/>
          <p:cNvSpPr/>
          <p:nvPr/>
        </p:nvSpPr>
        <p:spPr bwMode="auto">
          <a:xfrm>
            <a:off x="6452269" y="3185616"/>
            <a:ext cx="3256697" cy="1022104"/>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7" name="Google Shape;208;g1bc6e687a7d_0_342"/>
          <p:cNvSpPr/>
          <p:nvPr/>
        </p:nvSpPr>
        <p:spPr bwMode="auto">
          <a:xfrm>
            <a:off x="197033" y="3325472"/>
            <a:ext cx="3061728" cy="733197"/>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8" name="Google Shape;209;g1bc6e687a7d_0_342"/>
          <p:cNvSpPr/>
          <p:nvPr/>
        </p:nvSpPr>
        <p:spPr bwMode="auto">
          <a:xfrm>
            <a:off x="271574" y="1831808"/>
            <a:ext cx="2912647" cy="733197"/>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9" name="Google Shape;210;g1bc6e687a7d_0_342"/>
          <p:cNvSpPr/>
          <p:nvPr/>
        </p:nvSpPr>
        <p:spPr bwMode="auto">
          <a:xfrm>
            <a:off x="0" y="1098347"/>
            <a:ext cx="9906061" cy="463516"/>
          </a:xfrm>
          <a:prstGeom prst="rect">
            <a:avLst/>
          </a:prstGeom>
          <a:solidFill>
            <a:srgbClr val="E6B8AF"/>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10" name="Google Shape;211;g1bc6e687a7d_0_342"/>
          <p:cNvSpPr/>
          <p:nvPr/>
        </p:nvSpPr>
        <p:spPr bwMode="auto">
          <a:xfrm>
            <a:off x="111709" y="81137"/>
            <a:ext cx="9794372" cy="557009"/>
          </a:xfrm>
          <a:prstGeom prst="rect">
            <a:avLst/>
          </a:prstGeom>
          <a:noFill/>
          <a:ln>
            <a:noFill/>
          </a:ln>
        </p:spPr>
        <p:txBody>
          <a:bodyPr spcFirstLastPara="1" wrap="square" lIns="76431" tIns="38205" rIns="76431" bIns="38205" anchor="t" anchorCtr="0">
            <a:noAutofit/>
          </a:bodyPr>
          <a:lstStyle/>
          <a:p>
            <a:pPr algn="ctr">
              <a:lnSpc>
                <a:spcPct val="114999"/>
              </a:lnSpc>
              <a:spcBef>
                <a:spcPts val="1003"/>
              </a:spcBef>
              <a:buSzPts val="1100"/>
              <a:defRPr/>
            </a:pPr>
            <a:r>
              <a:rPr lang="en-US" sz="1300" b="1">
                <a:solidFill>
                  <a:srgbClr val="002060"/>
                </a:solidFill>
              </a:rPr>
              <a:t>АЛГОРИТМ</a:t>
            </a:r>
            <a:br>
              <a:rPr lang="en-US" sz="1300" b="1">
                <a:solidFill>
                  <a:srgbClr val="002060"/>
                </a:solidFill>
              </a:rPr>
            </a:br>
            <a:r>
              <a:rPr lang="en-US" sz="1300" b="1">
                <a:solidFill>
                  <a:srgbClr val="002060"/>
                </a:solidFill>
              </a:rPr>
              <a:t>действий при вооруженном нападении на сотрудников, педагогов, </a:t>
            </a:r>
            <a:br>
              <a:rPr lang="en-US" sz="1300" b="1">
                <a:solidFill>
                  <a:srgbClr val="002060"/>
                </a:solidFill>
              </a:rPr>
            </a:br>
            <a:r>
              <a:rPr lang="en-US" sz="1300" b="1">
                <a:solidFill>
                  <a:srgbClr val="002060"/>
                </a:solidFill>
              </a:rPr>
              <a:t>обучающихся и воспитанников организаций образования</a:t>
            </a:r>
            <a:endParaRPr sz="1300" b="1">
              <a:solidFill>
                <a:srgbClr val="002060"/>
              </a:solidFill>
            </a:endParaRPr>
          </a:p>
        </p:txBody>
      </p:sp>
      <p:sp>
        <p:nvSpPr>
          <p:cNvPr id="11" name="Google Shape;212;g1bc6e687a7d_0_342"/>
          <p:cNvSpPr/>
          <p:nvPr/>
        </p:nvSpPr>
        <p:spPr bwMode="auto">
          <a:xfrm>
            <a:off x="585698" y="1171166"/>
            <a:ext cx="8846475" cy="302602"/>
          </a:xfrm>
          <a:prstGeom prst="rect">
            <a:avLst/>
          </a:prstGeom>
          <a:noFill/>
          <a:ln>
            <a:noFill/>
          </a:ln>
        </p:spPr>
        <p:txBody>
          <a:bodyPr spcFirstLastPara="1" wrap="square" lIns="76431" tIns="38205" rIns="76431" bIns="38205" anchor="t" anchorCtr="0">
            <a:noAutofit/>
          </a:bodyPr>
          <a:lstStyle/>
          <a:p>
            <a:pPr indent="376380" algn="ctr">
              <a:lnSpc>
                <a:spcPct val="114999"/>
              </a:lnSpc>
              <a:defRPr/>
            </a:pPr>
            <a:r>
              <a:rPr lang="en-US" sz="1300" b="1"/>
              <a:t>При вооруженном нападении на сотрудников, педагогов, обучающихся и воспитанников необходимо:</a:t>
            </a:r>
            <a:endParaRPr sz="1300" b="1">
              <a:solidFill>
                <a:schemeClr val="dk1"/>
              </a:solidFill>
            </a:endParaRPr>
          </a:p>
        </p:txBody>
      </p:sp>
      <p:sp>
        <p:nvSpPr>
          <p:cNvPr id="12" name="Google Shape;213;g1bc6e687a7d_0_342"/>
          <p:cNvSpPr/>
          <p:nvPr/>
        </p:nvSpPr>
        <p:spPr bwMode="auto">
          <a:xfrm>
            <a:off x="284260" y="2015766"/>
            <a:ext cx="2912647" cy="365282"/>
          </a:xfrm>
          <a:prstGeom prst="rect">
            <a:avLst/>
          </a:prstGeom>
          <a:noFill/>
          <a:ln>
            <a:noFill/>
          </a:ln>
        </p:spPr>
        <p:txBody>
          <a:bodyPr spcFirstLastPara="1" wrap="square" lIns="76431" tIns="38205" rIns="76431" bIns="38205" anchor="t" anchorCtr="0">
            <a:noAutofit/>
          </a:bodyPr>
          <a:lstStyle/>
          <a:p>
            <a:pPr algn="ctr">
              <a:defRPr/>
            </a:pPr>
            <a:r>
              <a:rPr lang="en-US" sz="1300">
                <a:solidFill>
                  <a:schemeClr val="dk1"/>
                </a:solidFill>
              </a:rPr>
              <a:t>принять меры для самоизоляции</a:t>
            </a:r>
            <a:endParaRPr sz="1300">
              <a:solidFill>
                <a:schemeClr val="dk1"/>
              </a:solidFill>
            </a:endParaRPr>
          </a:p>
        </p:txBody>
      </p:sp>
      <p:cxnSp>
        <p:nvCxnSpPr>
          <p:cNvPr id="13" name="Google Shape;214;g1bc6e687a7d_0_342"/>
          <p:cNvCxnSpPr>
            <a:cxnSpLocks/>
            <a:stCxn id="14" idx="1"/>
            <a:endCxn id="12" idx="3"/>
          </p:cNvCxnSpPr>
          <p:nvPr/>
        </p:nvCxnSpPr>
        <p:spPr bwMode="auto">
          <a:xfrm rot="10800000">
            <a:off x="3196937" y="2198322"/>
            <a:ext cx="399651" cy="614421"/>
          </a:xfrm>
          <a:prstGeom prst="bentConnector3">
            <a:avLst>
              <a:gd name="adj1" fmla="val 50004"/>
            </a:avLst>
          </a:prstGeom>
          <a:noFill/>
          <a:ln w="9525" cap="flat" cmpd="sng">
            <a:solidFill>
              <a:schemeClr val="dk1"/>
            </a:solidFill>
            <a:prstDash val="solid"/>
            <a:miter lim="800000"/>
            <a:headEnd type="none" w="sm" len="sm"/>
            <a:tailEnd type="triangle" w="med" len="med"/>
          </a:ln>
        </p:spPr>
      </p:cxnSp>
      <p:sp>
        <p:nvSpPr>
          <p:cNvPr id="15" name="Google Shape;216;g1bc6e687a7d_0_342"/>
          <p:cNvSpPr/>
          <p:nvPr/>
        </p:nvSpPr>
        <p:spPr bwMode="auto">
          <a:xfrm>
            <a:off x="209720" y="3509430"/>
            <a:ext cx="3061728" cy="365282"/>
          </a:xfrm>
          <a:prstGeom prst="rect">
            <a:avLst/>
          </a:prstGeom>
          <a:noFill/>
          <a:ln>
            <a:noFill/>
          </a:ln>
        </p:spPr>
        <p:txBody>
          <a:bodyPr spcFirstLastPara="1" wrap="square" lIns="76431" tIns="38205" rIns="76431" bIns="38205" anchor="t" anchorCtr="0">
            <a:noAutofit/>
          </a:bodyPr>
          <a:lstStyle/>
          <a:p>
            <a:pPr algn="ctr">
              <a:defRPr/>
            </a:pPr>
            <a:r>
              <a:rPr lang="en-US" sz="1300">
                <a:solidFill>
                  <a:schemeClr val="dk1"/>
                </a:solidFill>
              </a:rPr>
              <a:t>немедленно покинуть опасную зону</a:t>
            </a:r>
            <a:endParaRPr sz="1300">
              <a:solidFill>
                <a:schemeClr val="dk1"/>
              </a:solidFill>
            </a:endParaRPr>
          </a:p>
        </p:txBody>
      </p:sp>
      <p:cxnSp>
        <p:nvCxnSpPr>
          <p:cNvPr id="16" name="Google Shape;217;g1bc6e687a7d_0_342"/>
          <p:cNvCxnSpPr>
            <a:cxnSpLocks/>
            <a:endCxn id="15" idx="3"/>
          </p:cNvCxnSpPr>
          <p:nvPr/>
        </p:nvCxnSpPr>
        <p:spPr bwMode="auto">
          <a:xfrm flipH="1">
            <a:off x="3271448" y="3241986"/>
            <a:ext cx="420532" cy="450084"/>
          </a:xfrm>
          <a:prstGeom prst="bentConnector3">
            <a:avLst>
              <a:gd name="adj1" fmla="val 50000"/>
            </a:avLst>
          </a:prstGeom>
          <a:noFill/>
          <a:ln w="9525" cap="flat" cmpd="sng">
            <a:solidFill>
              <a:schemeClr val="dk1"/>
            </a:solidFill>
            <a:prstDash val="solid"/>
            <a:miter lim="800000"/>
            <a:headEnd type="none" w="sm" len="sm"/>
            <a:tailEnd type="triangle" w="med" len="med"/>
          </a:ln>
        </p:spPr>
      </p:cxnSp>
      <p:sp>
        <p:nvSpPr>
          <p:cNvPr id="17" name="Google Shape;218;g1bc6e687a7d_0_342"/>
          <p:cNvSpPr/>
          <p:nvPr/>
        </p:nvSpPr>
        <p:spPr bwMode="auto">
          <a:xfrm>
            <a:off x="6452269" y="1924645"/>
            <a:ext cx="3256697" cy="730037"/>
          </a:xfrm>
          <a:prstGeom prst="rect">
            <a:avLst/>
          </a:prstGeom>
          <a:noFill/>
          <a:ln>
            <a:noFill/>
          </a:ln>
        </p:spPr>
        <p:txBody>
          <a:bodyPr spcFirstLastPara="1" wrap="square" lIns="76431" tIns="38205" rIns="76431" bIns="38205" anchor="t" anchorCtr="0">
            <a:noAutofit/>
          </a:bodyPr>
          <a:lstStyle/>
          <a:p>
            <a:pPr algn="just">
              <a:defRPr/>
            </a:pPr>
            <a:r>
              <a:rPr lang="en-US" sz="1300">
                <a:solidFill>
                  <a:schemeClr val="dk1"/>
                </a:solidFill>
              </a:rPr>
              <a:t>сообщить на канал «102» органов внутренних дел или единую дежурно-диспетчерскую службу «112»</a:t>
            </a:r>
            <a:endParaRPr sz="1300">
              <a:solidFill>
                <a:schemeClr val="dk1"/>
              </a:solidFill>
            </a:endParaRPr>
          </a:p>
        </p:txBody>
      </p:sp>
      <p:cxnSp>
        <p:nvCxnSpPr>
          <p:cNvPr id="18" name="Google Shape;219;g1bc6e687a7d_0_342"/>
          <p:cNvCxnSpPr>
            <a:cxnSpLocks/>
            <a:stCxn id="14" idx="3"/>
            <a:endCxn id="17" idx="1"/>
          </p:cNvCxnSpPr>
          <p:nvPr/>
        </p:nvCxnSpPr>
        <p:spPr bwMode="auto">
          <a:xfrm rot="10800000" flipH="1">
            <a:off x="5876818" y="2289708"/>
            <a:ext cx="575440" cy="523035"/>
          </a:xfrm>
          <a:prstGeom prst="bentConnector3">
            <a:avLst>
              <a:gd name="adj1" fmla="val 50001"/>
            </a:avLst>
          </a:prstGeom>
          <a:noFill/>
          <a:ln w="9525" cap="flat" cmpd="sng">
            <a:solidFill>
              <a:schemeClr val="dk1"/>
            </a:solidFill>
            <a:prstDash val="solid"/>
            <a:miter lim="800000"/>
            <a:headEnd type="none" w="sm" len="sm"/>
            <a:tailEnd type="triangle" w="med" len="med"/>
          </a:ln>
        </p:spPr>
      </p:cxnSp>
      <p:sp>
        <p:nvSpPr>
          <p:cNvPr id="19" name="Google Shape;220;g1bc6e687a7d_0_342"/>
          <p:cNvSpPr/>
          <p:nvPr/>
        </p:nvSpPr>
        <p:spPr bwMode="auto">
          <a:xfrm>
            <a:off x="6452268" y="3298510"/>
            <a:ext cx="3159091" cy="730037"/>
          </a:xfrm>
          <a:prstGeom prst="rect">
            <a:avLst/>
          </a:prstGeom>
          <a:noFill/>
          <a:ln>
            <a:noFill/>
          </a:ln>
        </p:spPr>
        <p:txBody>
          <a:bodyPr spcFirstLastPara="1" wrap="square" lIns="76431" tIns="38205" rIns="76431" bIns="38205" anchor="t" anchorCtr="0">
            <a:noAutofit/>
          </a:bodyPr>
          <a:lstStyle/>
          <a:p>
            <a:pPr algn="just">
              <a:defRPr/>
            </a:pPr>
            <a:r>
              <a:rPr lang="en-US" sz="1300">
                <a:solidFill>
                  <a:schemeClr val="dk1"/>
                </a:solidFill>
              </a:rPr>
              <a:t>спрятавшись, дождитесь ухода террористов, и при первой возможности покиньте здание</a:t>
            </a:r>
            <a:endParaRPr sz="1300">
              <a:solidFill>
                <a:schemeClr val="dk1"/>
              </a:solidFill>
            </a:endParaRPr>
          </a:p>
        </p:txBody>
      </p:sp>
      <p:cxnSp>
        <p:nvCxnSpPr>
          <p:cNvPr id="20" name="Google Shape;221;g1bc6e687a7d_0_342"/>
          <p:cNvCxnSpPr>
            <a:cxnSpLocks/>
            <a:endCxn id="19" idx="1"/>
          </p:cNvCxnSpPr>
          <p:nvPr/>
        </p:nvCxnSpPr>
        <p:spPr bwMode="auto">
          <a:xfrm>
            <a:off x="5415021" y="3193165"/>
            <a:ext cx="1037248" cy="470363"/>
          </a:xfrm>
          <a:prstGeom prst="bentConnector3">
            <a:avLst>
              <a:gd name="adj1" fmla="val 50000"/>
            </a:avLst>
          </a:prstGeom>
          <a:noFill/>
          <a:ln w="9525" cap="flat" cmpd="sng">
            <a:solidFill>
              <a:schemeClr val="dk1"/>
            </a:solidFill>
            <a:prstDash val="solid"/>
            <a:miter lim="800000"/>
            <a:headEnd type="none" w="sm" len="sm"/>
            <a:tailEnd type="triangle" w="med" len="med"/>
          </a:ln>
        </p:spPr>
      </p:cxnSp>
      <p:pic>
        <p:nvPicPr>
          <p:cNvPr id="14" name="Google Shape;215;g1bc6e687a7d_0_342"/>
          <p:cNvPicPr/>
          <p:nvPr/>
        </p:nvPicPr>
        <p:blipFill>
          <a:blip r:embed="rId2">
            <a:alphaModFix/>
          </a:blip>
          <a:srcRect l="30843"/>
          <a:stretch/>
        </p:blipFill>
        <p:spPr bwMode="auto">
          <a:xfrm>
            <a:off x="3596588" y="1888425"/>
            <a:ext cx="2280230" cy="1848635"/>
          </a:xfrm>
          <a:prstGeom prst="rect">
            <a:avLst/>
          </a:prstGeom>
          <a:noFill/>
          <a:ln>
            <a:noFill/>
          </a:ln>
        </p:spPr>
      </p:pic>
      <p:sp>
        <p:nvSpPr>
          <p:cNvPr id="21" name="Google Shape;222;g1bc6e687a7d_0_342"/>
          <p:cNvSpPr/>
          <p:nvPr/>
        </p:nvSpPr>
        <p:spPr bwMode="auto">
          <a:xfrm>
            <a:off x="3416221" y="4489401"/>
            <a:ext cx="2912647" cy="329728"/>
          </a:xfrm>
          <a:prstGeom prst="rect">
            <a:avLst/>
          </a:prstGeom>
          <a:noFill/>
          <a:ln>
            <a:noFill/>
          </a:ln>
        </p:spPr>
        <p:txBody>
          <a:bodyPr spcFirstLastPara="1" wrap="square" lIns="76431" tIns="38205" rIns="76431" bIns="38205" anchor="t" anchorCtr="0">
            <a:noAutofit/>
          </a:bodyPr>
          <a:lstStyle/>
          <a:p>
            <a:pPr indent="376380" algn="ctr">
              <a:lnSpc>
                <a:spcPct val="114999"/>
              </a:lnSpc>
              <a:defRPr/>
            </a:pPr>
            <a:r>
              <a:rPr lang="en-US" sz="1300" b="1"/>
              <a:t>ДЕЙСТВИЯ РУКОВОДИТЕЛЯ:</a:t>
            </a:r>
            <a:endParaRPr sz="1300" b="1">
              <a:solidFill>
                <a:schemeClr val="dk1"/>
              </a:solidFill>
            </a:endParaRPr>
          </a:p>
        </p:txBody>
      </p:sp>
      <p:pic>
        <p:nvPicPr>
          <p:cNvPr id="22" name="Google Shape;223;g1bc6e687a7d_0_342"/>
          <p:cNvPicPr/>
          <p:nvPr/>
        </p:nvPicPr>
        <p:blipFill>
          <a:blip r:embed="rId3">
            <a:alphaModFix/>
          </a:blip>
          <a:stretch/>
        </p:blipFill>
        <p:spPr bwMode="auto">
          <a:xfrm>
            <a:off x="211359" y="4886022"/>
            <a:ext cx="420532" cy="1022111"/>
          </a:xfrm>
          <a:prstGeom prst="rect">
            <a:avLst/>
          </a:prstGeom>
          <a:noFill/>
          <a:ln>
            <a:noFill/>
          </a:ln>
        </p:spPr>
      </p:pic>
      <p:sp>
        <p:nvSpPr>
          <p:cNvPr id="23" name="Google Shape;224;g1bc6e687a7d_0_342"/>
          <p:cNvSpPr/>
          <p:nvPr/>
        </p:nvSpPr>
        <p:spPr bwMode="auto">
          <a:xfrm>
            <a:off x="3482058" y="5188017"/>
            <a:ext cx="368087" cy="257831"/>
          </a:xfrm>
          <a:prstGeom prst="rightArrow">
            <a:avLst>
              <a:gd name="adj1" fmla="val 50000"/>
              <a:gd name="adj2" fmla="val 50000"/>
            </a:avLst>
          </a:prstGeom>
          <a:solidFill>
            <a:schemeClr val="dk1"/>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24" name="Google Shape;225;g1bc6e687a7d_0_342"/>
          <p:cNvSpPr/>
          <p:nvPr/>
        </p:nvSpPr>
        <p:spPr bwMode="auto">
          <a:xfrm>
            <a:off x="6820579" y="5188017"/>
            <a:ext cx="368087" cy="257831"/>
          </a:xfrm>
          <a:prstGeom prst="rightArrow">
            <a:avLst>
              <a:gd name="adj1" fmla="val 50000"/>
              <a:gd name="adj2" fmla="val 50000"/>
            </a:avLst>
          </a:prstGeom>
          <a:solidFill>
            <a:schemeClr val="dk1"/>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25" name="Google Shape;226;g1bc6e687a7d_0_342"/>
          <p:cNvSpPr/>
          <p:nvPr/>
        </p:nvSpPr>
        <p:spPr bwMode="auto">
          <a:xfrm>
            <a:off x="647369" y="4951913"/>
            <a:ext cx="2708209" cy="730037"/>
          </a:xfrm>
          <a:prstGeom prst="rect">
            <a:avLst/>
          </a:prstGeom>
          <a:noFill/>
          <a:ln>
            <a:noFill/>
          </a:ln>
        </p:spPr>
        <p:txBody>
          <a:bodyPr spcFirstLastPara="1" wrap="square" lIns="76431" tIns="38205" rIns="76431" bIns="38205" anchor="t" anchorCtr="0">
            <a:noAutofit/>
          </a:bodyPr>
          <a:lstStyle/>
          <a:p>
            <a:pPr algn="just">
              <a:defRPr/>
            </a:pPr>
            <a:r>
              <a:rPr lang="en-US">
                <a:solidFill>
                  <a:schemeClr val="dk1"/>
                </a:solidFill>
              </a:rPr>
              <a:t>незамедлительное информирование правоохранительных и/или специальных государственных органов о факте и обстоятельствах вооруженного нападения</a:t>
            </a:r>
            <a:endParaRPr b="0" i="0" u="none" strike="noStrike" cap="none">
              <a:solidFill>
                <a:schemeClr val="dk1"/>
              </a:solidFill>
              <a:latin typeface="Arial"/>
              <a:ea typeface="Arial"/>
              <a:cs typeface="Arial"/>
            </a:endParaRPr>
          </a:p>
        </p:txBody>
      </p:sp>
      <p:sp>
        <p:nvSpPr>
          <p:cNvPr id="26" name="Google Shape;227;g1bc6e687a7d_0_342"/>
          <p:cNvSpPr/>
          <p:nvPr/>
        </p:nvSpPr>
        <p:spPr bwMode="auto">
          <a:xfrm>
            <a:off x="3857753" y="4931414"/>
            <a:ext cx="2904392" cy="730037"/>
          </a:xfrm>
          <a:prstGeom prst="rect">
            <a:avLst/>
          </a:prstGeom>
          <a:noFill/>
          <a:ln>
            <a:noFill/>
          </a:ln>
        </p:spPr>
        <p:txBody>
          <a:bodyPr spcFirstLastPara="1" wrap="square" lIns="76431" tIns="38205" rIns="76431" bIns="38205" anchor="t" anchorCtr="0">
            <a:noAutofit/>
          </a:bodyPr>
          <a:lstStyle/>
          <a:p>
            <a:pPr algn="just">
              <a:defRPr/>
            </a:pPr>
            <a:r>
              <a:rPr lang="en-US">
                <a:solidFill>
                  <a:schemeClr val="dk1"/>
                </a:solidFill>
              </a:rPr>
              <a:t>организация работы по обеспечению безопасности людей на объекте (эвакуация, блокирование внутренних барьеров, оповещение о нештатной ситуации на объекте)</a:t>
            </a:r>
            <a:endParaRPr b="0" i="0" u="none" strike="noStrike" cap="none">
              <a:solidFill>
                <a:schemeClr val="dk1"/>
              </a:solidFill>
              <a:latin typeface="Arial"/>
              <a:ea typeface="Arial"/>
              <a:cs typeface="Arial"/>
            </a:endParaRPr>
          </a:p>
        </p:txBody>
      </p:sp>
      <p:sp>
        <p:nvSpPr>
          <p:cNvPr id="27" name="Google Shape;228;g1bc6e687a7d_0_342"/>
          <p:cNvSpPr/>
          <p:nvPr/>
        </p:nvSpPr>
        <p:spPr bwMode="auto">
          <a:xfrm>
            <a:off x="7253616" y="5072554"/>
            <a:ext cx="2541161" cy="463516"/>
          </a:xfrm>
          <a:prstGeom prst="rect">
            <a:avLst/>
          </a:prstGeom>
          <a:noFill/>
          <a:ln>
            <a:noFill/>
          </a:ln>
        </p:spPr>
        <p:txBody>
          <a:bodyPr spcFirstLastPara="1" wrap="square" lIns="76431" tIns="38205" rIns="76431" bIns="38205" anchor="t" anchorCtr="0">
            <a:noAutofit/>
          </a:bodyPr>
          <a:lstStyle/>
          <a:p>
            <a:pPr algn="just">
              <a:defRPr/>
            </a:pPr>
            <a:r>
              <a:rPr lang="en-US">
                <a:solidFill>
                  <a:schemeClr val="dk1"/>
                </a:solidFill>
              </a:rPr>
              <a:t>взаимодействие с прибывающими силами оперативного штаба по борьбе с терроризмом</a:t>
            </a:r>
            <a:endParaRPr b="0" i="0" u="none" strike="noStrike" cap="none">
              <a:solidFill>
                <a:schemeClr val="dk1"/>
              </a:solidFill>
              <a:latin typeface="Arial"/>
              <a:ea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233;g1bc6e687a7d_0_427"/>
          <p:cNvSpPr/>
          <p:nvPr/>
        </p:nvSpPr>
        <p:spPr bwMode="auto">
          <a:xfrm>
            <a:off x="0" y="885354"/>
            <a:ext cx="9906061" cy="1697099"/>
          </a:xfrm>
          <a:prstGeom prst="rect">
            <a:avLst/>
          </a:prstGeom>
          <a:solidFill>
            <a:srgbClr val="DDEAF6"/>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5" name="Google Shape;234;g1bc6e687a7d_0_427"/>
          <p:cNvSpPr/>
          <p:nvPr/>
        </p:nvSpPr>
        <p:spPr bwMode="auto">
          <a:xfrm>
            <a:off x="2019381" y="1343580"/>
            <a:ext cx="4677086" cy="459302"/>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6" name="Google Shape;235;g1bc6e687a7d_0_427"/>
          <p:cNvSpPr/>
          <p:nvPr/>
        </p:nvSpPr>
        <p:spPr bwMode="auto">
          <a:xfrm>
            <a:off x="1809188" y="979351"/>
            <a:ext cx="6399278" cy="297335"/>
          </a:xfrm>
          <a:prstGeom prst="rect">
            <a:avLst/>
          </a:prstGeom>
          <a:noFill/>
          <a:ln>
            <a:noFill/>
          </a:ln>
        </p:spPr>
        <p:txBody>
          <a:bodyPr spcFirstLastPara="1" wrap="square" lIns="76431" tIns="38205" rIns="76431" bIns="38205" anchor="t" anchorCtr="0">
            <a:noAutofit/>
          </a:bodyPr>
          <a:lstStyle/>
          <a:p>
            <a:pPr algn="ctr">
              <a:defRPr/>
            </a:pPr>
            <a:r>
              <a:rPr lang="en-US" sz="1300" b="1">
                <a:solidFill>
                  <a:schemeClr val="dk1"/>
                </a:solidFill>
              </a:rPr>
              <a:t>ДЕЙСТВИЯ ПЕРСОНАЛА (СОТРУДНИКИ, ПЕДАГОГИ)</a:t>
            </a:r>
            <a:endParaRPr sz="1300" b="1">
              <a:solidFill>
                <a:schemeClr val="dk1"/>
              </a:solidFill>
            </a:endParaRPr>
          </a:p>
        </p:txBody>
      </p:sp>
      <p:sp>
        <p:nvSpPr>
          <p:cNvPr id="7" name="Google Shape;236;g1bc6e687a7d_0_427"/>
          <p:cNvSpPr/>
          <p:nvPr/>
        </p:nvSpPr>
        <p:spPr bwMode="auto">
          <a:xfrm>
            <a:off x="2019381" y="1917576"/>
            <a:ext cx="4677086" cy="460355"/>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ctr">
              <a:defRPr/>
            </a:pPr>
            <a:r>
              <a:rPr lang="en-US" sz="1600">
                <a:solidFill>
                  <a:schemeClr val="lt1"/>
                </a:solidFill>
                <a:latin typeface="Calibri"/>
                <a:ea typeface="Calibri"/>
                <a:cs typeface="Calibri"/>
              </a:rPr>
              <a:t>c</a:t>
            </a:r>
            <a:endParaRPr sz="1600">
              <a:solidFill>
                <a:schemeClr val="lt1"/>
              </a:solidFill>
              <a:latin typeface="Calibri"/>
              <a:ea typeface="Calibri"/>
              <a:cs typeface="Calibri"/>
            </a:endParaRPr>
          </a:p>
        </p:txBody>
      </p:sp>
      <p:sp>
        <p:nvSpPr>
          <p:cNvPr id="8" name="Google Shape;237;g1bc6e687a7d_0_427"/>
          <p:cNvSpPr/>
          <p:nvPr/>
        </p:nvSpPr>
        <p:spPr bwMode="auto">
          <a:xfrm>
            <a:off x="111709" y="81137"/>
            <a:ext cx="9794372" cy="557009"/>
          </a:xfrm>
          <a:prstGeom prst="rect">
            <a:avLst/>
          </a:prstGeom>
          <a:noFill/>
          <a:ln>
            <a:noFill/>
          </a:ln>
        </p:spPr>
        <p:txBody>
          <a:bodyPr spcFirstLastPara="1" wrap="square" lIns="76431" tIns="38205" rIns="76431" bIns="38205" anchor="t" anchorCtr="0">
            <a:noAutofit/>
          </a:bodyPr>
          <a:lstStyle/>
          <a:p>
            <a:pPr algn="ctr">
              <a:lnSpc>
                <a:spcPct val="114999"/>
              </a:lnSpc>
              <a:spcBef>
                <a:spcPts val="1003"/>
              </a:spcBef>
              <a:buSzPts val="1100"/>
              <a:defRPr/>
            </a:pPr>
            <a:r>
              <a:rPr lang="en-US" sz="1300" b="1">
                <a:solidFill>
                  <a:srgbClr val="002060"/>
                </a:solidFill>
              </a:rPr>
              <a:t>АЛГОРИТМ</a:t>
            </a:r>
            <a:br>
              <a:rPr lang="en-US" sz="1300" b="1">
                <a:solidFill>
                  <a:srgbClr val="002060"/>
                </a:solidFill>
              </a:rPr>
            </a:br>
            <a:r>
              <a:rPr lang="en-US" sz="1300" b="1">
                <a:solidFill>
                  <a:srgbClr val="002060"/>
                </a:solidFill>
              </a:rPr>
              <a:t>действий при вооруженном нападении на сотрудников, педагогов, </a:t>
            </a:r>
            <a:br>
              <a:rPr lang="en-US" sz="1300" b="1">
                <a:solidFill>
                  <a:srgbClr val="002060"/>
                </a:solidFill>
              </a:rPr>
            </a:br>
            <a:r>
              <a:rPr lang="en-US" sz="1300" b="1">
                <a:solidFill>
                  <a:srgbClr val="002060"/>
                </a:solidFill>
              </a:rPr>
              <a:t>обучающихся и воспитанников организаций образования</a:t>
            </a:r>
            <a:endParaRPr sz="1300" b="1">
              <a:solidFill>
                <a:srgbClr val="002060"/>
              </a:solidFill>
            </a:endParaRPr>
          </a:p>
        </p:txBody>
      </p:sp>
      <p:sp>
        <p:nvSpPr>
          <p:cNvPr id="9" name="Google Shape;238;g1bc6e687a7d_0_427"/>
          <p:cNvSpPr/>
          <p:nvPr/>
        </p:nvSpPr>
        <p:spPr bwMode="auto">
          <a:xfrm>
            <a:off x="6769388" y="1343580"/>
            <a:ext cx="2803630" cy="459302"/>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10" name="Google Shape;239;g1bc6e687a7d_0_427"/>
          <p:cNvSpPr/>
          <p:nvPr/>
        </p:nvSpPr>
        <p:spPr bwMode="auto">
          <a:xfrm>
            <a:off x="6769388" y="1918103"/>
            <a:ext cx="2803630" cy="459302"/>
          </a:xfrm>
          <a:prstGeom prst="rect">
            <a:avLst/>
          </a:prstGeom>
          <a:solidFill>
            <a:schemeClr val="lt1"/>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cxnSp>
        <p:nvCxnSpPr>
          <p:cNvPr id="11" name="Google Shape;240;g1bc6e687a7d_0_427"/>
          <p:cNvCxnSpPr>
            <a:cxnSpLocks/>
          </p:cNvCxnSpPr>
          <p:nvPr/>
        </p:nvCxnSpPr>
        <p:spPr bwMode="auto">
          <a:xfrm rot="-5400000" flipH="1">
            <a:off x="1884833" y="1767909"/>
            <a:ext cx="482741" cy="213665"/>
          </a:xfrm>
          <a:prstGeom prst="bentConnector3">
            <a:avLst>
              <a:gd name="adj1" fmla="val 50000"/>
            </a:avLst>
          </a:prstGeom>
          <a:noFill/>
          <a:ln w="19050" cap="flat" cmpd="sng">
            <a:solidFill>
              <a:srgbClr val="FF0000"/>
            </a:solidFill>
            <a:prstDash val="solid"/>
            <a:miter lim="800000"/>
            <a:headEnd type="none" w="sm" len="sm"/>
            <a:tailEnd type="triangle" w="med" len="med"/>
          </a:ln>
        </p:spPr>
      </p:cxnSp>
      <p:cxnSp>
        <p:nvCxnSpPr>
          <p:cNvPr id="12" name="Google Shape;241;g1bc6e687a7d_0_427"/>
          <p:cNvCxnSpPr>
            <a:cxnSpLocks/>
          </p:cNvCxnSpPr>
          <p:nvPr/>
        </p:nvCxnSpPr>
        <p:spPr bwMode="auto">
          <a:xfrm rot="5400000">
            <a:off x="9202907" y="1705301"/>
            <a:ext cx="523825" cy="236974"/>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13" name="Google Shape;242;g1bc6e687a7d_0_427"/>
          <p:cNvSpPr/>
          <p:nvPr/>
        </p:nvSpPr>
        <p:spPr bwMode="auto">
          <a:xfrm>
            <a:off x="724147" y="2703629"/>
            <a:ext cx="8498054" cy="270735"/>
          </a:xfrm>
          <a:prstGeom prst="rect">
            <a:avLst/>
          </a:prstGeom>
          <a:noFill/>
          <a:ln>
            <a:noFill/>
          </a:ln>
        </p:spPr>
        <p:txBody>
          <a:bodyPr spcFirstLastPara="1" wrap="square" lIns="76431" tIns="38205" rIns="76431" bIns="38205" anchor="t" anchorCtr="0">
            <a:noAutofit/>
          </a:bodyPr>
          <a:lstStyle/>
          <a:p>
            <a:pPr algn="ctr">
              <a:defRPr/>
            </a:pPr>
            <a:r>
              <a:rPr lang="en-US" sz="1400" b="1">
                <a:solidFill>
                  <a:srgbClr val="990000"/>
                </a:solidFill>
              </a:rPr>
              <a:t>В случае отсутствия возможности покинуть здание следует:</a:t>
            </a:r>
            <a:endParaRPr sz="1400" b="1">
              <a:solidFill>
                <a:srgbClr val="990000"/>
              </a:solidFill>
            </a:endParaRPr>
          </a:p>
        </p:txBody>
      </p:sp>
      <p:sp>
        <p:nvSpPr>
          <p:cNvPr id="14" name="Google Shape;243;g1bc6e687a7d_0_427"/>
          <p:cNvSpPr/>
          <p:nvPr/>
        </p:nvSpPr>
        <p:spPr bwMode="auto">
          <a:xfrm>
            <a:off x="1982980" y="1367480"/>
            <a:ext cx="4899493" cy="459302"/>
          </a:xfrm>
          <a:prstGeom prst="rect">
            <a:avLst/>
          </a:prstGeom>
          <a:noFill/>
          <a:ln>
            <a:noFill/>
          </a:ln>
        </p:spPr>
        <p:txBody>
          <a:bodyPr spcFirstLastPara="1" wrap="square" lIns="76431" tIns="38205" rIns="76431" bIns="38205" anchor="t" anchorCtr="0">
            <a:noAutofit/>
          </a:bodyPr>
          <a:lstStyle/>
          <a:p>
            <a:pPr algn="ctr">
              <a:defRPr/>
            </a:pPr>
            <a:r>
              <a:rPr lang="en-US">
                <a:solidFill>
                  <a:schemeClr val="dk1"/>
                </a:solidFill>
              </a:rPr>
              <a:t>оцените ситуацию, продумайте четкий план, как вы будете вместе </a:t>
            </a:r>
            <a:br>
              <a:rPr lang="en-US">
                <a:solidFill>
                  <a:schemeClr val="dk1"/>
                </a:solidFill>
              </a:rPr>
            </a:br>
            <a:r>
              <a:rPr lang="en-US">
                <a:solidFill>
                  <a:schemeClr val="dk1"/>
                </a:solidFill>
              </a:rPr>
              <a:t>с обучающимися покидать здание</a:t>
            </a:r>
            <a:endParaRPr b="0" i="0" u="none" strike="noStrike" cap="none">
              <a:solidFill>
                <a:schemeClr val="dk1"/>
              </a:solidFill>
              <a:latin typeface="Arial"/>
              <a:ea typeface="Arial"/>
              <a:cs typeface="Arial"/>
            </a:endParaRPr>
          </a:p>
        </p:txBody>
      </p:sp>
      <p:sp>
        <p:nvSpPr>
          <p:cNvPr id="15" name="Google Shape;244;g1bc6e687a7d_0_427"/>
          <p:cNvSpPr/>
          <p:nvPr/>
        </p:nvSpPr>
        <p:spPr bwMode="auto">
          <a:xfrm>
            <a:off x="2144241" y="1936472"/>
            <a:ext cx="4552286" cy="459302"/>
          </a:xfrm>
          <a:prstGeom prst="rect">
            <a:avLst/>
          </a:prstGeom>
          <a:noFill/>
          <a:ln>
            <a:noFill/>
          </a:ln>
        </p:spPr>
        <p:txBody>
          <a:bodyPr spcFirstLastPara="1" wrap="square" lIns="76431" tIns="38205" rIns="76431" bIns="38205" anchor="t" anchorCtr="0">
            <a:noAutofit/>
          </a:bodyPr>
          <a:lstStyle/>
          <a:p>
            <a:pPr algn="ctr">
              <a:defRPr/>
            </a:pPr>
            <a:r>
              <a:rPr lang="en-US">
                <a:solidFill>
                  <a:schemeClr val="dk1"/>
                </a:solidFill>
              </a:rPr>
              <a:t>при возможности безопасно эвакуироваться вместе с воспитанниками, обучающимися, покиньте здание</a:t>
            </a:r>
            <a:endParaRPr b="0" i="0" u="none" strike="noStrike" cap="none">
              <a:solidFill>
                <a:schemeClr val="dk1"/>
              </a:solidFill>
              <a:latin typeface="Arial"/>
              <a:ea typeface="Arial"/>
              <a:cs typeface="Arial"/>
            </a:endParaRPr>
          </a:p>
        </p:txBody>
      </p:sp>
      <p:sp>
        <p:nvSpPr>
          <p:cNvPr id="16" name="Google Shape;245;g1bc6e687a7d_0_427"/>
          <p:cNvSpPr/>
          <p:nvPr/>
        </p:nvSpPr>
        <p:spPr bwMode="auto">
          <a:xfrm>
            <a:off x="6882469" y="1458275"/>
            <a:ext cx="2476819" cy="224909"/>
          </a:xfrm>
          <a:prstGeom prst="rect">
            <a:avLst/>
          </a:prstGeom>
          <a:noFill/>
          <a:ln>
            <a:noFill/>
          </a:ln>
        </p:spPr>
        <p:txBody>
          <a:bodyPr spcFirstLastPara="1" wrap="square" lIns="76431" tIns="38205" rIns="76431" bIns="38205" anchor="t" anchorCtr="0">
            <a:noAutofit/>
          </a:bodyPr>
          <a:lstStyle/>
          <a:p>
            <a:pPr algn="ctr">
              <a:defRPr/>
            </a:pPr>
            <a:r>
              <a:rPr lang="en-US">
                <a:solidFill>
                  <a:schemeClr val="dk1"/>
                </a:solidFill>
              </a:rPr>
              <a:t>оставьте вещи и сумки</a:t>
            </a:r>
            <a:endParaRPr b="0" i="0" u="none" strike="noStrike" cap="none">
              <a:solidFill>
                <a:schemeClr val="dk1"/>
              </a:solidFill>
              <a:latin typeface="Arial"/>
              <a:ea typeface="Arial"/>
              <a:cs typeface="Arial"/>
            </a:endParaRPr>
          </a:p>
        </p:txBody>
      </p:sp>
      <p:sp>
        <p:nvSpPr>
          <p:cNvPr id="17" name="Google Shape;246;g1bc6e687a7d_0_427"/>
          <p:cNvSpPr/>
          <p:nvPr/>
        </p:nvSpPr>
        <p:spPr bwMode="auto">
          <a:xfrm>
            <a:off x="6858456" y="2040173"/>
            <a:ext cx="2714521" cy="224909"/>
          </a:xfrm>
          <a:prstGeom prst="rect">
            <a:avLst/>
          </a:prstGeom>
          <a:noFill/>
          <a:ln>
            <a:noFill/>
          </a:ln>
        </p:spPr>
        <p:txBody>
          <a:bodyPr spcFirstLastPara="1" wrap="square" lIns="76431" tIns="38205" rIns="76431" bIns="38205" anchor="t" anchorCtr="0">
            <a:noAutofit/>
          </a:bodyPr>
          <a:lstStyle/>
          <a:p>
            <a:pPr algn="ctr">
              <a:defRPr/>
            </a:pPr>
            <a:r>
              <a:rPr lang="en-US">
                <a:solidFill>
                  <a:schemeClr val="dk1"/>
                </a:solidFill>
              </a:rPr>
              <a:t>не прячьте руки, держите их на виду</a:t>
            </a:r>
            <a:endParaRPr b="0" i="0" u="none" strike="noStrike" cap="none">
              <a:solidFill>
                <a:schemeClr val="dk1"/>
              </a:solidFill>
              <a:latin typeface="Arial"/>
              <a:ea typeface="Arial"/>
              <a:cs typeface="Arial"/>
            </a:endParaRPr>
          </a:p>
        </p:txBody>
      </p:sp>
      <p:sp>
        <p:nvSpPr>
          <p:cNvPr id="18" name="Google Shape;247;g1bc6e687a7d_0_427"/>
          <p:cNvSpPr/>
          <p:nvPr/>
        </p:nvSpPr>
        <p:spPr bwMode="auto">
          <a:xfrm>
            <a:off x="1052848" y="3046803"/>
            <a:ext cx="3027735" cy="690006"/>
          </a:xfrm>
          <a:prstGeom prst="rect">
            <a:avLst/>
          </a:prstGeom>
          <a:noFill/>
          <a:ln>
            <a:noFill/>
          </a:ln>
        </p:spPr>
        <p:txBody>
          <a:bodyPr spcFirstLastPara="1" wrap="square" lIns="76431" tIns="38205" rIns="76431" bIns="38205" anchor="t" anchorCtr="0">
            <a:noAutofit/>
          </a:bodyPr>
          <a:lstStyle/>
          <a:p>
            <a:pPr>
              <a:defRPr/>
            </a:pPr>
            <a:r>
              <a:rPr lang="en-US" sz="1100" b="1">
                <a:solidFill>
                  <a:schemeClr val="dk1"/>
                </a:solidFill>
              </a:rPr>
              <a:t>быстро выглянуть из кабинета, группы и направить всех обучающихся, воспитанников или сотрудников, находящихся в коридоре, </a:t>
            </a:r>
            <a:br>
              <a:rPr lang="en-US" sz="1100" b="1">
                <a:solidFill>
                  <a:schemeClr val="dk1"/>
                </a:solidFill>
              </a:rPr>
            </a:br>
            <a:r>
              <a:rPr lang="en-US" sz="1100" b="1">
                <a:solidFill>
                  <a:schemeClr val="dk1"/>
                </a:solidFill>
              </a:rPr>
              <a:t>в свой кабинет</a:t>
            </a:r>
            <a:endParaRPr sz="1100" b="1">
              <a:solidFill>
                <a:schemeClr val="dk1"/>
              </a:solidFill>
            </a:endParaRPr>
          </a:p>
        </p:txBody>
      </p:sp>
      <p:sp>
        <p:nvSpPr>
          <p:cNvPr id="19" name="Google Shape;248;g1bc6e687a7d_0_427"/>
          <p:cNvSpPr/>
          <p:nvPr/>
        </p:nvSpPr>
        <p:spPr bwMode="auto">
          <a:xfrm>
            <a:off x="1111427" y="3990272"/>
            <a:ext cx="3087707" cy="459302"/>
          </a:xfrm>
          <a:prstGeom prst="rect">
            <a:avLst/>
          </a:prstGeom>
          <a:noFill/>
          <a:ln>
            <a:noFill/>
          </a:ln>
        </p:spPr>
        <p:txBody>
          <a:bodyPr spcFirstLastPara="1" wrap="square" lIns="76431" tIns="38205" rIns="76431" bIns="38205" anchor="t" anchorCtr="0">
            <a:noAutofit/>
          </a:bodyPr>
          <a:lstStyle/>
          <a:p>
            <a:pPr>
              <a:defRPr/>
            </a:pPr>
            <a:r>
              <a:rPr lang="en-US" sz="1100">
                <a:solidFill>
                  <a:schemeClr val="dk1"/>
                </a:solidFill>
              </a:rPr>
              <a:t>не впускать в кабинет, группу взрослых, которые вам не знакомы или у которых нет пропуска на посещение</a:t>
            </a:r>
            <a:endParaRPr sz="1100">
              <a:solidFill>
                <a:schemeClr val="dk1"/>
              </a:solidFill>
            </a:endParaRPr>
          </a:p>
        </p:txBody>
      </p:sp>
      <p:sp>
        <p:nvSpPr>
          <p:cNvPr id="20" name="Google Shape;249;g1bc6e687a7d_0_427"/>
          <p:cNvSpPr/>
          <p:nvPr/>
        </p:nvSpPr>
        <p:spPr bwMode="auto">
          <a:xfrm>
            <a:off x="1052848" y="4599260"/>
            <a:ext cx="3087707" cy="297335"/>
          </a:xfrm>
          <a:prstGeom prst="rect">
            <a:avLst/>
          </a:prstGeom>
          <a:noFill/>
          <a:ln>
            <a:noFill/>
          </a:ln>
        </p:spPr>
        <p:txBody>
          <a:bodyPr spcFirstLastPara="1" wrap="square" lIns="76431" tIns="38205" rIns="76431" bIns="38205" anchor="t" anchorCtr="0">
            <a:noAutofit/>
          </a:bodyPr>
          <a:lstStyle/>
          <a:p>
            <a:pPr>
              <a:defRPr/>
            </a:pPr>
            <a:r>
              <a:rPr lang="en-US" sz="1100" b="1">
                <a:solidFill>
                  <a:schemeClr val="dk1"/>
                </a:solidFill>
              </a:rPr>
              <a:t>плотно закрыть дверь, желательно на ключ</a:t>
            </a:r>
            <a:endParaRPr sz="1100" b="1">
              <a:solidFill>
                <a:schemeClr val="dk1"/>
              </a:solidFill>
            </a:endParaRPr>
          </a:p>
        </p:txBody>
      </p:sp>
      <p:sp>
        <p:nvSpPr>
          <p:cNvPr id="21" name="Google Shape;250;g1bc6e687a7d_0_427"/>
          <p:cNvSpPr/>
          <p:nvPr/>
        </p:nvSpPr>
        <p:spPr bwMode="auto">
          <a:xfrm>
            <a:off x="1111424" y="4905078"/>
            <a:ext cx="3238730" cy="270735"/>
          </a:xfrm>
          <a:prstGeom prst="rect">
            <a:avLst/>
          </a:prstGeom>
          <a:noFill/>
          <a:ln>
            <a:noFill/>
          </a:ln>
        </p:spPr>
        <p:txBody>
          <a:bodyPr spcFirstLastPara="1" wrap="square" lIns="76431" tIns="38205" rIns="76431" bIns="38205" anchor="t" anchorCtr="0">
            <a:noAutofit/>
          </a:bodyPr>
          <a:lstStyle/>
          <a:p>
            <a:pPr>
              <a:defRPr/>
            </a:pPr>
            <a:r>
              <a:rPr lang="en-US" sz="1100">
                <a:solidFill>
                  <a:schemeClr val="dk1"/>
                </a:solidFill>
              </a:rPr>
              <a:t>закрыть окна, опустить или закрыть все жалюзи</a:t>
            </a:r>
            <a:endParaRPr sz="1100">
              <a:solidFill>
                <a:schemeClr val="dk1"/>
              </a:solidFill>
            </a:endParaRPr>
          </a:p>
        </p:txBody>
      </p:sp>
      <p:sp>
        <p:nvSpPr>
          <p:cNvPr id="22" name="Google Shape;251;g1bc6e687a7d_0_427"/>
          <p:cNvSpPr/>
          <p:nvPr/>
        </p:nvSpPr>
        <p:spPr bwMode="auto">
          <a:xfrm>
            <a:off x="4410512" y="3046802"/>
            <a:ext cx="5472019" cy="459302"/>
          </a:xfrm>
          <a:prstGeom prst="rect">
            <a:avLst/>
          </a:prstGeom>
          <a:noFill/>
          <a:ln>
            <a:noFill/>
          </a:ln>
        </p:spPr>
        <p:txBody>
          <a:bodyPr spcFirstLastPara="1" wrap="square" lIns="76431" tIns="38205" rIns="76431" bIns="38205" anchor="t" anchorCtr="0">
            <a:noAutofit/>
          </a:bodyPr>
          <a:lstStyle/>
          <a:p>
            <a:pPr>
              <a:defRPr/>
            </a:pPr>
            <a:r>
              <a:rPr lang="en-US" sz="1100">
                <a:solidFill>
                  <a:schemeClr val="dk1"/>
                </a:solidFill>
              </a:rPr>
              <a:t>поставить обучающихся, воспитанников у стены так, чтобы злоумышленник не мог видеть их, заглядывая в дверь</a:t>
            </a:r>
            <a:endParaRPr sz="1100">
              <a:solidFill>
                <a:schemeClr val="dk1"/>
              </a:solidFill>
            </a:endParaRPr>
          </a:p>
        </p:txBody>
      </p:sp>
      <p:sp>
        <p:nvSpPr>
          <p:cNvPr id="23" name="Google Shape;252;g1bc6e687a7d_0_427"/>
          <p:cNvSpPr/>
          <p:nvPr/>
        </p:nvSpPr>
        <p:spPr bwMode="auto">
          <a:xfrm>
            <a:off x="4469086" y="3490612"/>
            <a:ext cx="4018609" cy="297335"/>
          </a:xfrm>
          <a:prstGeom prst="rect">
            <a:avLst/>
          </a:prstGeom>
          <a:noFill/>
          <a:ln>
            <a:noFill/>
          </a:ln>
        </p:spPr>
        <p:txBody>
          <a:bodyPr spcFirstLastPara="1" wrap="square" lIns="76431" tIns="38205" rIns="76431" bIns="38205" anchor="t" anchorCtr="0">
            <a:noAutofit/>
          </a:bodyPr>
          <a:lstStyle/>
          <a:p>
            <a:pPr>
              <a:defRPr/>
            </a:pPr>
            <a:r>
              <a:rPr lang="en-US" sz="1100" b="1">
                <a:solidFill>
                  <a:schemeClr val="dk1"/>
                </a:solidFill>
              </a:rPr>
              <a:t>найти для обучающихся, воспитанников «Безопасный угол»</a:t>
            </a:r>
            <a:endParaRPr sz="1100" b="1">
              <a:solidFill>
                <a:schemeClr val="dk1"/>
              </a:solidFill>
            </a:endParaRPr>
          </a:p>
        </p:txBody>
      </p:sp>
      <p:sp>
        <p:nvSpPr>
          <p:cNvPr id="24" name="Google Shape;253;g1bc6e687a7d_0_427"/>
          <p:cNvSpPr/>
          <p:nvPr/>
        </p:nvSpPr>
        <p:spPr bwMode="auto">
          <a:xfrm>
            <a:off x="4410512" y="3936173"/>
            <a:ext cx="4707922" cy="297335"/>
          </a:xfrm>
          <a:prstGeom prst="rect">
            <a:avLst/>
          </a:prstGeom>
          <a:noFill/>
          <a:ln>
            <a:noFill/>
          </a:ln>
        </p:spPr>
        <p:txBody>
          <a:bodyPr spcFirstLastPara="1" wrap="square" lIns="76431" tIns="38205" rIns="76431" bIns="38205" anchor="t" anchorCtr="0">
            <a:noAutofit/>
          </a:bodyPr>
          <a:lstStyle/>
          <a:p>
            <a:pPr>
              <a:defRPr/>
            </a:pPr>
            <a:r>
              <a:rPr lang="en-US" sz="1100">
                <a:solidFill>
                  <a:schemeClr val="dk1"/>
                </a:solidFill>
              </a:rPr>
              <a:t>выключить свет и мониторы компьютеров, сотовые телефоны поставить на беззвучный сигнал</a:t>
            </a:r>
            <a:endParaRPr sz="1100">
              <a:solidFill>
                <a:schemeClr val="dk1"/>
              </a:solidFill>
            </a:endParaRPr>
          </a:p>
        </p:txBody>
      </p:sp>
      <p:sp>
        <p:nvSpPr>
          <p:cNvPr id="25" name="Google Shape;254;g1bc6e687a7d_0_427"/>
          <p:cNvSpPr/>
          <p:nvPr/>
        </p:nvSpPr>
        <p:spPr bwMode="auto">
          <a:xfrm>
            <a:off x="4468222" y="4421613"/>
            <a:ext cx="5260296" cy="297335"/>
          </a:xfrm>
          <a:prstGeom prst="rect">
            <a:avLst/>
          </a:prstGeom>
          <a:noFill/>
          <a:ln>
            <a:noFill/>
          </a:ln>
        </p:spPr>
        <p:txBody>
          <a:bodyPr spcFirstLastPara="1" wrap="square" lIns="76431" tIns="38205" rIns="76431" bIns="38205" anchor="t" anchorCtr="0">
            <a:noAutofit/>
          </a:bodyPr>
          <a:lstStyle/>
          <a:p>
            <a:pPr>
              <a:defRPr/>
            </a:pPr>
            <a:r>
              <a:rPr lang="en-US" sz="1100" b="1">
                <a:solidFill>
                  <a:schemeClr val="dk1"/>
                </a:solidFill>
              </a:rPr>
              <a:t>обеспечить тишину для обучающихся, воспитанников</a:t>
            </a:r>
            <a:endParaRPr sz="1100" b="1">
              <a:solidFill>
                <a:schemeClr val="dk1"/>
              </a:solidFill>
            </a:endParaRPr>
          </a:p>
        </p:txBody>
      </p:sp>
      <p:sp>
        <p:nvSpPr>
          <p:cNvPr id="26" name="Google Shape;255;g1bc6e687a7d_0_427"/>
          <p:cNvSpPr/>
          <p:nvPr/>
        </p:nvSpPr>
        <p:spPr bwMode="auto">
          <a:xfrm>
            <a:off x="4410510" y="4730053"/>
            <a:ext cx="5420788" cy="459302"/>
          </a:xfrm>
          <a:prstGeom prst="rect">
            <a:avLst/>
          </a:prstGeom>
          <a:noFill/>
          <a:ln>
            <a:noFill/>
          </a:ln>
        </p:spPr>
        <p:txBody>
          <a:bodyPr spcFirstLastPara="1" wrap="square" lIns="76431" tIns="38205" rIns="76431" bIns="38205" anchor="t" anchorCtr="0">
            <a:noAutofit/>
          </a:bodyPr>
          <a:lstStyle/>
          <a:p>
            <a:pPr>
              <a:defRPr/>
            </a:pPr>
            <a:r>
              <a:rPr lang="en-US" sz="1100">
                <a:solidFill>
                  <a:schemeClr val="dk1"/>
                </a:solidFill>
              </a:rPr>
              <a:t>заполнить лист посещаемости (перечислить учеников, которых забрали из коридоров (как указано выше), и составить список обучающихся, воспитанников, которые должны находиться в данном классе, но отсутствуют</a:t>
            </a:r>
            <a:endParaRPr sz="1100">
              <a:solidFill>
                <a:schemeClr val="dk1"/>
              </a:solidFill>
            </a:endParaRPr>
          </a:p>
        </p:txBody>
      </p:sp>
      <p:pic>
        <p:nvPicPr>
          <p:cNvPr id="27" name="Google Shape;256;g1bc6e687a7d_0_427" descr="F:\Преза ЕН\15 марта\011.png"/>
          <p:cNvPicPr/>
          <p:nvPr/>
        </p:nvPicPr>
        <p:blipFill>
          <a:blip r:embed="rId2">
            <a:alphaModFix/>
          </a:blip>
          <a:srcRect t="46927" b="44778"/>
          <a:stretch/>
        </p:blipFill>
        <p:spPr bwMode="auto">
          <a:xfrm rot="5400000">
            <a:off x="-86419" y="4165638"/>
            <a:ext cx="2187829" cy="90707"/>
          </a:xfrm>
          <a:prstGeom prst="rect">
            <a:avLst/>
          </a:prstGeom>
          <a:noFill/>
          <a:ln>
            <a:noFill/>
          </a:ln>
        </p:spPr>
      </p:pic>
      <p:pic>
        <p:nvPicPr>
          <p:cNvPr id="28" name="Google Shape;257;g1bc6e687a7d_0_427" descr="F:\Преза ЕН\15 марта\011.png"/>
          <p:cNvPicPr/>
          <p:nvPr/>
        </p:nvPicPr>
        <p:blipFill>
          <a:blip r:embed="rId2">
            <a:alphaModFix/>
          </a:blip>
          <a:srcRect t="46927" b="44778"/>
          <a:stretch/>
        </p:blipFill>
        <p:spPr bwMode="auto">
          <a:xfrm rot="5400000">
            <a:off x="3210906" y="4165638"/>
            <a:ext cx="2187829" cy="90707"/>
          </a:xfrm>
          <a:prstGeom prst="rect">
            <a:avLst/>
          </a:prstGeom>
          <a:noFill/>
          <a:ln>
            <a:noFill/>
          </a:ln>
        </p:spPr>
      </p:pic>
      <p:pic>
        <p:nvPicPr>
          <p:cNvPr id="29" name="Google Shape;258;g1bc6e687a7d_0_427"/>
          <p:cNvPicPr/>
          <p:nvPr/>
        </p:nvPicPr>
        <p:blipFill>
          <a:blip r:embed="rId3">
            <a:alphaModFix/>
          </a:blip>
          <a:stretch/>
        </p:blipFill>
        <p:spPr bwMode="auto">
          <a:xfrm flipH="1">
            <a:off x="146005" y="3296710"/>
            <a:ext cx="801468" cy="1771946"/>
          </a:xfrm>
          <a:prstGeom prst="rect">
            <a:avLst/>
          </a:prstGeom>
          <a:noFill/>
          <a:ln>
            <a:noFill/>
          </a:ln>
        </p:spPr>
      </p:pic>
      <p:sp>
        <p:nvSpPr>
          <p:cNvPr id="30" name="Google Shape;259;g1bc6e687a7d_0_427"/>
          <p:cNvSpPr/>
          <p:nvPr/>
        </p:nvSpPr>
        <p:spPr bwMode="auto">
          <a:xfrm>
            <a:off x="497106" y="5585625"/>
            <a:ext cx="8911788" cy="523825"/>
          </a:xfrm>
          <a:prstGeom prst="rect">
            <a:avLst/>
          </a:prstGeom>
          <a:noFill/>
          <a:ln>
            <a:noFill/>
          </a:ln>
        </p:spPr>
        <p:txBody>
          <a:bodyPr spcFirstLastPara="1" wrap="square" lIns="76431" tIns="38205" rIns="76431" bIns="38205" anchor="t" anchorCtr="0">
            <a:noAutofit/>
          </a:bodyPr>
          <a:lstStyle/>
          <a:p>
            <a:pPr algn="ctr">
              <a:defRPr/>
            </a:pPr>
            <a:r>
              <a:rPr lang="en-US" sz="1500" b="1">
                <a:solidFill>
                  <a:schemeClr val="dk1"/>
                </a:solidFill>
              </a:rPr>
              <a:t>Примечание: </a:t>
            </a:r>
            <a:r>
              <a:rPr lang="en-US" sz="1300" b="1">
                <a:solidFill>
                  <a:schemeClr val="dk1"/>
                </a:solidFill>
              </a:rPr>
              <a:t>Перед выключением света сотрудники находят и держат в руках свой журнал посещаемости. Это поможет обеспечить эвакуацию всех обучающихся, воспитанников.</a:t>
            </a:r>
            <a:endParaRPr sz="1300" b="1">
              <a:solidFill>
                <a:schemeClr val="dk1"/>
              </a:solidFill>
            </a:endParaRPr>
          </a:p>
        </p:txBody>
      </p:sp>
      <p:pic>
        <p:nvPicPr>
          <p:cNvPr id="31" name="Google Shape;260;g1bc6e687a7d_0_427"/>
          <p:cNvPicPr/>
          <p:nvPr/>
        </p:nvPicPr>
        <p:blipFill>
          <a:blip r:embed="rId4">
            <a:alphaModFix/>
          </a:blip>
          <a:stretch/>
        </p:blipFill>
        <p:spPr bwMode="auto">
          <a:xfrm>
            <a:off x="8942400" y="5429793"/>
            <a:ext cx="640895" cy="852862"/>
          </a:xfrm>
          <a:prstGeom prst="rect">
            <a:avLst/>
          </a:prstGeom>
          <a:noFill/>
          <a:ln>
            <a:noFill/>
          </a:ln>
        </p:spPr>
      </p:pic>
      <p:pic>
        <p:nvPicPr>
          <p:cNvPr id="32" name="Google Shape;261;g1bc6e687a7d_0_427"/>
          <p:cNvPicPr/>
          <p:nvPr/>
        </p:nvPicPr>
        <p:blipFill>
          <a:blip r:embed="rId5">
            <a:alphaModFix/>
          </a:blip>
          <a:stretch/>
        </p:blipFill>
        <p:spPr bwMode="auto">
          <a:xfrm flipH="1">
            <a:off x="116316" y="1284248"/>
            <a:ext cx="1717050" cy="1186706"/>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Google Shape;266;g1bc6e687a7d_0_547"/>
          <p:cNvSpPr/>
          <p:nvPr/>
        </p:nvSpPr>
        <p:spPr bwMode="auto">
          <a:xfrm>
            <a:off x="917041" y="1546390"/>
            <a:ext cx="4003312" cy="712392"/>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ctr">
              <a:defRPr/>
            </a:pPr>
            <a:r>
              <a:rPr lang="en-US" sz="1600">
                <a:solidFill>
                  <a:schemeClr val="lt1"/>
                </a:solidFill>
                <a:latin typeface="Calibri"/>
                <a:ea typeface="Calibri"/>
                <a:cs typeface="Calibri"/>
              </a:rPr>
              <a:t>c</a:t>
            </a:r>
            <a:endParaRPr sz="1600">
              <a:solidFill>
                <a:schemeClr val="lt1"/>
              </a:solidFill>
              <a:latin typeface="Calibri"/>
              <a:ea typeface="Calibri"/>
              <a:cs typeface="Calibri"/>
            </a:endParaRPr>
          </a:p>
        </p:txBody>
      </p:sp>
      <p:sp>
        <p:nvSpPr>
          <p:cNvPr id="5" name="Google Shape;267;g1bc6e687a7d_0_547"/>
          <p:cNvSpPr/>
          <p:nvPr/>
        </p:nvSpPr>
        <p:spPr bwMode="auto">
          <a:xfrm>
            <a:off x="917021" y="889479"/>
            <a:ext cx="4003312" cy="557009"/>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6" name="Google Shape;268;g1bc6e687a7d_0_547"/>
          <p:cNvSpPr/>
          <p:nvPr/>
        </p:nvSpPr>
        <p:spPr bwMode="auto">
          <a:xfrm>
            <a:off x="4985626" y="889481"/>
            <a:ext cx="4003312" cy="557009"/>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7" name="Google Shape;269;g1bc6e687a7d_0_547"/>
          <p:cNvSpPr/>
          <p:nvPr/>
        </p:nvSpPr>
        <p:spPr bwMode="auto">
          <a:xfrm>
            <a:off x="1006099" y="896098"/>
            <a:ext cx="3693983" cy="648395"/>
          </a:xfrm>
          <a:prstGeom prst="rect">
            <a:avLst/>
          </a:prstGeom>
          <a:noFill/>
          <a:ln>
            <a:noFill/>
          </a:ln>
        </p:spPr>
        <p:txBody>
          <a:bodyPr spcFirstLastPara="1" wrap="square" lIns="76431" tIns="38205" rIns="76431" bIns="38205" anchor="t" anchorCtr="0">
            <a:noAutofit/>
          </a:bodyPr>
          <a:lstStyle/>
          <a:p>
            <a:pPr algn="ctr">
              <a:defRPr/>
            </a:pPr>
            <a:r>
              <a:rPr lang="en-US" sz="1100">
                <a:solidFill>
                  <a:schemeClr val="dk1"/>
                </a:solidFill>
              </a:rPr>
              <a:t>обучающихся находящихся в спортивном зале, необходимо перевести в раздевалку, запереть все двери, найти безопасное место и выключить свет</a:t>
            </a:r>
            <a:endParaRPr sz="1100">
              <a:solidFill>
                <a:schemeClr val="dk1"/>
              </a:solidFill>
            </a:endParaRPr>
          </a:p>
        </p:txBody>
      </p:sp>
      <p:sp>
        <p:nvSpPr>
          <p:cNvPr id="8" name="Google Shape;270;g1bc6e687a7d_0_547"/>
          <p:cNvSpPr/>
          <p:nvPr/>
        </p:nvSpPr>
        <p:spPr bwMode="auto">
          <a:xfrm>
            <a:off x="5218574" y="959534"/>
            <a:ext cx="3473762" cy="459302"/>
          </a:xfrm>
          <a:prstGeom prst="rect">
            <a:avLst/>
          </a:prstGeom>
          <a:noFill/>
          <a:ln>
            <a:noFill/>
          </a:ln>
        </p:spPr>
        <p:txBody>
          <a:bodyPr spcFirstLastPara="1" wrap="square" lIns="76431" tIns="38205" rIns="76431" bIns="38205" anchor="t" anchorCtr="0">
            <a:noAutofit/>
          </a:bodyPr>
          <a:lstStyle/>
          <a:p>
            <a:pPr algn="ctr">
              <a:defRPr/>
            </a:pPr>
            <a:r>
              <a:rPr lang="en-US" sz="1100">
                <a:solidFill>
                  <a:schemeClr val="dk1"/>
                </a:solidFill>
              </a:rPr>
              <a:t>все, кто находится в коридоре, немедленно проходят в ближайший класс и выключают свет</a:t>
            </a:r>
            <a:endParaRPr sz="1100">
              <a:solidFill>
                <a:schemeClr val="dk1"/>
              </a:solidFill>
            </a:endParaRPr>
          </a:p>
        </p:txBody>
      </p:sp>
      <p:sp>
        <p:nvSpPr>
          <p:cNvPr id="9" name="Google Shape;271;g1bc6e687a7d_0_547"/>
          <p:cNvSpPr/>
          <p:nvPr/>
        </p:nvSpPr>
        <p:spPr bwMode="auto">
          <a:xfrm>
            <a:off x="917032" y="2340687"/>
            <a:ext cx="4003312" cy="966008"/>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10" name="Google Shape;272;g1bc6e687a7d_0_547"/>
          <p:cNvSpPr/>
          <p:nvPr/>
        </p:nvSpPr>
        <p:spPr bwMode="auto">
          <a:xfrm>
            <a:off x="1006099" y="2405810"/>
            <a:ext cx="3914204" cy="870935"/>
          </a:xfrm>
          <a:prstGeom prst="rect">
            <a:avLst/>
          </a:prstGeom>
          <a:noFill/>
          <a:ln>
            <a:noFill/>
          </a:ln>
        </p:spPr>
        <p:txBody>
          <a:bodyPr spcFirstLastPara="1" wrap="square" lIns="76431" tIns="38205" rIns="76431" bIns="38205" anchor="t" anchorCtr="0">
            <a:noAutofit/>
          </a:bodyPr>
          <a:lstStyle/>
          <a:p>
            <a:pPr algn="ctr">
              <a:defRPr/>
            </a:pPr>
            <a:r>
              <a:rPr lang="en-US" sz="1100">
                <a:solidFill>
                  <a:schemeClr val="dk1"/>
                </a:solidFill>
              </a:rPr>
              <a:t>сотрудники и обучающиеся, воспитанники находящиеся вне здания организации образования, добегают до ближайшего безопасного места, останавливаются, занимают лежащее положение и не двигаются</a:t>
            </a:r>
            <a:endParaRPr sz="1100">
              <a:solidFill>
                <a:schemeClr val="dk1"/>
              </a:solidFill>
            </a:endParaRPr>
          </a:p>
        </p:txBody>
      </p:sp>
      <p:sp>
        <p:nvSpPr>
          <p:cNvPr id="11" name="Google Shape;273;g1bc6e687a7d_0_547"/>
          <p:cNvSpPr/>
          <p:nvPr/>
        </p:nvSpPr>
        <p:spPr bwMode="auto">
          <a:xfrm>
            <a:off x="917031" y="3385814"/>
            <a:ext cx="8071938" cy="459302"/>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ctr">
              <a:defRPr/>
            </a:pPr>
            <a:r>
              <a:rPr lang="en-US" sz="1600">
                <a:solidFill>
                  <a:schemeClr val="lt1"/>
                </a:solidFill>
                <a:latin typeface="Calibri"/>
                <a:ea typeface="Calibri"/>
                <a:cs typeface="Calibri"/>
              </a:rPr>
              <a:t>c</a:t>
            </a:r>
            <a:endParaRPr sz="1600">
              <a:solidFill>
                <a:schemeClr val="lt1"/>
              </a:solidFill>
              <a:latin typeface="Calibri"/>
              <a:ea typeface="Calibri"/>
              <a:cs typeface="Calibri"/>
            </a:endParaRPr>
          </a:p>
        </p:txBody>
      </p:sp>
      <p:sp>
        <p:nvSpPr>
          <p:cNvPr id="12" name="Google Shape;274;g1bc6e687a7d_0_547"/>
          <p:cNvSpPr/>
          <p:nvPr/>
        </p:nvSpPr>
        <p:spPr bwMode="auto">
          <a:xfrm>
            <a:off x="1066809" y="3473489"/>
            <a:ext cx="7765522" cy="297335"/>
          </a:xfrm>
          <a:prstGeom prst="rect">
            <a:avLst/>
          </a:prstGeom>
          <a:noFill/>
          <a:ln>
            <a:noFill/>
          </a:ln>
        </p:spPr>
        <p:txBody>
          <a:bodyPr spcFirstLastPara="1" wrap="square" lIns="76431" tIns="38205" rIns="76431" bIns="38205" anchor="t" anchorCtr="0">
            <a:noAutofit/>
          </a:bodyPr>
          <a:lstStyle/>
          <a:p>
            <a:pPr algn="ctr">
              <a:defRPr/>
            </a:pPr>
            <a:r>
              <a:rPr lang="en-US" sz="1100">
                <a:solidFill>
                  <a:schemeClr val="dk1"/>
                </a:solidFill>
              </a:rPr>
              <a:t>сотрудники и обучающиеся, которые находятся в туалетах закрывают кабинку и выключают свет</a:t>
            </a:r>
            <a:endParaRPr sz="1100">
              <a:solidFill>
                <a:schemeClr val="dk1"/>
              </a:solidFill>
            </a:endParaRPr>
          </a:p>
        </p:txBody>
      </p:sp>
      <p:sp>
        <p:nvSpPr>
          <p:cNvPr id="13" name="Google Shape;275;g1bc6e687a7d_0_547"/>
          <p:cNvSpPr/>
          <p:nvPr/>
        </p:nvSpPr>
        <p:spPr bwMode="auto">
          <a:xfrm>
            <a:off x="111709" y="81137"/>
            <a:ext cx="9794372" cy="557009"/>
          </a:xfrm>
          <a:prstGeom prst="rect">
            <a:avLst/>
          </a:prstGeom>
          <a:noFill/>
          <a:ln>
            <a:noFill/>
          </a:ln>
        </p:spPr>
        <p:txBody>
          <a:bodyPr spcFirstLastPara="1" wrap="square" lIns="76431" tIns="38205" rIns="76431" bIns="38205" anchor="t" anchorCtr="0">
            <a:noAutofit/>
          </a:bodyPr>
          <a:lstStyle/>
          <a:p>
            <a:pPr algn="ctr">
              <a:lnSpc>
                <a:spcPct val="114999"/>
              </a:lnSpc>
              <a:spcBef>
                <a:spcPts val="1003"/>
              </a:spcBef>
              <a:buSzPts val="1100"/>
              <a:defRPr/>
            </a:pPr>
            <a:r>
              <a:rPr lang="en-US" sz="1300" b="1">
                <a:solidFill>
                  <a:srgbClr val="002060"/>
                </a:solidFill>
              </a:rPr>
              <a:t>АЛГОРИТМ</a:t>
            </a:r>
            <a:br>
              <a:rPr lang="en-US" sz="1300" b="1">
                <a:solidFill>
                  <a:srgbClr val="002060"/>
                </a:solidFill>
              </a:rPr>
            </a:br>
            <a:r>
              <a:rPr lang="en-US" sz="1300" b="1">
                <a:solidFill>
                  <a:srgbClr val="002060"/>
                </a:solidFill>
              </a:rPr>
              <a:t>действий при вооруженном нападении на сотрудников, педагогов, </a:t>
            </a:r>
            <a:br>
              <a:rPr lang="en-US" sz="1300" b="1">
                <a:solidFill>
                  <a:srgbClr val="002060"/>
                </a:solidFill>
              </a:rPr>
            </a:br>
            <a:r>
              <a:rPr lang="en-US" sz="1300" b="1">
                <a:solidFill>
                  <a:srgbClr val="002060"/>
                </a:solidFill>
              </a:rPr>
              <a:t>обучающихся и воспитанников организаций образования</a:t>
            </a:r>
            <a:endParaRPr sz="1300" b="1">
              <a:solidFill>
                <a:srgbClr val="002060"/>
              </a:solidFill>
            </a:endParaRPr>
          </a:p>
        </p:txBody>
      </p:sp>
      <p:sp>
        <p:nvSpPr>
          <p:cNvPr id="14" name="Google Shape;276;g1bc6e687a7d_0_547"/>
          <p:cNvSpPr/>
          <p:nvPr/>
        </p:nvSpPr>
        <p:spPr bwMode="auto">
          <a:xfrm>
            <a:off x="0" y="3762881"/>
            <a:ext cx="9906061" cy="496172"/>
          </a:xfrm>
          <a:prstGeom prst="rect">
            <a:avLst/>
          </a:prstGeom>
          <a:solidFill>
            <a:srgbClr val="DDEAF6"/>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15" name="Google Shape;277;g1bc6e687a7d_0_547"/>
          <p:cNvSpPr>
            <a:spLocks/>
          </p:cNvSpPr>
          <p:nvPr/>
        </p:nvSpPr>
        <p:spPr bwMode="auto">
          <a:xfrm>
            <a:off x="1310946" y="3817989"/>
            <a:ext cx="7630525" cy="431354"/>
          </a:xfrm>
          <a:prstGeom prst="rect">
            <a:avLst/>
          </a:prstGeom>
          <a:noFill/>
          <a:ln>
            <a:noFill/>
          </a:ln>
        </p:spPr>
        <p:txBody>
          <a:bodyPr spcFirstLastPara="1" wrap="square" lIns="76431" tIns="76431" rIns="76431" bIns="76431" anchor="t" anchorCtr="0">
            <a:spAutoFit/>
          </a:bodyPr>
          <a:lstStyle/>
          <a:p>
            <a:pPr algn="ctr">
              <a:lnSpc>
                <a:spcPct val="150000"/>
              </a:lnSpc>
              <a:defRPr/>
            </a:pPr>
            <a:r>
              <a:rPr lang="en-US" b="1">
                <a:solidFill>
                  <a:schemeClr val="dk1"/>
                </a:solidFill>
              </a:rPr>
              <a:t>Примечание: Оставайтесь в безопасных местах до распоряжения руководителя.</a:t>
            </a:r>
            <a:endParaRPr b="1">
              <a:solidFill>
                <a:schemeClr val="dk1"/>
              </a:solidFill>
            </a:endParaRPr>
          </a:p>
        </p:txBody>
      </p:sp>
      <p:sp>
        <p:nvSpPr>
          <p:cNvPr id="16" name="Google Shape;278;g1bc6e687a7d_0_547"/>
          <p:cNvSpPr/>
          <p:nvPr/>
        </p:nvSpPr>
        <p:spPr bwMode="auto">
          <a:xfrm>
            <a:off x="4985637" y="2340687"/>
            <a:ext cx="4003312" cy="966008"/>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17" name="Google Shape;279;g1bc6e687a7d_0_547"/>
          <p:cNvSpPr/>
          <p:nvPr/>
        </p:nvSpPr>
        <p:spPr bwMode="auto">
          <a:xfrm>
            <a:off x="5211200" y="2414824"/>
            <a:ext cx="3473762" cy="870935"/>
          </a:xfrm>
          <a:prstGeom prst="rect">
            <a:avLst/>
          </a:prstGeom>
          <a:noFill/>
          <a:ln>
            <a:noFill/>
          </a:ln>
        </p:spPr>
        <p:txBody>
          <a:bodyPr spcFirstLastPara="1" wrap="square" lIns="76431" tIns="38205" rIns="76431" bIns="38205" anchor="t" anchorCtr="0">
            <a:noAutofit/>
          </a:bodyPr>
          <a:lstStyle/>
          <a:p>
            <a:pPr algn="ctr">
              <a:defRPr/>
            </a:pPr>
            <a:r>
              <a:rPr lang="en-US" sz="1100">
                <a:solidFill>
                  <a:schemeClr val="dk1"/>
                </a:solidFill>
              </a:rPr>
              <a:t>обучающиеся и сотрудники библиотеки остаются в библиотеке. Библиотекари закрывают двери, находят для детей и для себя безопасное место и выключают свет</a:t>
            </a:r>
            <a:endParaRPr sz="1100">
              <a:solidFill>
                <a:schemeClr val="dk1"/>
              </a:solidFill>
            </a:endParaRPr>
          </a:p>
        </p:txBody>
      </p:sp>
      <p:sp>
        <p:nvSpPr>
          <p:cNvPr id="18" name="Google Shape;280;g1bc6e687a7d_0_547"/>
          <p:cNvSpPr/>
          <p:nvPr/>
        </p:nvSpPr>
        <p:spPr bwMode="auto">
          <a:xfrm>
            <a:off x="1264167" y="5390979"/>
            <a:ext cx="3265681" cy="557009"/>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19" name="Google Shape;281;g1bc6e687a7d_0_547"/>
          <p:cNvSpPr/>
          <p:nvPr/>
        </p:nvSpPr>
        <p:spPr bwMode="auto">
          <a:xfrm>
            <a:off x="1264167" y="4748598"/>
            <a:ext cx="3265681" cy="496172"/>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20" name="Google Shape;282;g1bc6e687a7d_0_547"/>
          <p:cNvSpPr/>
          <p:nvPr/>
        </p:nvSpPr>
        <p:spPr bwMode="auto">
          <a:xfrm>
            <a:off x="1394875" y="5486228"/>
            <a:ext cx="3004426" cy="459302"/>
          </a:xfrm>
          <a:prstGeom prst="rect">
            <a:avLst/>
          </a:prstGeom>
          <a:noFill/>
          <a:ln>
            <a:noFill/>
          </a:ln>
        </p:spPr>
        <p:txBody>
          <a:bodyPr spcFirstLastPara="1" wrap="square" lIns="76431" tIns="38205" rIns="76431" bIns="38205" anchor="t" anchorCtr="0">
            <a:noAutofit/>
          </a:bodyPr>
          <a:lstStyle/>
          <a:p>
            <a:pPr algn="just">
              <a:defRPr/>
            </a:pPr>
            <a:r>
              <a:rPr lang="en-US" sz="1000">
                <a:solidFill>
                  <a:schemeClr val="dk1"/>
                </a:solidFill>
              </a:rPr>
              <a:t>незаметно покинуть объект, при невозможности - укрыться в безопасном месте</a:t>
            </a:r>
            <a:endParaRPr sz="1000">
              <a:solidFill>
                <a:schemeClr val="dk1"/>
              </a:solidFill>
            </a:endParaRPr>
          </a:p>
        </p:txBody>
      </p:sp>
      <p:sp>
        <p:nvSpPr>
          <p:cNvPr id="21" name="Google Shape;283;g1bc6e687a7d_0_547"/>
          <p:cNvSpPr/>
          <p:nvPr/>
        </p:nvSpPr>
        <p:spPr bwMode="auto">
          <a:xfrm>
            <a:off x="1809188" y="4317475"/>
            <a:ext cx="6399278" cy="297335"/>
          </a:xfrm>
          <a:prstGeom prst="rect">
            <a:avLst/>
          </a:prstGeom>
          <a:noFill/>
          <a:ln>
            <a:noFill/>
          </a:ln>
        </p:spPr>
        <p:txBody>
          <a:bodyPr spcFirstLastPara="1" wrap="square" lIns="76431" tIns="38205" rIns="76431" bIns="38205" anchor="t" anchorCtr="0">
            <a:noAutofit/>
          </a:bodyPr>
          <a:lstStyle/>
          <a:p>
            <a:pPr algn="ctr">
              <a:defRPr/>
            </a:pPr>
            <a:r>
              <a:rPr lang="en-US" sz="1400" b="1">
                <a:solidFill>
                  <a:srgbClr val="2F5496"/>
                </a:solidFill>
              </a:rPr>
              <a:t>Действия обучающихся:</a:t>
            </a:r>
            <a:endParaRPr sz="1400" b="1">
              <a:solidFill>
                <a:srgbClr val="2F5496"/>
              </a:solidFill>
            </a:endParaRPr>
          </a:p>
        </p:txBody>
      </p:sp>
      <p:sp>
        <p:nvSpPr>
          <p:cNvPr id="22" name="Google Shape;284;g1bc6e687a7d_0_547"/>
          <p:cNvSpPr/>
          <p:nvPr/>
        </p:nvSpPr>
        <p:spPr bwMode="auto">
          <a:xfrm>
            <a:off x="1400320" y="4780122"/>
            <a:ext cx="3033077" cy="459302"/>
          </a:xfrm>
          <a:prstGeom prst="rect">
            <a:avLst/>
          </a:prstGeom>
          <a:noFill/>
          <a:ln>
            <a:noFill/>
          </a:ln>
        </p:spPr>
        <p:txBody>
          <a:bodyPr spcFirstLastPara="1" wrap="square" lIns="76431" tIns="38205" rIns="76431" bIns="38205" anchor="t" anchorCtr="0">
            <a:noAutofit/>
          </a:bodyPr>
          <a:lstStyle/>
          <a:p>
            <a:pPr algn="just">
              <a:defRPr/>
            </a:pPr>
            <a:r>
              <a:rPr lang="en-US" sz="1000">
                <a:solidFill>
                  <a:schemeClr val="dk1"/>
                </a:solidFill>
              </a:rPr>
              <a:t>не паниковать, во всем слушать сотрудников </a:t>
            </a:r>
            <a:br>
              <a:rPr lang="en-US" sz="1000">
                <a:solidFill>
                  <a:schemeClr val="dk1"/>
                </a:solidFill>
              </a:rPr>
            </a:br>
            <a:r>
              <a:rPr lang="en-US" sz="1000">
                <a:solidFill>
                  <a:schemeClr val="dk1"/>
                </a:solidFill>
              </a:rPr>
              <a:t>и педагогов школы</a:t>
            </a:r>
            <a:endParaRPr sz="1000">
              <a:solidFill>
                <a:schemeClr val="dk1"/>
              </a:solidFill>
            </a:endParaRPr>
          </a:p>
        </p:txBody>
      </p:sp>
      <p:cxnSp>
        <p:nvCxnSpPr>
          <p:cNvPr id="23" name="Google Shape;285;g1bc6e687a7d_0_547"/>
          <p:cNvCxnSpPr>
            <a:cxnSpLocks/>
          </p:cNvCxnSpPr>
          <p:nvPr/>
        </p:nvCxnSpPr>
        <p:spPr bwMode="auto">
          <a:xfrm rot="-5400000" flipH="1">
            <a:off x="1186284" y="5107161"/>
            <a:ext cx="496172" cy="340408"/>
          </a:xfrm>
          <a:prstGeom prst="bentConnector3">
            <a:avLst>
              <a:gd name="adj1" fmla="val 50000"/>
            </a:avLst>
          </a:prstGeom>
          <a:noFill/>
          <a:ln w="19050" cap="flat" cmpd="sng">
            <a:solidFill>
              <a:srgbClr val="FF0000"/>
            </a:solidFill>
            <a:prstDash val="solid"/>
            <a:miter lim="800000"/>
            <a:headEnd type="none" w="sm" len="sm"/>
            <a:tailEnd type="triangle" w="med" len="med"/>
          </a:ln>
        </p:spPr>
      </p:cxnSp>
      <p:sp>
        <p:nvSpPr>
          <p:cNvPr id="24" name="Google Shape;286;g1bc6e687a7d_0_547"/>
          <p:cNvSpPr/>
          <p:nvPr/>
        </p:nvSpPr>
        <p:spPr bwMode="auto">
          <a:xfrm>
            <a:off x="4635628" y="5295979"/>
            <a:ext cx="5130640" cy="648395"/>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25" name="Google Shape;287;g1bc6e687a7d_0_547"/>
          <p:cNvSpPr/>
          <p:nvPr/>
        </p:nvSpPr>
        <p:spPr bwMode="auto">
          <a:xfrm>
            <a:off x="4635628" y="4681703"/>
            <a:ext cx="4652806" cy="496172"/>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26" name="Google Shape;288;g1bc6e687a7d_0_547"/>
          <p:cNvSpPr/>
          <p:nvPr/>
        </p:nvSpPr>
        <p:spPr bwMode="auto">
          <a:xfrm>
            <a:off x="4779309" y="5391228"/>
            <a:ext cx="4720305" cy="459302"/>
          </a:xfrm>
          <a:prstGeom prst="rect">
            <a:avLst/>
          </a:prstGeom>
          <a:noFill/>
          <a:ln>
            <a:noFill/>
          </a:ln>
        </p:spPr>
        <p:txBody>
          <a:bodyPr spcFirstLastPara="1" wrap="square" lIns="76431" tIns="38205" rIns="76431" bIns="38205" anchor="t" anchorCtr="0">
            <a:noAutofit/>
          </a:bodyPr>
          <a:lstStyle/>
          <a:p>
            <a:pPr algn="just">
              <a:defRPr/>
            </a:pPr>
            <a:r>
              <a:rPr lang="en-US" sz="1000">
                <a:solidFill>
                  <a:schemeClr val="dk1"/>
                </a:solidFill>
              </a:rPr>
              <a:t>по возможности информировать любым способом правоохранительные и/или специальные государственные органы, охрану, персонал, руководство объекта о факте и обстоятельствах вооруженного нападения</a:t>
            </a:r>
            <a:endParaRPr sz="1000">
              <a:solidFill>
                <a:schemeClr val="dk1"/>
              </a:solidFill>
            </a:endParaRPr>
          </a:p>
        </p:txBody>
      </p:sp>
      <p:sp>
        <p:nvSpPr>
          <p:cNvPr id="27" name="Google Shape;289;g1bc6e687a7d_0_547"/>
          <p:cNvSpPr/>
          <p:nvPr/>
        </p:nvSpPr>
        <p:spPr bwMode="auto">
          <a:xfrm>
            <a:off x="4767935" y="4773247"/>
            <a:ext cx="4321382" cy="297335"/>
          </a:xfrm>
          <a:prstGeom prst="rect">
            <a:avLst/>
          </a:prstGeom>
          <a:noFill/>
          <a:ln>
            <a:noFill/>
          </a:ln>
        </p:spPr>
        <p:txBody>
          <a:bodyPr spcFirstLastPara="1" wrap="square" lIns="76431" tIns="38205" rIns="76431" bIns="38205" anchor="t" anchorCtr="0">
            <a:noAutofit/>
          </a:bodyPr>
          <a:lstStyle/>
          <a:p>
            <a:pPr algn="just">
              <a:defRPr/>
            </a:pPr>
            <a:r>
              <a:rPr lang="en-US" sz="1000">
                <a:solidFill>
                  <a:schemeClr val="dk1"/>
                </a:solidFill>
              </a:rPr>
              <a:t>заблокировать дверь, дождаться прибытия сотрудников правопорядка</a:t>
            </a:r>
            <a:endParaRPr sz="1000">
              <a:solidFill>
                <a:schemeClr val="dk1"/>
              </a:solidFill>
            </a:endParaRPr>
          </a:p>
        </p:txBody>
      </p:sp>
      <p:cxnSp>
        <p:nvCxnSpPr>
          <p:cNvPr id="28" name="Google Shape;290;g1bc6e687a7d_0_547"/>
          <p:cNvCxnSpPr>
            <a:cxnSpLocks/>
          </p:cNvCxnSpPr>
          <p:nvPr/>
        </p:nvCxnSpPr>
        <p:spPr bwMode="auto">
          <a:xfrm rot="5400000">
            <a:off x="8870124" y="5040266"/>
            <a:ext cx="496172" cy="340408"/>
          </a:xfrm>
          <a:prstGeom prst="bentConnector3">
            <a:avLst>
              <a:gd name="adj1" fmla="val 50000"/>
            </a:avLst>
          </a:prstGeom>
          <a:noFill/>
          <a:ln w="19050" cap="flat" cmpd="sng">
            <a:solidFill>
              <a:srgbClr val="FF0000"/>
            </a:solidFill>
            <a:prstDash val="solid"/>
            <a:miter lim="800000"/>
            <a:headEnd type="none" w="sm" len="sm"/>
            <a:tailEnd type="triangle" w="med" len="med"/>
          </a:ln>
        </p:spPr>
      </p:cxnSp>
      <p:pic>
        <p:nvPicPr>
          <p:cNvPr id="29" name="Google Shape;291;g1bc6e687a7d_0_547"/>
          <p:cNvPicPr/>
          <p:nvPr/>
        </p:nvPicPr>
        <p:blipFill>
          <a:blip r:embed="rId2">
            <a:alphaModFix/>
          </a:blip>
          <a:stretch/>
        </p:blipFill>
        <p:spPr bwMode="auto">
          <a:xfrm>
            <a:off x="33729" y="4748598"/>
            <a:ext cx="1275700" cy="1210016"/>
          </a:xfrm>
          <a:prstGeom prst="rect">
            <a:avLst/>
          </a:prstGeom>
          <a:noFill/>
          <a:ln>
            <a:noFill/>
          </a:ln>
        </p:spPr>
      </p:pic>
      <p:sp>
        <p:nvSpPr>
          <p:cNvPr id="30" name="Google Shape;292;g1bc6e687a7d_0_547"/>
          <p:cNvSpPr/>
          <p:nvPr/>
        </p:nvSpPr>
        <p:spPr bwMode="auto">
          <a:xfrm>
            <a:off x="4985647" y="1546390"/>
            <a:ext cx="4003312" cy="712392"/>
          </a:xfrm>
          <a:prstGeom prst="rect">
            <a:avLst/>
          </a:prstGeom>
          <a:solidFill>
            <a:srgbClr val="F2F2F2"/>
          </a:solidFill>
          <a:ln>
            <a:noFill/>
          </a:ln>
          <a:effectLst>
            <a:outerShdw blurRad="50800" dist="38100" dir="2700000" algn="tl" rotWithShape="0">
              <a:srgbClr val="000000">
                <a:alpha val="40000"/>
              </a:srgbClr>
            </a:outerShdw>
          </a:effectLst>
        </p:spPr>
        <p:txBody>
          <a:bodyPr spcFirstLastPara="1" wrap="square" lIns="76431" tIns="38205" rIns="76431" bIns="38205" anchor="ctr" anchorCtr="0">
            <a:noAutofit/>
          </a:bodyPr>
          <a:lstStyle/>
          <a:p>
            <a:pPr algn="ctr">
              <a:defRPr/>
            </a:pPr>
            <a:r>
              <a:rPr lang="en-US" sz="1600">
                <a:solidFill>
                  <a:schemeClr val="lt1"/>
                </a:solidFill>
                <a:latin typeface="Calibri"/>
                <a:ea typeface="Calibri"/>
                <a:cs typeface="Calibri"/>
              </a:rPr>
              <a:t>c</a:t>
            </a:r>
            <a:endParaRPr sz="1600">
              <a:solidFill>
                <a:schemeClr val="lt1"/>
              </a:solidFill>
              <a:latin typeface="Calibri"/>
              <a:ea typeface="Calibri"/>
              <a:cs typeface="Calibri"/>
            </a:endParaRPr>
          </a:p>
        </p:txBody>
      </p:sp>
      <p:sp>
        <p:nvSpPr>
          <p:cNvPr id="31" name="Google Shape;293;g1bc6e687a7d_0_547"/>
          <p:cNvSpPr/>
          <p:nvPr/>
        </p:nvSpPr>
        <p:spPr bwMode="auto">
          <a:xfrm>
            <a:off x="5389417" y="1624135"/>
            <a:ext cx="3117328" cy="648395"/>
          </a:xfrm>
          <a:prstGeom prst="rect">
            <a:avLst/>
          </a:prstGeom>
          <a:noFill/>
          <a:ln>
            <a:noFill/>
          </a:ln>
        </p:spPr>
        <p:txBody>
          <a:bodyPr spcFirstLastPara="1" wrap="square" lIns="76431" tIns="38205" rIns="76431" bIns="38205" anchor="t" anchorCtr="0">
            <a:noAutofit/>
          </a:bodyPr>
          <a:lstStyle/>
          <a:p>
            <a:pPr algn="ctr">
              <a:defRPr/>
            </a:pPr>
            <a:r>
              <a:rPr lang="en-US" sz="1100">
                <a:solidFill>
                  <a:schemeClr val="dk1"/>
                </a:solidFill>
              </a:rPr>
              <a:t>обучающихся, находящихся в столовых, необходимо передислоцировать в ближайшие классы и выключить свет</a:t>
            </a:r>
            <a:endParaRPr sz="1100">
              <a:solidFill>
                <a:schemeClr val="dk1"/>
              </a:solidFill>
            </a:endParaRPr>
          </a:p>
        </p:txBody>
      </p:sp>
      <p:sp>
        <p:nvSpPr>
          <p:cNvPr id="32" name="Google Shape;294;g1bc6e687a7d_0_547"/>
          <p:cNvSpPr/>
          <p:nvPr/>
        </p:nvSpPr>
        <p:spPr bwMode="auto">
          <a:xfrm>
            <a:off x="917041" y="1562357"/>
            <a:ext cx="4003312" cy="648395"/>
          </a:xfrm>
          <a:prstGeom prst="rect">
            <a:avLst/>
          </a:prstGeom>
          <a:noFill/>
          <a:ln>
            <a:noFill/>
          </a:ln>
        </p:spPr>
        <p:txBody>
          <a:bodyPr spcFirstLastPara="1" wrap="square" lIns="76431" tIns="38205" rIns="76431" bIns="38205" anchor="t" anchorCtr="0">
            <a:noAutofit/>
          </a:bodyPr>
          <a:lstStyle/>
          <a:p>
            <a:pPr algn="ctr">
              <a:defRPr/>
            </a:pPr>
            <a:r>
              <a:rPr lang="en-US" sz="1100">
                <a:solidFill>
                  <a:schemeClr val="dk1"/>
                </a:solidFill>
              </a:rPr>
              <a:t>медицинские работники, работники столовой, вспомогательный персонал остается в помещении, в котором они находятся, закрывают двери и выключить свет</a:t>
            </a:r>
            <a:endParaRPr sz="1100">
              <a:solidFill>
                <a:schemeClr val="dk1"/>
              </a:solidFill>
            </a:endParaRPr>
          </a:p>
        </p:txBody>
      </p:sp>
      <p:pic>
        <p:nvPicPr>
          <p:cNvPr id="33" name="Google Shape;295;g1bc6e687a7d_0_547"/>
          <p:cNvPicPr/>
          <p:nvPr/>
        </p:nvPicPr>
        <p:blipFill>
          <a:blip r:embed="rId3">
            <a:alphaModFix/>
          </a:blip>
          <a:srcRect l="65804" r="-2167" b="49768"/>
          <a:stretch/>
        </p:blipFill>
        <p:spPr bwMode="auto">
          <a:xfrm flipH="1">
            <a:off x="8697064" y="924204"/>
            <a:ext cx="1069202" cy="1780205"/>
          </a:xfrm>
          <a:prstGeom prst="rect">
            <a:avLst/>
          </a:prstGeom>
          <a:noFill/>
          <a:ln>
            <a:noFill/>
          </a:ln>
        </p:spPr>
      </p:pic>
      <p:pic>
        <p:nvPicPr>
          <p:cNvPr id="34" name="Google Shape;296;g1bc6e687a7d_0_547"/>
          <p:cNvPicPr/>
          <p:nvPr/>
        </p:nvPicPr>
        <p:blipFill>
          <a:blip r:embed="rId3">
            <a:alphaModFix/>
          </a:blip>
          <a:srcRect l="31352" r="41764" b="49768"/>
          <a:stretch/>
        </p:blipFill>
        <p:spPr bwMode="auto">
          <a:xfrm flipH="1">
            <a:off x="8634968" y="2073925"/>
            <a:ext cx="790457" cy="1780205"/>
          </a:xfrm>
          <a:prstGeom prst="rect">
            <a:avLst/>
          </a:prstGeom>
          <a:noFill/>
          <a:ln>
            <a:noFill/>
          </a:ln>
        </p:spPr>
      </p:pic>
      <p:pic>
        <p:nvPicPr>
          <p:cNvPr id="35" name="Google Shape;297;g1bc6e687a7d_0_547"/>
          <p:cNvPicPr/>
          <p:nvPr/>
        </p:nvPicPr>
        <p:blipFill>
          <a:blip r:embed="rId3">
            <a:alphaModFix/>
          </a:blip>
          <a:srcRect t="49768" r="73117"/>
          <a:stretch/>
        </p:blipFill>
        <p:spPr bwMode="auto">
          <a:xfrm>
            <a:off x="276348" y="924200"/>
            <a:ext cx="790457" cy="1780205"/>
          </a:xfrm>
          <a:prstGeom prst="rect">
            <a:avLst/>
          </a:prstGeom>
          <a:noFill/>
          <a:ln>
            <a:noFill/>
          </a:ln>
        </p:spPr>
      </p:pic>
      <p:pic>
        <p:nvPicPr>
          <p:cNvPr id="36" name="Google Shape;298;g1bc6e687a7d_0_547"/>
          <p:cNvPicPr/>
          <p:nvPr/>
        </p:nvPicPr>
        <p:blipFill>
          <a:blip r:embed="rId3">
            <a:alphaModFix/>
          </a:blip>
          <a:srcRect r="73117" b="49768"/>
          <a:stretch/>
        </p:blipFill>
        <p:spPr bwMode="auto">
          <a:xfrm>
            <a:off x="451510" y="2073925"/>
            <a:ext cx="790457" cy="1780205"/>
          </a:xfrm>
          <a:prstGeom prst="rect">
            <a:avLst/>
          </a:prstGeom>
          <a:noFill/>
          <a:ln>
            <a:noFill/>
          </a:ln>
        </p:spPr>
      </p:pic>
      <p:sp>
        <p:nvSpPr>
          <p:cNvPr id="37" name="Google Shape;299;g1bc6e687a7d_0_547"/>
          <p:cNvSpPr/>
          <p:nvPr/>
        </p:nvSpPr>
        <p:spPr bwMode="auto">
          <a:xfrm>
            <a:off x="0" y="6095712"/>
            <a:ext cx="9906061" cy="496172"/>
          </a:xfrm>
          <a:prstGeom prst="rect">
            <a:avLst/>
          </a:prstGeom>
          <a:solidFill>
            <a:srgbClr val="DDEAF6"/>
          </a:solidFill>
          <a:ln>
            <a:noFill/>
          </a:ln>
        </p:spPr>
        <p:txBody>
          <a:bodyPr spcFirstLastPara="1" wrap="square" lIns="76431" tIns="38205" rIns="76431" bIns="38205" anchor="ctr" anchorCtr="0">
            <a:noAutofit/>
          </a:bodyPr>
          <a:lstStyle/>
          <a:p>
            <a:pPr algn="ctr">
              <a:defRPr/>
            </a:pPr>
            <a:endParaRPr sz="1600">
              <a:solidFill>
                <a:schemeClr val="lt1"/>
              </a:solidFill>
              <a:latin typeface="Calibri"/>
              <a:ea typeface="Calibri"/>
              <a:cs typeface="Calibri"/>
            </a:endParaRPr>
          </a:p>
        </p:txBody>
      </p:sp>
      <p:sp>
        <p:nvSpPr>
          <p:cNvPr id="38" name="Google Shape;300;g1bc6e687a7d_0_547"/>
          <p:cNvSpPr>
            <a:spLocks/>
          </p:cNvSpPr>
          <p:nvPr/>
        </p:nvSpPr>
        <p:spPr bwMode="auto">
          <a:xfrm>
            <a:off x="1310946" y="6150820"/>
            <a:ext cx="7630525" cy="431354"/>
          </a:xfrm>
          <a:prstGeom prst="rect">
            <a:avLst/>
          </a:prstGeom>
          <a:noFill/>
          <a:ln>
            <a:noFill/>
          </a:ln>
        </p:spPr>
        <p:txBody>
          <a:bodyPr spcFirstLastPara="1" wrap="square" lIns="76431" tIns="76431" rIns="76431" bIns="76431" anchor="t" anchorCtr="0">
            <a:spAutoFit/>
          </a:bodyPr>
          <a:lstStyle/>
          <a:p>
            <a:pPr algn="ctr">
              <a:lnSpc>
                <a:spcPct val="150000"/>
              </a:lnSpc>
              <a:defRPr/>
            </a:pPr>
            <a:r>
              <a:rPr lang="en-US" b="1">
                <a:solidFill>
                  <a:schemeClr val="dk1"/>
                </a:solidFill>
              </a:rPr>
              <a:t>Примечание: Оставайтесь в безопасных местах до распоряжения руководителя или педагогов.</a:t>
            </a:r>
            <a:endParaRPr b="1">
              <a:solidFill>
                <a:schemeClr val="dk1"/>
              </a:solidFill>
            </a:endParaRPr>
          </a:p>
        </p:txBody>
      </p:sp>
      <p:pic>
        <p:nvPicPr>
          <p:cNvPr id="39" name="Google Shape;301;g1bc6e687a7d_0_547"/>
          <p:cNvPicPr/>
          <p:nvPr/>
        </p:nvPicPr>
        <p:blipFill>
          <a:blip r:embed="rId4">
            <a:alphaModFix/>
          </a:blip>
          <a:stretch/>
        </p:blipFill>
        <p:spPr bwMode="auto">
          <a:xfrm>
            <a:off x="4347474" y="4972147"/>
            <a:ext cx="518425" cy="557009"/>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xmlns:m="http://schemas.openxmlformats.org/officeDocument/2006/math" xmlns:w="http://schemas.openxmlformats.org/wordprocessingml/2006/main">
      <p:transition advClick="1"/>
    </mc:Fallback>
  </mc:AlternateContent>
</p:sld>
</file>

<file path=ppt/theme/theme1.xml><?xml version="1.0" encoding="utf-8"?>
<a:theme xmlns:a="http://schemas.openxmlformats.org/drawingml/2006/main" name="Тема Office">
  <a:themeElements>
    <a:clrScheme name="Тема 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Arial"/>
        <a:cs typeface="Arial"/>
      </a:majorFont>
      <a:minorFont>
        <a:latin typeface="Arial"/>
        <a:ea typeface="Arial"/>
        <a:cs typeface="Arial"/>
      </a:minorFont>
    </a:fontScheme>
    <a:fmtScheme name="Office">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TotalTime>
  <Words>3927</Words>
  <Application>Microsoft Office PowerPoint</Application>
  <DocSecurity>0</DocSecurity>
  <PresentationFormat>Лист A4 (210x297 мм)</PresentationFormat>
  <Paragraphs>334</Paragraphs>
  <Slides>22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22</vt:i4>
      </vt:variant>
    </vt:vector>
  </HeadingPairs>
  <TitlesOfParts>
    <vt:vector size="23" baseType="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aser</dc:creator>
  <cp:lastModifiedBy>admin</cp:lastModifiedBy>
  <cp:revision>6</cp:revision>
  <cp:lastPrinted>2023-02-21T10:26:11Z</cp:lastPrinted>
  <dcterms:created xsi:type="dcterms:W3CDTF">2018-04-23T11:08:41Z</dcterms:created>
  <dcterms:modified xsi:type="dcterms:W3CDTF">2023-05-03T06:39:47Z</dcterms:modified>
  <dc:identifier/>
  <dc:language/>
  <cp:version/>
</cp:coreProperties>
</file>