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63" r:id="rId3"/>
    <p:sldId id="264" r:id="rId4"/>
    <p:sldId id="262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77CBC-C615-4561-9923-4682929499FF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1AE9C-0BFD-4B23-92E9-68FE00F76DB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7F702-1319-463F-9EA6-B8CDC922D292}" type="datetimeFigureOut">
              <a:rPr lang="ru-RU" smtClean="0"/>
              <a:pPr/>
              <a:t>15.03.2023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1414E1-B2A2-4A02-BE9B-2A8948B283B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1700808"/>
            <a:ext cx="74888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Организация антитеррористической защиты объектов дошкольного образования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9CB2E9A-BE35-E24A-61CC-28938A587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-27384"/>
            <a:ext cx="9145588" cy="792088"/>
          </a:xfrm>
          <a:custGeom>
            <a:avLst/>
            <a:gdLst>
              <a:gd name="T0" fmla="*/ 0 w 12192000"/>
              <a:gd name="T1" fmla="*/ 73571 h 768350"/>
              <a:gd name="T2" fmla="*/ 122535 w 12192000"/>
              <a:gd name="T3" fmla="*/ 73571 h 768350"/>
              <a:gd name="T4" fmla="*/ 122535 w 12192000"/>
              <a:gd name="T5" fmla="*/ 0 h 768350"/>
              <a:gd name="T6" fmla="*/ 0 w 12192000"/>
              <a:gd name="T7" fmla="*/ 0 h 768350"/>
              <a:gd name="T8" fmla="*/ 0 w 12192000"/>
              <a:gd name="T9" fmla="*/ 73571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rgbClr val="001F5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kk-K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ерв</a:t>
            </a:r>
            <a:r>
              <a:rPr lang="kk-K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ая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групп</a:t>
            </a:r>
            <a:r>
              <a:rPr lang="kk-KZ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а: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фактическим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количеством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персонала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воспитанников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</a:t>
            </a:r>
            <a:r>
              <a:rPr lang="en-US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300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человек</a:t>
            </a:r>
            <a:endParaRPr lang="ru-RU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788024" y="1340768"/>
            <a:ext cx="424847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истемой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видеонаблюдения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оборудуются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kk-KZ" sz="16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      </a:t>
            </a:r>
            <a:r>
              <a:rPr lang="kk-KZ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периметр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территории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прилегающей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объекту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 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kk-KZ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все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входы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предназначенные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для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пропуска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     </a:t>
            </a:r>
            <a:r>
              <a:rPr lang="kk-KZ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коридоры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спортивные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актовые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залы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столовые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фойе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гардеробные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а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также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площадки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для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игр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спорта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отдыха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обустроенные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участках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kk-KZ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территория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помещения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с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потенциально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опасными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участками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помещения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места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коридоры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ведущие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к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ним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    </a:t>
            </a:r>
            <a:r>
              <a:rPr lang="kk-KZ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помещения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территории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усмотрению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руководителя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объекта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716016" y="980728"/>
            <a:ext cx="0" cy="4176464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4572000" y="69269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 indent="0" algn="ctr"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Оснащаются: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4" indent="0"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-системой видеонаблюдения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0" y="764704"/>
            <a:ext cx="46440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0" algn="ctr"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Оснащаются: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4" indent="0" algn="ctr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-системой оповещения</a:t>
            </a:r>
            <a:endParaRPr lang="ru-RU" b="1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1484784"/>
            <a:ext cx="4536504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Оповещение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осуществляется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внутренним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линиям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связи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с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помощью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технических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подвижных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средств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связи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сигнализация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которые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обеспечивают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    </a:t>
            </a:r>
            <a:endParaRPr lang="kk-KZ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tabLst>
                <a:tab pos="358775" algn="l"/>
              </a:tabLst>
            </a:pPr>
            <a:r>
              <a:rPr lang="kk-KZ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1)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подачу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звуковых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световых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сигналов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здани</a:t>
            </a:r>
            <a:r>
              <a:rPr lang="kk-KZ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е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     2)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трансляцию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речевой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информации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как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автоматическом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режиме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,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так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при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помощи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микрофона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характере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опасности</a:t>
            </a:r>
            <a:endParaRPr lang="kk-KZ" sz="1400" i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kk-KZ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Системы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оповещения об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эвакуации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sz="16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блокировании</a:t>
            </a:r>
            <a:r>
              <a:rPr lang="en-US" sz="16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помещений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отличаются</a:t>
            </a:r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сигналами</a:t>
            </a:r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    </a:t>
            </a:r>
            <a:endParaRPr lang="ru-RU" sz="1600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5787261"/>
            <a:ext cx="871296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 algn="ctr"/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68 детских садов: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Нуринский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(3),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Абайский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(10),</a:t>
            </a:r>
          </a:p>
          <a:p>
            <a:pPr marL="342900" indent="-342900" algn="ctr"/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Балхаш (11),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Бухар-Жырау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(7),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Каркаралинский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(4), </a:t>
            </a:r>
          </a:p>
          <a:p>
            <a:pPr marL="342900" indent="-342900" algn="ctr"/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Осакаровский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(4),Приозерск(2), Сарань (5), Темиртау (11), </a:t>
            </a:r>
          </a:p>
          <a:p>
            <a:pPr marL="342900" indent="-342900" algn="ctr"/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Шахтинск (3), </a:t>
            </a:r>
            <a:r>
              <a:rPr lang="ru-RU" sz="14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Шетский</a:t>
            </a:r>
            <a:r>
              <a:rPr lang="ru-RU" sz="14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9CB2E9A-BE35-E24A-61CC-28938A587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5588" cy="1052736"/>
          </a:xfrm>
          <a:custGeom>
            <a:avLst/>
            <a:gdLst>
              <a:gd name="T0" fmla="*/ 0 w 12192000"/>
              <a:gd name="T1" fmla="*/ 73571 h 768350"/>
              <a:gd name="T2" fmla="*/ 122535 w 12192000"/>
              <a:gd name="T3" fmla="*/ 73571 h 768350"/>
              <a:gd name="T4" fmla="*/ 122535 w 12192000"/>
              <a:gd name="T5" fmla="*/ 0 h 768350"/>
              <a:gd name="T6" fmla="*/ 0 w 12192000"/>
              <a:gd name="T7" fmla="*/ 0 h 768350"/>
              <a:gd name="T8" fmla="*/ 0 w 12192000"/>
              <a:gd name="T9" fmla="*/ 73571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rgbClr val="001F5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Вторая группа:</a:t>
            </a:r>
          </a:p>
          <a:p>
            <a:pPr algn="ctr"/>
            <a:r>
              <a:rPr lang="ru-RU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количеством персонала и воспитанников от 300 до 700 человек, а также объекты образования, расположенные в районных центрах и городах районного значения</a:t>
            </a:r>
            <a:endParaRPr lang="en-US" i="1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580112" y="2088232"/>
            <a:ext cx="0" cy="4365104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0" y="1124744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4" indent="0" algn="ctr"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Оснащаются: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lvl="4" indent="0" algn="ctr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средством подачи тревоги </a:t>
            </a:r>
            <a:r>
              <a:rPr lang="ru-RU" sz="14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(тревожная кнопка),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системой видеонаблюдения, системой оповещения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0" y="2423790"/>
            <a:ext cx="54360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Средство подачи тревоги </a:t>
            </a:r>
            <a:r>
              <a:rPr lang="ru-RU" sz="1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(мобильное либо стационарное)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(тревожная кнопка) устанавливается в целях своевременного оповещения уполномоченных органов об угрозе совершения акта терроризма на объекте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0" y="4697849"/>
            <a:ext cx="50760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Средство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подачи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тревоги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обеспечивает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возможность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скрыто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подавать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сигнал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дежурные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части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территориальных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органов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внутренних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дел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либо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пульт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централизованного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наблюдения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субъектов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охранной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>
            <a:off x="2267744" y="3933056"/>
            <a:ext cx="648072" cy="57606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52120" y="2195567"/>
            <a:ext cx="349188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22 детских сада от 300 чел и выше:</a:t>
            </a:r>
          </a:p>
          <a:p>
            <a:pPr marL="342900" indent="-342900"/>
            <a:endParaRPr lang="ru-RU" sz="1200" i="1" dirty="0" smtClean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ru-RU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-Балхаш  (3), </a:t>
            </a:r>
          </a:p>
          <a:p>
            <a:pPr marL="342900" indent="-342900"/>
            <a:r>
              <a:rPr lang="ru-RU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200" i="1" dirty="0" err="1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Осакаровский</a:t>
            </a:r>
            <a:r>
              <a:rPr lang="ru-RU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(1), </a:t>
            </a:r>
          </a:p>
          <a:p>
            <a:pPr marL="342900" indent="-342900"/>
            <a:r>
              <a:rPr lang="ru-RU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-Сарань (2), </a:t>
            </a:r>
          </a:p>
          <a:p>
            <a:pPr marL="342900" indent="-342900"/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ru-RU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Темиртау (11), </a:t>
            </a:r>
          </a:p>
          <a:p>
            <a:pPr marL="342900" indent="-342900"/>
            <a:r>
              <a:rPr lang="ru-RU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-Шахтинск (5), </a:t>
            </a:r>
          </a:p>
          <a:p>
            <a:r>
              <a:rPr lang="ru-RU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а также </a:t>
            </a:r>
            <a:r>
              <a:rPr lang="kk-KZ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15 детских садов в райцентрах и городах районного значения</a:t>
            </a:r>
          </a:p>
          <a:p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-Нуринский  (2), </a:t>
            </a:r>
          </a:p>
          <a:p>
            <a:pPr>
              <a:buFontTx/>
              <a:buChar char="-"/>
            </a:pPr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Абайский (5),</a:t>
            </a:r>
          </a:p>
          <a:p>
            <a:pPr>
              <a:buFontTx/>
              <a:buChar char="-"/>
            </a:pPr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Актогайский (1),</a:t>
            </a:r>
          </a:p>
          <a:p>
            <a:pPr>
              <a:buFontTx/>
              <a:buChar char="-"/>
            </a:pPr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Бухар-Жырауский (1),</a:t>
            </a:r>
          </a:p>
          <a:p>
            <a:pPr>
              <a:buFontTx/>
              <a:buChar char="-"/>
            </a:pPr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Каркаралинский (2),</a:t>
            </a:r>
          </a:p>
          <a:p>
            <a:pPr>
              <a:buFontTx/>
              <a:buChar char="-"/>
            </a:pPr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Осакаровский (2),</a:t>
            </a:r>
          </a:p>
          <a:p>
            <a:pPr>
              <a:buFontTx/>
              <a:buChar char="-"/>
            </a:pPr>
            <a:r>
              <a:rPr lang="kk-KZ" sz="1200" i="1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Шетский  (2).</a:t>
            </a:r>
          </a:p>
          <a:p>
            <a:endParaRPr lang="kk-KZ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kk-KZ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14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endParaRPr lang="ru-RU" sz="1200" i="1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482" name="Picture 2" descr="Безопасность детей - наша общая забота!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656184" cy="11693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6">
            <a:extLst>
              <a:ext uri="{FF2B5EF4-FFF2-40B4-BE49-F238E27FC236}">
                <a16:creationId xmlns:a16="http://schemas.microsoft.com/office/drawing/2014/main" xmlns="" id="{A9CB2E9A-BE35-E24A-61CC-28938A587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0"/>
            <a:ext cx="9145588" cy="548679"/>
          </a:xfrm>
          <a:custGeom>
            <a:avLst/>
            <a:gdLst>
              <a:gd name="T0" fmla="*/ 0 w 12192000"/>
              <a:gd name="T1" fmla="*/ 73571 h 768350"/>
              <a:gd name="T2" fmla="*/ 122535 w 12192000"/>
              <a:gd name="T3" fmla="*/ 73571 h 768350"/>
              <a:gd name="T4" fmla="*/ 122535 w 12192000"/>
              <a:gd name="T5" fmla="*/ 0 h 768350"/>
              <a:gd name="T6" fmla="*/ 0 w 12192000"/>
              <a:gd name="T7" fmla="*/ 0 h 768350"/>
              <a:gd name="T8" fmla="*/ 0 w 12192000"/>
              <a:gd name="T9" fmla="*/ 73571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rgbClr val="001F5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ctr"/>
            <a:r>
              <a:rPr lang="ru-RU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Третья группа (более 700 чел.), а также расположенные, независимо от наполняемости, в городах областного значения - Караганда  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20072" y="620688"/>
            <a:ext cx="3600400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уководители объектов, отнесенных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3 группе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для обеспечения более высокого уровня антитеррористической защищенности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заключают договор об оказании охранных услуг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3356992"/>
            <a:ext cx="3816424" cy="175432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kk-KZ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субъектом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охранной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деятельности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имеющим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лицензию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оказание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охранных услуг, в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том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числе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охрану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объектов,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уязвимых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террористическом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отношении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6156176" y="2708920"/>
            <a:ext cx="2016224" cy="576064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 кем?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5939988"/>
            <a:ext cx="381642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срок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не менее трех лет</a:t>
            </a:r>
          </a:p>
        </p:txBody>
      </p:sp>
      <p:sp>
        <p:nvSpPr>
          <p:cNvPr id="13" name="Стрелка вниз 12"/>
          <p:cNvSpPr/>
          <p:nvPr/>
        </p:nvSpPr>
        <p:spPr>
          <a:xfrm>
            <a:off x="6012160" y="5157192"/>
            <a:ext cx="2376264" cy="72008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На какой срок?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4644008" y="1628800"/>
            <a:ext cx="0" cy="4005064"/>
          </a:xfrm>
          <a:prstGeom prst="line">
            <a:avLst/>
          </a:prstGeom>
          <a:ln w="28575"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33">
            <a:extLst>
              <a:ext uri="{FF2B5EF4-FFF2-40B4-BE49-F238E27FC236}">
                <a16:creationId xmlns:a16="http://schemas.microsoft.com/office/drawing/2014/main" xmlns="" id="{EC35D3FA-936C-C7D6-C1BE-EDDD1F78E351}"/>
              </a:ext>
            </a:extLst>
          </p:cNvPr>
          <p:cNvSpPr/>
          <p:nvPr/>
        </p:nvSpPr>
        <p:spPr>
          <a:xfrm>
            <a:off x="323528" y="692696"/>
            <a:ext cx="4032448" cy="1944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4" indent="0" algn="ctr"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Оснащаются:</a:t>
            </a:r>
          </a:p>
          <a:p>
            <a:pPr marL="0" lvl="4" indent="0" algn="ctr">
              <a:defRPr/>
            </a:pPr>
            <a:endParaRPr lang="ru-RU" sz="1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0">
              <a:defRPr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системой оповещения, </a:t>
            </a:r>
            <a:endParaRPr lang="kk-KZ" sz="1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0">
              <a:buFontTx/>
              <a:buChar char="-"/>
              <a:defRPr/>
            </a:pPr>
            <a:r>
              <a:rPr lang="kk-KZ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системой виденоаблюдения,</a:t>
            </a:r>
          </a:p>
          <a:p>
            <a:pPr marL="0" lvl="4" indent="0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средством подачи тревоги 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(тревожная кнопка,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4" indent="0">
              <a:buFontTx/>
              <a:buChar char="-"/>
              <a:defRPr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системами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управления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доступом </a:t>
            </a:r>
            <a:r>
              <a:rPr lang="ru-RU" sz="16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(турникеты</a:t>
            </a:r>
            <a:r>
              <a:rPr lang="ru-RU" sz="16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16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79512" y="3356992"/>
            <a:ext cx="4320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Турникет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обеспечивает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ручной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автоматический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kk-KZ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дистанционный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способ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открывания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и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блокирования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устройства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AutoShape 2" descr="МБДОУ «Детский сад № 124» - Безопасност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2" name="Picture 4" descr="http://mdoy.ru/upload/dou/225/content_image/15124119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869160"/>
            <a:ext cx="3312368" cy="16295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9514" y="620684"/>
          <a:ext cx="8784974" cy="5654449"/>
        </p:xfrm>
        <a:graphic>
          <a:graphicData uri="http://schemas.openxmlformats.org/drawingml/2006/table">
            <a:tbl>
              <a:tblPr/>
              <a:tblGrid>
                <a:gridCol w="1221487"/>
                <a:gridCol w="2850138"/>
                <a:gridCol w="1079865"/>
                <a:gridCol w="1292299"/>
                <a:gridCol w="942670"/>
                <a:gridCol w="1398515"/>
              </a:tblGrid>
              <a:tr h="38422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Район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организации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Фильтр по контингенту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Педагогический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персонал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Другие </a:t>
                      </a:r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сотрудники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Общее число людей в здании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уринский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сад "Алтын бесік"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H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уринский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"Балбөбек"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уринский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"Алтын дән"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Абайский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«Ясли сад «Ақбота»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Абайский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Балдәурен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Абайский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Болашақ әлемі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Абайский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Ақерке"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Абайский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Айналайын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Абайский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Балбөбек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Абайский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Балауса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Абайский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Еркетай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Абайский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Аққу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71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Абайский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КГУ "Специальный детский сад "Бөбек"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146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9497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Актогайский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Аккыз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74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Актогайский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Айголек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"Детский сад "Ручеек"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"Айсулу"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"Балдәурен"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"Балдырған"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-сад  " Жұлдыз 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"Ер Төстік"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"Детский сад "Күншуақ"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"Балауса"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"Таңшолпан"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"Ясли-сад"Бөбек"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450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Балхаш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"Ақбота"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287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sp>
        <p:nvSpPr>
          <p:cNvPr id="5" name="object 6">
            <a:extLst>
              <a:ext uri="{FF2B5EF4-FFF2-40B4-BE49-F238E27FC236}">
                <a16:creationId xmlns:a16="http://schemas.microsoft.com/office/drawing/2014/main" xmlns="" id="{A9CB2E9A-BE35-E24A-61CC-28938A587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1"/>
            <a:ext cx="9145588" cy="548679"/>
          </a:xfrm>
          <a:custGeom>
            <a:avLst/>
            <a:gdLst>
              <a:gd name="T0" fmla="*/ 0 w 12192000"/>
              <a:gd name="T1" fmla="*/ 73571 h 768350"/>
              <a:gd name="T2" fmla="*/ 122535 w 12192000"/>
              <a:gd name="T3" fmla="*/ 73571 h 768350"/>
              <a:gd name="T4" fmla="*/ 122535 w 12192000"/>
              <a:gd name="T5" fmla="*/ 0 h 768350"/>
              <a:gd name="T6" fmla="*/ 0 w 12192000"/>
              <a:gd name="T7" fmla="*/ 0 h 768350"/>
              <a:gd name="T8" fmla="*/ 0 w 12192000"/>
              <a:gd name="T9" fmla="*/ 73571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rgbClr val="001F5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" name="Прямоугольник 32">
            <a:extLst>
              <a:ext uri="{FF2B5EF4-FFF2-40B4-BE49-F238E27FC236}">
                <a16:creationId xmlns:a16="http://schemas.microsoft.com/office/drawing/2014/main" xmlns="" id="{96C824A3-6325-42E7-7B05-B98A7AA42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105834"/>
            <a:ext cx="802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hangingPunct="1"/>
            <a:r>
              <a:rPr lang="ru-RU" altLang="ru-RU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Детские сады первой группы  приказа МП РК №117</a:t>
            </a:r>
            <a:endParaRPr lang="ru-RU" altLang="ru-RU" sz="2400" b="1" dirty="0">
              <a:solidFill>
                <a:srgbClr val="FFFFFF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2" y="620699"/>
          <a:ext cx="8856983" cy="5904646"/>
        </p:xfrm>
        <a:graphic>
          <a:graphicData uri="http://schemas.openxmlformats.org/drawingml/2006/table">
            <a:tbl>
              <a:tblPr/>
              <a:tblGrid>
                <a:gridCol w="1231500"/>
                <a:gridCol w="2873500"/>
                <a:gridCol w="1088719"/>
                <a:gridCol w="1302890"/>
                <a:gridCol w="950396"/>
                <a:gridCol w="1409978"/>
              </a:tblGrid>
              <a:tr h="3744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Район</a:t>
                      </a:r>
                    </a:p>
                  </a:txBody>
                  <a:tcPr marL="7440" marR="7440" marT="7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организации</a:t>
                      </a:r>
                    </a:p>
                  </a:txBody>
                  <a:tcPr marL="7440" marR="7440" marT="7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Фильтр по контингенту</a:t>
                      </a:r>
                    </a:p>
                  </a:txBody>
                  <a:tcPr marL="7440" marR="7440" marT="7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педагогический персонал</a:t>
                      </a:r>
                    </a:p>
                  </a:txBody>
                  <a:tcPr marL="7440" marR="7440" marT="7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другие сотрудники</a:t>
                      </a:r>
                    </a:p>
                  </a:txBody>
                  <a:tcPr marL="7440" marR="7440" marT="7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Общее число людей в здании</a:t>
                      </a:r>
                    </a:p>
                  </a:txBody>
                  <a:tcPr marL="7440" marR="7440" marT="74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Бухар-Жырауский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"Аққу"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Бухар-Жырауский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"Балдырған"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101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Бухар-Жырауский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Аяла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Бухар-Жырауский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"Росинка"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Бухар-Жырауский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Айналайын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Бухар-Жырауский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Балдәурен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1622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latin typeface="Arial"/>
                        </a:rPr>
                        <a:t>Бухар-Жырауский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Акбота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"Гүлнұр"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"Алтын бесік"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"Ертөстік"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"Санаторный ясли-сад "Ертегі"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"Еркетай"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"Ақбөпе"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"Нәзік"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"Ясли-сад" Ақниет"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"Аяла"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КГУ "Санаторный ясли-сад "Батыр"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"Айгөлек"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"Алтынай"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"Айгерім"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"Айналайын"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"Мерей"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269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"Балауса"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"Карлыгаш"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"Алданыш"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277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"Балапан"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282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"Гау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h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ар" 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225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38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127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Караганда Г.А.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"Алмагүл"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216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293</a:t>
                      </a:r>
                    </a:p>
                  </a:txBody>
                  <a:tcPr marL="7440" marR="7440" marT="74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sp>
        <p:nvSpPr>
          <p:cNvPr id="3" name="object 6">
            <a:extLst>
              <a:ext uri="{FF2B5EF4-FFF2-40B4-BE49-F238E27FC236}">
                <a16:creationId xmlns:a16="http://schemas.microsoft.com/office/drawing/2014/main" xmlns="" id="{A9CB2E9A-BE35-E24A-61CC-28938A587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1"/>
            <a:ext cx="9145588" cy="548679"/>
          </a:xfrm>
          <a:custGeom>
            <a:avLst/>
            <a:gdLst>
              <a:gd name="T0" fmla="*/ 0 w 12192000"/>
              <a:gd name="T1" fmla="*/ 73571 h 768350"/>
              <a:gd name="T2" fmla="*/ 122535 w 12192000"/>
              <a:gd name="T3" fmla="*/ 73571 h 768350"/>
              <a:gd name="T4" fmla="*/ 122535 w 12192000"/>
              <a:gd name="T5" fmla="*/ 0 h 768350"/>
              <a:gd name="T6" fmla="*/ 0 w 12192000"/>
              <a:gd name="T7" fmla="*/ 0 h 768350"/>
              <a:gd name="T8" fmla="*/ 0 w 12192000"/>
              <a:gd name="T9" fmla="*/ 73571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rgbClr val="001F5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Прямоугольник 32">
            <a:extLst>
              <a:ext uri="{FF2B5EF4-FFF2-40B4-BE49-F238E27FC236}">
                <a16:creationId xmlns:a16="http://schemas.microsoft.com/office/drawing/2014/main" xmlns="" id="{96C824A3-6325-42E7-7B05-B98A7AA42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105834"/>
            <a:ext cx="802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hangingPunct="1"/>
            <a:r>
              <a:rPr lang="ru-RU" altLang="ru-RU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Детские сады первой группы  приказа МП РК №117</a:t>
            </a:r>
            <a:endParaRPr lang="ru-RU" altLang="ru-RU" sz="2400" b="1" dirty="0">
              <a:solidFill>
                <a:srgbClr val="FFFFFF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07504" y="692697"/>
          <a:ext cx="8712969" cy="5760645"/>
        </p:xfrm>
        <a:graphic>
          <a:graphicData uri="http://schemas.openxmlformats.org/drawingml/2006/table">
            <a:tbl>
              <a:tblPr/>
              <a:tblGrid>
                <a:gridCol w="1512168"/>
                <a:gridCol w="2526083"/>
                <a:gridCol w="1071015"/>
                <a:gridCol w="1281707"/>
                <a:gridCol w="934943"/>
                <a:gridCol w="1387053"/>
              </a:tblGrid>
              <a:tr h="6563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Район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организации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Фильтр по контингенту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педагогический персонал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другие сотрудники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Общее число людей в здании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Каркаралинский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«Ясли – сад «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Айголек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»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Каркаралинский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«Детский сад «Балдырган»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Каркаралинский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«Ясли – сад «Еркетай»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Каркаралинский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«Ясли – сад «Жас терек»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Осакаровский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"Жулдыз"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Осакаровский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"Балдырган"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Осакаровский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"Айголек"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44084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Осакаровский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"Балапан"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5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Приозерск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"Балбөбек"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5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Приозерск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-сад" Балақай"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5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Сарань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"Березка"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5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Сарань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"Аленушка"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5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Сарань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"Колобок"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5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Сарань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"Малыш"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2536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Сарань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- сад "Колокольчик"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299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sp>
        <p:nvSpPr>
          <p:cNvPr id="3" name="object 6">
            <a:extLst>
              <a:ext uri="{FF2B5EF4-FFF2-40B4-BE49-F238E27FC236}">
                <a16:creationId xmlns:a16="http://schemas.microsoft.com/office/drawing/2014/main" xmlns="" id="{A9CB2E9A-BE35-E24A-61CC-28938A587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1"/>
            <a:ext cx="9145588" cy="548679"/>
          </a:xfrm>
          <a:custGeom>
            <a:avLst/>
            <a:gdLst>
              <a:gd name="T0" fmla="*/ 0 w 12192000"/>
              <a:gd name="T1" fmla="*/ 73571 h 768350"/>
              <a:gd name="T2" fmla="*/ 122535 w 12192000"/>
              <a:gd name="T3" fmla="*/ 73571 h 768350"/>
              <a:gd name="T4" fmla="*/ 122535 w 12192000"/>
              <a:gd name="T5" fmla="*/ 0 h 768350"/>
              <a:gd name="T6" fmla="*/ 0 w 12192000"/>
              <a:gd name="T7" fmla="*/ 0 h 768350"/>
              <a:gd name="T8" fmla="*/ 0 w 12192000"/>
              <a:gd name="T9" fmla="*/ 73571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rgbClr val="001F5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Прямоугольник 32">
            <a:extLst>
              <a:ext uri="{FF2B5EF4-FFF2-40B4-BE49-F238E27FC236}">
                <a16:creationId xmlns:a16="http://schemas.microsoft.com/office/drawing/2014/main" xmlns="" id="{96C824A3-6325-42E7-7B05-B98A7AA42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105834"/>
            <a:ext cx="802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hangingPunct="1"/>
            <a:r>
              <a:rPr lang="ru-RU" altLang="ru-RU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Детские сады первой группы  приказа МП РК №117</a:t>
            </a:r>
            <a:endParaRPr lang="ru-RU" altLang="ru-RU" sz="2400" b="1" dirty="0">
              <a:solidFill>
                <a:srgbClr val="FFFFFF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6">
            <a:extLst>
              <a:ext uri="{FF2B5EF4-FFF2-40B4-BE49-F238E27FC236}">
                <a16:creationId xmlns:a16="http://schemas.microsoft.com/office/drawing/2014/main" xmlns="" id="{A9CB2E9A-BE35-E24A-61CC-28938A587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8" y="1"/>
            <a:ext cx="9145588" cy="548679"/>
          </a:xfrm>
          <a:custGeom>
            <a:avLst/>
            <a:gdLst>
              <a:gd name="T0" fmla="*/ 0 w 12192000"/>
              <a:gd name="T1" fmla="*/ 73571 h 768350"/>
              <a:gd name="T2" fmla="*/ 122535 w 12192000"/>
              <a:gd name="T3" fmla="*/ 73571 h 768350"/>
              <a:gd name="T4" fmla="*/ 122535 w 12192000"/>
              <a:gd name="T5" fmla="*/ 0 h 768350"/>
              <a:gd name="T6" fmla="*/ 0 w 12192000"/>
              <a:gd name="T7" fmla="*/ 0 h 768350"/>
              <a:gd name="T8" fmla="*/ 0 w 12192000"/>
              <a:gd name="T9" fmla="*/ 73571 h 7683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192000"/>
              <a:gd name="T16" fmla="*/ 0 h 768350"/>
              <a:gd name="T17" fmla="*/ 12192000 w 12192000"/>
              <a:gd name="T18" fmla="*/ 768350 h 76835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192000" h="768350">
                <a:moveTo>
                  <a:pt x="0" y="768096"/>
                </a:moveTo>
                <a:lnTo>
                  <a:pt x="12192000" y="768096"/>
                </a:lnTo>
                <a:lnTo>
                  <a:pt x="12192000" y="0"/>
                </a:lnTo>
                <a:lnTo>
                  <a:pt x="0" y="0"/>
                </a:lnTo>
                <a:lnTo>
                  <a:pt x="0" y="768096"/>
                </a:lnTo>
                <a:close/>
              </a:path>
            </a:pathLst>
          </a:custGeom>
          <a:solidFill>
            <a:srgbClr val="001F5F">
              <a:alpha val="7999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Прямоугольник 32">
            <a:extLst>
              <a:ext uri="{FF2B5EF4-FFF2-40B4-BE49-F238E27FC236}">
                <a16:creationId xmlns:a16="http://schemas.microsoft.com/office/drawing/2014/main" xmlns="" id="{96C824A3-6325-42E7-7B05-B98A7AA42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105834"/>
            <a:ext cx="802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hangingPunct="1"/>
            <a:r>
              <a:rPr lang="ru-RU" altLang="ru-RU" sz="2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Детские сады первой группы  приказа МП РК №117</a:t>
            </a:r>
            <a:endParaRPr lang="ru-RU" altLang="ru-RU" sz="2400" b="1" dirty="0">
              <a:solidFill>
                <a:srgbClr val="FFFFFF"/>
              </a:solidFill>
              <a:latin typeface="Arial" panose="020B0604020202020204" pitchFamily="34" charset="0"/>
              <a:ea typeface="Open Sans Light" pitchFamily="2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7502" y="692695"/>
          <a:ext cx="9036497" cy="6005038"/>
        </p:xfrm>
        <a:graphic>
          <a:graphicData uri="http://schemas.openxmlformats.org/drawingml/2006/table">
            <a:tbl>
              <a:tblPr/>
              <a:tblGrid>
                <a:gridCol w="1256459"/>
                <a:gridCol w="2931740"/>
                <a:gridCol w="1110783"/>
                <a:gridCol w="1329298"/>
                <a:gridCol w="969659"/>
                <a:gridCol w="1438558"/>
              </a:tblGrid>
              <a:tr h="58903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Район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организации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Фильтр по контингенту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педагогический персонал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другие сотрудники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Общее число людей в здании</a:t>
                      </a:r>
                    </a:p>
                  </a:txBody>
                  <a:tcPr marL="7697" marR="7697" marT="76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КГКП"Детский сад "Айсұлу"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"Балбөбек"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КГКП"Детский сад "Айгөлек"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98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"Әйгерім"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"Детский сад "Әдемі"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«Ясли-сад  «Ақбота»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704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КГУ "Специальный детский сад  "Аққу"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124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1748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КГУ "Специальный детский сад  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Балдырған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"Қарлығаш"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208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268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 "Ясли- сад  "Гүлдер"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77153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Темиртау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"Ясли-сад"</a:t>
                      </a:r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Нұрай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285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Шахтинск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"Гулдер"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170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Шахтинск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КГКП"Ясли-сад" Берёзка"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02265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Шахтинск Г.А.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КГКП Ясли -сад "Алёнка" 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272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956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Шетский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"Нұрдәулет"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956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Шетский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 сад "Балдәурен"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50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956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Шетский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"Балдырған"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102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956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Шетский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"ясли-сад" Ақбота"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140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956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Шетский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"Детский сад "Нұршуақ"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160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31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214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3956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Шетский район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КГКП "ясли-сад "Балбөбек"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228</a:t>
                      </a:r>
                    </a:p>
                  </a:txBody>
                  <a:tcPr marL="7697" marR="7697" marT="76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4386</TotalTime>
  <Words>1631</Words>
  <Application>Microsoft Office PowerPoint</Application>
  <PresentationFormat>Экран (4:3)</PresentationFormat>
  <Paragraphs>623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ataukenova</dc:creator>
  <cp:lastModifiedBy>ataukenova</cp:lastModifiedBy>
  <cp:revision>159</cp:revision>
  <dcterms:created xsi:type="dcterms:W3CDTF">2023-03-01T05:03:49Z</dcterms:created>
  <dcterms:modified xsi:type="dcterms:W3CDTF">2023-03-15T06:40:58Z</dcterms:modified>
</cp:coreProperties>
</file>