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65" r:id="rId2"/>
    <p:sldId id="263" r:id="rId3"/>
    <p:sldId id="264" r:id="rId4"/>
    <p:sldId id="262" r:id="rId5"/>
    <p:sldId id="258" r:id="rId6"/>
    <p:sldId id="259" r:id="rId7"/>
    <p:sldId id="260" r:id="rId8"/>
    <p:sldId id="261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8" y="-7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E77CBC-C615-4561-9923-4682929499FF}" type="datetimeFigureOut">
              <a:rPr lang="ru-RU" smtClean="0"/>
              <a:pPr/>
              <a:t>15.03.2023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B1AE9C-0BFD-4B23-92E9-68FE00F76DB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7F702-1319-463F-9EA6-B8CDC922D292}" type="datetimeFigureOut">
              <a:rPr lang="ru-RU" smtClean="0"/>
              <a:pPr/>
              <a:t>15.03.2023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414E1-B2A2-4A02-BE9B-2A8948B283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7F702-1319-463F-9EA6-B8CDC922D292}" type="datetimeFigureOut">
              <a:rPr lang="ru-RU" smtClean="0"/>
              <a:pPr/>
              <a:t>15.03.2023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414E1-B2A2-4A02-BE9B-2A8948B283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7F702-1319-463F-9EA6-B8CDC922D292}" type="datetimeFigureOut">
              <a:rPr lang="ru-RU" smtClean="0"/>
              <a:pPr/>
              <a:t>15.03.2023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414E1-B2A2-4A02-BE9B-2A8948B283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7F702-1319-463F-9EA6-B8CDC922D292}" type="datetimeFigureOut">
              <a:rPr lang="ru-RU" smtClean="0"/>
              <a:pPr/>
              <a:t>15.03.2023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414E1-B2A2-4A02-BE9B-2A8948B283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7F702-1319-463F-9EA6-B8CDC922D292}" type="datetimeFigureOut">
              <a:rPr lang="ru-RU" smtClean="0"/>
              <a:pPr/>
              <a:t>15.03.2023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414E1-B2A2-4A02-BE9B-2A8948B283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7F702-1319-463F-9EA6-B8CDC922D292}" type="datetimeFigureOut">
              <a:rPr lang="ru-RU" smtClean="0"/>
              <a:pPr/>
              <a:t>15.03.2023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414E1-B2A2-4A02-BE9B-2A8948B283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7F702-1319-463F-9EA6-B8CDC922D292}" type="datetimeFigureOut">
              <a:rPr lang="ru-RU" smtClean="0"/>
              <a:pPr/>
              <a:t>15.03.2023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414E1-B2A2-4A02-BE9B-2A8948B283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7F702-1319-463F-9EA6-B8CDC922D292}" type="datetimeFigureOut">
              <a:rPr lang="ru-RU" smtClean="0"/>
              <a:pPr/>
              <a:t>15.03.2023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414E1-B2A2-4A02-BE9B-2A8948B283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7F702-1319-463F-9EA6-B8CDC922D292}" type="datetimeFigureOut">
              <a:rPr lang="ru-RU" smtClean="0"/>
              <a:pPr/>
              <a:t>15.03.2023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414E1-B2A2-4A02-BE9B-2A8948B283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7F702-1319-463F-9EA6-B8CDC922D292}" type="datetimeFigureOut">
              <a:rPr lang="ru-RU" smtClean="0"/>
              <a:pPr/>
              <a:t>15.03.2023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414E1-B2A2-4A02-BE9B-2A8948B283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7F702-1319-463F-9EA6-B8CDC922D292}" type="datetimeFigureOut">
              <a:rPr lang="ru-RU" smtClean="0"/>
              <a:pPr/>
              <a:t>15.03.2023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414E1-B2A2-4A02-BE9B-2A8948B283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A7F702-1319-463F-9EA6-B8CDC922D292}" type="datetimeFigureOut">
              <a:rPr lang="ru-RU" smtClean="0"/>
              <a:pPr/>
              <a:t>15.03.2023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1414E1-B2A2-4A02-BE9B-2A8948B283B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43608" y="1700808"/>
            <a:ext cx="748883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40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Организация антитеррористической защиты объектов дошкольного образования</a:t>
            </a:r>
            <a:endParaRPr lang="ru-RU" sz="4000" b="1" dirty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6">
            <a:extLst>
              <a:ext uri="{FF2B5EF4-FFF2-40B4-BE49-F238E27FC236}">
                <a16:creationId xmlns:a16="http://schemas.microsoft.com/office/drawing/2014/main" xmlns="" id="{A9CB2E9A-BE35-E24A-61CC-28938A5878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588" y="-27384"/>
            <a:ext cx="9145588" cy="792088"/>
          </a:xfrm>
          <a:custGeom>
            <a:avLst/>
            <a:gdLst>
              <a:gd name="T0" fmla="*/ 0 w 12192000"/>
              <a:gd name="T1" fmla="*/ 73571 h 768350"/>
              <a:gd name="T2" fmla="*/ 122535 w 12192000"/>
              <a:gd name="T3" fmla="*/ 73571 h 768350"/>
              <a:gd name="T4" fmla="*/ 122535 w 12192000"/>
              <a:gd name="T5" fmla="*/ 0 h 768350"/>
              <a:gd name="T6" fmla="*/ 0 w 12192000"/>
              <a:gd name="T7" fmla="*/ 0 h 768350"/>
              <a:gd name="T8" fmla="*/ 0 w 12192000"/>
              <a:gd name="T9" fmla="*/ 73571 h 76835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192000"/>
              <a:gd name="T16" fmla="*/ 0 h 768350"/>
              <a:gd name="T17" fmla="*/ 12192000 w 12192000"/>
              <a:gd name="T18" fmla="*/ 768350 h 76835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192000" h="768350">
                <a:moveTo>
                  <a:pt x="0" y="768096"/>
                </a:moveTo>
                <a:lnTo>
                  <a:pt x="12192000" y="768096"/>
                </a:lnTo>
                <a:lnTo>
                  <a:pt x="12192000" y="0"/>
                </a:lnTo>
                <a:lnTo>
                  <a:pt x="0" y="0"/>
                </a:lnTo>
                <a:lnTo>
                  <a:pt x="0" y="768096"/>
                </a:lnTo>
                <a:close/>
              </a:path>
            </a:pathLst>
          </a:custGeom>
          <a:solidFill>
            <a:srgbClr val="001F5F">
              <a:alpha val="7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algn="ctr"/>
            <a:r>
              <a:rPr lang="kk-KZ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</a:t>
            </a:r>
            <a:r>
              <a:rPr lang="en-US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ерв</a:t>
            </a:r>
            <a:r>
              <a:rPr lang="kk-KZ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ая</a:t>
            </a:r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групп</a:t>
            </a:r>
            <a:r>
              <a:rPr lang="kk-KZ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а:</a:t>
            </a:r>
          </a:p>
          <a:p>
            <a:pPr algn="ctr"/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с </a:t>
            </a:r>
            <a:r>
              <a:rPr lang="en-U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фактическим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количеством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персонала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и </a:t>
            </a:r>
            <a:r>
              <a:rPr lang="en-U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воспитанников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до</a:t>
            </a:r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300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человек</a:t>
            </a:r>
            <a:endParaRPr lang="ru-RU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endParaRPr lang="en-US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4788024" y="1340768"/>
            <a:ext cx="4248472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sz="16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</a:t>
            </a:r>
            <a:r>
              <a:rPr lang="en-US" sz="1600" b="1" dirty="0" err="1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истемой</a:t>
            </a:r>
            <a:r>
              <a:rPr lang="en-US" sz="16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b="1" dirty="0" err="1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видеонаблюдения</a:t>
            </a:r>
            <a:r>
              <a:rPr lang="en-US" sz="16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b="1" dirty="0" err="1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оборудуются</a:t>
            </a:r>
            <a:r>
              <a:rPr lang="en-US" sz="16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:</a:t>
            </a:r>
            <a:endParaRPr lang="kk-KZ" sz="1600" b="1" dirty="0" smtClean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16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1600" dirty="0" smtClean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16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      </a:t>
            </a:r>
            <a:r>
              <a:rPr lang="kk-KZ" sz="16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-</a:t>
            </a:r>
            <a:r>
              <a:rPr lang="en-US" sz="16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периметр</a:t>
            </a:r>
            <a:r>
              <a:rPr lang="en-US" sz="16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территории</a:t>
            </a:r>
            <a:r>
              <a:rPr lang="en-US" sz="16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1600" dirty="0" err="1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прилегающей</a:t>
            </a:r>
            <a:r>
              <a:rPr lang="en-US" sz="16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к </a:t>
            </a:r>
            <a:r>
              <a:rPr lang="en-US" sz="1600" dirty="0" err="1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объекту</a:t>
            </a:r>
            <a:r>
              <a:rPr lang="en-US" sz="16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; </a:t>
            </a:r>
            <a:endParaRPr lang="ru-RU" sz="1600" dirty="0" smtClean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16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     </a:t>
            </a:r>
            <a:r>
              <a:rPr lang="kk-KZ" sz="16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-</a:t>
            </a:r>
            <a:r>
              <a:rPr lang="en-US" sz="16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все</a:t>
            </a:r>
            <a:r>
              <a:rPr lang="en-US" sz="16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входы</a:t>
            </a:r>
            <a:r>
              <a:rPr lang="en-US" sz="16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1600" dirty="0" err="1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предназначенные</a:t>
            </a:r>
            <a:r>
              <a:rPr lang="en-US" sz="16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для </a:t>
            </a:r>
            <a:r>
              <a:rPr lang="en-US" sz="1600" dirty="0" err="1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пропуска</a:t>
            </a:r>
            <a:r>
              <a:rPr lang="en-US" sz="16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;</a:t>
            </a:r>
            <a:endParaRPr lang="ru-RU" sz="1600" dirty="0" smtClean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16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      </a:t>
            </a:r>
            <a:r>
              <a:rPr lang="kk-KZ" sz="16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en-US" sz="1600" dirty="0" err="1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коридоры</a:t>
            </a:r>
            <a:r>
              <a:rPr lang="en-US" sz="16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1600" dirty="0" err="1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спортивные</a:t>
            </a:r>
            <a:r>
              <a:rPr lang="en-US" sz="16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и </a:t>
            </a:r>
            <a:r>
              <a:rPr lang="en-US" sz="1600" dirty="0" err="1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актовые</a:t>
            </a:r>
            <a:r>
              <a:rPr lang="en-US" sz="16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залы</a:t>
            </a:r>
            <a:r>
              <a:rPr lang="en-US" sz="16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1600" dirty="0" err="1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столовые</a:t>
            </a:r>
            <a:r>
              <a:rPr lang="en-US" sz="16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1600" dirty="0" err="1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фойе</a:t>
            </a:r>
            <a:r>
              <a:rPr lang="en-US" sz="16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1600" dirty="0" err="1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гардеробные</a:t>
            </a:r>
            <a:r>
              <a:rPr lang="en-US" sz="16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, а </a:t>
            </a:r>
            <a:r>
              <a:rPr lang="en-US" sz="1600" dirty="0" err="1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также</a:t>
            </a:r>
            <a:r>
              <a:rPr lang="en-US" sz="16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площадки</a:t>
            </a:r>
            <a:r>
              <a:rPr lang="en-US" sz="16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для </a:t>
            </a:r>
            <a:r>
              <a:rPr lang="en-US" sz="1600" dirty="0" err="1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игр</a:t>
            </a:r>
            <a:r>
              <a:rPr lang="en-US" sz="16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1600" dirty="0" err="1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спорта</a:t>
            </a:r>
            <a:r>
              <a:rPr lang="en-US" sz="16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и </a:t>
            </a:r>
            <a:r>
              <a:rPr lang="en-US" sz="1600" dirty="0" err="1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отдыха</a:t>
            </a:r>
            <a:r>
              <a:rPr lang="en-US" sz="16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1600" dirty="0" err="1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обустроенные</a:t>
            </a:r>
            <a:r>
              <a:rPr lang="en-US" sz="16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на</a:t>
            </a:r>
            <a:r>
              <a:rPr lang="en-US" sz="16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участках</a:t>
            </a:r>
            <a:r>
              <a:rPr lang="en-US" sz="16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;</a:t>
            </a:r>
            <a:endParaRPr lang="ru-RU" sz="1600" dirty="0" smtClean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16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     </a:t>
            </a:r>
            <a:r>
              <a:rPr lang="kk-KZ" sz="16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-</a:t>
            </a:r>
            <a:r>
              <a:rPr lang="en-US" sz="16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территория</a:t>
            </a:r>
            <a:r>
              <a:rPr lang="en-US" sz="16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и </a:t>
            </a:r>
            <a:r>
              <a:rPr lang="en-US" sz="1600" dirty="0" err="1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помещения</a:t>
            </a:r>
            <a:r>
              <a:rPr lang="en-US" sz="16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с </a:t>
            </a:r>
            <a:r>
              <a:rPr lang="en-US" sz="1600" dirty="0" err="1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потенциально</a:t>
            </a:r>
            <a:r>
              <a:rPr lang="en-US" sz="16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опасными</a:t>
            </a:r>
            <a:r>
              <a:rPr lang="en-US" sz="16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участками</a:t>
            </a:r>
            <a:r>
              <a:rPr lang="en-US" sz="16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1600" dirty="0" err="1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помещения</a:t>
            </a:r>
            <a:r>
              <a:rPr lang="en-US" sz="16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(</a:t>
            </a:r>
            <a:r>
              <a:rPr lang="en-US" sz="1600" dirty="0" err="1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места</a:t>
            </a:r>
            <a:r>
              <a:rPr lang="en-US" sz="16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), </a:t>
            </a:r>
            <a:r>
              <a:rPr lang="en-US" sz="1600" dirty="0" err="1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коридоры</a:t>
            </a:r>
            <a:r>
              <a:rPr lang="en-US" sz="16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1600" dirty="0" err="1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ведущие</a:t>
            </a:r>
            <a:r>
              <a:rPr lang="en-US" sz="16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к </a:t>
            </a:r>
            <a:r>
              <a:rPr lang="en-US" sz="1600" dirty="0" err="1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ним</a:t>
            </a:r>
            <a:r>
              <a:rPr lang="en-US" sz="16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;</a:t>
            </a:r>
            <a:endParaRPr lang="ru-RU" sz="1600" dirty="0" smtClean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16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     </a:t>
            </a:r>
            <a:r>
              <a:rPr lang="kk-KZ" sz="16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-</a:t>
            </a:r>
            <a:r>
              <a:rPr lang="en-US" sz="1600" dirty="0" err="1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помещения</a:t>
            </a:r>
            <a:r>
              <a:rPr lang="en-US" sz="16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и </a:t>
            </a:r>
            <a:r>
              <a:rPr lang="en-US" sz="1600" dirty="0" err="1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территории</a:t>
            </a:r>
            <a:r>
              <a:rPr lang="en-US" sz="16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по</a:t>
            </a:r>
            <a:r>
              <a:rPr lang="en-US" sz="16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усмотрению</a:t>
            </a:r>
            <a:r>
              <a:rPr lang="en-US" sz="16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руководителя</a:t>
            </a:r>
            <a:r>
              <a:rPr lang="en-US" sz="16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объекта</a:t>
            </a:r>
            <a:endParaRPr lang="ru-RU" sz="1600" dirty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>
            <a:off x="4716016" y="980728"/>
            <a:ext cx="0" cy="4176464"/>
          </a:xfrm>
          <a:prstGeom prst="line">
            <a:avLst/>
          </a:prstGeom>
          <a:ln w="28575"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Прямоугольник 14"/>
          <p:cNvSpPr/>
          <p:nvPr/>
        </p:nvSpPr>
        <p:spPr>
          <a:xfrm>
            <a:off x="4572000" y="692696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lvl="4" indent="0" algn="ctr">
              <a:defRPr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Оснащаются: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lvl="4" indent="0" algn="ctr">
              <a:defRPr/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-системой видеонаблюдения</a:t>
            </a:r>
            <a:endParaRPr lang="ru-RU" b="1" i="1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0" y="764704"/>
            <a:ext cx="464400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4" indent="0" algn="ctr">
              <a:defRPr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Оснащаются: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lvl="4" indent="0" algn="ctr">
              <a:defRPr/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-системой оповещения</a:t>
            </a:r>
            <a:endParaRPr lang="ru-RU" b="1" i="1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107504" y="1484784"/>
            <a:ext cx="4536504" cy="3662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b="1" dirty="0" err="1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Оповещение</a:t>
            </a:r>
            <a:r>
              <a:rPr lang="en-US" sz="16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осуществляется</a:t>
            </a:r>
            <a:r>
              <a:rPr lang="en-US" sz="16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по</a:t>
            </a:r>
            <a:r>
              <a:rPr lang="en-US" sz="16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внутренним</a:t>
            </a:r>
            <a:r>
              <a:rPr lang="en-US" sz="16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линиям</a:t>
            </a:r>
            <a:r>
              <a:rPr lang="en-US" sz="16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связи</a:t>
            </a:r>
            <a:r>
              <a:rPr lang="en-US" sz="16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, с </a:t>
            </a:r>
            <a:r>
              <a:rPr lang="en-US" sz="1600" dirty="0" err="1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помощью</a:t>
            </a:r>
            <a:r>
              <a:rPr lang="en-US" sz="16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технических</a:t>
            </a:r>
            <a:r>
              <a:rPr lang="en-US" sz="16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и </a:t>
            </a:r>
            <a:r>
              <a:rPr lang="en-US" sz="1600" dirty="0" err="1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подвижных</a:t>
            </a:r>
            <a:r>
              <a:rPr lang="en-US" sz="16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средств</a:t>
            </a:r>
            <a:r>
              <a:rPr lang="en-US" sz="16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связи</a:t>
            </a:r>
            <a:r>
              <a:rPr lang="en-US" sz="16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en-US" sz="1600" b="1" dirty="0" err="1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сигнализация</a:t>
            </a:r>
            <a:r>
              <a:rPr lang="en-US" sz="16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)</a:t>
            </a:r>
            <a:r>
              <a:rPr lang="en-US" sz="16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1600" dirty="0" err="1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которые</a:t>
            </a:r>
            <a:r>
              <a:rPr lang="en-US" sz="16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обеспечивают</a:t>
            </a:r>
            <a:r>
              <a:rPr lang="en-US" sz="16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:</a:t>
            </a:r>
            <a:endParaRPr lang="ru-RU" sz="1600" dirty="0" smtClean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16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     </a:t>
            </a:r>
            <a:endParaRPr lang="kk-KZ" sz="1600" dirty="0" smtClean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tabLst>
                <a:tab pos="358775" algn="l"/>
              </a:tabLst>
            </a:pPr>
            <a:r>
              <a:rPr lang="kk-KZ" sz="16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1400" i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1) </a:t>
            </a:r>
            <a:r>
              <a:rPr lang="en-US" sz="1400" i="1" dirty="0" err="1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подачу</a:t>
            </a:r>
            <a:r>
              <a:rPr lang="en-US" sz="1400" i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i="1" dirty="0" err="1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звуковых</a:t>
            </a:r>
            <a:r>
              <a:rPr lang="en-US" sz="1400" i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и </a:t>
            </a:r>
            <a:r>
              <a:rPr lang="en-US" sz="1400" i="1" dirty="0" err="1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световых</a:t>
            </a:r>
            <a:r>
              <a:rPr lang="en-US" sz="1400" i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i="1" dirty="0" err="1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сигналов</a:t>
            </a:r>
            <a:r>
              <a:rPr lang="en-US" sz="1400" i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в </a:t>
            </a:r>
            <a:r>
              <a:rPr lang="en-US" sz="1400" i="1" dirty="0" err="1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здани</a:t>
            </a:r>
            <a:r>
              <a:rPr lang="kk-KZ" sz="1400" i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е</a:t>
            </a:r>
            <a:r>
              <a:rPr lang="en-US" sz="1400" i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;</a:t>
            </a:r>
            <a:endParaRPr lang="ru-RU" sz="1400" i="1" dirty="0" smtClean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1400" i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      2) </a:t>
            </a:r>
            <a:r>
              <a:rPr lang="en-US" sz="1400" i="1" dirty="0" err="1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трансляцию</a:t>
            </a:r>
            <a:r>
              <a:rPr lang="en-US" sz="1400" i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i="1" dirty="0" err="1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речевой</a:t>
            </a:r>
            <a:r>
              <a:rPr lang="en-US" sz="1400" i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i="1" dirty="0" err="1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информации</a:t>
            </a:r>
            <a:r>
              <a:rPr lang="en-US" sz="1400" i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i="1" dirty="0" err="1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как</a:t>
            </a:r>
            <a:r>
              <a:rPr lang="en-US" sz="1400" i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в </a:t>
            </a:r>
            <a:r>
              <a:rPr lang="en-US" sz="1400" i="1" dirty="0" err="1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автоматическом</a:t>
            </a:r>
            <a:r>
              <a:rPr lang="en-US" sz="1400" i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i="1" dirty="0" err="1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режиме</a:t>
            </a:r>
            <a:r>
              <a:rPr lang="en-US" sz="1400" i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, </a:t>
            </a:r>
            <a:r>
              <a:rPr lang="en-US" sz="1400" i="1" dirty="0" err="1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так</a:t>
            </a:r>
            <a:r>
              <a:rPr lang="en-US" sz="1400" i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и </a:t>
            </a:r>
            <a:r>
              <a:rPr lang="en-US" sz="1400" i="1" dirty="0" err="1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при</a:t>
            </a:r>
            <a:r>
              <a:rPr lang="en-US" sz="1400" i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i="1" dirty="0" err="1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помощи</a:t>
            </a:r>
            <a:r>
              <a:rPr lang="en-US" sz="1400" i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i="1" dirty="0" err="1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микрофона</a:t>
            </a:r>
            <a:r>
              <a:rPr lang="en-US" sz="1400" i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о </a:t>
            </a:r>
            <a:r>
              <a:rPr lang="en-US" sz="1400" i="1" dirty="0" err="1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характере</a:t>
            </a:r>
            <a:r>
              <a:rPr lang="en-US" sz="1400" i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i="1" dirty="0" err="1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опасности</a:t>
            </a:r>
            <a:endParaRPr lang="kk-KZ" sz="1400" i="1" dirty="0" smtClean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endParaRPr lang="kk-KZ" sz="1600" dirty="0" smtClean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16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Системы</a:t>
            </a:r>
            <a:r>
              <a:rPr lang="en-US" sz="16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оповещения об </a:t>
            </a:r>
            <a:r>
              <a:rPr lang="en-US" sz="1600" b="1" dirty="0" err="1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эвакуации</a:t>
            </a:r>
            <a:r>
              <a:rPr lang="en-US" sz="16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и </a:t>
            </a:r>
            <a:r>
              <a:rPr lang="en-US" sz="1600" b="1" dirty="0" err="1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блокировании</a:t>
            </a:r>
            <a:r>
              <a:rPr lang="en-US" sz="16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помещений</a:t>
            </a:r>
            <a:r>
              <a:rPr lang="en-US" sz="16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отличаются</a:t>
            </a:r>
            <a:r>
              <a:rPr lang="en-US" sz="16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сигналами</a:t>
            </a:r>
            <a:endParaRPr lang="ru-RU" sz="1600" dirty="0" smtClean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16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    </a:t>
            </a:r>
            <a:endParaRPr lang="ru-RU" sz="1600" dirty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79512" y="5787261"/>
            <a:ext cx="8712968" cy="954107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42900" indent="-342900" algn="ctr"/>
            <a:r>
              <a:rPr lang="ru-RU" sz="1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68 детских садов: </a:t>
            </a:r>
            <a:r>
              <a:rPr lang="ru-RU" sz="1400" i="1" dirty="0" err="1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Нуринский</a:t>
            </a:r>
            <a:r>
              <a:rPr lang="ru-RU" sz="1400" i="1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(3), </a:t>
            </a:r>
            <a:r>
              <a:rPr lang="ru-RU" sz="1400" i="1" dirty="0" err="1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Абайский</a:t>
            </a:r>
            <a:r>
              <a:rPr lang="ru-RU" sz="1400" i="1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(10),</a:t>
            </a:r>
          </a:p>
          <a:p>
            <a:pPr marL="342900" indent="-342900" algn="ctr"/>
            <a:r>
              <a:rPr lang="ru-RU" sz="1400" i="1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Балхаш (11), </a:t>
            </a:r>
            <a:r>
              <a:rPr lang="ru-RU" sz="1400" i="1" dirty="0" err="1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Бухар-Жырау</a:t>
            </a:r>
            <a:r>
              <a:rPr lang="ru-RU" sz="1400" i="1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(7), </a:t>
            </a:r>
            <a:r>
              <a:rPr lang="ru-RU" sz="1400" i="1" dirty="0" err="1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Каркаралинский</a:t>
            </a:r>
            <a:r>
              <a:rPr lang="ru-RU" sz="1400" i="1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(4), </a:t>
            </a:r>
          </a:p>
          <a:p>
            <a:pPr marL="342900" indent="-342900" algn="ctr"/>
            <a:r>
              <a:rPr lang="ru-RU" sz="1400" i="1" dirty="0" err="1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Осакаровский</a:t>
            </a:r>
            <a:r>
              <a:rPr lang="ru-RU" sz="1400" i="1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(4),Приозерск(2), Сарань (5), Темиртау (11), </a:t>
            </a:r>
          </a:p>
          <a:p>
            <a:pPr marL="342900" indent="-342900" algn="ctr"/>
            <a:r>
              <a:rPr lang="ru-RU" sz="1400" i="1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Шахтинск (3), </a:t>
            </a:r>
            <a:r>
              <a:rPr lang="ru-RU" sz="1400" i="1" dirty="0" err="1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Шетский</a:t>
            </a:r>
            <a:r>
              <a:rPr lang="ru-RU" sz="1400" i="1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(6)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6">
            <a:extLst>
              <a:ext uri="{FF2B5EF4-FFF2-40B4-BE49-F238E27FC236}">
                <a16:creationId xmlns:a16="http://schemas.microsoft.com/office/drawing/2014/main" xmlns="" id="{A9CB2E9A-BE35-E24A-61CC-28938A5878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5588" cy="1052736"/>
          </a:xfrm>
          <a:custGeom>
            <a:avLst/>
            <a:gdLst>
              <a:gd name="T0" fmla="*/ 0 w 12192000"/>
              <a:gd name="T1" fmla="*/ 73571 h 768350"/>
              <a:gd name="T2" fmla="*/ 122535 w 12192000"/>
              <a:gd name="T3" fmla="*/ 73571 h 768350"/>
              <a:gd name="T4" fmla="*/ 122535 w 12192000"/>
              <a:gd name="T5" fmla="*/ 0 h 768350"/>
              <a:gd name="T6" fmla="*/ 0 w 12192000"/>
              <a:gd name="T7" fmla="*/ 0 h 768350"/>
              <a:gd name="T8" fmla="*/ 0 w 12192000"/>
              <a:gd name="T9" fmla="*/ 73571 h 76835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192000"/>
              <a:gd name="T16" fmla="*/ 0 h 768350"/>
              <a:gd name="T17" fmla="*/ 12192000 w 12192000"/>
              <a:gd name="T18" fmla="*/ 768350 h 76835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192000" h="768350">
                <a:moveTo>
                  <a:pt x="0" y="768096"/>
                </a:moveTo>
                <a:lnTo>
                  <a:pt x="12192000" y="768096"/>
                </a:lnTo>
                <a:lnTo>
                  <a:pt x="12192000" y="0"/>
                </a:lnTo>
                <a:lnTo>
                  <a:pt x="0" y="0"/>
                </a:lnTo>
                <a:lnTo>
                  <a:pt x="0" y="768096"/>
                </a:lnTo>
                <a:close/>
              </a:path>
            </a:pathLst>
          </a:custGeom>
          <a:solidFill>
            <a:srgbClr val="001F5F">
              <a:alpha val="7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Вторая группа:</a:t>
            </a:r>
          </a:p>
          <a:p>
            <a:pPr algn="ctr"/>
            <a:r>
              <a:rPr lang="ru-RU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с количеством персонала и воспитанников от 300 до 700 человек, а также объекты образования, расположенные в районных центрах и городах районного значения</a:t>
            </a:r>
            <a:endParaRPr lang="en-US" i="1" dirty="0"/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>
            <a:off x="5580112" y="2088232"/>
            <a:ext cx="0" cy="4365104"/>
          </a:xfrm>
          <a:prstGeom prst="line">
            <a:avLst/>
          </a:prstGeom>
          <a:ln w="28575"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Прямоугольник 16"/>
          <p:cNvSpPr/>
          <p:nvPr/>
        </p:nvSpPr>
        <p:spPr>
          <a:xfrm>
            <a:off x="0" y="1124744"/>
            <a:ext cx="903649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4" indent="0" algn="ctr">
              <a:defRPr/>
            </a:pP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Оснащаются:</a:t>
            </a:r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lvl="4" indent="0" algn="ctr">
              <a:buFontTx/>
              <a:buChar char="-"/>
              <a:defRPr/>
            </a:pPr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средством подачи тревоги </a:t>
            </a:r>
            <a:r>
              <a:rPr lang="ru-RU" sz="1400" i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(тревожная кнопка),</a:t>
            </a:r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системой видеонаблюдения, системой оповещения</a:t>
            </a:r>
            <a:endParaRPr lang="ru-RU" sz="1600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0" y="2423790"/>
            <a:ext cx="543609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Средство подачи тревоги </a:t>
            </a:r>
            <a:r>
              <a:rPr lang="ru-RU" sz="12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(мобильное либо стационарное)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(тревожная кнопка) устанавливается в целях своевременного оповещения уполномоченных органов об угрозе совершения акта терроризма на объекте</a:t>
            </a:r>
            <a:endParaRPr lang="ru-RU" sz="1600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0" y="4697849"/>
            <a:ext cx="507605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Средство</a:t>
            </a:r>
            <a:r>
              <a:rPr lang="en-US" sz="16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подачи</a:t>
            </a:r>
            <a:r>
              <a:rPr lang="en-US" sz="16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тревоги</a:t>
            </a:r>
            <a:r>
              <a:rPr lang="en-US" sz="16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обеспечивает</a:t>
            </a:r>
            <a:r>
              <a:rPr lang="en-US" sz="16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возможность</a:t>
            </a:r>
            <a:r>
              <a:rPr lang="en-US" sz="16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скрыто</a:t>
            </a:r>
            <a:r>
              <a:rPr lang="en-US" sz="16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подавать</a:t>
            </a:r>
            <a:r>
              <a:rPr lang="en-US" sz="16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сигнал</a:t>
            </a:r>
            <a:r>
              <a:rPr lang="en-US" sz="16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в </a:t>
            </a:r>
            <a:r>
              <a:rPr lang="en-US" sz="16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дежурные</a:t>
            </a:r>
            <a:r>
              <a:rPr lang="en-US" sz="16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части</a:t>
            </a:r>
            <a:r>
              <a:rPr lang="en-US" sz="16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территориальных</a:t>
            </a:r>
            <a:r>
              <a:rPr lang="en-US" sz="16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органов</a:t>
            </a:r>
            <a:r>
              <a:rPr lang="en-US" sz="16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внутренних</a:t>
            </a:r>
            <a:r>
              <a:rPr lang="en-US" sz="16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дел</a:t>
            </a:r>
            <a:r>
              <a:rPr lang="en-US" sz="16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либо</a:t>
            </a:r>
            <a:r>
              <a:rPr lang="en-US" sz="16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на</a:t>
            </a:r>
            <a:r>
              <a:rPr lang="en-US" sz="16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пульт</a:t>
            </a:r>
            <a:r>
              <a:rPr lang="en-US" sz="16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централизованного</a:t>
            </a:r>
            <a:r>
              <a:rPr lang="en-US" sz="16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наблюдения</a:t>
            </a:r>
            <a:r>
              <a:rPr lang="en-US" sz="16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субъектов</a:t>
            </a:r>
            <a:r>
              <a:rPr lang="en-US" sz="16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охранной</a:t>
            </a:r>
            <a:r>
              <a:rPr lang="en-US" sz="16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деятельности</a:t>
            </a:r>
            <a:endParaRPr lang="ru-RU" sz="1600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Стрелка вниз 21"/>
          <p:cNvSpPr/>
          <p:nvPr/>
        </p:nvSpPr>
        <p:spPr>
          <a:xfrm>
            <a:off x="2267744" y="3933056"/>
            <a:ext cx="648072" cy="576064"/>
          </a:xfrm>
          <a:prstGeom prst="downArrow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5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652120" y="2195567"/>
            <a:ext cx="3491880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ru-RU" sz="1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22 детских сада от 300 чел и выше:</a:t>
            </a:r>
          </a:p>
          <a:p>
            <a:pPr marL="342900" indent="-342900"/>
            <a:endParaRPr lang="ru-RU" sz="1200" i="1" dirty="0" smtClean="0">
              <a:solidFill>
                <a:schemeClr val="accent4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/>
            <a:r>
              <a:rPr lang="ru-RU" sz="1200" i="1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-Балхаш  (3), </a:t>
            </a:r>
          </a:p>
          <a:p>
            <a:pPr marL="342900" indent="-342900"/>
            <a:r>
              <a:rPr lang="ru-RU" sz="1200" i="1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-</a:t>
            </a:r>
            <a:r>
              <a:rPr lang="ru-RU" sz="1200" i="1" dirty="0" err="1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Осакаровский</a:t>
            </a:r>
            <a:r>
              <a:rPr lang="ru-RU" sz="1200" i="1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(1), </a:t>
            </a:r>
          </a:p>
          <a:p>
            <a:pPr marL="342900" indent="-342900"/>
            <a:r>
              <a:rPr lang="ru-RU" sz="1200" i="1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-Сарань (2), </a:t>
            </a:r>
          </a:p>
          <a:p>
            <a:pPr marL="342900" indent="-342900"/>
            <a:r>
              <a:rPr lang="kk-KZ" sz="1200" i="1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-</a:t>
            </a:r>
            <a:r>
              <a:rPr lang="ru-RU" sz="1200" i="1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Темиртау (11), </a:t>
            </a:r>
          </a:p>
          <a:p>
            <a:pPr marL="342900" indent="-342900"/>
            <a:r>
              <a:rPr lang="ru-RU" sz="1200" i="1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-Шахтинск (5), </a:t>
            </a:r>
          </a:p>
          <a:p>
            <a:r>
              <a:rPr lang="ru-RU" sz="1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а также </a:t>
            </a:r>
            <a:r>
              <a:rPr lang="kk-KZ" sz="1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15 детских садов в райцентрах и городах районного значения</a:t>
            </a:r>
          </a:p>
          <a:p>
            <a:r>
              <a:rPr lang="kk-KZ" sz="1200" i="1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-Нуринский  (2), </a:t>
            </a:r>
          </a:p>
          <a:p>
            <a:pPr>
              <a:buFontTx/>
              <a:buChar char="-"/>
            </a:pPr>
            <a:r>
              <a:rPr lang="kk-KZ" sz="1200" i="1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Абайский (5),</a:t>
            </a:r>
          </a:p>
          <a:p>
            <a:pPr>
              <a:buFontTx/>
              <a:buChar char="-"/>
            </a:pPr>
            <a:r>
              <a:rPr lang="kk-KZ" sz="1200" i="1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Актогайский (1),</a:t>
            </a:r>
          </a:p>
          <a:p>
            <a:pPr>
              <a:buFontTx/>
              <a:buChar char="-"/>
            </a:pPr>
            <a:r>
              <a:rPr lang="kk-KZ" sz="1200" i="1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Бухар-Жырауский (1),</a:t>
            </a:r>
          </a:p>
          <a:p>
            <a:pPr>
              <a:buFontTx/>
              <a:buChar char="-"/>
            </a:pPr>
            <a:r>
              <a:rPr lang="kk-KZ" sz="1200" i="1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Каркаралинский (2),</a:t>
            </a:r>
          </a:p>
          <a:p>
            <a:pPr>
              <a:buFontTx/>
              <a:buChar char="-"/>
            </a:pPr>
            <a:r>
              <a:rPr lang="kk-KZ" sz="1200" i="1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Осакаровский (2),</a:t>
            </a:r>
          </a:p>
          <a:p>
            <a:pPr>
              <a:buFontTx/>
              <a:buChar char="-"/>
            </a:pPr>
            <a:r>
              <a:rPr lang="kk-KZ" sz="1200" i="1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Шетский  (2).</a:t>
            </a:r>
          </a:p>
          <a:p>
            <a:endParaRPr lang="kk-KZ" sz="14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endParaRPr lang="kk-KZ" sz="14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endParaRPr lang="ru-RU" sz="14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/>
            <a:endParaRPr lang="ru-RU" sz="1200" i="1" dirty="0">
              <a:solidFill>
                <a:schemeClr val="accent4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0482" name="Picture 2" descr="Безопасность детей - наша общая забота!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4288" y="5373216"/>
            <a:ext cx="1656184" cy="116931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6">
            <a:extLst>
              <a:ext uri="{FF2B5EF4-FFF2-40B4-BE49-F238E27FC236}">
                <a16:creationId xmlns:a16="http://schemas.microsoft.com/office/drawing/2014/main" xmlns="" id="{A9CB2E9A-BE35-E24A-61CC-28938A5878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588" y="0"/>
            <a:ext cx="9145588" cy="548679"/>
          </a:xfrm>
          <a:custGeom>
            <a:avLst/>
            <a:gdLst>
              <a:gd name="T0" fmla="*/ 0 w 12192000"/>
              <a:gd name="T1" fmla="*/ 73571 h 768350"/>
              <a:gd name="T2" fmla="*/ 122535 w 12192000"/>
              <a:gd name="T3" fmla="*/ 73571 h 768350"/>
              <a:gd name="T4" fmla="*/ 122535 w 12192000"/>
              <a:gd name="T5" fmla="*/ 0 h 768350"/>
              <a:gd name="T6" fmla="*/ 0 w 12192000"/>
              <a:gd name="T7" fmla="*/ 0 h 768350"/>
              <a:gd name="T8" fmla="*/ 0 w 12192000"/>
              <a:gd name="T9" fmla="*/ 73571 h 76835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192000"/>
              <a:gd name="T16" fmla="*/ 0 h 768350"/>
              <a:gd name="T17" fmla="*/ 12192000 w 12192000"/>
              <a:gd name="T18" fmla="*/ 768350 h 76835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192000" h="768350">
                <a:moveTo>
                  <a:pt x="0" y="768096"/>
                </a:moveTo>
                <a:lnTo>
                  <a:pt x="12192000" y="768096"/>
                </a:lnTo>
                <a:lnTo>
                  <a:pt x="12192000" y="0"/>
                </a:lnTo>
                <a:lnTo>
                  <a:pt x="0" y="0"/>
                </a:lnTo>
                <a:lnTo>
                  <a:pt x="0" y="768096"/>
                </a:lnTo>
                <a:close/>
              </a:path>
            </a:pathLst>
          </a:custGeom>
          <a:solidFill>
            <a:srgbClr val="001F5F">
              <a:alpha val="7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Третья группа (более 700 чел.), а также расположенные, независимо от наполняемости, в городах областного значения - Караганда  </a:t>
            </a:r>
            <a:endParaRPr lang="en-US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220072" y="620688"/>
            <a:ext cx="3600400" cy="203132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kk-KZ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Р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уководители объектов, отнесенных 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к 3 группе 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для обеспечения более высокого уровня антитеррористической защищенности </a:t>
            </a:r>
            <a:r>
              <a:rPr lang="en-US" b="1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заключают договор об оказании охранных услуг</a:t>
            </a:r>
            <a:endParaRPr lang="ru-RU" b="1" dirty="0">
              <a:solidFill>
                <a:schemeClr val="accent5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148064" y="3356992"/>
            <a:ext cx="3816424" cy="175432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kk-KZ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субъектом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охранной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деятельности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имеющим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лицензию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на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оказание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охранных услуг, в </a:t>
            </a:r>
            <a:r>
              <a:rPr lang="en-US" dirty="0" err="1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том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числе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охрану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объектов, </a:t>
            </a:r>
            <a:r>
              <a:rPr lang="en-US" dirty="0" err="1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уязвимых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в </a:t>
            </a:r>
            <a:r>
              <a:rPr lang="en-US" dirty="0" err="1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террористическом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отношении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dirty="0" smtClean="0">
              <a:solidFill>
                <a:schemeClr val="accent5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Стрелка вниз 8"/>
          <p:cNvSpPr/>
          <p:nvPr/>
        </p:nvSpPr>
        <p:spPr>
          <a:xfrm>
            <a:off x="6156176" y="2708920"/>
            <a:ext cx="2016224" cy="576064"/>
          </a:xfrm>
          <a:prstGeom prst="downArrow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 кем?</a:t>
            </a:r>
            <a:endParaRPr lang="ru-RU" dirty="0">
              <a:solidFill>
                <a:schemeClr val="accent5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148064" y="5939988"/>
            <a:ext cx="3816424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На срок 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не менее трех лет</a:t>
            </a:r>
          </a:p>
        </p:txBody>
      </p:sp>
      <p:sp>
        <p:nvSpPr>
          <p:cNvPr id="13" name="Стрелка вниз 12"/>
          <p:cNvSpPr/>
          <p:nvPr/>
        </p:nvSpPr>
        <p:spPr>
          <a:xfrm>
            <a:off x="6012160" y="5157192"/>
            <a:ext cx="2376264" cy="720080"/>
          </a:xfrm>
          <a:prstGeom prst="downArrow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На какой срок?</a:t>
            </a:r>
            <a:endParaRPr lang="ru-RU" dirty="0">
              <a:solidFill>
                <a:schemeClr val="accent5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>
            <a:off x="4644008" y="1628800"/>
            <a:ext cx="0" cy="4005064"/>
          </a:xfrm>
          <a:prstGeom prst="line">
            <a:avLst/>
          </a:prstGeom>
          <a:ln w="28575"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Прямоугольник 33">
            <a:extLst>
              <a:ext uri="{FF2B5EF4-FFF2-40B4-BE49-F238E27FC236}">
                <a16:creationId xmlns:a16="http://schemas.microsoft.com/office/drawing/2014/main" xmlns="" id="{EC35D3FA-936C-C7D6-C1BE-EDDD1F78E351}"/>
              </a:ext>
            </a:extLst>
          </p:cNvPr>
          <p:cNvSpPr/>
          <p:nvPr/>
        </p:nvSpPr>
        <p:spPr>
          <a:xfrm>
            <a:off x="323528" y="692696"/>
            <a:ext cx="4032448" cy="194421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lvl="4" indent="0" algn="ctr">
              <a:defRPr/>
            </a:pP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Оснащаются:</a:t>
            </a:r>
          </a:p>
          <a:p>
            <a:pPr marL="0" lvl="4" indent="0" algn="ctr">
              <a:defRPr/>
            </a:pPr>
            <a:endParaRPr lang="ru-RU" sz="1600" dirty="0" smtClean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4" indent="0">
              <a:defRPr/>
            </a:pP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16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системой оповещения, </a:t>
            </a:r>
            <a:endParaRPr lang="kk-KZ" sz="1600" dirty="0" smtClean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4" indent="0">
              <a:buFontTx/>
              <a:buChar char="-"/>
              <a:defRPr/>
            </a:pPr>
            <a:r>
              <a:rPr lang="kk-KZ" sz="16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системой виденоаблюдения,</a:t>
            </a:r>
          </a:p>
          <a:p>
            <a:pPr marL="0" lvl="4" indent="0">
              <a:buFontTx/>
              <a:buChar char="-"/>
              <a:defRPr/>
            </a:pPr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средством подачи тревоги </a:t>
            </a:r>
            <a:r>
              <a:rPr lang="ru-RU" sz="1600" i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(тревожная кнопка,</a:t>
            </a:r>
            <a:endParaRPr lang="ru-RU" sz="1600" dirty="0" smtClean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4" indent="0">
              <a:buFontTx/>
              <a:buChar char="-"/>
              <a:defRPr/>
            </a:pPr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системами </a:t>
            </a:r>
            <a:r>
              <a:rPr lang="ru-RU" sz="16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контроля </a:t>
            </a:r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управления </a:t>
            </a:r>
            <a:r>
              <a:rPr lang="ru-RU" sz="16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доступом </a:t>
            </a:r>
            <a:r>
              <a:rPr lang="ru-RU" sz="1600" i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(турникеты</a:t>
            </a:r>
            <a:r>
              <a:rPr lang="ru-RU" sz="1600" i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ru-RU" sz="1600" i="1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179512" y="3356992"/>
            <a:ext cx="432048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Турникет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обеспечивает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ручной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и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автоматический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kk-KZ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и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дистанционный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способ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открывания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и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блокирования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устройства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. </a:t>
            </a:r>
            <a:endParaRPr lang="ru-RU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530" name="AutoShape 2" descr="МБДОУ «Детский сад № 124» - Безопасность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2532" name="Picture 4" descr="http://mdoy.ru/upload/dou/225/content_image/151241198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4869160"/>
            <a:ext cx="3312368" cy="162954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79514" y="620684"/>
          <a:ext cx="8784974" cy="5654449"/>
        </p:xfrm>
        <a:graphic>
          <a:graphicData uri="http://schemas.openxmlformats.org/drawingml/2006/table">
            <a:tbl>
              <a:tblPr/>
              <a:tblGrid>
                <a:gridCol w="1221487"/>
                <a:gridCol w="2850138"/>
                <a:gridCol w="1079865"/>
                <a:gridCol w="1292299"/>
                <a:gridCol w="942670"/>
                <a:gridCol w="1398515"/>
              </a:tblGrid>
              <a:tr h="38422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Район</a:t>
                      </a:r>
                    </a:p>
                  </a:txBody>
                  <a:tcPr marL="7697" marR="7697" marT="76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Наименование организации</a:t>
                      </a:r>
                    </a:p>
                  </a:txBody>
                  <a:tcPr marL="7697" marR="7697" marT="76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Фильтр по контингенту</a:t>
                      </a:r>
                    </a:p>
                  </a:txBody>
                  <a:tcPr marL="7697" marR="7697" marT="76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Педагогический </a:t>
                      </a:r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персонал</a:t>
                      </a:r>
                    </a:p>
                  </a:txBody>
                  <a:tcPr marL="7697" marR="7697" marT="76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Другие </a:t>
                      </a:r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сотрудники</a:t>
                      </a:r>
                    </a:p>
                  </a:txBody>
                  <a:tcPr marL="7697" marR="7697" marT="76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Общее число людей в здании</a:t>
                      </a:r>
                    </a:p>
                  </a:txBody>
                  <a:tcPr marL="7697" marR="7697" marT="76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450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H</a:t>
                      </a:r>
                      <a:r>
                        <a:rPr lang="ru-RU" sz="1100" b="0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уринский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район</a:t>
                      </a:r>
                    </a:p>
                  </a:txBody>
                  <a:tcPr marL="7697" marR="7697" marT="76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КГКП "Ясли сад "Алтын бесік" </a:t>
                      </a:r>
                    </a:p>
                  </a:txBody>
                  <a:tcPr marL="7697" marR="7697" marT="76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64</a:t>
                      </a:r>
                    </a:p>
                  </a:txBody>
                  <a:tcPr marL="7697" marR="7697" marT="76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</a:t>
                      </a:r>
                    </a:p>
                  </a:txBody>
                  <a:tcPr marL="7697" marR="7697" marT="76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18</a:t>
                      </a:r>
                    </a:p>
                  </a:txBody>
                  <a:tcPr marL="7697" marR="7697" marT="76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90</a:t>
                      </a:r>
                    </a:p>
                  </a:txBody>
                  <a:tcPr marL="7697" marR="7697" marT="76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</a:tr>
              <a:tr h="19450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H</a:t>
                      </a:r>
                      <a:r>
                        <a:rPr lang="ru-RU" sz="1100" b="0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уринский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район</a:t>
                      </a:r>
                    </a:p>
                  </a:txBody>
                  <a:tcPr marL="7697" marR="7697" marT="76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КГКП "Ясли - сад "Балбөбек" </a:t>
                      </a:r>
                    </a:p>
                  </a:txBody>
                  <a:tcPr marL="7697" marR="7697" marT="76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107</a:t>
                      </a:r>
                    </a:p>
                  </a:txBody>
                  <a:tcPr marL="7697" marR="7697" marT="76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14</a:t>
                      </a:r>
                    </a:p>
                  </a:txBody>
                  <a:tcPr marL="7697" marR="7697" marT="76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21</a:t>
                      </a:r>
                    </a:p>
                  </a:txBody>
                  <a:tcPr marL="7697" marR="7697" marT="76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142</a:t>
                      </a:r>
                    </a:p>
                  </a:txBody>
                  <a:tcPr marL="7697" marR="7697" marT="76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</a:tr>
              <a:tr h="19450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H</a:t>
                      </a:r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уринский район</a:t>
                      </a:r>
                    </a:p>
                  </a:txBody>
                  <a:tcPr marL="7697" marR="7697" marT="76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КГКП "Ясли-сад "Алтын дән" </a:t>
                      </a:r>
                    </a:p>
                  </a:txBody>
                  <a:tcPr marL="7697" marR="7697" marT="76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134</a:t>
                      </a:r>
                    </a:p>
                  </a:txBody>
                  <a:tcPr marL="7697" marR="7697" marT="76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15</a:t>
                      </a:r>
                    </a:p>
                  </a:txBody>
                  <a:tcPr marL="7697" marR="7697" marT="76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18</a:t>
                      </a:r>
                    </a:p>
                  </a:txBody>
                  <a:tcPr marL="7697" marR="7697" marT="76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167</a:t>
                      </a:r>
                    </a:p>
                  </a:txBody>
                  <a:tcPr marL="7697" marR="7697" marT="76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</a:tr>
              <a:tr h="194504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Абайский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район</a:t>
                      </a:r>
                    </a:p>
                  </a:txBody>
                  <a:tcPr marL="7697" marR="7697" marT="76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КГКП «Ясли сад «Ақбота»</a:t>
                      </a:r>
                    </a:p>
                  </a:txBody>
                  <a:tcPr marL="7697" marR="7697" marT="76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41</a:t>
                      </a:r>
                    </a:p>
                  </a:txBody>
                  <a:tcPr marL="7697" marR="7697" marT="76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12</a:t>
                      </a:r>
                    </a:p>
                  </a:txBody>
                  <a:tcPr marL="7697" marR="7697" marT="76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17</a:t>
                      </a:r>
                    </a:p>
                  </a:txBody>
                  <a:tcPr marL="7697" marR="7697" marT="76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70</a:t>
                      </a:r>
                    </a:p>
                  </a:txBody>
                  <a:tcPr marL="7697" marR="7697" marT="76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</a:tr>
              <a:tr h="194504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Абайский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район</a:t>
                      </a:r>
                    </a:p>
                  </a:txBody>
                  <a:tcPr marL="7697" marR="7697" marT="76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КГКП "Ясли-сад </a:t>
                      </a:r>
                      <a:r>
                        <a:rPr lang="ru-RU" sz="1100" b="0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Балдәурен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" </a:t>
                      </a:r>
                    </a:p>
                  </a:txBody>
                  <a:tcPr marL="7697" marR="7697" marT="76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51</a:t>
                      </a:r>
                    </a:p>
                  </a:txBody>
                  <a:tcPr marL="7697" marR="7697" marT="76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9</a:t>
                      </a:r>
                    </a:p>
                  </a:txBody>
                  <a:tcPr marL="7697" marR="7697" marT="76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14</a:t>
                      </a:r>
                    </a:p>
                  </a:txBody>
                  <a:tcPr marL="7697" marR="7697" marT="76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74</a:t>
                      </a:r>
                    </a:p>
                  </a:txBody>
                  <a:tcPr marL="7697" marR="7697" marT="76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</a:tr>
              <a:tr h="194504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Абайский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район</a:t>
                      </a:r>
                    </a:p>
                  </a:txBody>
                  <a:tcPr marL="7697" marR="7697" marT="76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КГКП "Ясли-сад "</a:t>
                      </a:r>
                      <a:r>
                        <a:rPr lang="ru-RU" sz="1100" b="0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Болашақ әлемі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"</a:t>
                      </a:r>
                    </a:p>
                  </a:txBody>
                  <a:tcPr marL="7697" marR="7697" marT="76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79</a:t>
                      </a:r>
                    </a:p>
                  </a:txBody>
                  <a:tcPr marL="7697" marR="7697" marT="76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10</a:t>
                      </a:r>
                    </a:p>
                  </a:txBody>
                  <a:tcPr marL="7697" marR="7697" marT="76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20</a:t>
                      </a:r>
                    </a:p>
                  </a:txBody>
                  <a:tcPr marL="7697" marR="7697" marT="76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109</a:t>
                      </a:r>
                    </a:p>
                  </a:txBody>
                  <a:tcPr marL="7697" marR="7697" marT="76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</a:tr>
              <a:tr h="194504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Абайский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район</a:t>
                      </a:r>
                    </a:p>
                  </a:txBody>
                  <a:tcPr marL="7697" marR="7697" marT="76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КГКП "Ясли-сад Ақерке" </a:t>
                      </a:r>
                    </a:p>
                  </a:txBody>
                  <a:tcPr marL="7697" marR="7697" marT="76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104</a:t>
                      </a:r>
                    </a:p>
                  </a:txBody>
                  <a:tcPr marL="7697" marR="7697" marT="76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14</a:t>
                      </a:r>
                    </a:p>
                  </a:txBody>
                  <a:tcPr marL="7697" marR="7697" marT="76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16</a:t>
                      </a:r>
                    </a:p>
                  </a:txBody>
                  <a:tcPr marL="7697" marR="7697" marT="76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134</a:t>
                      </a:r>
                    </a:p>
                  </a:txBody>
                  <a:tcPr marL="7697" marR="7697" marT="76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</a:tr>
              <a:tr h="194504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Абайский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район</a:t>
                      </a:r>
                    </a:p>
                  </a:txBody>
                  <a:tcPr marL="7697" marR="7697" marT="76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КГКП "Ясли-сад </a:t>
                      </a:r>
                      <a:r>
                        <a:rPr lang="ru-RU" sz="1100" b="0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Айналайын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" </a:t>
                      </a:r>
                    </a:p>
                  </a:txBody>
                  <a:tcPr marL="7697" marR="7697" marT="76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112</a:t>
                      </a:r>
                    </a:p>
                  </a:txBody>
                  <a:tcPr marL="7697" marR="7697" marT="76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14</a:t>
                      </a:r>
                    </a:p>
                  </a:txBody>
                  <a:tcPr marL="7697" marR="7697" marT="76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14</a:t>
                      </a:r>
                    </a:p>
                  </a:txBody>
                  <a:tcPr marL="7697" marR="7697" marT="76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140</a:t>
                      </a:r>
                    </a:p>
                  </a:txBody>
                  <a:tcPr marL="7697" marR="7697" marT="76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</a:tr>
              <a:tr h="194504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Абайский район</a:t>
                      </a:r>
                    </a:p>
                  </a:txBody>
                  <a:tcPr marL="7697" marR="7697" marT="76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КГКП "Ясли-сад </a:t>
                      </a:r>
                      <a:r>
                        <a:rPr lang="ru-RU" sz="1100" b="0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Балбөбек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" </a:t>
                      </a:r>
                    </a:p>
                  </a:txBody>
                  <a:tcPr marL="7697" marR="7697" marT="76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110</a:t>
                      </a:r>
                    </a:p>
                  </a:txBody>
                  <a:tcPr marL="7697" marR="7697" marT="76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16</a:t>
                      </a:r>
                    </a:p>
                  </a:txBody>
                  <a:tcPr marL="7697" marR="7697" marT="76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16</a:t>
                      </a:r>
                    </a:p>
                  </a:txBody>
                  <a:tcPr marL="7697" marR="7697" marT="76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142</a:t>
                      </a:r>
                    </a:p>
                  </a:txBody>
                  <a:tcPr marL="7697" marR="7697" marT="76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</a:tr>
              <a:tr h="194504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Абайский район</a:t>
                      </a:r>
                    </a:p>
                  </a:txBody>
                  <a:tcPr marL="7697" marR="7697" marT="76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КГКП "Ясли-сад </a:t>
                      </a:r>
                      <a:r>
                        <a:rPr lang="ru-RU" sz="1100" b="0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Балауса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" </a:t>
                      </a:r>
                    </a:p>
                  </a:txBody>
                  <a:tcPr marL="7697" marR="7697" marT="76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141</a:t>
                      </a:r>
                    </a:p>
                  </a:txBody>
                  <a:tcPr marL="7697" marR="7697" marT="76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16</a:t>
                      </a:r>
                    </a:p>
                  </a:txBody>
                  <a:tcPr marL="7697" marR="7697" marT="76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31</a:t>
                      </a:r>
                    </a:p>
                  </a:txBody>
                  <a:tcPr marL="7697" marR="7697" marT="76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188</a:t>
                      </a:r>
                    </a:p>
                  </a:txBody>
                  <a:tcPr marL="7697" marR="7697" marT="76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</a:tr>
              <a:tr h="194504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Абайский район</a:t>
                      </a:r>
                    </a:p>
                  </a:txBody>
                  <a:tcPr marL="7697" marR="7697" marT="76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КГКП "Ясли-сад "</a:t>
                      </a:r>
                      <a:r>
                        <a:rPr lang="ru-RU" sz="1100" b="0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Еркетай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"</a:t>
                      </a:r>
                    </a:p>
                  </a:txBody>
                  <a:tcPr marL="7697" marR="7697" marT="76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149</a:t>
                      </a:r>
                    </a:p>
                  </a:txBody>
                  <a:tcPr marL="7697" marR="7697" marT="76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18</a:t>
                      </a:r>
                    </a:p>
                  </a:txBody>
                  <a:tcPr marL="7697" marR="7697" marT="76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24</a:t>
                      </a:r>
                    </a:p>
                  </a:txBody>
                  <a:tcPr marL="7697" marR="7697" marT="76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191</a:t>
                      </a:r>
                    </a:p>
                  </a:txBody>
                  <a:tcPr marL="7697" marR="7697" marT="76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</a:tr>
              <a:tr h="194504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Абайский район</a:t>
                      </a:r>
                    </a:p>
                  </a:txBody>
                  <a:tcPr marL="7697" marR="7697" marT="76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КГКП "Ясли-сад </a:t>
                      </a:r>
                      <a:r>
                        <a:rPr lang="ru-RU" sz="1100" b="0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Аққу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" </a:t>
                      </a:r>
                    </a:p>
                  </a:txBody>
                  <a:tcPr marL="7697" marR="7697" marT="76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160</a:t>
                      </a:r>
                    </a:p>
                  </a:txBody>
                  <a:tcPr marL="7697" marR="7697" marT="76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16</a:t>
                      </a:r>
                    </a:p>
                  </a:txBody>
                  <a:tcPr marL="7697" marR="7697" marT="76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38</a:t>
                      </a:r>
                    </a:p>
                  </a:txBody>
                  <a:tcPr marL="7697" marR="7697" marT="76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214</a:t>
                      </a:r>
                    </a:p>
                  </a:txBody>
                  <a:tcPr marL="7697" marR="7697" marT="76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</a:tr>
              <a:tr h="22712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Абайский район</a:t>
                      </a:r>
                    </a:p>
                  </a:txBody>
                  <a:tcPr marL="7697" marR="7697" marT="76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КГУ "Специальный детский сад "Бөбек" </a:t>
                      </a:r>
                    </a:p>
                  </a:txBody>
                  <a:tcPr marL="7697" marR="7697" marT="76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146</a:t>
                      </a:r>
                    </a:p>
                  </a:txBody>
                  <a:tcPr marL="7697" marR="7697" marT="76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38</a:t>
                      </a:r>
                    </a:p>
                  </a:txBody>
                  <a:tcPr marL="7697" marR="7697" marT="76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33</a:t>
                      </a:r>
                    </a:p>
                  </a:txBody>
                  <a:tcPr marL="7697" marR="7697" marT="76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217</a:t>
                      </a:r>
                    </a:p>
                  </a:txBody>
                  <a:tcPr marL="7697" marR="7697" marT="76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</a:tr>
              <a:tr h="29497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 err="1" smtClean="0">
                          <a:solidFill>
                            <a:srgbClr val="000000"/>
                          </a:solidFill>
                          <a:latin typeface="Arial"/>
                        </a:rPr>
                        <a:t>Актогайский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697" marR="7697" marT="76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КГКП "Ясли-сад "</a:t>
                      </a:r>
                      <a:r>
                        <a:rPr lang="ru-RU" sz="1100" b="0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Аккыз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" </a:t>
                      </a:r>
                    </a:p>
                  </a:txBody>
                  <a:tcPr marL="7697" marR="7697" marT="76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139</a:t>
                      </a:r>
                    </a:p>
                  </a:txBody>
                  <a:tcPr marL="7697" marR="7697" marT="76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12</a:t>
                      </a:r>
                    </a:p>
                  </a:txBody>
                  <a:tcPr marL="7697" marR="7697" marT="76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12</a:t>
                      </a:r>
                    </a:p>
                  </a:txBody>
                  <a:tcPr marL="7697" marR="7697" marT="76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163</a:t>
                      </a:r>
                    </a:p>
                  </a:txBody>
                  <a:tcPr marL="7697" marR="7697" marT="76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</a:tr>
              <a:tr h="274541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 err="1" smtClean="0">
                          <a:solidFill>
                            <a:srgbClr val="000000"/>
                          </a:solidFill>
                          <a:latin typeface="Arial"/>
                        </a:rPr>
                        <a:t>Актогайский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697" marR="7697" marT="76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КГКП ясли-сад "</a:t>
                      </a:r>
                      <a:r>
                        <a:rPr lang="ru-RU" sz="1100" b="0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Айголек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" </a:t>
                      </a:r>
                    </a:p>
                  </a:txBody>
                  <a:tcPr marL="7697" marR="7697" marT="76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118</a:t>
                      </a:r>
                    </a:p>
                  </a:txBody>
                  <a:tcPr marL="7697" marR="7697" marT="76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18</a:t>
                      </a:r>
                    </a:p>
                  </a:txBody>
                  <a:tcPr marL="7697" marR="7697" marT="76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38</a:t>
                      </a:r>
                    </a:p>
                  </a:txBody>
                  <a:tcPr marL="7697" marR="7697" marT="76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174</a:t>
                      </a:r>
                    </a:p>
                  </a:txBody>
                  <a:tcPr marL="7697" marR="7697" marT="76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</a:tr>
              <a:tr h="194504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Балхаш Г.А.</a:t>
                      </a:r>
                    </a:p>
                  </a:txBody>
                  <a:tcPr marL="7697" marR="7697" marT="76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КГКП "Детский сад "Ручеек" </a:t>
                      </a:r>
                    </a:p>
                  </a:txBody>
                  <a:tcPr marL="7697" marR="7697" marT="76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23</a:t>
                      </a:r>
                    </a:p>
                  </a:txBody>
                  <a:tcPr marL="7697" marR="7697" marT="76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</a:t>
                      </a:r>
                    </a:p>
                  </a:txBody>
                  <a:tcPr marL="7697" marR="7697" marT="76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14</a:t>
                      </a:r>
                    </a:p>
                  </a:txBody>
                  <a:tcPr marL="7697" marR="7697" marT="76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46</a:t>
                      </a:r>
                    </a:p>
                  </a:txBody>
                  <a:tcPr marL="7697" marR="7697" marT="76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</a:tr>
              <a:tr h="194504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Балхаш Г.А.</a:t>
                      </a:r>
                    </a:p>
                  </a:txBody>
                  <a:tcPr marL="7697" marR="7697" marT="76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КГКП "Ясли-сад "Айсулу" </a:t>
                      </a:r>
                    </a:p>
                  </a:txBody>
                  <a:tcPr marL="7697" marR="7697" marT="76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71</a:t>
                      </a:r>
                    </a:p>
                  </a:txBody>
                  <a:tcPr marL="7697" marR="7697" marT="76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</a:t>
                      </a:r>
                    </a:p>
                  </a:txBody>
                  <a:tcPr marL="7697" marR="7697" marT="76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16</a:t>
                      </a:r>
                    </a:p>
                  </a:txBody>
                  <a:tcPr marL="7697" marR="7697" marT="76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96</a:t>
                      </a:r>
                    </a:p>
                  </a:txBody>
                  <a:tcPr marL="7697" marR="7697" marT="76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</a:tr>
              <a:tr h="194504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Балхаш Г.А.</a:t>
                      </a:r>
                    </a:p>
                  </a:txBody>
                  <a:tcPr marL="7697" marR="7697" marT="76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КГКП "Ясли-сад "Балдәурен" </a:t>
                      </a:r>
                    </a:p>
                  </a:txBody>
                  <a:tcPr marL="7697" marR="7697" marT="76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77</a:t>
                      </a:r>
                    </a:p>
                  </a:txBody>
                  <a:tcPr marL="7697" marR="7697" marT="76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10</a:t>
                      </a:r>
                    </a:p>
                  </a:txBody>
                  <a:tcPr marL="7697" marR="7697" marT="76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14</a:t>
                      </a:r>
                    </a:p>
                  </a:txBody>
                  <a:tcPr marL="7697" marR="7697" marT="76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101</a:t>
                      </a:r>
                    </a:p>
                  </a:txBody>
                  <a:tcPr marL="7697" marR="7697" marT="76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</a:tr>
              <a:tr h="194504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Балхаш Г.А.</a:t>
                      </a:r>
                    </a:p>
                  </a:txBody>
                  <a:tcPr marL="7697" marR="7697" marT="76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КГКП "Ясли-сад "Балдырған" </a:t>
                      </a:r>
                    </a:p>
                  </a:txBody>
                  <a:tcPr marL="7697" marR="7697" marT="76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90</a:t>
                      </a:r>
                    </a:p>
                  </a:txBody>
                  <a:tcPr marL="7697" marR="7697" marT="76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11</a:t>
                      </a:r>
                    </a:p>
                  </a:txBody>
                  <a:tcPr marL="7697" marR="7697" marT="76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17</a:t>
                      </a:r>
                    </a:p>
                  </a:txBody>
                  <a:tcPr marL="7697" marR="7697" marT="76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118</a:t>
                      </a:r>
                    </a:p>
                  </a:txBody>
                  <a:tcPr marL="7697" marR="7697" marT="76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</a:tr>
              <a:tr h="194504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Балхаш Г.А.</a:t>
                      </a:r>
                    </a:p>
                  </a:txBody>
                  <a:tcPr marL="7697" marR="7697" marT="76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КГКП "Ясли -сад  " Жұлдыз " </a:t>
                      </a:r>
                    </a:p>
                  </a:txBody>
                  <a:tcPr marL="7697" marR="7697" marT="76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127</a:t>
                      </a:r>
                    </a:p>
                  </a:txBody>
                  <a:tcPr marL="7697" marR="7697" marT="76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13</a:t>
                      </a:r>
                    </a:p>
                  </a:txBody>
                  <a:tcPr marL="7697" marR="7697" marT="76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22</a:t>
                      </a:r>
                    </a:p>
                  </a:txBody>
                  <a:tcPr marL="7697" marR="7697" marT="76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162</a:t>
                      </a:r>
                    </a:p>
                  </a:txBody>
                  <a:tcPr marL="7697" marR="7697" marT="76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</a:tr>
              <a:tr h="194504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Балхаш Г.А.</a:t>
                      </a:r>
                    </a:p>
                  </a:txBody>
                  <a:tcPr marL="7697" marR="7697" marT="76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КГКП "Ясли-сад "Ер Төстік" </a:t>
                      </a:r>
                    </a:p>
                  </a:txBody>
                  <a:tcPr marL="7697" marR="7697" marT="76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133</a:t>
                      </a:r>
                    </a:p>
                  </a:txBody>
                  <a:tcPr marL="7697" marR="7697" marT="76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21</a:t>
                      </a:r>
                    </a:p>
                  </a:txBody>
                  <a:tcPr marL="7697" marR="7697" marT="76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24</a:t>
                      </a:r>
                    </a:p>
                  </a:txBody>
                  <a:tcPr marL="7697" marR="7697" marT="76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178</a:t>
                      </a:r>
                    </a:p>
                  </a:txBody>
                  <a:tcPr marL="7697" marR="7697" marT="76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</a:tr>
              <a:tr h="194504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Балхаш Г.А.</a:t>
                      </a:r>
                    </a:p>
                  </a:txBody>
                  <a:tcPr marL="7697" marR="7697" marT="76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КГКП "Детский сад "Күншуақ"</a:t>
                      </a:r>
                    </a:p>
                  </a:txBody>
                  <a:tcPr marL="7697" marR="7697" marT="76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149</a:t>
                      </a:r>
                    </a:p>
                  </a:txBody>
                  <a:tcPr marL="7697" marR="7697" marT="76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16</a:t>
                      </a:r>
                    </a:p>
                  </a:txBody>
                  <a:tcPr marL="7697" marR="7697" marT="76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19</a:t>
                      </a:r>
                    </a:p>
                  </a:txBody>
                  <a:tcPr marL="7697" marR="7697" marT="76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184</a:t>
                      </a:r>
                    </a:p>
                  </a:txBody>
                  <a:tcPr marL="7697" marR="7697" marT="76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</a:tr>
              <a:tr h="194504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Балхаш Г.А.</a:t>
                      </a:r>
                    </a:p>
                  </a:txBody>
                  <a:tcPr marL="7697" marR="7697" marT="76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КГКП "Ясли-сад "Балауса"</a:t>
                      </a:r>
                    </a:p>
                  </a:txBody>
                  <a:tcPr marL="7697" marR="7697" marT="76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145</a:t>
                      </a:r>
                    </a:p>
                  </a:txBody>
                  <a:tcPr marL="7697" marR="7697" marT="76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20</a:t>
                      </a:r>
                    </a:p>
                  </a:txBody>
                  <a:tcPr marL="7697" marR="7697" marT="76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21</a:t>
                      </a:r>
                    </a:p>
                  </a:txBody>
                  <a:tcPr marL="7697" marR="7697" marT="76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186</a:t>
                      </a:r>
                    </a:p>
                  </a:txBody>
                  <a:tcPr marL="7697" marR="7697" marT="76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</a:tr>
              <a:tr h="194504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Балхаш Г.А.</a:t>
                      </a:r>
                    </a:p>
                  </a:txBody>
                  <a:tcPr marL="7697" marR="7697" marT="76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КГКП "Ясли-сад "Таңшолпан" </a:t>
                      </a:r>
                    </a:p>
                  </a:txBody>
                  <a:tcPr marL="7697" marR="7697" marT="76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216</a:t>
                      </a:r>
                    </a:p>
                  </a:txBody>
                  <a:tcPr marL="7697" marR="7697" marT="76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29</a:t>
                      </a:r>
                    </a:p>
                  </a:txBody>
                  <a:tcPr marL="7697" marR="7697" marT="76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26</a:t>
                      </a:r>
                    </a:p>
                  </a:txBody>
                  <a:tcPr marL="7697" marR="7697" marT="76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271</a:t>
                      </a:r>
                    </a:p>
                  </a:txBody>
                  <a:tcPr marL="7697" marR="7697" marT="76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</a:tr>
              <a:tr h="194504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Балхаш Г.А.</a:t>
                      </a:r>
                    </a:p>
                  </a:txBody>
                  <a:tcPr marL="7697" marR="7697" marT="76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КГКП "Ясли-сад"Бөбек"</a:t>
                      </a:r>
                    </a:p>
                  </a:txBody>
                  <a:tcPr marL="7697" marR="7697" marT="76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228</a:t>
                      </a:r>
                    </a:p>
                  </a:txBody>
                  <a:tcPr marL="7697" marR="7697" marT="76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27</a:t>
                      </a:r>
                    </a:p>
                  </a:txBody>
                  <a:tcPr marL="7697" marR="7697" marT="76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26</a:t>
                      </a:r>
                    </a:p>
                  </a:txBody>
                  <a:tcPr marL="7697" marR="7697" marT="76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281</a:t>
                      </a:r>
                    </a:p>
                  </a:txBody>
                  <a:tcPr marL="7697" marR="7697" marT="76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</a:tr>
              <a:tr h="194504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Балхаш Г.А.</a:t>
                      </a:r>
                    </a:p>
                  </a:txBody>
                  <a:tcPr marL="7697" marR="7697" marT="76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КГКП "Ясли-сад "Ақбота"</a:t>
                      </a:r>
                    </a:p>
                  </a:txBody>
                  <a:tcPr marL="7697" marR="7697" marT="76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233</a:t>
                      </a:r>
                    </a:p>
                  </a:txBody>
                  <a:tcPr marL="7697" marR="7697" marT="76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22</a:t>
                      </a:r>
                    </a:p>
                  </a:txBody>
                  <a:tcPr marL="7697" marR="7697" marT="76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32</a:t>
                      </a:r>
                    </a:p>
                  </a:txBody>
                  <a:tcPr marL="7697" marR="7697" marT="76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287</a:t>
                      </a:r>
                    </a:p>
                  </a:txBody>
                  <a:tcPr marL="7697" marR="7697" marT="76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</a:tr>
            </a:tbl>
          </a:graphicData>
        </a:graphic>
      </p:graphicFrame>
      <p:sp>
        <p:nvSpPr>
          <p:cNvPr id="5" name="object 6">
            <a:extLst>
              <a:ext uri="{FF2B5EF4-FFF2-40B4-BE49-F238E27FC236}">
                <a16:creationId xmlns:a16="http://schemas.microsoft.com/office/drawing/2014/main" xmlns="" id="{A9CB2E9A-BE35-E24A-61CC-28938A5878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588" y="1"/>
            <a:ext cx="9145588" cy="548679"/>
          </a:xfrm>
          <a:custGeom>
            <a:avLst/>
            <a:gdLst>
              <a:gd name="T0" fmla="*/ 0 w 12192000"/>
              <a:gd name="T1" fmla="*/ 73571 h 768350"/>
              <a:gd name="T2" fmla="*/ 122535 w 12192000"/>
              <a:gd name="T3" fmla="*/ 73571 h 768350"/>
              <a:gd name="T4" fmla="*/ 122535 w 12192000"/>
              <a:gd name="T5" fmla="*/ 0 h 768350"/>
              <a:gd name="T6" fmla="*/ 0 w 12192000"/>
              <a:gd name="T7" fmla="*/ 0 h 768350"/>
              <a:gd name="T8" fmla="*/ 0 w 12192000"/>
              <a:gd name="T9" fmla="*/ 73571 h 76835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192000"/>
              <a:gd name="T16" fmla="*/ 0 h 768350"/>
              <a:gd name="T17" fmla="*/ 12192000 w 12192000"/>
              <a:gd name="T18" fmla="*/ 768350 h 76835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192000" h="768350">
                <a:moveTo>
                  <a:pt x="0" y="768096"/>
                </a:moveTo>
                <a:lnTo>
                  <a:pt x="12192000" y="768096"/>
                </a:lnTo>
                <a:lnTo>
                  <a:pt x="12192000" y="0"/>
                </a:lnTo>
                <a:lnTo>
                  <a:pt x="0" y="0"/>
                </a:lnTo>
                <a:lnTo>
                  <a:pt x="0" y="768096"/>
                </a:lnTo>
                <a:close/>
              </a:path>
            </a:pathLst>
          </a:custGeom>
          <a:solidFill>
            <a:srgbClr val="001F5F">
              <a:alpha val="7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" name="Прямоугольник 32">
            <a:extLst>
              <a:ext uri="{FF2B5EF4-FFF2-40B4-BE49-F238E27FC236}">
                <a16:creationId xmlns:a16="http://schemas.microsoft.com/office/drawing/2014/main" xmlns="" id="{96C824A3-6325-42E7-7B05-B98A7AA428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6300" y="105834"/>
            <a:ext cx="80200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hangingPunct="1"/>
            <a:r>
              <a:rPr lang="ru-RU" altLang="ru-RU" sz="2400" b="1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Детские сады первой группы  приказа МП РК №117</a:t>
            </a:r>
            <a:endParaRPr lang="ru-RU" altLang="ru-RU" sz="2400" b="1" dirty="0">
              <a:solidFill>
                <a:srgbClr val="FFFFFF"/>
              </a:solidFill>
              <a:latin typeface="Arial" panose="020B0604020202020204" pitchFamily="34" charset="0"/>
              <a:ea typeface="Open Sans Light" pitchFamily="2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79512" y="620699"/>
          <a:ext cx="8856983" cy="5904646"/>
        </p:xfrm>
        <a:graphic>
          <a:graphicData uri="http://schemas.openxmlformats.org/drawingml/2006/table">
            <a:tbl>
              <a:tblPr/>
              <a:tblGrid>
                <a:gridCol w="1231500"/>
                <a:gridCol w="2873500"/>
                <a:gridCol w="1088719"/>
                <a:gridCol w="1302890"/>
                <a:gridCol w="950396"/>
                <a:gridCol w="1409978"/>
              </a:tblGrid>
              <a:tr h="37441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Район</a:t>
                      </a:r>
                    </a:p>
                  </a:txBody>
                  <a:tcPr marL="7440" marR="7440" marT="7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Наименование организации</a:t>
                      </a:r>
                    </a:p>
                  </a:txBody>
                  <a:tcPr marL="7440" marR="7440" marT="7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Фильтр по контингенту</a:t>
                      </a:r>
                    </a:p>
                  </a:txBody>
                  <a:tcPr marL="7440" marR="7440" marT="7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педагогический персонал</a:t>
                      </a:r>
                    </a:p>
                  </a:txBody>
                  <a:tcPr marL="7440" marR="7440" marT="7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другие сотрудники</a:t>
                      </a:r>
                    </a:p>
                  </a:txBody>
                  <a:tcPr marL="7440" marR="7440" marT="7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Общее число людей в здании</a:t>
                      </a:r>
                    </a:p>
                  </a:txBody>
                  <a:tcPr marL="7440" marR="7440" marT="7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22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 err="1" smtClean="0">
                          <a:solidFill>
                            <a:srgbClr val="000000"/>
                          </a:solidFill>
                          <a:latin typeface="Arial"/>
                        </a:rPr>
                        <a:t>Бухар-Жырауский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440" marR="7440" marT="74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КГКП "Ясли-сад "Аққу" </a:t>
                      </a:r>
                    </a:p>
                  </a:txBody>
                  <a:tcPr marL="7440" marR="7440" marT="74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50</a:t>
                      </a:r>
                    </a:p>
                  </a:txBody>
                  <a:tcPr marL="7440" marR="7440" marT="74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</a:t>
                      </a:r>
                    </a:p>
                  </a:txBody>
                  <a:tcPr marL="7440" marR="7440" marT="74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18</a:t>
                      </a:r>
                    </a:p>
                  </a:txBody>
                  <a:tcPr marL="7440" marR="7440" marT="74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76</a:t>
                      </a:r>
                    </a:p>
                  </a:txBody>
                  <a:tcPr marL="7440" marR="7440" marT="74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</a:tr>
              <a:tr h="21622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 err="1" smtClean="0">
                          <a:solidFill>
                            <a:srgbClr val="000000"/>
                          </a:solidFill>
                          <a:latin typeface="Arial"/>
                        </a:rPr>
                        <a:t>Бухар-Жырауский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440" marR="7440" marT="74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КГКП "Ясли-сад "Балдырған"</a:t>
                      </a:r>
                    </a:p>
                  </a:txBody>
                  <a:tcPr marL="7440" marR="7440" marT="74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71</a:t>
                      </a:r>
                    </a:p>
                  </a:txBody>
                  <a:tcPr marL="7440" marR="7440" marT="74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10</a:t>
                      </a:r>
                    </a:p>
                  </a:txBody>
                  <a:tcPr marL="7440" marR="7440" marT="74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20</a:t>
                      </a:r>
                    </a:p>
                  </a:txBody>
                  <a:tcPr marL="7440" marR="7440" marT="74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101</a:t>
                      </a:r>
                    </a:p>
                  </a:txBody>
                  <a:tcPr marL="7440" marR="7440" marT="74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</a:tr>
              <a:tr h="21622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 err="1" smtClean="0">
                          <a:solidFill>
                            <a:srgbClr val="000000"/>
                          </a:solidFill>
                          <a:latin typeface="Arial"/>
                        </a:rPr>
                        <a:t>Бухар-Жырауский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440" marR="7440" marT="74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КГКП "Ясли-сад "</a:t>
                      </a:r>
                      <a:r>
                        <a:rPr lang="ru-RU" sz="1100" b="0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Аяла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"</a:t>
                      </a:r>
                    </a:p>
                  </a:txBody>
                  <a:tcPr marL="7440" marR="7440" marT="74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88</a:t>
                      </a:r>
                    </a:p>
                  </a:txBody>
                  <a:tcPr marL="7440" marR="7440" marT="74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12</a:t>
                      </a:r>
                    </a:p>
                  </a:txBody>
                  <a:tcPr marL="7440" marR="7440" marT="74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22</a:t>
                      </a:r>
                    </a:p>
                  </a:txBody>
                  <a:tcPr marL="7440" marR="7440" marT="74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122</a:t>
                      </a:r>
                    </a:p>
                  </a:txBody>
                  <a:tcPr marL="7440" marR="7440" marT="74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</a:tr>
              <a:tr h="21622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 err="1" smtClean="0">
                          <a:solidFill>
                            <a:srgbClr val="000000"/>
                          </a:solidFill>
                          <a:latin typeface="Arial"/>
                        </a:rPr>
                        <a:t>Бухар-Жырауский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440" marR="7440" marT="74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КГКП "Ясли-сад "Росинка"</a:t>
                      </a:r>
                    </a:p>
                  </a:txBody>
                  <a:tcPr marL="7440" marR="7440" marT="74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113</a:t>
                      </a:r>
                    </a:p>
                  </a:txBody>
                  <a:tcPr marL="7440" marR="7440" marT="74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16</a:t>
                      </a:r>
                    </a:p>
                  </a:txBody>
                  <a:tcPr marL="7440" marR="7440" marT="74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25</a:t>
                      </a:r>
                    </a:p>
                  </a:txBody>
                  <a:tcPr marL="7440" marR="7440" marT="74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154</a:t>
                      </a:r>
                    </a:p>
                  </a:txBody>
                  <a:tcPr marL="7440" marR="7440" marT="74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</a:tr>
              <a:tr h="21622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 err="1" smtClean="0">
                          <a:solidFill>
                            <a:srgbClr val="000000"/>
                          </a:solidFill>
                          <a:latin typeface="Arial"/>
                        </a:rPr>
                        <a:t>Бухар-Жырауский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440" marR="7440" marT="74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КГКП "Ясли-сад "</a:t>
                      </a:r>
                      <a:r>
                        <a:rPr lang="ru-RU" sz="1100" b="0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Айналайын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"</a:t>
                      </a:r>
                    </a:p>
                  </a:txBody>
                  <a:tcPr marL="7440" marR="7440" marT="74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133</a:t>
                      </a:r>
                    </a:p>
                  </a:txBody>
                  <a:tcPr marL="7440" marR="7440" marT="74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14</a:t>
                      </a:r>
                    </a:p>
                  </a:txBody>
                  <a:tcPr marL="7440" marR="7440" marT="74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20</a:t>
                      </a:r>
                    </a:p>
                  </a:txBody>
                  <a:tcPr marL="7440" marR="7440" marT="74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167</a:t>
                      </a:r>
                    </a:p>
                  </a:txBody>
                  <a:tcPr marL="7440" marR="7440" marT="74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</a:tr>
              <a:tr h="21622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 err="1" smtClean="0">
                          <a:solidFill>
                            <a:srgbClr val="000000"/>
                          </a:solidFill>
                          <a:latin typeface="Arial"/>
                        </a:rPr>
                        <a:t>Бухар-Жырауский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440" marR="7440" marT="74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КГКП "Ясли-сад "</a:t>
                      </a:r>
                      <a:r>
                        <a:rPr lang="ru-RU" sz="1100" b="0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Балдәурен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" </a:t>
                      </a:r>
                    </a:p>
                  </a:txBody>
                  <a:tcPr marL="7440" marR="7440" marT="74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139</a:t>
                      </a:r>
                    </a:p>
                  </a:txBody>
                  <a:tcPr marL="7440" marR="7440" marT="74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16</a:t>
                      </a:r>
                    </a:p>
                  </a:txBody>
                  <a:tcPr marL="7440" marR="7440" marT="74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20</a:t>
                      </a:r>
                    </a:p>
                  </a:txBody>
                  <a:tcPr marL="7440" marR="7440" marT="74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175</a:t>
                      </a:r>
                    </a:p>
                  </a:txBody>
                  <a:tcPr marL="7440" marR="7440" marT="74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</a:tr>
              <a:tr h="21622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 err="1" smtClean="0">
                          <a:solidFill>
                            <a:srgbClr val="000000"/>
                          </a:solidFill>
                          <a:latin typeface="Arial"/>
                        </a:rPr>
                        <a:t>Бухар-Жырауский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440" marR="7440" marT="74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КГКП "Ясли-сад "</a:t>
                      </a:r>
                      <a:r>
                        <a:rPr lang="ru-RU" sz="1100" b="0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Акбота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" </a:t>
                      </a:r>
                    </a:p>
                  </a:txBody>
                  <a:tcPr marL="7440" marR="7440" marT="74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167</a:t>
                      </a:r>
                    </a:p>
                  </a:txBody>
                  <a:tcPr marL="7440" marR="7440" marT="74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19</a:t>
                      </a:r>
                    </a:p>
                  </a:txBody>
                  <a:tcPr marL="7440" marR="7440" marT="74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27</a:t>
                      </a:r>
                    </a:p>
                  </a:txBody>
                  <a:tcPr marL="7440" marR="7440" marT="74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213</a:t>
                      </a:r>
                    </a:p>
                  </a:txBody>
                  <a:tcPr marL="7440" marR="7440" marT="74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</a:tr>
              <a:tr h="191271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Караганда Г.А.</a:t>
                      </a:r>
                    </a:p>
                  </a:txBody>
                  <a:tcPr marL="7440" marR="7440" marT="74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КГКП "Ясли-сад "Гүлнұр"</a:t>
                      </a:r>
                    </a:p>
                  </a:txBody>
                  <a:tcPr marL="7440" marR="7440" marT="74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70</a:t>
                      </a:r>
                    </a:p>
                  </a:txBody>
                  <a:tcPr marL="7440" marR="7440" marT="74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</a:t>
                      </a:r>
                    </a:p>
                  </a:txBody>
                  <a:tcPr marL="7440" marR="7440" marT="74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16</a:t>
                      </a:r>
                    </a:p>
                  </a:txBody>
                  <a:tcPr marL="7440" marR="7440" marT="74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95</a:t>
                      </a:r>
                    </a:p>
                  </a:txBody>
                  <a:tcPr marL="7440" marR="7440" marT="74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</a:tr>
              <a:tr h="191271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Караганда Г.А.</a:t>
                      </a:r>
                    </a:p>
                  </a:txBody>
                  <a:tcPr marL="7440" marR="7440" marT="74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КГКП "Ясли-сад "Алтын бесік"</a:t>
                      </a:r>
                    </a:p>
                  </a:txBody>
                  <a:tcPr marL="7440" marR="7440" marT="74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99</a:t>
                      </a:r>
                    </a:p>
                  </a:txBody>
                  <a:tcPr marL="7440" marR="7440" marT="74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12</a:t>
                      </a:r>
                    </a:p>
                  </a:txBody>
                  <a:tcPr marL="7440" marR="7440" marT="74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18</a:t>
                      </a:r>
                    </a:p>
                  </a:txBody>
                  <a:tcPr marL="7440" marR="7440" marT="74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129</a:t>
                      </a:r>
                    </a:p>
                  </a:txBody>
                  <a:tcPr marL="7440" marR="7440" marT="74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</a:tr>
              <a:tr h="191271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Караганда Г.А.</a:t>
                      </a:r>
                    </a:p>
                  </a:txBody>
                  <a:tcPr marL="7440" marR="7440" marT="74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КГКП "Ясли-сад "Ертөстік"</a:t>
                      </a:r>
                    </a:p>
                  </a:txBody>
                  <a:tcPr marL="7440" marR="7440" marT="74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88</a:t>
                      </a:r>
                    </a:p>
                  </a:txBody>
                  <a:tcPr marL="7440" marR="7440" marT="74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20</a:t>
                      </a:r>
                    </a:p>
                  </a:txBody>
                  <a:tcPr marL="7440" marR="7440" marT="74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21</a:t>
                      </a:r>
                    </a:p>
                  </a:txBody>
                  <a:tcPr marL="7440" marR="7440" marT="74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129</a:t>
                      </a:r>
                    </a:p>
                  </a:txBody>
                  <a:tcPr marL="7440" marR="7440" marT="74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</a:tr>
              <a:tr h="191271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Караганда Г.А.</a:t>
                      </a:r>
                    </a:p>
                  </a:txBody>
                  <a:tcPr marL="7440" marR="7440" marT="74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КГКП "Санаторный ясли-сад "Ертегі" </a:t>
                      </a:r>
                    </a:p>
                  </a:txBody>
                  <a:tcPr marL="7440" marR="7440" marT="74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85</a:t>
                      </a:r>
                    </a:p>
                  </a:txBody>
                  <a:tcPr marL="7440" marR="7440" marT="74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29</a:t>
                      </a:r>
                    </a:p>
                  </a:txBody>
                  <a:tcPr marL="7440" marR="7440" marT="74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18</a:t>
                      </a:r>
                    </a:p>
                  </a:txBody>
                  <a:tcPr marL="7440" marR="7440" marT="74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132</a:t>
                      </a:r>
                    </a:p>
                  </a:txBody>
                  <a:tcPr marL="7440" marR="7440" marT="74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</a:tr>
              <a:tr h="191271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Караганда Г.А.</a:t>
                      </a:r>
                    </a:p>
                  </a:txBody>
                  <a:tcPr marL="7440" marR="7440" marT="74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КГКП "Ясли - сад "Еркетай"</a:t>
                      </a:r>
                    </a:p>
                  </a:txBody>
                  <a:tcPr marL="7440" marR="7440" marT="74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149</a:t>
                      </a:r>
                    </a:p>
                  </a:txBody>
                  <a:tcPr marL="7440" marR="7440" marT="74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14</a:t>
                      </a:r>
                    </a:p>
                  </a:txBody>
                  <a:tcPr marL="7440" marR="7440" marT="74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</a:t>
                      </a:r>
                    </a:p>
                  </a:txBody>
                  <a:tcPr marL="7440" marR="7440" marT="74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170</a:t>
                      </a:r>
                    </a:p>
                  </a:txBody>
                  <a:tcPr marL="7440" marR="7440" marT="74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</a:tr>
              <a:tr h="191271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Караганда Г.А.</a:t>
                      </a:r>
                    </a:p>
                  </a:txBody>
                  <a:tcPr marL="7440" marR="7440" marT="74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КГКП "Ясли-сад "Ақбөпе"</a:t>
                      </a:r>
                    </a:p>
                  </a:txBody>
                  <a:tcPr marL="7440" marR="7440" marT="74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136</a:t>
                      </a:r>
                    </a:p>
                  </a:txBody>
                  <a:tcPr marL="7440" marR="7440" marT="74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17</a:t>
                      </a:r>
                    </a:p>
                  </a:txBody>
                  <a:tcPr marL="7440" marR="7440" marT="74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21</a:t>
                      </a:r>
                    </a:p>
                  </a:txBody>
                  <a:tcPr marL="7440" marR="7440" marT="74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174</a:t>
                      </a:r>
                    </a:p>
                  </a:txBody>
                  <a:tcPr marL="7440" marR="7440" marT="74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</a:tr>
              <a:tr h="191271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Караганда Г.А.</a:t>
                      </a:r>
                    </a:p>
                  </a:txBody>
                  <a:tcPr marL="7440" marR="7440" marT="74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КГКП "Ясли - сад "Нәзік"</a:t>
                      </a:r>
                    </a:p>
                  </a:txBody>
                  <a:tcPr marL="7440" marR="7440" marT="74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140</a:t>
                      </a:r>
                    </a:p>
                  </a:txBody>
                  <a:tcPr marL="7440" marR="7440" marT="74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16</a:t>
                      </a:r>
                    </a:p>
                  </a:txBody>
                  <a:tcPr marL="7440" marR="7440" marT="74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26</a:t>
                      </a:r>
                    </a:p>
                  </a:txBody>
                  <a:tcPr marL="7440" marR="7440" marT="74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182</a:t>
                      </a:r>
                    </a:p>
                  </a:txBody>
                  <a:tcPr marL="7440" marR="7440" marT="74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</a:tr>
              <a:tr h="191271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Караганда Г.А.</a:t>
                      </a:r>
                    </a:p>
                  </a:txBody>
                  <a:tcPr marL="7440" marR="7440" marT="74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КГКП "Ясли-сад" Ақниет"</a:t>
                      </a:r>
                    </a:p>
                  </a:txBody>
                  <a:tcPr marL="7440" marR="7440" marT="74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156</a:t>
                      </a:r>
                    </a:p>
                  </a:txBody>
                  <a:tcPr marL="7440" marR="7440" marT="74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20</a:t>
                      </a:r>
                    </a:p>
                  </a:txBody>
                  <a:tcPr marL="7440" marR="7440" marT="74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24</a:t>
                      </a:r>
                    </a:p>
                  </a:txBody>
                  <a:tcPr marL="7440" marR="7440" marT="74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200</a:t>
                      </a:r>
                    </a:p>
                  </a:txBody>
                  <a:tcPr marL="7440" marR="7440" marT="74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</a:tr>
              <a:tr h="191271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Караганда Г.А.</a:t>
                      </a:r>
                    </a:p>
                  </a:txBody>
                  <a:tcPr marL="7440" marR="7440" marT="74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КГКП "Ясли-сад "Аяла"</a:t>
                      </a:r>
                    </a:p>
                  </a:txBody>
                  <a:tcPr marL="7440" marR="7440" marT="74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162</a:t>
                      </a:r>
                    </a:p>
                  </a:txBody>
                  <a:tcPr marL="7440" marR="7440" marT="74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25</a:t>
                      </a:r>
                    </a:p>
                  </a:txBody>
                  <a:tcPr marL="7440" marR="7440" marT="74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22</a:t>
                      </a:r>
                    </a:p>
                  </a:txBody>
                  <a:tcPr marL="7440" marR="7440" marT="74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209</a:t>
                      </a:r>
                    </a:p>
                  </a:txBody>
                  <a:tcPr marL="7440" marR="7440" marT="74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</a:tr>
              <a:tr h="191271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Караганда Г.А.</a:t>
                      </a:r>
                    </a:p>
                  </a:txBody>
                  <a:tcPr marL="7440" marR="7440" marT="74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КГУ "Санаторный ясли-сад "Батыр" </a:t>
                      </a:r>
                    </a:p>
                  </a:txBody>
                  <a:tcPr marL="7440" marR="7440" marT="74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166</a:t>
                      </a:r>
                    </a:p>
                  </a:txBody>
                  <a:tcPr marL="7440" marR="7440" marT="74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20</a:t>
                      </a:r>
                    </a:p>
                  </a:txBody>
                  <a:tcPr marL="7440" marR="7440" marT="74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30</a:t>
                      </a:r>
                    </a:p>
                  </a:txBody>
                  <a:tcPr marL="7440" marR="7440" marT="74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216</a:t>
                      </a:r>
                    </a:p>
                  </a:txBody>
                  <a:tcPr marL="7440" marR="7440" marT="74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</a:tr>
              <a:tr h="191271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Караганда Г.А.</a:t>
                      </a:r>
                    </a:p>
                  </a:txBody>
                  <a:tcPr marL="7440" marR="7440" marT="74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КГКП "Ясли-сад "Айгөлек" </a:t>
                      </a:r>
                    </a:p>
                  </a:txBody>
                  <a:tcPr marL="7440" marR="7440" marT="74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212</a:t>
                      </a:r>
                    </a:p>
                  </a:txBody>
                  <a:tcPr marL="7440" marR="7440" marT="74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23</a:t>
                      </a:r>
                    </a:p>
                  </a:txBody>
                  <a:tcPr marL="7440" marR="7440" marT="74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30</a:t>
                      </a:r>
                    </a:p>
                  </a:txBody>
                  <a:tcPr marL="7440" marR="7440" marT="74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265</a:t>
                      </a:r>
                    </a:p>
                  </a:txBody>
                  <a:tcPr marL="7440" marR="7440" marT="74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</a:tr>
              <a:tr h="191271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Караганда Г.А.</a:t>
                      </a:r>
                    </a:p>
                  </a:txBody>
                  <a:tcPr marL="7440" marR="7440" marT="74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КГКП "Ясли-сад "Алтынай"</a:t>
                      </a:r>
                    </a:p>
                  </a:txBody>
                  <a:tcPr marL="7440" marR="7440" marT="74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227</a:t>
                      </a:r>
                    </a:p>
                  </a:txBody>
                  <a:tcPr marL="7440" marR="7440" marT="74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14</a:t>
                      </a:r>
                    </a:p>
                  </a:txBody>
                  <a:tcPr marL="7440" marR="7440" marT="74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24</a:t>
                      </a:r>
                    </a:p>
                  </a:txBody>
                  <a:tcPr marL="7440" marR="7440" marT="74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265</a:t>
                      </a:r>
                    </a:p>
                  </a:txBody>
                  <a:tcPr marL="7440" marR="7440" marT="74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</a:tr>
              <a:tr h="191271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Караганда Г.А.</a:t>
                      </a:r>
                    </a:p>
                  </a:txBody>
                  <a:tcPr marL="7440" marR="7440" marT="74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КГКП "Ясли - сад "Айгерім" </a:t>
                      </a:r>
                    </a:p>
                  </a:txBody>
                  <a:tcPr marL="7440" marR="7440" marT="74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219</a:t>
                      </a:r>
                    </a:p>
                  </a:txBody>
                  <a:tcPr marL="7440" marR="7440" marT="74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24</a:t>
                      </a:r>
                    </a:p>
                  </a:txBody>
                  <a:tcPr marL="7440" marR="7440" marT="74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25</a:t>
                      </a:r>
                    </a:p>
                  </a:txBody>
                  <a:tcPr marL="7440" marR="7440" marT="74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268</a:t>
                      </a:r>
                    </a:p>
                  </a:txBody>
                  <a:tcPr marL="7440" marR="7440" marT="74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</a:tr>
              <a:tr h="191271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Караганда Г.А.</a:t>
                      </a:r>
                    </a:p>
                  </a:txBody>
                  <a:tcPr marL="7440" marR="7440" marT="74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КГКП "Ясли-сад "Айналайын"</a:t>
                      </a:r>
                    </a:p>
                  </a:txBody>
                  <a:tcPr marL="7440" marR="7440" marT="74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214</a:t>
                      </a:r>
                    </a:p>
                  </a:txBody>
                  <a:tcPr marL="7440" marR="7440" marT="74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30</a:t>
                      </a:r>
                    </a:p>
                  </a:txBody>
                  <a:tcPr marL="7440" marR="7440" marT="74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25</a:t>
                      </a:r>
                    </a:p>
                  </a:txBody>
                  <a:tcPr marL="7440" marR="7440" marT="74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269</a:t>
                      </a:r>
                    </a:p>
                  </a:txBody>
                  <a:tcPr marL="7440" marR="7440" marT="74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</a:tr>
              <a:tr h="191271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Караганда Г.А.</a:t>
                      </a:r>
                    </a:p>
                  </a:txBody>
                  <a:tcPr marL="7440" marR="7440" marT="74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КГКП "Ясли-сад "Мерей"</a:t>
                      </a:r>
                    </a:p>
                  </a:txBody>
                  <a:tcPr marL="7440" marR="7440" marT="74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216</a:t>
                      </a:r>
                    </a:p>
                  </a:txBody>
                  <a:tcPr marL="7440" marR="7440" marT="74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27</a:t>
                      </a:r>
                    </a:p>
                  </a:txBody>
                  <a:tcPr marL="7440" marR="7440" marT="74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26</a:t>
                      </a:r>
                    </a:p>
                  </a:txBody>
                  <a:tcPr marL="7440" marR="7440" marT="74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269</a:t>
                      </a:r>
                    </a:p>
                  </a:txBody>
                  <a:tcPr marL="7440" marR="7440" marT="74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</a:tr>
              <a:tr h="191271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Караганда Г.А.</a:t>
                      </a:r>
                    </a:p>
                  </a:txBody>
                  <a:tcPr marL="7440" marR="7440" marT="74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КГКП "Ясли-сад "Балауса" </a:t>
                      </a:r>
                    </a:p>
                  </a:txBody>
                  <a:tcPr marL="7440" marR="7440" marT="74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223</a:t>
                      </a:r>
                    </a:p>
                  </a:txBody>
                  <a:tcPr marL="7440" marR="7440" marT="74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22</a:t>
                      </a:r>
                    </a:p>
                  </a:txBody>
                  <a:tcPr marL="7440" marR="7440" marT="74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30</a:t>
                      </a:r>
                    </a:p>
                  </a:txBody>
                  <a:tcPr marL="7440" marR="7440" marT="74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275</a:t>
                      </a:r>
                    </a:p>
                  </a:txBody>
                  <a:tcPr marL="7440" marR="7440" marT="74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</a:tr>
              <a:tr h="191271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Караганда Г.А.</a:t>
                      </a:r>
                    </a:p>
                  </a:txBody>
                  <a:tcPr marL="7440" marR="7440" marT="74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КГКП "Ясли-сад "Карлыгаш" </a:t>
                      </a:r>
                    </a:p>
                  </a:txBody>
                  <a:tcPr marL="7440" marR="7440" marT="74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218</a:t>
                      </a:r>
                    </a:p>
                  </a:txBody>
                  <a:tcPr marL="7440" marR="7440" marT="74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26</a:t>
                      </a:r>
                    </a:p>
                  </a:txBody>
                  <a:tcPr marL="7440" marR="7440" marT="74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31</a:t>
                      </a:r>
                    </a:p>
                  </a:txBody>
                  <a:tcPr marL="7440" marR="7440" marT="74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275</a:t>
                      </a:r>
                    </a:p>
                  </a:txBody>
                  <a:tcPr marL="7440" marR="7440" marT="74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</a:tr>
              <a:tr h="191271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Караганда Г.А.</a:t>
                      </a:r>
                    </a:p>
                  </a:txBody>
                  <a:tcPr marL="7440" marR="7440" marT="74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КГКП "Ясли-сад "Алданыш"</a:t>
                      </a:r>
                    </a:p>
                  </a:txBody>
                  <a:tcPr marL="7440" marR="7440" marT="74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206</a:t>
                      </a:r>
                    </a:p>
                  </a:txBody>
                  <a:tcPr marL="7440" marR="7440" marT="74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38</a:t>
                      </a:r>
                    </a:p>
                  </a:txBody>
                  <a:tcPr marL="7440" marR="7440" marT="74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33</a:t>
                      </a:r>
                    </a:p>
                  </a:txBody>
                  <a:tcPr marL="7440" marR="7440" marT="74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277</a:t>
                      </a:r>
                    </a:p>
                  </a:txBody>
                  <a:tcPr marL="7440" marR="7440" marT="74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</a:tr>
              <a:tr h="191271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Караганда Г.А.</a:t>
                      </a:r>
                    </a:p>
                  </a:txBody>
                  <a:tcPr marL="7440" marR="7440" marT="74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КГКП "Ясли-сад "Балапан" </a:t>
                      </a:r>
                    </a:p>
                  </a:txBody>
                  <a:tcPr marL="7440" marR="7440" marT="74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216</a:t>
                      </a:r>
                    </a:p>
                  </a:txBody>
                  <a:tcPr marL="7440" marR="7440" marT="74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26</a:t>
                      </a:r>
                    </a:p>
                  </a:txBody>
                  <a:tcPr marL="7440" marR="7440" marT="74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40</a:t>
                      </a:r>
                    </a:p>
                  </a:txBody>
                  <a:tcPr marL="7440" marR="7440" marT="74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282</a:t>
                      </a:r>
                    </a:p>
                  </a:txBody>
                  <a:tcPr marL="7440" marR="7440" marT="74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</a:tr>
              <a:tr h="191271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Караганда Г.А.</a:t>
                      </a:r>
                    </a:p>
                  </a:txBody>
                  <a:tcPr marL="7440" marR="7440" marT="74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КГКП "Ясли-сад "Гау</a:t>
                      </a: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h</a:t>
                      </a:r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ар" </a:t>
                      </a:r>
                    </a:p>
                  </a:txBody>
                  <a:tcPr marL="7440" marR="7440" marT="74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225</a:t>
                      </a:r>
                    </a:p>
                  </a:txBody>
                  <a:tcPr marL="7440" marR="7440" marT="74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20</a:t>
                      </a:r>
                    </a:p>
                  </a:txBody>
                  <a:tcPr marL="7440" marR="7440" marT="74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38</a:t>
                      </a:r>
                    </a:p>
                  </a:txBody>
                  <a:tcPr marL="7440" marR="7440" marT="74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283</a:t>
                      </a:r>
                    </a:p>
                  </a:txBody>
                  <a:tcPr marL="7440" marR="7440" marT="74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</a:tr>
              <a:tr h="191271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Караганда Г.А.</a:t>
                      </a:r>
                    </a:p>
                  </a:txBody>
                  <a:tcPr marL="7440" marR="7440" marT="74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КГКП "Ясли-сад "Алмагүл"</a:t>
                      </a:r>
                    </a:p>
                  </a:txBody>
                  <a:tcPr marL="7440" marR="7440" marT="74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216</a:t>
                      </a:r>
                    </a:p>
                  </a:txBody>
                  <a:tcPr marL="7440" marR="7440" marT="74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33</a:t>
                      </a:r>
                    </a:p>
                  </a:txBody>
                  <a:tcPr marL="7440" marR="7440" marT="74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44</a:t>
                      </a:r>
                    </a:p>
                  </a:txBody>
                  <a:tcPr marL="7440" marR="7440" marT="74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293</a:t>
                      </a:r>
                    </a:p>
                  </a:txBody>
                  <a:tcPr marL="7440" marR="7440" marT="74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</a:tr>
            </a:tbl>
          </a:graphicData>
        </a:graphic>
      </p:graphicFrame>
      <p:sp>
        <p:nvSpPr>
          <p:cNvPr id="3" name="object 6">
            <a:extLst>
              <a:ext uri="{FF2B5EF4-FFF2-40B4-BE49-F238E27FC236}">
                <a16:creationId xmlns:a16="http://schemas.microsoft.com/office/drawing/2014/main" xmlns="" id="{A9CB2E9A-BE35-E24A-61CC-28938A5878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588" y="1"/>
            <a:ext cx="9145588" cy="548679"/>
          </a:xfrm>
          <a:custGeom>
            <a:avLst/>
            <a:gdLst>
              <a:gd name="T0" fmla="*/ 0 w 12192000"/>
              <a:gd name="T1" fmla="*/ 73571 h 768350"/>
              <a:gd name="T2" fmla="*/ 122535 w 12192000"/>
              <a:gd name="T3" fmla="*/ 73571 h 768350"/>
              <a:gd name="T4" fmla="*/ 122535 w 12192000"/>
              <a:gd name="T5" fmla="*/ 0 h 768350"/>
              <a:gd name="T6" fmla="*/ 0 w 12192000"/>
              <a:gd name="T7" fmla="*/ 0 h 768350"/>
              <a:gd name="T8" fmla="*/ 0 w 12192000"/>
              <a:gd name="T9" fmla="*/ 73571 h 76835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192000"/>
              <a:gd name="T16" fmla="*/ 0 h 768350"/>
              <a:gd name="T17" fmla="*/ 12192000 w 12192000"/>
              <a:gd name="T18" fmla="*/ 768350 h 76835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192000" h="768350">
                <a:moveTo>
                  <a:pt x="0" y="768096"/>
                </a:moveTo>
                <a:lnTo>
                  <a:pt x="12192000" y="768096"/>
                </a:lnTo>
                <a:lnTo>
                  <a:pt x="12192000" y="0"/>
                </a:lnTo>
                <a:lnTo>
                  <a:pt x="0" y="0"/>
                </a:lnTo>
                <a:lnTo>
                  <a:pt x="0" y="768096"/>
                </a:lnTo>
                <a:close/>
              </a:path>
            </a:pathLst>
          </a:custGeom>
          <a:solidFill>
            <a:srgbClr val="001F5F">
              <a:alpha val="7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" name="Прямоугольник 32">
            <a:extLst>
              <a:ext uri="{FF2B5EF4-FFF2-40B4-BE49-F238E27FC236}">
                <a16:creationId xmlns:a16="http://schemas.microsoft.com/office/drawing/2014/main" xmlns="" id="{96C824A3-6325-42E7-7B05-B98A7AA428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6300" y="105834"/>
            <a:ext cx="80200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hangingPunct="1"/>
            <a:r>
              <a:rPr lang="ru-RU" altLang="ru-RU" sz="2400" b="1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Детские сады первой группы  приказа МП РК №117</a:t>
            </a:r>
            <a:endParaRPr lang="ru-RU" altLang="ru-RU" sz="2400" b="1" dirty="0">
              <a:solidFill>
                <a:srgbClr val="FFFFFF"/>
              </a:solidFill>
              <a:latin typeface="Arial" panose="020B0604020202020204" pitchFamily="34" charset="0"/>
              <a:ea typeface="Open Sans Light" pitchFamily="2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07504" y="692697"/>
          <a:ext cx="8712969" cy="5760645"/>
        </p:xfrm>
        <a:graphic>
          <a:graphicData uri="http://schemas.openxmlformats.org/drawingml/2006/table">
            <a:tbl>
              <a:tblPr/>
              <a:tblGrid>
                <a:gridCol w="1512168"/>
                <a:gridCol w="2526083"/>
                <a:gridCol w="1071015"/>
                <a:gridCol w="1281707"/>
                <a:gridCol w="934943"/>
                <a:gridCol w="1387053"/>
              </a:tblGrid>
              <a:tr h="65631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Район</a:t>
                      </a:r>
                    </a:p>
                  </a:txBody>
                  <a:tcPr marL="7697" marR="7697" marT="76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Наименование организации</a:t>
                      </a:r>
                    </a:p>
                  </a:txBody>
                  <a:tcPr marL="7697" marR="7697" marT="76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Фильтр по контингенту</a:t>
                      </a:r>
                    </a:p>
                  </a:txBody>
                  <a:tcPr marL="7697" marR="7697" marT="76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педагогический персонал</a:t>
                      </a:r>
                    </a:p>
                  </a:txBody>
                  <a:tcPr marL="7697" marR="7697" marT="76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другие сотрудники</a:t>
                      </a:r>
                    </a:p>
                  </a:txBody>
                  <a:tcPr marL="7697" marR="7697" marT="76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Общее число людей в здании</a:t>
                      </a:r>
                    </a:p>
                  </a:txBody>
                  <a:tcPr marL="7697" marR="7697" marT="76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0843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Каркаралинский район</a:t>
                      </a:r>
                    </a:p>
                  </a:txBody>
                  <a:tcPr marL="7697" marR="7697" marT="76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КГКП «Ясли – сад «</a:t>
                      </a:r>
                      <a:r>
                        <a:rPr lang="ru-RU" sz="1100" b="0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Айголек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» </a:t>
                      </a:r>
                    </a:p>
                  </a:txBody>
                  <a:tcPr marL="7697" marR="7697" marT="76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87</a:t>
                      </a:r>
                    </a:p>
                  </a:txBody>
                  <a:tcPr marL="7697" marR="7697" marT="76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10</a:t>
                      </a:r>
                    </a:p>
                  </a:txBody>
                  <a:tcPr marL="7697" marR="7697" marT="76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16</a:t>
                      </a:r>
                    </a:p>
                  </a:txBody>
                  <a:tcPr marL="7697" marR="7697" marT="76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113</a:t>
                      </a:r>
                    </a:p>
                  </a:txBody>
                  <a:tcPr marL="7697" marR="7697" marT="76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</a:tr>
              <a:tr h="440843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Каркаралинский район</a:t>
                      </a:r>
                    </a:p>
                  </a:txBody>
                  <a:tcPr marL="7697" marR="7697" marT="76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КГКП «Детский сад «Балдырган»</a:t>
                      </a:r>
                    </a:p>
                  </a:txBody>
                  <a:tcPr marL="7697" marR="7697" marT="76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111</a:t>
                      </a:r>
                    </a:p>
                  </a:txBody>
                  <a:tcPr marL="7697" marR="7697" marT="76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</a:t>
                      </a:r>
                    </a:p>
                  </a:txBody>
                  <a:tcPr marL="7697" marR="7697" marT="76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13</a:t>
                      </a:r>
                    </a:p>
                  </a:txBody>
                  <a:tcPr marL="7697" marR="7697" marT="76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133</a:t>
                      </a:r>
                    </a:p>
                  </a:txBody>
                  <a:tcPr marL="7697" marR="7697" marT="76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</a:tr>
              <a:tr h="440843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Каркаралинский район</a:t>
                      </a:r>
                    </a:p>
                  </a:txBody>
                  <a:tcPr marL="7697" marR="7697" marT="76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КГКП «Ясли – сад «Еркетай»</a:t>
                      </a:r>
                    </a:p>
                  </a:txBody>
                  <a:tcPr marL="7697" marR="7697" marT="76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136</a:t>
                      </a:r>
                    </a:p>
                  </a:txBody>
                  <a:tcPr marL="7697" marR="7697" marT="76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17</a:t>
                      </a:r>
                    </a:p>
                  </a:txBody>
                  <a:tcPr marL="7697" marR="7697" marT="76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22</a:t>
                      </a:r>
                    </a:p>
                  </a:txBody>
                  <a:tcPr marL="7697" marR="7697" marT="76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175</a:t>
                      </a:r>
                    </a:p>
                  </a:txBody>
                  <a:tcPr marL="7697" marR="7697" marT="76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</a:tr>
              <a:tr h="440843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Каркаралинский район</a:t>
                      </a:r>
                    </a:p>
                  </a:txBody>
                  <a:tcPr marL="7697" marR="7697" marT="76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КГКП «Ясли – сад «Жас терек»</a:t>
                      </a:r>
                    </a:p>
                  </a:txBody>
                  <a:tcPr marL="7697" marR="7697" marT="76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139</a:t>
                      </a:r>
                    </a:p>
                  </a:txBody>
                  <a:tcPr marL="7697" marR="7697" marT="76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18</a:t>
                      </a:r>
                    </a:p>
                  </a:txBody>
                  <a:tcPr marL="7697" marR="7697" marT="76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24</a:t>
                      </a:r>
                    </a:p>
                  </a:txBody>
                  <a:tcPr marL="7697" marR="7697" marT="76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181</a:t>
                      </a:r>
                    </a:p>
                  </a:txBody>
                  <a:tcPr marL="7697" marR="7697" marT="76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</a:tr>
              <a:tr h="440843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Осакаровский район</a:t>
                      </a:r>
                    </a:p>
                  </a:txBody>
                  <a:tcPr marL="7697" marR="7697" marT="76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КГКП "Ясли-сад "Жулдыз" </a:t>
                      </a:r>
                    </a:p>
                  </a:txBody>
                  <a:tcPr marL="7697" marR="7697" marT="76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40</a:t>
                      </a:r>
                    </a:p>
                  </a:txBody>
                  <a:tcPr marL="7697" marR="7697" marT="76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</a:t>
                      </a:r>
                    </a:p>
                  </a:txBody>
                  <a:tcPr marL="7697" marR="7697" marT="76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10</a:t>
                      </a:r>
                    </a:p>
                  </a:txBody>
                  <a:tcPr marL="7697" marR="7697" marT="76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58</a:t>
                      </a:r>
                    </a:p>
                  </a:txBody>
                  <a:tcPr marL="7697" marR="7697" marT="76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</a:tr>
              <a:tr h="440843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Осакаровский район</a:t>
                      </a:r>
                    </a:p>
                  </a:txBody>
                  <a:tcPr marL="7697" marR="7697" marT="76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КГКП "Ясли-сад "Балдырган" </a:t>
                      </a:r>
                    </a:p>
                  </a:txBody>
                  <a:tcPr marL="7697" marR="7697" marT="76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118</a:t>
                      </a:r>
                    </a:p>
                  </a:txBody>
                  <a:tcPr marL="7697" marR="7697" marT="76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19</a:t>
                      </a:r>
                    </a:p>
                  </a:txBody>
                  <a:tcPr marL="7697" marR="7697" marT="76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20</a:t>
                      </a:r>
                    </a:p>
                  </a:txBody>
                  <a:tcPr marL="7697" marR="7697" marT="76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157</a:t>
                      </a:r>
                    </a:p>
                  </a:txBody>
                  <a:tcPr marL="7697" marR="7697" marT="76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</a:tr>
              <a:tr h="440843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Осакаровский район</a:t>
                      </a:r>
                    </a:p>
                  </a:txBody>
                  <a:tcPr marL="7697" marR="7697" marT="76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КГКП "Ясли-сад "Айголек" </a:t>
                      </a:r>
                    </a:p>
                  </a:txBody>
                  <a:tcPr marL="7697" marR="7697" marT="76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125</a:t>
                      </a:r>
                    </a:p>
                  </a:txBody>
                  <a:tcPr marL="7697" marR="7697" marT="76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19</a:t>
                      </a:r>
                    </a:p>
                  </a:txBody>
                  <a:tcPr marL="7697" marR="7697" marT="76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21</a:t>
                      </a:r>
                    </a:p>
                  </a:txBody>
                  <a:tcPr marL="7697" marR="7697" marT="76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165</a:t>
                      </a:r>
                    </a:p>
                  </a:txBody>
                  <a:tcPr marL="7697" marR="7697" marT="76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</a:tr>
              <a:tr h="440843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Осакаровский район</a:t>
                      </a:r>
                    </a:p>
                  </a:txBody>
                  <a:tcPr marL="7697" marR="7697" marT="76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КГКП "Ясли-сад "Балапан" </a:t>
                      </a:r>
                    </a:p>
                  </a:txBody>
                  <a:tcPr marL="7697" marR="7697" marT="76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132</a:t>
                      </a:r>
                    </a:p>
                  </a:txBody>
                  <a:tcPr marL="7697" marR="7697" marT="76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19</a:t>
                      </a:r>
                    </a:p>
                  </a:txBody>
                  <a:tcPr marL="7697" marR="7697" marT="76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19</a:t>
                      </a:r>
                    </a:p>
                  </a:txBody>
                  <a:tcPr marL="7697" marR="7697" marT="76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170</a:t>
                      </a:r>
                    </a:p>
                  </a:txBody>
                  <a:tcPr marL="7697" marR="7697" marT="76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</a:tr>
              <a:tr h="225369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Приозерск Г.А.</a:t>
                      </a:r>
                    </a:p>
                  </a:txBody>
                  <a:tcPr marL="7697" marR="7697" marT="76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КГКП "Ясли-сад "Балбөбек"</a:t>
                      </a:r>
                    </a:p>
                  </a:txBody>
                  <a:tcPr marL="7697" marR="7697" marT="76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76</a:t>
                      </a:r>
                    </a:p>
                  </a:txBody>
                  <a:tcPr marL="7697" marR="7697" marT="76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12</a:t>
                      </a:r>
                    </a:p>
                  </a:txBody>
                  <a:tcPr marL="7697" marR="7697" marT="76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15</a:t>
                      </a:r>
                    </a:p>
                  </a:txBody>
                  <a:tcPr marL="7697" marR="7697" marT="76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103</a:t>
                      </a:r>
                    </a:p>
                  </a:txBody>
                  <a:tcPr marL="7697" marR="7697" marT="76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</a:tr>
              <a:tr h="225369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Приозерск Г.А.</a:t>
                      </a:r>
                    </a:p>
                  </a:txBody>
                  <a:tcPr marL="7697" marR="7697" marT="76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КГКП "Ясли -сад" Балақай" </a:t>
                      </a:r>
                    </a:p>
                  </a:txBody>
                  <a:tcPr marL="7697" marR="7697" marT="76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190</a:t>
                      </a:r>
                    </a:p>
                  </a:txBody>
                  <a:tcPr marL="7697" marR="7697" marT="76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25</a:t>
                      </a:r>
                    </a:p>
                  </a:txBody>
                  <a:tcPr marL="7697" marR="7697" marT="76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25</a:t>
                      </a:r>
                    </a:p>
                  </a:txBody>
                  <a:tcPr marL="7697" marR="7697" marT="76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240</a:t>
                      </a:r>
                    </a:p>
                  </a:txBody>
                  <a:tcPr marL="7697" marR="7697" marT="76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</a:tr>
              <a:tr h="225369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Сарань Г.А.</a:t>
                      </a:r>
                    </a:p>
                  </a:txBody>
                  <a:tcPr marL="7697" marR="7697" marT="76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КГКП "Ясли - сад "Березка" </a:t>
                      </a:r>
                    </a:p>
                  </a:txBody>
                  <a:tcPr marL="7697" marR="7697" marT="76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93</a:t>
                      </a:r>
                    </a:p>
                  </a:txBody>
                  <a:tcPr marL="7697" marR="7697" marT="76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13</a:t>
                      </a:r>
                    </a:p>
                  </a:txBody>
                  <a:tcPr marL="7697" marR="7697" marT="76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21</a:t>
                      </a:r>
                    </a:p>
                  </a:txBody>
                  <a:tcPr marL="7697" marR="7697" marT="76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127</a:t>
                      </a:r>
                    </a:p>
                  </a:txBody>
                  <a:tcPr marL="7697" marR="7697" marT="76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</a:tr>
              <a:tr h="225369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Сарань Г.А.</a:t>
                      </a:r>
                    </a:p>
                  </a:txBody>
                  <a:tcPr marL="7697" marR="7697" marT="76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КГКП "Ясли-сад "Аленушка" </a:t>
                      </a:r>
                    </a:p>
                  </a:txBody>
                  <a:tcPr marL="7697" marR="7697" marT="76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103</a:t>
                      </a:r>
                    </a:p>
                  </a:txBody>
                  <a:tcPr marL="7697" marR="7697" marT="76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11</a:t>
                      </a:r>
                    </a:p>
                  </a:txBody>
                  <a:tcPr marL="7697" marR="7697" marT="76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25</a:t>
                      </a:r>
                    </a:p>
                  </a:txBody>
                  <a:tcPr marL="7697" marR="7697" marT="76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139</a:t>
                      </a:r>
                    </a:p>
                  </a:txBody>
                  <a:tcPr marL="7697" marR="7697" marT="76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</a:tr>
              <a:tr h="225369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Сарань Г.А.</a:t>
                      </a:r>
                    </a:p>
                  </a:txBody>
                  <a:tcPr marL="7697" marR="7697" marT="76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КГКП "Ясли - сад "Колобок" </a:t>
                      </a:r>
                    </a:p>
                  </a:txBody>
                  <a:tcPr marL="7697" marR="7697" marT="76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115</a:t>
                      </a:r>
                    </a:p>
                  </a:txBody>
                  <a:tcPr marL="7697" marR="7697" marT="76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15</a:t>
                      </a:r>
                    </a:p>
                  </a:txBody>
                  <a:tcPr marL="7697" marR="7697" marT="76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22</a:t>
                      </a:r>
                    </a:p>
                  </a:txBody>
                  <a:tcPr marL="7697" marR="7697" marT="76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152</a:t>
                      </a:r>
                    </a:p>
                  </a:txBody>
                  <a:tcPr marL="7697" marR="7697" marT="76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</a:tr>
              <a:tr h="225369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Сарань Г.А.</a:t>
                      </a:r>
                    </a:p>
                  </a:txBody>
                  <a:tcPr marL="7697" marR="7697" marT="76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КГКП "Ясли - сад "Малыш" </a:t>
                      </a:r>
                    </a:p>
                  </a:txBody>
                  <a:tcPr marL="7697" marR="7697" marT="76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113</a:t>
                      </a:r>
                    </a:p>
                  </a:txBody>
                  <a:tcPr marL="7697" marR="7697" marT="76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16</a:t>
                      </a:r>
                    </a:p>
                  </a:txBody>
                  <a:tcPr marL="7697" marR="7697" marT="76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29</a:t>
                      </a:r>
                    </a:p>
                  </a:txBody>
                  <a:tcPr marL="7697" marR="7697" marT="76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158</a:t>
                      </a:r>
                    </a:p>
                  </a:txBody>
                  <a:tcPr marL="7697" marR="7697" marT="76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</a:tr>
              <a:tr h="225369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Сарань Г.А.</a:t>
                      </a:r>
                    </a:p>
                  </a:txBody>
                  <a:tcPr marL="7697" marR="7697" marT="76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КГКП "Ясли - сад "Колокольчик" </a:t>
                      </a:r>
                    </a:p>
                  </a:txBody>
                  <a:tcPr marL="7697" marR="7697" marT="76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236</a:t>
                      </a:r>
                    </a:p>
                  </a:txBody>
                  <a:tcPr marL="7697" marR="7697" marT="76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30</a:t>
                      </a:r>
                    </a:p>
                  </a:txBody>
                  <a:tcPr marL="7697" marR="7697" marT="76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33</a:t>
                      </a:r>
                    </a:p>
                  </a:txBody>
                  <a:tcPr marL="7697" marR="7697" marT="76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299</a:t>
                      </a:r>
                    </a:p>
                  </a:txBody>
                  <a:tcPr marL="7697" marR="7697" marT="76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</a:tr>
            </a:tbl>
          </a:graphicData>
        </a:graphic>
      </p:graphicFrame>
      <p:sp>
        <p:nvSpPr>
          <p:cNvPr id="3" name="object 6">
            <a:extLst>
              <a:ext uri="{FF2B5EF4-FFF2-40B4-BE49-F238E27FC236}">
                <a16:creationId xmlns:a16="http://schemas.microsoft.com/office/drawing/2014/main" xmlns="" id="{A9CB2E9A-BE35-E24A-61CC-28938A5878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588" y="1"/>
            <a:ext cx="9145588" cy="548679"/>
          </a:xfrm>
          <a:custGeom>
            <a:avLst/>
            <a:gdLst>
              <a:gd name="T0" fmla="*/ 0 w 12192000"/>
              <a:gd name="T1" fmla="*/ 73571 h 768350"/>
              <a:gd name="T2" fmla="*/ 122535 w 12192000"/>
              <a:gd name="T3" fmla="*/ 73571 h 768350"/>
              <a:gd name="T4" fmla="*/ 122535 w 12192000"/>
              <a:gd name="T5" fmla="*/ 0 h 768350"/>
              <a:gd name="T6" fmla="*/ 0 w 12192000"/>
              <a:gd name="T7" fmla="*/ 0 h 768350"/>
              <a:gd name="T8" fmla="*/ 0 w 12192000"/>
              <a:gd name="T9" fmla="*/ 73571 h 76835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192000"/>
              <a:gd name="T16" fmla="*/ 0 h 768350"/>
              <a:gd name="T17" fmla="*/ 12192000 w 12192000"/>
              <a:gd name="T18" fmla="*/ 768350 h 76835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192000" h="768350">
                <a:moveTo>
                  <a:pt x="0" y="768096"/>
                </a:moveTo>
                <a:lnTo>
                  <a:pt x="12192000" y="768096"/>
                </a:lnTo>
                <a:lnTo>
                  <a:pt x="12192000" y="0"/>
                </a:lnTo>
                <a:lnTo>
                  <a:pt x="0" y="0"/>
                </a:lnTo>
                <a:lnTo>
                  <a:pt x="0" y="768096"/>
                </a:lnTo>
                <a:close/>
              </a:path>
            </a:pathLst>
          </a:custGeom>
          <a:solidFill>
            <a:srgbClr val="001F5F">
              <a:alpha val="7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" name="Прямоугольник 32">
            <a:extLst>
              <a:ext uri="{FF2B5EF4-FFF2-40B4-BE49-F238E27FC236}">
                <a16:creationId xmlns:a16="http://schemas.microsoft.com/office/drawing/2014/main" xmlns="" id="{96C824A3-6325-42E7-7B05-B98A7AA428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6300" y="105834"/>
            <a:ext cx="80200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hangingPunct="1"/>
            <a:r>
              <a:rPr lang="ru-RU" altLang="ru-RU" sz="2400" b="1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Детские сады первой группы  приказа МП РК №117</a:t>
            </a:r>
            <a:endParaRPr lang="ru-RU" altLang="ru-RU" sz="2400" b="1" dirty="0">
              <a:solidFill>
                <a:srgbClr val="FFFFFF"/>
              </a:solidFill>
              <a:latin typeface="Arial" panose="020B0604020202020204" pitchFamily="34" charset="0"/>
              <a:ea typeface="Open Sans Light" pitchFamily="2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6">
            <a:extLst>
              <a:ext uri="{FF2B5EF4-FFF2-40B4-BE49-F238E27FC236}">
                <a16:creationId xmlns:a16="http://schemas.microsoft.com/office/drawing/2014/main" xmlns="" id="{A9CB2E9A-BE35-E24A-61CC-28938A5878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588" y="1"/>
            <a:ext cx="9145588" cy="548679"/>
          </a:xfrm>
          <a:custGeom>
            <a:avLst/>
            <a:gdLst>
              <a:gd name="T0" fmla="*/ 0 w 12192000"/>
              <a:gd name="T1" fmla="*/ 73571 h 768350"/>
              <a:gd name="T2" fmla="*/ 122535 w 12192000"/>
              <a:gd name="T3" fmla="*/ 73571 h 768350"/>
              <a:gd name="T4" fmla="*/ 122535 w 12192000"/>
              <a:gd name="T5" fmla="*/ 0 h 768350"/>
              <a:gd name="T6" fmla="*/ 0 w 12192000"/>
              <a:gd name="T7" fmla="*/ 0 h 768350"/>
              <a:gd name="T8" fmla="*/ 0 w 12192000"/>
              <a:gd name="T9" fmla="*/ 73571 h 76835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192000"/>
              <a:gd name="T16" fmla="*/ 0 h 768350"/>
              <a:gd name="T17" fmla="*/ 12192000 w 12192000"/>
              <a:gd name="T18" fmla="*/ 768350 h 76835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192000" h="768350">
                <a:moveTo>
                  <a:pt x="0" y="768096"/>
                </a:moveTo>
                <a:lnTo>
                  <a:pt x="12192000" y="768096"/>
                </a:lnTo>
                <a:lnTo>
                  <a:pt x="12192000" y="0"/>
                </a:lnTo>
                <a:lnTo>
                  <a:pt x="0" y="0"/>
                </a:lnTo>
                <a:lnTo>
                  <a:pt x="0" y="768096"/>
                </a:lnTo>
                <a:close/>
              </a:path>
            </a:pathLst>
          </a:custGeom>
          <a:solidFill>
            <a:srgbClr val="001F5F">
              <a:alpha val="7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" name="Прямоугольник 32">
            <a:extLst>
              <a:ext uri="{FF2B5EF4-FFF2-40B4-BE49-F238E27FC236}">
                <a16:creationId xmlns:a16="http://schemas.microsoft.com/office/drawing/2014/main" xmlns="" id="{96C824A3-6325-42E7-7B05-B98A7AA428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6300" y="105834"/>
            <a:ext cx="80200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hangingPunct="1"/>
            <a:r>
              <a:rPr lang="ru-RU" altLang="ru-RU" sz="2400" b="1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Детские сады первой группы  приказа МП РК №117</a:t>
            </a:r>
            <a:endParaRPr lang="ru-RU" altLang="ru-RU" sz="2400" b="1" dirty="0">
              <a:solidFill>
                <a:srgbClr val="FFFFFF"/>
              </a:solidFill>
              <a:latin typeface="Arial" panose="020B0604020202020204" pitchFamily="34" charset="0"/>
              <a:ea typeface="Open Sans Light" pitchFamily="2" charset="0"/>
              <a:cs typeface="Arial" panose="020B0604020202020204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07502" y="692695"/>
          <a:ext cx="9036497" cy="6005038"/>
        </p:xfrm>
        <a:graphic>
          <a:graphicData uri="http://schemas.openxmlformats.org/drawingml/2006/table">
            <a:tbl>
              <a:tblPr/>
              <a:tblGrid>
                <a:gridCol w="1256459"/>
                <a:gridCol w="2931740"/>
                <a:gridCol w="1110783"/>
                <a:gridCol w="1329298"/>
                <a:gridCol w="969659"/>
                <a:gridCol w="1438558"/>
              </a:tblGrid>
              <a:tr h="58903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Район</a:t>
                      </a:r>
                    </a:p>
                  </a:txBody>
                  <a:tcPr marL="7697" marR="7697" marT="76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Наименование организации</a:t>
                      </a:r>
                    </a:p>
                  </a:txBody>
                  <a:tcPr marL="7697" marR="7697" marT="76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Фильтр по контингенту</a:t>
                      </a:r>
                    </a:p>
                  </a:txBody>
                  <a:tcPr marL="7697" marR="7697" marT="76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педагогический персонал</a:t>
                      </a:r>
                    </a:p>
                  </a:txBody>
                  <a:tcPr marL="7697" marR="7697" marT="76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другие сотрудники</a:t>
                      </a:r>
                    </a:p>
                  </a:txBody>
                  <a:tcPr marL="7697" marR="7697" marT="76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Общее число людей в здании</a:t>
                      </a:r>
                    </a:p>
                  </a:txBody>
                  <a:tcPr marL="7697" marR="7697" marT="76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265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Темиртау Г.А.</a:t>
                      </a:r>
                    </a:p>
                  </a:txBody>
                  <a:tcPr marL="7697" marR="7697" marT="76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КГКП"Детский сад "Айсұлу"</a:t>
                      </a:r>
                    </a:p>
                  </a:txBody>
                  <a:tcPr marL="7697" marR="7697" marT="76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88</a:t>
                      </a:r>
                    </a:p>
                  </a:txBody>
                  <a:tcPr marL="7697" marR="7697" marT="76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12</a:t>
                      </a:r>
                    </a:p>
                  </a:txBody>
                  <a:tcPr marL="7697" marR="7697" marT="76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17</a:t>
                      </a:r>
                    </a:p>
                  </a:txBody>
                  <a:tcPr marL="7697" marR="7697" marT="76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117</a:t>
                      </a:r>
                    </a:p>
                  </a:txBody>
                  <a:tcPr marL="7697" marR="7697" marT="76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</a:tr>
              <a:tr h="202265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Темиртау Г.А.</a:t>
                      </a:r>
                    </a:p>
                  </a:txBody>
                  <a:tcPr marL="7697" marR="7697" marT="76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КГКП "Ясли-сад "Балбөбек" </a:t>
                      </a:r>
                    </a:p>
                  </a:txBody>
                  <a:tcPr marL="7697" marR="7697" marT="76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93</a:t>
                      </a:r>
                    </a:p>
                  </a:txBody>
                  <a:tcPr marL="7697" marR="7697" marT="76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10</a:t>
                      </a:r>
                    </a:p>
                  </a:txBody>
                  <a:tcPr marL="7697" marR="7697" marT="76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15</a:t>
                      </a:r>
                    </a:p>
                  </a:txBody>
                  <a:tcPr marL="7697" marR="7697" marT="76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118</a:t>
                      </a:r>
                    </a:p>
                  </a:txBody>
                  <a:tcPr marL="7697" marR="7697" marT="76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</a:tr>
              <a:tr h="202265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Темиртау Г.А.</a:t>
                      </a:r>
                    </a:p>
                  </a:txBody>
                  <a:tcPr marL="7697" marR="7697" marT="76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КГКП"Детский сад "Айгөлек" </a:t>
                      </a:r>
                    </a:p>
                  </a:txBody>
                  <a:tcPr marL="7697" marR="7697" marT="76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98</a:t>
                      </a:r>
                    </a:p>
                  </a:txBody>
                  <a:tcPr marL="7697" marR="7697" marT="76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12</a:t>
                      </a:r>
                    </a:p>
                  </a:txBody>
                  <a:tcPr marL="7697" marR="7697" marT="76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17</a:t>
                      </a:r>
                    </a:p>
                  </a:txBody>
                  <a:tcPr marL="7697" marR="7697" marT="76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127</a:t>
                      </a:r>
                    </a:p>
                  </a:txBody>
                  <a:tcPr marL="7697" marR="7697" marT="76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</a:tr>
              <a:tr h="202265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Темиртау Г.А.</a:t>
                      </a:r>
                    </a:p>
                  </a:txBody>
                  <a:tcPr marL="7697" marR="7697" marT="76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КГКП "Ясли-сад "Әйгерім" </a:t>
                      </a:r>
                    </a:p>
                  </a:txBody>
                  <a:tcPr marL="7697" marR="7697" marT="76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105</a:t>
                      </a:r>
                    </a:p>
                  </a:txBody>
                  <a:tcPr marL="7697" marR="7697" marT="76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12</a:t>
                      </a:r>
                    </a:p>
                  </a:txBody>
                  <a:tcPr marL="7697" marR="7697" marT="76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25</a:t>
                      </a:r>
                    </a:p>
                  </a:txBody>
                  <a:tcPr marL="7697" marR="7697" marT="76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142</a:t>
                      </a:r>
                    </a:p>
                  </a:txBody>
                  <a:tcPr marL="7697" marR="7697" marT="76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</a:tr>
              <a:tr h="202265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Темиртау Г.А.</a:t>
                      </a:r>
                    </a:p>
                  </a:txBody>
                  <a:tcPr marL="7697" marR="7697" marT="76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КГКП "Детский сад "Әдемі" </a:t>
                      </a:r>
                    </a:p>
                  </a:txBody>
                  <a:tcPr marL="7697" marR="7697" marT="76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139</a:t>
                      </a:r>
                    </a:p>
                  </a:txBody>
                  <a:tcPr marL="7697" marR="7697" marT="76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18</a:t>
                      </a:r>
                    </a:p>
                  </a:txBody>
                  <a:tcPr marL="7697" marR="7697" marT="76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22</a:t>
                      </a:r>
                    </a:p>
                  </a:txBody>
                  <a:tcPr marL="7697" marR="7697" marT="76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179</a:t>
                      </a:r>
                    </a:p>
                  </a:txBody>
                  <a:tcPr marL="7697" marR="7697" marT="76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</a:tr>
              <a:tr h="202265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Темиртау Г.А.</a:t>
                      </a:r>
                    </a:p>
                  </a:txBody>
                  <a:tcPr marL="7697" marR="7697" marT="76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КГКП «Ясли-сад  «Ақбота» </a:t>
                      </a:r>
                    </a:p>
                  </a:txBody>
                  <a:tcPr marL="7697" marR="7697" marT="76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150</a:t>
                      </a:r>
                    </a:p>
                  </a:txBody>
                  <a:tcPr marL="7697" marR="7697" marT="76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19</a:t>
                      </a:r>
                    </a:p>
                  </a:txBody>
                  <a:tcPr marL="7697" marR="7697" marT="76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26</a:t>
                      </a:r>
                    </a:p>
                  </a:txBody>
                  <a:tcPr marL="7697" marR="7697" marT="76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195</a:t>
                      </a:r>
                    </a:p>
                  </a:txBody>
                  <a:tcPr marL="7697" marR="7697" marT="76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</a:tr>
              <a:tr h="197049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Темиртау Г.А.</a:t>
                      </a:r>
                    </a:p>
                  </a:txBody>
                  <a:tcPr marL="7697" marR="7697" marT="76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КГУ "Специальный детский сад  "Аққу"</a:t>
                      </a:r>
                    </a:p>
                  </a:txBody>
                  <a:tcPr marL="7697" marR="7697" marT="76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124</a:t>
                      </a:r>
                    </a:p>
                  </a:txBody>
                  <a:tcPr marL="7697" marR="7697" marT="76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33</a:t>
                      </a:r>
                    </a:p>
                  </a:txBody>
                  <a:tcPr marL="7697" marR="7697" marT="76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42</a:t>
                      </a:r>
                    </a:p>
                  </a:txBody>
                  <a:tcPr marL="7697" marR="7697" marT="76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199</a:t>
                      </a:r>
                    </a:p>
                  </a:txBody>
                  <a:tcPr marL="7697" marR="7697" marT="76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</a:tr>
              <a:tr h="317484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Темиртау Г.А.</a:t>
                      </a:r>
                    </a:p>
                  </a:txBody>
                  <a:tcPr marL="7697" marR="7697" marT="76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КГУ "Специальный детский сад  "</a:t>
                      </a:r>
                      <a:r>
                        <a:rPr lang="ru-RU" sz="1100" b="0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Балдырған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" </a:t>
                      </a:r>
                    </a:p>
                  </a:txBody>
                  <a:tcPr marL="7697" marR="7697" marT="76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137</a:t>
                      </a:r>
                    </a:p>
                  </a:txBody>
                  <a:tcPr marL="7697" marR="7697" marT="76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44</a:t>
                      </a:r>
                    </a:p>
                  </a:txBody>
                  <a:tcPr marL="7697" marR="7697" marT="76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32</a:t>
                      </a:r>
                    </a:p>
                  </a:txBody>
                  <a:tcPr marL="7697" marR="7697" marT="76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213</a:t>
                      </a:r>
                    </a:p>
                  </a:txBody>
                  <a:tcPr marL="7697" marR="7697" marT="76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</a:tr>
              <a:tr h="202265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Темиртау Г.А.</a:t>
                      </a:r>
                    </a:p>
                  </a:txBody>
                  <a:tcPr marL="7697" marR="7697" marT="76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КГКП "Ясли-сад "Қарлығаш" </a:t>
                      </a:r>
                    </a:p>
                  </a:txBody>
                  <a:tcPr marL="7697" marR="7697" marT="76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208</a:t>
                      </a:r>
                    </a:p>
                  </a:txBody>
                  <a:tcPr marL="7697" marR="7697" marT="76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30</a:t>
                      </a:r>
                    </a:p>
                  </a:txBody>
                  <a:tcPr marL="7697" marR="7697" marT="76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30</a:t>
                      </a:r>
                    </a:p>
                  </a:txBody>
                  <a:tcPr marL="7697" marR="7697" marT="76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268</a:t>
                      </a:r>
                    </a:p>
                  </a:txBody>
                  <a:tcPr marL="7697" marR="7697" marT="76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</a:tr>
              <a:tr h="202265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Темиртау Г.А.</a:t>
                      </a:r>
                    </a:p>
                  </a:txBody>
                  <a:tcPr marL="7697" marR="7697" marT="76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КГКП  "Ясли- сад  "Гүлдер" </a:t>
                      </a:r>
                    </a:p>
                  </a:txBody>
                  <a:tcPr marL="7697" marR="7697" marT="76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210</a:t>
                      </a:r>
                    </a:p>
                  </a:txBody>
                  <a:tcPr marL="7697" marR="7697" marT="76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27</a:t>
                      </a:r>
                    </a:p>
                  </a:txBody>
                  <a:tcPr marL="7697" marR="7697" marT="76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34</a:t>
                      </a:r>
                    </a:p>
                  </a:txBody>
                  <a:tcPr marL="7697" marR="7697" marT="76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271</a:t>
                      </a:r>
                    </a:p>
                  </a:txBody>
                  <a:tcPr marL="7697" marR="7697" marT="76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</a:tr>
              <a:tr h="277153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Темиртау Г.А.</a:t>
                      </a:r>
                    </a:p>
                  </a:txBody>
                  <a:tcPr marL="7697" marR="7697" marT="76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КГКП "Ясли-сад"</a:t>
                      </a:r>
                      <a:r>
                        <a:rPr lang="ru-RU" sz="1100" b="0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Нұрай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"</a:t>
                      </a:r>
                    </a:p>
                  </a:txBody>
                  <a:tcPr marL="7697" marR="7697" marT="76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230</a:t>
                      </a:r>
                    </a:p>
                  </a:txBody>
                  <a:tcPr marL="7697" marR="7697" marT="76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25</a:t>
                      </a:r>
                    </a:p>
                  </a:txBody>
                  <a:tcPr marL="7697" marR="7697" marT="76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30</a:t>
                      </a:r>
                    </a:p>
                  </a:txBody>
                  <a:tcPr marL="7697" marR="7697" marT="76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285</a:t>
                      </a:r>
                    </a:p>
                  </a:txBody>
                  <a:tcPr marL="7697" marR="7697" marT="76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</a:tr>
              <a:tr h="202265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Шахтинск Г.А.</a:t>
                      </a:r>
                    </a:p>
                  </a:txBody>
                  <a:tcPr marL="7697" marR="7697" marT="76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КГКП "Ясли-сад "Гулдер" </a:t>
                      </a:r>
                    </a:p>
                  </a:txBody>
                  <a:tcPr marL="7697" marR="7697" marT="76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133</a:t>
                      </a:r>
                    </a:p>
                  </a:txBody>
                  <a:tcPr marL="7697" marR="7697" marT="76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15</a:t>
                      </a:r>
                    </a:p>
                  </a:txBody>
                  <a:tcPr marL="7697" marR="7697" marT="76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22</a:t>
                      </a:r>
                    </a:p>
                  </a:txBody>
                  <a:tcPr marL="7697" marR="7697" marT="76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170</a:t>
                      </a:r>
                    </a:p>
                  </a:txBody>
                  <a:tcPr marL="7697" marR="7697" marT="76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</a:tr>
              <a:tr h="202265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Шахтинск Г.А.</a:t>
                      </a:r>
                    </a:p>
                  </a:txBody>
                  <a:tcPr marL="7697" marR="7697" marT="76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КГКП"Ясли-сад" Берёзка" </a:t>
                      </a:r>
                    </a:p>
                  </a:txBody>
                  <a:tcPr marL="7697" marR="7697" marT="76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199</a:t>
                      </a:r>
                    </a:p>
                  </a:txBody>
                  <a:tcPr marL="7697" marR="7697" marT="76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16</a:t>
                      </a:r>
                    </a:p>
                  </a:txBody>
                  <a:tcPr marL="7697" marR="7697" marT="76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31</a:t>
                      </a:r>
                    </a:p>
                  </a:txBody>
                  <a:tcPr marL="7697" marR="7697" marT="76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246</a:t>
                      </a:r>
                    </a:p>
                  </a:txBody>
                  <a:tcPr marL="7697" marR="7697" marT="76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</a:tr>
              <a:tr h="202265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Шахтинск Г.А.</a:t>
                      </a:r>
                    </a:p>
                  </a:txBody>
                  <a:tcPr marL="7697" marR="7697" marT="76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КГКП Ясли -сад "Алёнка" </a:t>
                      </a:r>
                    </a:p>
                  </a:txBody>
                  <a:tcPr marL="7697" marR="7697" marT="76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213</a:t>
                      </a:r>
                    </a:p>
                  </a:txBody>
                  <a:tcPr marL="7697" marR="7697" marT="76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23</a:t>
                      </a:r>
                    </a:p>
                  </a:txBody>
                  <a:tcPr marL="7697" marR="7697" marT="76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36</a:t>
                      </a:r>
                    </a:p>
                  </a:txBody>
                  <a:tcPr marL="7697" marR="7697" marT="76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272</a:t>
                      </a:r>
                    </a:p>
                  </a:txBody>
                  <a:tcPr marL="7697" marR="7697" marT="76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</a:tr>
              <a:tr h="395651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Шетский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район</a:t>
                      </a:r>
                    </a:p>
                  </a:txBody>
                  <a:tcPr marL="7697" marR="7697" marT="76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КГКП "ясли-сад "Нұрдәулет"</a:t>
                      </a:r>
                    </a:p>
                  </a:txBody>
                  <a:tcPr marL="7697" marR="7697" marT="76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49</a:t>
                      </a:r>
                    </a:p>
                  </a:txBody>
                  <a:tcPr marL="7697" marR="7697" marT="76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</a:t>
                      </a:r>
                    </a:p>
                  </a:txBody>
                  <a:tcPr marL="7697" marR="7697" marT="76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16</a:t>
                      </a:r>
                    </a:p>
                  </a:txBody>
                  <a:tcPr marL="7697" marR="7697" marT="76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70</a:t>
                      </a:r>
                    </a:p>
                  </a:txBody>
                  <a:tcPr marL="7697" marR="7697" marT="76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</a:tr>
              <a:tr h="395651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Шетский район</a:t>
                      </a:r>
                    </a:p>
                  </a:txBody>
                  <a:tcPr marL="7697" marR="7697" marT="76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КГКП "ясли сад "Балдәурен"</a:t>
                      </a:r>
                    </a:p>
                  </a:txBody>
                  <a:tcPr marL="7697" marR="7697" marT="76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50</a:t>
                      </a:r>
                    </a:p>
                  </a:txBody>
                  <a:tcPr marL="7697" marR="7697" marT="76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</a:t>
                      </a:r>
                    </a:p>
                  </a:txBody>
                  <a:tcPr marL="7697" marR="7697" marT="76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13</a:t>
                      </a:r>
                    </a:p>
                  </a:txBody>
                  <a:tcPr marL="7697" marR="7697" marT="76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71</a:t>
                      </a:r>
                    </a:p>
                  </a:txBody>
                  <a:tcPr marL="7697" marR="7697" marT="76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</a:tr>
              <a:tr h="395651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Шетский район</a:t>
                      </a:r>
                    </a:p>
                  </a:txBody>
                  <a:tcPr marL="7697" marR="7697" marT="76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КГКП "ясли-сад "Балдырған"</a:t>
                      </a:r>
                    </a:p>
                  </a:txBody>
                  <a:tcPr marL="7697" marR="7697" marT="76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75</a:t>
                      </a:r>
                    </a:p>
                  </a:txBody>
                  <a:tcPr marL="7697" marR="7697" marT="76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</a:t>
                      </a:r>
                    </a:p>
                  </a:txBody>
                  <a:tcPr marL="7697" marR="7697" marT="76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19</a:t>
                      </a:r>
                    </a:p>
                  </a:txBody>
                  <a:tcPr marL="7697" marR="7697" marT="76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102</a:t>
                      </a:r>
                    </a:p>
                  </a:txBody>
                  <a:tcPr marL="7697" marR="7697" marT="76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</a:tr>
              <a:tr h="395651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Шетский район</a:t>
                      </a:r>
                    </a:p>
                  </a:txBody>
                  <a:tcPr marL="7697" marR="7697" marT="76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КГКП "ясли-сад" Ақбота"</a:t>
                      </a:r>
                    </a:p>
                  </a:txBody>
                  <a:tcPr marL="7697" marR="7697" marT="76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140</a:t>
                      </a:r>
                    </a:p>
                  </a:txBody>
                  <a:tcPr marL="7697" marR="7697" marT="76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19</a:t>
                      </a:r>
                    </a:p>
                  </a:txBody>
                  <a:tcPr marL="7697" marR="7697" marT="76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24</a:t>
                      </a:r>
                    </a:p>
                  </a:txBody>
                  <a:tcPr marL="7697" marR="7697" marT="76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183</a:t>
                      </a:r>
                    </a:p>
                  </a:txBody>
                  <a:tcPr marL="7697" marR="7697" marT="76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</a:tr>
              <a:tr h="395651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Шетский район</a:t>
                      </a:r>
                    </a:p>
                  </a:txBody>
                  <a:tcPr marL="7697" marR="7697" marT="76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КГКП "Детский сад "Нұршуақ"</a:t>
                      </a:r>
                    </a:p>
                  </a:txBody>
                  <a:tcPr marL="7697" marR="7697" marT="76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160</a:t>
                      </a:r>
                    </a:p>
                  </a:txBody>
                  <a:tcPr marL="7697" marR="7697" marT="76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23</a:t>
                      </a:r>
                    </a:p>
                  </a:txBody>
                  <a:tcPr marL="7697" marR="7697" marT="76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31</a:t>
                      </a:r>
                    </a:p>
                  </a:txBody>
                  <a:tcPr marL="7697" marR="7697" marT="76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214</a:t>
                      </a:r>
                    </a:p>
                  </a:txBody>
                  <a:tcPr marL="7697" marR="7697" marT="76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</a:tr>
              <a:tr h="395651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Шетский район</a:t>
                      </a:r>
                    </a:p>
                  </a:txBody>
                  <a:tcPr marL="7697" marR="7697" marT="76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КГКП "ясли-сад "Балбөбек"</a:t>
                      </a:r>
                    </a:p>
                  </a:txBody>
                  <a:tcPr marL="7697" marR="7697" marT="76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180</a:t>
                      </a:r>
                    </a:p>
                  </a:txBody>
                  <a:tcPr marL="7697" marR="7697" marT="76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18</a:t>
                      </a:r>
                    </a:p>
                  </a:txBody>
                  <a:tcPr marL="7697" marR="7697" marT="76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30</a:t>
                      </a:r>
                    </a:p>
                  </a:txBody>
                  <a:tcPr marL="7697" marR="7697" marT="76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228</a:t>
                      </a:r>
                    </a:p>
                  </a:txBody>
                  <a:tcPr marL="7697" marR="7697" marT="76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4386</TotalTime>
  <Words>1631</Words>
  <Application>Microsoft Office PowerPoint</Application>
  <PresentationFormat>Экран (4:3)</PresentationFormat>
  <Paragraphs>623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ataukenova</dc:creator>
  <cp:lastModifiedBy>ataukenova</cp:lastModifiedBy>
  <cp:revision>159</cp:revision>
  <dcterms:created xsi:type="dcterms:W3CDTF">2023-03-01T05:03:49Z</dcterms:created>
  <dcterms:modified xsi:type="dcterms:W3CDTF">2023-03-15T06:40:58Z</dcterms:modified>
</cp:coreProperties>
</file>