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0" r:id="rId4"/>
    <p:sldId id="265" r:id="rId5"/>
    <p:sldId id="266" r:id="rId6"/>
    <p:sldId id="267" r:id="rId7"/>
    <p:sldId id="259" r:id="rId8"/>
    <p:sldId id="261" r:id="rId9"/>
    <p:sldId id="262" r:id="rId10"/>
    <p:sldId id="258" r:id="rId11"/>
    <p:sldId id="263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FF00"/>
    <a:srgbClr val="E97D07"/>
    <a:srgbClr val="00CC00"/>
    <a:srgbClr val="EF6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8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35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slideLayout" Target="../slideLayouts/slideLayout1.xml" /><Relationship Id="rId1" Type="http://schemas.openxmlformats.org/officeDocument/2006/relationships/audio" Target="file:///G:/&#1053;&#1045;&#1044;&#1045;&#1051;&#1071;%20&#1055;&#1056;&#1040;&#1042;/&#1051;&#1048;&#1053;&#1045;&#1049;&#1050;&#1040;/Miss_Rossii_-_Etot_Mir_Dlya_Detej_(xMusic.me).mp3" TargetMode="External" /><Relationship Id="rId4" Type="http://schemas.openxmlformats.org/officeDocument/2006/relationships/image" Target="../media/image4.pn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slideLayout" Target="../slideLayouts/slideLayout2.xml" /><Relationship Id="rId1" Type="http://schemas.openxmlformats.org/officeDocument/2006/relationships/audio" Target="file:///G:/&#1053;&#1045;&#1044;&#1045;&#1051;&#1071;%20&#1055;&#1056;&#1040;&#1042;/&#1051;&#1048;&#1053;&#1045;&#1049;&#1050;&#1040;/Miss_Rossii_-_Etot_Mir_Dlya_Detej_(xMusic.me).mp3" TargetMode="Externa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Relationship Id="rId4" Type="http://schemas.microsoft.com/office/2007/relationships/hdphoto" Target="../media/hdphoto1.wdp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Relationship Id="rId4" Type="http://schemas.microsoft.com/office/2007/relationships/hdphoto" Target="../media/hdphoto2.wdp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7" Type="http://schemas.openxmlformats.org/officeDocument/2006/relationships/image" Target="../media/image18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7.jpeg" /><Relationship Id="rId5" Type="http://schemas.openxmlformats.org/officeDocument/2006/relationships/image" Target="../media/image16.jpeg" /><Relationship Id="rId4" Type="http://schemas.openxmlformats.org/officeDocument/2006/relationships/image" Target="../media/image15.jpeg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687636">
            <a:off x="2015245" y="801246"/>
            <a:ext cx="5092750" cy="374742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ru-RU" sz="5400" b="1" dirty="0">
                <a:solidFill>
                  <a:srgbClr val="7030A0"/>
                </a:solidFill>
              </a:rPr>
              <a:t>«</a:t>
            </a:r>
            <a:r>
              <a:rPr lang="ru-RU" sz="5400" b="1" dirty="0">
                <a:solidFill>
                  <a:srgbClr val="FF0000"/>
                </a:solidFill>
              </a:rPr>
              <a:t>М</a:t>
            </a:r>
            <a:r>
              <a:rPr lang="ru-RU" sz="5400" b="1" dirty="0">
                <a:solidFill>
                  <a:srgbClr val="E97D07"/>
                </a:solidFill>
              </a:rPr>
              <a:t>И</a:t>
            </a:r>
            <a:r>
              <a:rPr lang="ru-RU" sz="5400" b="1" dirty="0">
                <a:solidFill>
                  <a:srgbClr val="FFFF00"/>
                </a:solidFill>
              </a:rPr>
              <a:t>Р</a:t>
            </a:r>
            <a:r>
              <a:rPr lang="ru-RU" sz="5400" b="1" dirty="0">
                <a:solidFill>
                  <a:srgbClr val="FF0000"/>
                </a:solidFill>
              </a:rPr>
              <a:t>  </a:t>
            </a:r>
            <a:r>
              <a:rPr lang="ru-RU" sz="5400" b="1" dirty="0">
                <a:solidFill>
                  <a:srgbClr val="00B050"/>
                </a:solidFill>
              </a:rPr>
              <a:t>П</a:t>
            </a:r>
            <a:r>
              <a:rPr lang="ru-RU" sz="5400" b="1" dirty="0">
                <a:solidFill>
                  <a:srgbClr val="00B0F0"/>
                </a:solidFill>
              </a:rPr>
              <a:t>Р</a:t>
            </a:r>
            <a:r>
              <a:rPr lang="ru-RU" sz="5400" b="1" dirty="0">
                <a:solidFill>
                  <a:srgbClr val="0070C0"/>
                </a:solidFill>
              </a:rPr>
              <a:t>А</a:t>
            </a:r>
            <a:r>
              <a:rPr lang="ru-RU" sz="5400" b="1" dirty="0">
                <a:solidFill>
                  <a:srgbClr val="7030A0"/>
                </a:solidFill>
              </a:rPr>
              <a:t>В </a:t>
            </a:r>
            <a:r>
              <a:rPr lang="ru-RU" sz="5400" b="1" dirty="0">
                <a:solidFill>
                  <a:srgbClr val="FF0000"/>
                </a:solidFill>
              </a:rPr>
              <a:t> Д</a:t>
            </a:r>
            <a:r>
              <a:rPr lang="ru-RU" sz="5400" b="1" dirty="0">
                <a:solidFill>
                  <a:srgbClr val="FFFF00"/>
                </a:solidFill>
              </a:rPr>
              <a:t>Е</a:t>
            </a:r>
            <a:r>
              <a:rPr lang="ru-RU" sz="5400" b="1" dirty="0">
                <a:solidFill>
                  <a:srgbClr val="00B0F0"/>
                </a:solidFill>
              </a:rPr>
              <a:t>Т</a:t>
            </a:r>
            <a:r>
              <a:rPr lang="ru-RU" sz="5400" b="1" dirty="0">
                <a:solidFill>
                  <a:srgbClr val="00B050"/>
                </a:solidFill>
              </a:rPr>
              <a:t>Е</a:t>
            </a:r>
            <a:r>
              <a:rPr lang="ru-RU" sz="5400" b="1" dirty="0">
                <a:solidFill>
                  <a:srgbClr val="7030A0"/>
                </a:solidFill>
              </a:rPr>
              <a:t>Й»</a:t>
            </a:r>
            <a:r>
              <a:rPr lang="ru-RU" sz="5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5643578"/>
            <a:ext cx="3929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</p:txBody>
      </p:sp>
      <p:pic>
        <p:nvPicPr>
          <p:cNvPr id="1026" name="Picture 2" descr="K:\НЕДЕЛЯ ПРАВ\ЛИНЕЙКА\d6d8ac5e7edc57c0100666b899bae3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142984"/>
            <a:ext cx="4214842" cy="42148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Miss_Rossii_-_Etot_Mir_Dlya_Detej_(xMusic.me).mp3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286248" y="3143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0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-108520" y="-99392"/>
            <a:ext cx="9023211" cy="14401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НЕТ</a:t>
            </a:r>
            <a:r>
              <a:rPr lang="ru-RU" sz="3200" b="1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ПРАВ  БЕЗ ОБЯЗАННОСТЕЙ, 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КАК НЕТ ОБЯЗАННОСТЕЙ БЕЗ ПРАВ!</a:t>
            </a:r>
            <a:endParaRPr lang="ru-RU" sz="32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0" t="34256" r="22148" b="5114"/>
          <a:stretch/>
        </p:blipFill>
        <p:spPr>
          <a:xfrm>
            <a:off x="1115616" y="1515132"/>
            <a:ext cx="6336704" cy="534286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2" t="5655" r="10964" b="2807"/>
          <a:stretch/>
        </p:blipFill>
        <p:spPr>
          <a:xfrm>
            <a:off x="-324544" y="3143"/>
            <a:ext cx="9793088" cy="685800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928508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143932" cy="2857520"/>
          </a:xfrm>
        </p:spPr>
        <p:txBody>
          <a:bodyPr>
            <a:prstTxWarp prst="textCanUp">
              <a:avLst/>
            </a:prstTxWarp>
          </a:bodyPr>
          <a:lstStyle/>
          <a:p>
            <a:pPr algn="ctr"/>
            <a:r>
              <a:rPr lang="ru-RU" dirty="0">
                <a:ln>
                  <a:solidFill>
                    <a:schemeClr val="accent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СПАСИБО ЗА ВНИМАНИЕ ! </a:t>
            </a:r>
            <a:r>
              <a:rPr lang="ru-RU" dirty="0">
                <a:ln>
                  <a:solidFill>
                    <a:schemeClr val="accent2"/>
                  </a:solidFill>
                </a:ln>
                <a:solidFill>
                  <a:srgbClr val="FFFF00"/>
                </a:solidFill>
              </a:rPr>
              <a:t>!</a:t>
            </a:r>
          </a:p>
        </p:txBody>
      </p:sp>
      <p:pic>
        <p:nvPicPr>
          <p:cNvPr id="3" name="Miss_Rossii_-_Etot_Mir_Dlya_Detej_(xMusic.me).mp3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072462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0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687636">
            <a:off x="2015245" y="801246"/>
            <a:ext cx="5092750" cy="374742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ru-RU" sz="5400" b="1" dirty="0">
                <a:solidFill>
                  <a:srgbClr val="7030A0"/>
                </a:solidFill>
              </a:rPr>
              <a:t>«</a:t>
            </a:r>
            <a:r>
              <a:rPr lang="ru-RU" sz="5400" b="1" dirty="0">
                <a:solidFill>
                  <a:srgbClr val="FF0000"/>
                </a:solidFill>
              </a:rPr>
              <a:t>М</a:t>
            </a:r>
            <a:r>
              <a:rPr lang="ru-RU" sz="5400" b="1" dirty="0">
                <a:solidFill>
                  <a:srgbClr val="E97D07"/>
                </a:solidFill>
              </a:rPr>
              <a:t>И</a:t>
            </a:r>
            <a:r>
              <a:rPr lang="ru-RU" sz="5400" b="1" dirty="0">
                <a:solidFill>
                  <a:srgbClr val="FFFF00"/>
                </a:solidFill>
              </a:rPr>
              <a:t>Р</a:t>
            </a:r>
            <a:r>
              <a:rPr lang="ru-RU" sz="5400" b="1" dirty="0">
                <a:solidFill>
                  <a:srgbClr val="FF0000"/>
                </a:solidFill>
              </a:rPr>
              <a:t>  </a:t>
            </a:r>
            <a:r>
              <a:rPr lang="ru-RU" sz="5400" b="1" dirty="0">
                <a:solidFill>
                  <a:srgbClr val="00B050"/>
                </a:solidFill>
              </a:rPr>
              <a:t>П</a:t>
            </a:r>
            <a:r>
              <a:rPr lang="ru-RU" sz="5400" b="1" dirty="0">
                <a:solidFill>
                  <a:srgbClr val="00B0F0"/>
                </a:solidFill>
              </a:rPr>
              <a:t>Р</a:t>
            </a:r>
            <a:r>
              <a:rPr lang="ru-RU" sz="5400" b="1" dirty="0">
                <a:solidFill>
                  <a:srgbClr val="0070C0"/>
                </a:solidFill>
              </a:rPr>
              <a:t>А</a:t>
            </a:r>
            <a:r>
              <a:rPr lang="ru-RU" sz="5400" b="1" dirty="0">
                <a:solidFill>
                  <a:srgbClr val="7030A0"/>
                </a:solidFill>
              </a:rPr>
              <a:t>В </a:t>
            </a:r>
            <a:r>
              <a:rPr lang="ru-RU" sz="5400" b="1" dirty="0">
                <a:solidFill>
                  <a:srgbClr val="FF0000"/>
                </a:solidFill>
              </a:rPr>
              <a:t> Д</a:t>
            </a:r>
            <a:r>
              <a:rPr lang="ru-RU" sz="5400" b="1" dirty="0">
                <a:solidFill>
                  <a:srgbClr val="FFFF00"/>
                </a:solidFill>
              </a:rPr>
              <a:t>Е</a:t>
            </a:r>
            <a:r>
              <a:rPr lang="ru-RU" sz="5400" b="1" dirty="0">
                <a:solidFill>
                  <a:srgbClr val="00B0F0"/>
                </a:solidFill>
              </a:rPr>
              <a:t>Т</a:t>
            </a:r>
            <a:r>
              <a:rPr lang="ru-RU" sz="5400" b="1" dirty="0">
                <a:solidFill>
                  <a:srgbClr val="00B050"/>
                </a:solidFill>
              </a:rPr>
              <a:t>Е</a:t>
            </a:r>
            <a:r>
              <a:rPr lang="ru-RU" sz="5400" b="1" dirty="0">
                <a:solidFill>
                  <a:srgbClr val="7030A0"/>
                </a:solidFill>
              </a:rPr>
              <a:t>Й»</a:t>
            </a:r>
            <a:r>
              <a:rPr lang="ru-RU" sz="54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026" name="Picture 2" descr="K:\НЕДЕЛЯ ПРАВ\ЛИНЕЙКА\d6d8ac5e7edc57c0100666b899bae3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142984"/>
            <a:ext cx="4214842" cy="42148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5"/>
          <a:stretch/>
        </p:blipFill>
        <p:spPr>
          <a:xfrm rot="1052258">
            <a:off x="1348336" y="1216561"/>
            <a:ext cx="5473472" cy="5734408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8" name="Овальная выноска 7"/>
          <p:cNvSpPr/>
          <p:nvPr/>
        </p:nvSpPr>
        <p:spPr>
          <a:xfrm rot="10800000" flipV="1">
            <a:off x="-36512" y="188640"/>
            <a:ext cx="4850757" cy="1770684"/>
          </a:xfrm>
          <a:prstGeom prst="wedgeEllipseCallou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Ну, нельзя же нравиться</a:t>
            </a:r>
          </a:p>
          <a:p>
            <a:pPr lvl="0"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Всем подряд! </a:t>
            </a:r>
          </a:p>
          <a:p>
            <a:pPr lvl="0"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Нужно к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ого-то и раздражать </a:t>
            </a:r>
          </a:p>
          <a:p>
            <a:pPr lvl="0"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разнообразия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0" name="Овальная выноска 9"/>
          <p:cNvSpPr/>
          <p:nvPr/>
        </p:nvSpPr>
        <p:spPr>
          <a:xfrm rot="10800000" flipH="1" flipV="1">
            <a:off x="4829801" y="188640"/>
            <a:ext cx="4464496" cy="1808259"/>
          </a:xfrm>
          <a:prstGeom prst="wedgeEllipseCallou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Хочу устроить праздник прямо сегодня и сейчас! Хочу-хочу-хочу!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66359" y="647377"/>
            <a:ext cx="3537667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Хочу устроить праздник прямо сегодня и сейчас!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Хочу-хочу-хочу!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44399" y="3054795"/>
            <a:ext cx="5421847" cy="361456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421846" cy="3614564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92275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13941" r="16633" b="10211"/>
          <a:stretch/>
        </p:blipFill>
        <p:spPr>
          <a:xfrm>
            <a:off x="3827917" y="260648"/>
            <a:ext cx="4992555" cy="374441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29000"/>
            <a:ext cx="5310689" cy="3312368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3894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371522" cy="439248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830" y="2924944"/>
            <a:ext cx="5539506" cy="374441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20830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000" cap="none" dirty="0">
                <a:solidFill>
                  <a:srgbClr val="7030A0"/>
                </a:solidFill>
                <a:effectLst/>
              </a:rPr>
              <a:t>По словарю Ожегова: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7910538" cy="4525963"/>
          </a:xfrm>
        </p:spPr>
        <p:txBody>
          <a:bodyPr/>
          <a:lstStyle/>
          <a:p>
            <a:pPr algn="just">
              <a:buNone/>
            </a:pPr>
            <a:r>
              <a:rPr lang="ru-RU" sz="2800" dirty="0">
                <a:solidFill>
                  <a:srgbClr val="C00000"/>
                </a:solidFill>
              </a:rPr>
              <a:t>   </a:t>
            </a:r>
            <a:r>
              <a:rPr lang="ru-RU" sz="2800" b="1" dirty="0">
                <a:solidFill>
                  <a:srgbClr val="C00000"/>
                </a:solidFill>
              </a:rPr>
              <a:t>«Право </a:t>
            </a:r>
            <a:r>
              <a:rPr lang="ru-RU" sz="2800" dirty="0">
                <a:solidFill>
                  <a:srgbClr val="C00000"/>
                </a:solidFill>
              </a:rPr>
              <a:t>- это совокупность устанавливаемых и охраняемых государственной властью норм и правил, регулирующих отношения людей в обществе».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8" t="-10887" r="9274" b="-13046"/>
          <a:stretch/>
        </p:blipFill>
        <p:spPr>
          <a:xfrm>
            <a:off x="2772234" y="2636912"/>
            <a:ext cx="4824101" cy="4221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686800" cy="68578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ПРАВА   ДЕТЕЙ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18977" y="1135004"/>
            <a:ext cx="3106801" cy="128588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6400" b="1" dirty="0"/>
              <a:t>   </a:t>
            </a:r>
            <a:r>
              <a:rPr lang="ru-RU" sz="6400" b="1" dirty="0">
                <a:solidFill>
                  <a:srgbClr val="00B050"/>
                </a:solidFill>
              </a:rPr>
              <a:t>В своих правах мы все равны:</a:t>
            </a:r>
            <a:br>
              <a:rPr lang="ru-RU" sz="6400" b="1" dirty="0">
                <a:solidFill>
                  <a:srgbClr val="00B050"/>
                </a:solidFill>
              </a:rPr>
            </a:br>
            <a:r>
              <a:rPr lang="ru-RU" sz="6400" b="1" dirty="0">
                <a:solidFill>
                  <a:srgbClr val="00B050"/>
                </a:solidFill>
              </a:rPr>
              <a:t>И взрослые и дети.</a:t>
            </a:r>
            <a:br>
              <a:rPr lang="ru-RU" sz="6400" b="1" dirty="0">
                <a:solidFill>
                  <a:srgbClr val="00B050"/>
                </a:solidFill>
              </a:rPr>
            </a:br>
            <a:r>
              <a:rPr lang="ru-RU" sz="6400" b="1" dirty="0">
                <a:solidFill>
                  <a:srgbClr val="00B050"/>
                </a:solidFill>
              </a:rPr>
              <a:t>Все расы, веры, языки – </a:t>
            </a:r>
            <a:br>
              <a:rPr lang="ru-RU" sz="6400" b="1" dirty="0">
                <a:solidFill>
                  <a:srgbClr val="00B050"/>
                </a:solidFill>
              </a:rPr>
            </a:br>
            <a:r>
              <a:rPr lang="ru-RU" sz="6400" b="1" dirty="0">
                <a:solidFill>
                  <a:srgbClr val="00B050"/>
                </a:solidFill>
              </a:rPr>
              <a:t>Все люди на планете.</a:t>
            </a:r>
          </a:p>
          <a:p>
            <a:pPr>
              <a:buNone/>
            </a:pPr>
            <a:endParaRPr lang="ru-RU" sz="6400" dirty="0"/>
          </a:p>
          <a:p>
            <a:pPr>
              <a:buNone/>
            </a:pPr>
            <a:endParaRPr lang="ru-RU" sz="6400" dirty="0"/>
          </a:p>
          <a:p>
            <a:pPr>
              <a:buNone/>
            </a:pPr>
            <a:endParaRPr lang="ru-RU" sz="6400" dirty="0"/>
          </a:p>
          <a:p>
            <a:pPr>
              <a:buNone/>
            </a:pPr>
            <a:endParaRPr lang="ru-RU" sz="6400" dirty="0"/>
          </a:p>
          <a:p>
            <a:pPr algn="ctr">
              <a:buNone/>
            </a:pPr>
            <a:r>
              <a:rPr lang="ru-RU" sz="6400" b="1" dirty="0">
                <a:solidFill>
                  <a:srgbClr val="00B050"/>
                </a:solidFill>
              </a:rPr>
              <a:t>        </a:t>
            </a:r>
          </a:p>
          <a:p>
            <a:pPr>
              <a:buNone/>
            </a:pPr>
            <a:endParaRPr lang="ru-RU" sz="6400" dirty="0"/>
          </a:p>
          <a:p>
            <a:pPr>
              <a:buNone/>
            </a:pPr>
            <a:endParaRPr lang="ru-RU" sz="6400" dirty="0"/>
          </a:p>
          <a:p>
            <a:pPr>
              <a:buNone/>
            </a:pPr>
            <a:endParaRPr lang="ru-RU" sz="6400" dirty="0"/>
          </a:p>
          <a:p>
            <a:pPr>
              <a:buNone/>
            </a:pPr>
            <a:endParaRPr lang="ru-RU" sz="6400" dirty="0"/>
          </a:p>
          <a:p>
            <a:pPr>
              <a:buNone/>
            </a:pPr>
            <a:endParaRPr lang="ru-RU" sz="6400" dirty="0"/>
          </a:p>
          <a:p>
            <a:pPr>
              <a:buNone/>
            </a:pPr>
            <a:endParaRPr lang="ru-RU" sz="6400" dirty="0"/>
          </a:p>
          <a:p>
            <a:pPr>
              <a:buNone/>
            </a:pPr>
            <a:endParaRPr lang="ru-RU" sz="6400" dirty="0"/>
          </a:p>
          <a:p>
            <a:endParaRPr lang="ru-RU" sz="6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2857496"/>
            <a:ext cx="2857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b="1" dirty="0">
                <a:solidFill>
                  <a:srgbClr val="FF0000"/>
                </a:solidFill>
              </a:rPr>
              <a:t>На любовь имеют право</a:t>
            </a:r>
            <a:br>
              <a:rPr lang="ru-RU" sz="1600" b="1" dirty="0">
                <a:solidFill>
                  <a:srgbClr val="FF0000"/>
                </a:solidFill>
              </a:rPr>
            </a:br>
            <a:r>
              <a:rPr lang="ru-RU" sz="1600" b="1" dirty="0">
                <a:solidFill>
                  <a:srgbClr val="FF0000"/>
                </a:solidFill>
              </a:rPr>
              <a:t>Все ребята на Земле,</a:t>
            </a:r>
            <a:br>
              <a:rPr lang="ru-RU" sz="1600" b="1" dirty="0">
                <a:solidFill>
                  <a:srgbClr val="FF0000"/>
                </a:solidFill>
              </a:rPr>
            </a:br>
            <a:r>
              <a:rPr lang="ru-RU" sz="1600" b="1" dirty="0">
                <a:solidFill>
                  <a:srgbClr val="FF0000"/>
                </a:solidFill>
              </a:rPr>
              <a:t>На заботу и на ласку,</a:t>
            </a:r>
            <a:br>
              <a:rPr lang="ru-RU" sz="1600" b="1" dirty="0">
                <a:solidFill>
                  <a:srgbClr val="FF0000"/>
                </a:solidFill>
              </a:rPr>
            </a:br>
            <a:r>
              <a:rPr lang="ru-RU" sz="1600" b="1" dirty="0">
                <a:solidFill>
                  <a:srgbClr val="FF0000"/>
                </a:solidFill>
              </a:rPr>
              <a:t>Право жить в своей семье.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07885" y="1127646"/>
            <a:ext cx="2857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b="1" dirty="0">
                <a:solidFill>
                  <a:srgbClr val="00B0F0"/>
                </a:solidFill>
              </a:rPr>
              <a:t>В дом без спроса к вам никто</a:t>
            </a:r>
            <a:br>
              <a:rPr lang="ru-RU" sz="1600" b="1" dirty="0">
                <a:solidFill>
                  <a:srgbClr val="00B0F0"/>
                </a:solidFill>
              </a:rPr>
            </a:br>
            <a:r>
              <a:rPr lang="ru-RU" sz="1600" b="1" dirty="0">
                <a:solidFill>
                  <a:srgbClr val="00B0F0"/>
                </a:solidFill>
              </a:rPr>
              <a:t>Заходить не может.</a:t>
            </a:r>
            <a:br>
              <a:rPr lang="ru-RU" sz="1600" b="1" dirty="0">
                <a:solidFill>
                  <a:srgbClr val="00B0F0"/>
                </a:solidFill>
              </a:rPr>
            </a:br>
            <a:r>
              <a:rPr lang="ru-RU" sz="1600" b="1" dirty="0">
                <a:solidFill>
                  <a:srgbClr val="00B0F0"/>
                </a:solidFill>
              </a:rPr>
              <a:t>Ваши вещи и добро</a:t>
            </a:r>
            <a:br>
              <a:rPr lang="ru-RU" sz="1600" b="1" dirty="0">
                <a:solidFill>
                  <a:srgbClr val="00B0F0"/>
                </a:solidFill>
              </a:rPr>
            </a:br>
            <a:r>
              <a:rPr lang="ru-RU" sz="1600" b="1" dirty="0">
                <a:solidFill>
                  <a:srgbClr val="00B0F0"/>
                </a:solidFill>
              </a:rPr>
              <a:t>Брать не может  тоже.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92318" y="5709368"/>
            <a:ext cx="29289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b="1" dirty="0">
                <a:solidFill>
                  <a:srgbClr val="7030A0"/>
                </a:solidFill>
              </a:rPr>
              <a:t>В школу ходят все детишки -</a:t>
            </a:r>
          </a:p>
          <a:p>
            <a:pPr algn="ctr">
              <a:buNone/>
            </a:pPr>
            <a:r>
              <a:rPr lang="ru-RU" sz="1600" b="1" dirty="0">
                <a:solidFill>
                  <a:srgbClr val="7030A0"/>
                </a:solidFill>
              </a:rPr>
              <a:t>Это право есть у нас.</a:t>
            </a:r>
          </a:p>
          <a:p>
            <a:pPr algn="ctr">
              <a:buNone/>
            </a:pPr>
            <a:r>
              <a:rPr lang="ru-RU" sz="1600" b="1" dirty="0">
                <a:solidFill>
                  <a:srgbClr val="7030A0"/>
                </a:solidFill>
              </a:rPr>
              <a:t>Пишем там, читаем книжки, </a:t>
            </a:r>
          </a:p>
          <a:p>
            <a:pPr algn="ctr">
              <a:buNone/>
            </a:pPr>
            <a:r>
              <a:rPr lang="ru-RU" sz="1600" b="1" dirty="0">
                <a:solidFill>
                  <a:srgbClr val="7030A0"/>
                </a:solidFill>
              </a:rPr>
              <a:t>Всему учат в школе нас.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29290" y="3643314"/>
            <a:ext cx="32147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1600" b="1" dirty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1600" b="1" dirty="0">
                <a:solidFill>
                  <a:srgbClr val="EF6A07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Никто не может вас пытать,</a:t>
            </a:r>
            <a:br>
              <a:rPr lang="ru-RU" sz="1600" b="1" dirty="0">
                <a:solidFill>
                  <a:srgbClr val="EF6A07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600" b="1" dirty="0">
                <a:solidFill>
                  <a:srgbClr val="EF6A07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Делать больно, обижать.</a:t>
            </a:r>
            <a:br>
              <a:rPr lang="ru-RU" sz="1600" b="1" dirty="0">
                <a:solidFill>
                  <a:srgbClr val="EF6A07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600" b="1" dirty="0">
                <a:solidFill>
                  <a:srgbClr val="EF6A07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Вы запомните одно –</a:t>
            </a:r>
            <a:br>
              <a:rPr lang="ru-RU" sz="1600" b="1" dirty="0">
                <a:solidFill>
                  <a:srgbClr val="EF6A07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600" b="1" dirty="0">
                <a:solidFill>
                  <a:srgbClr val="EF6A07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Бить детей запрещено!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252536" y="3861048"/>
            <a:ext cx="35004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b="1" dirty="0">
                <a:solidFill>
                  <a:srgbClr val="0070C0"/>
                </a:solidFill>
              </a:rPr>
              <a:t>Сохранить своё здоровье – </a:t>
            </a:r>
            <a:br>
              <a:rPr lang="ru-RU" sz="1600" b="1" dirty="0">
                <a:solidFill>
                  <a:srgbClr val="0070C0"/>
                </a:solidFill>
              </a:rPr>
            </a:br>
            <a:r>
              <a:rPr lang="ru-RU" sz="1600" b="1" dirty="0">
                <a:solidFill>
                  <a:srgbClr val="0070C0"/>
                </a:solidFill>
              </a:rPr>
              <a:t>Право есть у нас такое.</a:t>
            </a:r>
            <a:br>
              <a:rPr lang="ru-RU" sz="1600" b="1" dirty="0">
                <a:solidFill>
                  <a:srgbClr val="0070C0"/>
                </a:solidFill>
              </a:rPr>
            </a:br>
            <a:r>
              <a:rPr lang="ru-RU" sz="1600" b="1" dirty="0">
                <a:solidFill>
                  <a:srgbClr val="0070C0"/>
                </a:solidFill>
              </a:rPr>
              <a:t>Заболев, когда случиться – </a:t>
            </a:r>
            <a:br>
              <a:rPr lang="ru-RU" sz="1600" b="1" dirty="0">
                <a:solidFill>
                  <a:srgbClr val="0070C0"/>
                </a:solidFill>
              </a:rPr>
            </a:br>
            <a:r>
              <a:rPr lang="ru-RU" sz="1600" b="1" dirty="0">
                <a:solidFill>
                  <a:srgbClr val="0070C0"/>
                </a:solidFill>
              </a:rPr>
              <a:t>Каждый вправе полечиться.</a:t>
            </a: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16" y="2044322"/>
            <a:ext cx="2122565" cy="1456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Объект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3" t="20741" r="7113" b="4482"/>
          <a:stretch/>
        </p:blipFill>
        <p:spPr>
          <a:xfrm>
            <a:off x="3428992" y="1214422"/>
            <a:ext cx="2120290" cy="1463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Объект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1" t="17924" r="8199" b="7634"/>
          <a:stretch/>
        </p:blipFill>
        <p:spPr>
          <a:xfrm>
            <a:off x="6435553" y="5013176"/>
            <a:ext cx="2108727" cy="1473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Объект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7" t="9025" r="5974" b="8656"/>
          <a:stretch/>
        </p:blipFill>
        <p:spPr>
          <a:xfrm>
            <a:off x="430926" y="5007868"/>
            <a:ext cx="2108728" cy="1478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Объект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" r="2367" b="7664"/>
          <a:stretch/>
        </p:blipFill>
        <p:spPr>
          <a:xfrm>
            <a:off x="3428992" y="3929066"/>
            <a:ext cx="2120941" cy="1413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Объект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952" y="2204864"/>
            <a:ext cx="2121489" cy="1479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ОБЯЗАННОСТИ ШКОЛЬНИКА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5214974" cy="92869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5100" dirty="0"/>
              <a:t>    </a:t>
            </a:r>
            <a:r>
              <a:rPr lang="ru-RU" sz="6000" b="1" dirty="0">
                <a:solidFill>
                  <a:srgbClr val="0070C0"/>
                </a:solidFill>
              </a:rPr>
              <a:t>Помогать старшим и младшим</a:t>
            </a:r>
          </a:p>
          <a:p>
            <a:pPr>
              <a:buNone/>
            </a:pPr>
            <a:r>
              <a:rPr lang="ru-RU" sz="5100" b="1" dirty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1752889"/>
            <a:ext cx="3357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FF0000"/>
                </a:solidFill>
              </a:rPr>
              <a:t>Хорошо учиться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395831"/>
            <a:ext cx="6433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00B050"/>
                </a:solidFill>
              </a:rPr>
              <a:t>Содержать в чистоте свой дом и учебный класс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3324525"/>
            <a:ext cx="4818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>
                <a:ln>
                  <a:solidFill>
                    <a:srgbClr val="E97D07"/>
                  </a:solidFill>
                </a:ln>
                <a:solidFill>
                  <a:srgbClr val="FFFF00"/>
                </a:solidFill>
              </a:rPr>
              <a:t>Следить за своим внешним видом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967467"/>
            <a:ext cx="3929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7030A0"/>
                </a:solidFill>
              </a:rPr>
              <a:t>Хорошо вести себя в школе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5246066"/>
            <a:ext cx="535785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Не нарушать дисциплину на уроках 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и переменах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9372" y="4467533"/>
            <a:ext cx="2640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00CC00"/>
                </a:solidFill>
              </a:rPr>
              <a:t>Охранять природу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6248" y="5967731"/>
            <a:ext cx="3970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0070C0"/>
                </a:solidFill>
              </a:rPr>
              <a:t>Уважать права других людей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Трек">
  <a:themeElements>
    <a:clrScheme name="Другая 2">
      <a:dk1>
        <a:sysClr val="windowText" lastClr="494949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500</TotalTime>
  <Words>197</Words>
  <Application>Microsoft Office PowerPoint</Application>
  <PresentationFormat>Экран (4:3)</PresentationFormat>
  <Paragraphs>53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 словарю Ожегова:</vt:lpstr>
      <vt:lpstr>ПРАВА   ДЕТЕЙ</vt:lpstr>
      <vt:lpstr>ОБЯЗАННОСТИ ШКОЛЬНИКА</vt:lpstr>
      <vt:lpstr>Презентация PowerPoint</vt:lpstr>
      <vt:lpstr>Презентация PowerPoint</vt:lpstr>
      <vt:lpstr>СПАСИБО ЗА ВНИМАНИЕ !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Перизат Сапарова</cp:lastModifiedBy>
  <cp:revision>46</cp:revision>
  <dcterms:modified xsi:type="dcterms:W3CDTF">2023-05-25T05:09:29Z</dcterms:modified>
</cp:coreProperties>
</file>