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8" d="100"/>
          <a:sy n="58" d="100"/>
        </p:scale>
        <p:origin x="84" y="5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A5B1A-3754-42E7-82B8-85B875B9D173}" type="datetimeFigureOut">
              <a:rPr lang="ru-RU" smtClean="0"/>
              <a:t>22.09.2022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92544D-0971-4997-BB2F-22B47CE9CE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554378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A5B1A-3754-42E7-82B8-85B875B9D173}" type="datetimeFigureOut">
              <a:rPr lang="ru-RU" smtClean="0"/>
              <a:t>22.09.2022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92544D-0971-4997-BB2F-22B47CE9CE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844516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A5B1A-3754-42E7-82B8-85B875B9D173}" type="datetimeFigureOut">
              <a:rPr lang="ru-RU" smtClean="0"/>
              <a:t>22.09.2022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92544D-0971-4997-BB2F-22B47CE9CE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71508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A5B1A-3754-42E7-82B8-85B875B9D173}" type="datetimeFigureOut">
              <a:rPr lang="ru-RU" smtClean="0"/>
              <a:t>22.09.2022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92544D-0971-4997-BB2F-22B47CE9CE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465702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A5B1A-3754-42E7-82B8-85B875B9D173}" type="datetimeFigureOut">
              <a:rPr lang="ru-RU" smtClean="0"/>
              <a:t>22.09.2022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92544D-0971-4997-BB2F-22B47CE9CE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324220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A5B1A-3754-42E7-82B8-85B875B9D173}" type="datetimeFigureOut">
              <a:rPr lang="ru-RU" smtClean="0"/>
              <a:t>22.09.2022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92544D-0971-4997-BB2F-22B47CE9CE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192774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A5B1A-3754-42E7-82B8-85B875B9D173}" type="datetimeFigureOut">
              <a:rPr lang="ru-RU" smtClean="0"/>
              <a:t>22.09.2022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92544D-0971-4997-BB2F-22B47CE9CE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489023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A5B1A-3754-42E7-82B8-85B875B9D173}" type="datetimeFigureOut">
              <a:rPr lang="ru-RU" smtClean="0"/>
              <a:t>22.09.2022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92544D-0971-4997-BB2F-22B47CE9CE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161018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A5B1A-3754-42E7-82B8-85B875B9D173}" type="datetimeFigureOut">
              <a:rPr lang="ru-RU" smtClean="0"/>
              <a:t>22.09.2022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92544D-0971-4997-BB2F-22B47CE9CE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525286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A5B1A-3754-42E7-82B8-85B875B9D173}" type="datetimeFigureOut">
              <a:rPr lang="ru-RU" smtClean="0"/>
              <a:t>22.09.2022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92544D-0971-4997-BB2F-22B47CE9CE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644367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A5B1A-3754-42E7-82B8-85B875B9D173}" type="datetimeFigureOut">
              <a:rPr lang="ru-RU" smtClean="0"/>
              <a:t>22.09.2022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92544D-0971-4997-BB2F-22B47CE9CE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87454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9A5B1A-3754-42E7-82B8-85B875B9D173}" type="datetimeFigureOut">
              <a:rPr lang="ru-RU" smtClean="0"/>
              <a:t>22.09.2022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92544D-0971-4997-BB2F-22B47CE9CE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836746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11"/>
          <p:cNvSpPr txBox="1">
            <a:spLocks noGrp="1"/>
          </p:cNvSpPr>
          <p:nvPr>
            <p:ph type="ctrTitle"/>
          </p:nvPr>
        </p:nvSpPr>
        <p:spPr>
          <a:xfrm>
            <a:off x="272717" y="1520689"/>
            <a:ext cx="11919283" cy="333681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3600" b="1" dirty="0">
                <a:solidFill>
                  <a:srgbClr val="7030A0"/>
                </a:solidFill>
                <a:latin typeface="Montserrat Semi-Bold Bold"/>
              </a:rPr>
              <a:t>ПРИКАЗ МП РК от 25.08.2022 г. № 377 </a:t>
            </a:r>
            <a:r>
              <a:rPr lang="ru-RU" sz="3600" b="1" dirty="0">
                <a:solidFill>
                  <a:schemeClr val="accent1">
                    <a:lumMod val="75000"/>
                  </a:schemeClr>
                </a:solidFill>
                <a:latin typeface="Montserrat Semi-Bold Bold"/>
              </a:rPr>
              <a:t/>
            </a:r>
            <a:br>
              <a:rPr lang="ru-RU" sz="3600" b="1" dirty="0">
                <a:solidFill>
                  <a:schemeClr val="accent1">
                    <a:lumMod val="75000"/>
                  </a:schemeClr>
                </a:solidFill>
                <a:latin typeface="Montserrat Semi-Bold Bold"/>
              </a:rPr>
            </a:br>
            <a:r>
              <a:rPr lang="ru-RU" sz="3600" b="1" dirty="0">
                <a:solidFill>
                  <a:schemeClr val="accent1">
                    <a:lumMod val="75000"/>
                  </a:schemeClr>
                </a:solidFill>
                <a:latin typeface="Montserrat Semi-Bold Bold"/>
              </a:rPr>
              <a:t>«Об утверждении Правил деятельности </a:t>
            </a:r>
            <a:br>
              <a:rPr lang="ru-RU" sz="3600" b="1" dirty="0">
                <a:solidFill>
                  <a:schemeClr val="accent1">
                    <a:lumMod val="75000"/>
                  </a:schemeClr>
                </a:solidFill>
                <a:latin typeface="Montserrat Semi-Bold Bold"/>
              </a:rPr>
            </a:br>
            <a:r>
              <a:rPr lang="ru-RU" sz="3600" b="1" dirty="0">
                <a:solidFill>
                  <a:schemeClr val="accent1">
                    <a:lumMod val="75000"/>
                  </a:schemeClr>
                </a:solidFill>
                <a:latin typeface="Montserrat Semi-Bold Bold"/>
              </a:rPr>
              <a:t>Психологической службы </a:t>
            </a:r>
            <a:br>
              <a:rPr lang="ru-RU" sz="3600" b="1" dirty="0">
                <a:solidFill>
                  <a:schemeClr val="accent1">
                    <a:lumMod val="75000"/>
                  </a:schemeClr>
                </a:solidFill>
                <a:latin typeface="Montserrat Semi-Bold Bold"/>
              </a:rPr>
            </a:br>
            <a:r>
              <a:rPr lang="ru-RU" sz="3600" b="1" dirty="0">
                <a:solidFill>
                  <a:schemeClr val="accent1">
                    <a:lumMod val="75000"/>
                  </a:schemeClr>
                </a:solidFill>
                <a:latin typeface="Montserrat Semi-Bold Bold"/>
              </a:rPr>
              <a:t>в организациях среднего образования</a:t>
            </a:r>
            <a:r>
              <a:rPr lang="ru-RU" sz="3600" b="1" dirty="0" smtClean="0">
                <a:solidFill>
                  <a:schemeClr val="accent1">
                    <a:lumMod val="75000"/>
                  </a:schemeClr>
                </a:solidFill>
                <a:latin typeface="Montserrat Semi-Bold Bold"/>
              </a:rPr>
              <a:t>»</a:t>
            </a:r>
            <a:br>
              <a:rPr lang="ru-RU" sz="3600" b="1" dirty="0" smtClean="0">
                <a:solidFill>
                  <a:schemeClr val="accent1">
                    <a:lumMod val="75000"/>
                  </a:schemeClr>
                </a:solidFill>
                <a:latin typeface="Montserrat Semi-Bold Bold"/>
              </a:rPr>
            </a:br>
            <a:r>
              <a:rPr lang="ru-RU" sz="3600" b="1" dirty="0" smtClean="0">
                <a:solidFill>
                  <a:schemeClr val="accent1">
                    <a:lumMod val="75000"/>
                  </a:schemeClr>
                </a:solidFill>
                <a:latin typeface="Montserrat Semi-Bold Bold"/>
              </a:rPr>
              <a:t/>
            </a:r>
            <a:br>
              <a:rPr lang="ru-RU" sz="3600" b="1" dirty="0" smtClean="0">
                <a:solidFill>
                  <a:schemeClr val="accent1">
                    <a:lumMod val="75000"/>
                  </a:schemeClr>
                </a:solidFill>
                <a:latin typeface="Montserrat Semi-Bold Bold"/>
              </a:rPr>
            </a:br>
            <a:r>
              <a:rPr lang="ru-RU" sz="3600" b="1" dirty="0" smtClean="0">
                <a:solidFill>
                  <a:schemeClr val="accent1">
                    <a:lumMod val="75000"/>
                  </a:schemeClr>
                </a:solidFill>
                <a:latin typeface="Montserrat Semi-Bold Bold"/>
              </a:rPr>
              <a:t>(правила вступают в силу 11 сентября 2022г.)</a:t>
            </a:r>
            <a:endParaRPr sz="3600" b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25918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37893" y="1213900"/>
            <a:ext cx="11188930" cy="5337259"/>
          </a:xfrm>
        </p:spPr>
        <p:txBody>
          <a:bodyPr>
            <a:normAutofit fontScale="90000"/>
          </a:bodyPr>
          <a:lstStyle/>
          <a:p>
            <a:pPr algn="l"/>
            <a:r>
              <a:rPr lang="ru-RU" sz="3100" b="1" dirty="0" smtClean="0">
                <a:solidFill>
                  <a:srgbClr val="0070C0"/>
                </a:solidFill>
              </a:rPr>
              <a:t>ФОРМИРОВАНИЕ </a:t>
            </a:r>
            <a:r>
              <a:rPr lang="ru-RU" sz="3100" dirty="0">
                <a:solidFill>
                  <a:srgbClr val="0070C0"/>
                </a:solidFill>
              </a:rPr>
              <a:t>учебной мотивации, успеваемости, творческой самореализации, стабилизации психологического состояния, профильного самоопределения и других благоприятных условий учебной деятельности обучающихся и воспитанников</a:t>
            </a:r>
            <a:r>
              <a:rPr lang="ru-RU" sz="3100" dirty="0" smtClean="0">
                <a:solidFill>
                  <a:srgbClr val="0070C0"/>
                </a:solidFill>
              </a:rPr>
              <a:t>.</a:t>
            </a:r>
            <a:br>
              <a:rPr lang="ru-RU" sz="3100" dirty="0" smtClean="0">
                <a:solidFill>
                  <a:srgbClr val="0070C0"/>
                </a:solidFill>
              </a:rPr>
            </a:br>
            <a:r>
              <a:rPr lang="ru-RU" sz="3100" dirty="0">
                <a:solidFill>
                  <a:srgbClr val="0070C0"/>
                </a:solidFill>
              </a:rPr>
              <a:t/>
            </a:r>
            <a:br>
              <a:rPr lang="ru-RU" sz="3100" dirty="0">
                <a:solidFill>
                  <a:srgbClr val="0070C0"/>
                </a:solidFill>
              </a:rPr>
            </a:br>
            <a:r>
              <a:rPr lang="ru-RU" sz="3100" b="1" dirty="0">
                <a:solidFill>
                  <a:srgbClr val="0070C0"/>
                </a:solidFill>
              </a:rPr>
              <a:t>ВЫЯВЛЕНИЕ И ДИАГНОСТИКА </a:t>
            </a:r>
            <a:r>
              <a:rPr lang="ru-RU" sz="3100" dirty="0">
                <a:solidFill>
                  <a:srgbClr val="0070C0"/>
                </a:solidFill>
              </a:rPr>
              <a:t>трудностей в образовательной деятельности, консультирование, оказание психолого-педагогического сопровождения и поддержку в условиях образовательной среды, предусматривает сохранение и укрепление психологического благополучия у обучающихся, воспитанников, педагогов, родителей или иных законных </a:t>
            </a:r>
            <a:r>
              <a:rPr lang="ru-RU" sz="3100" dirty="0" smtClean="0">
                <a:solidFill>
                  <a:srgbClr val="0070C0"/>
                </a:solidFill>
              </a:rPr>
              <a:t>представителей</a:t>
            </a: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200" dirty="0"/>
              <a:t/>
            </a:r>
            <a:br>
              <a:rPr lang="ru-RU" sz="2200" dirty="0"/>
            </a:br>
            <a:endParaRPr lang="ru-RU" dirty="0"/>
          </a:p>
        </p:txBody>
      </p:sp>
      <p:sp>
        <p:nvSpPr>
          <p:cNvPr id="5" name="object 11"/>
          <p:cNvSpPr txBox="1">
            <a:spLocks/>
          </p:cNvSpPr>
          <p:nvPr/>
        </p:nvSpPr>
        <p:spPr>
          <a:xfrm>
            <a:off x="272717" y="248067"/>
            <a:ext cx="11919283" cy="566822"/>
          </a:xfrm>
          <a:prstGeom prst="rect">
            <a:avLst/>
          </a:prstGeom>
        </p:spPr>
        <p:txBody>
          <a:bodyPr vert="horz" wrap="square" lIns="0" tIns="12700" rIns="0" bIns="0" rtlCol="0" anchor="b">
            <a:sp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ru-RU" sz="3600" b="1" dirty="0" smtClean="0">
                <a:solidFill>
                  <a:srgbClr val="7030A0"/>
                </a:solidFill>
                <a:latin typeface="Montserrat Semi-Bold Bold"/>
              </a:rPr>
              <a:t>Цели и задачи психологической службы</a:t>
            </a:r>
            <a:endParaRPr lang="ru-RU" sz="3600" b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20249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3979" y="1113906"/>
            <a:ext cx="10956758" cy="4144258"/>
          </a:xfrm>
        </p:spPr>
        <p:txBody>
          <a:bodyPr>
            <a:normAutofit/>
          </a:bodyPr>
          <a:lstStyle/>
          <a:p>
            <a:pPr algn="l"/>
            <a:r>
              <a:rPr lang="ru-RU" sz="3100" b="1" dirty="0" smtClean="0">
                <a:solidFill>
                  <a:srgbClr val="0070C0"/>
                </a:solidFill>
              </a:rPr>
              <a:t>- заместитель директора организации образования, </a:t>
            </a:r>
            <a:br>
              <a:rPr lang="ru-RU" sz="3100" b="1" dirty="0" smtClean="0">
                <a:solidFill>
                  <a:srgbClr val="0070C0"/>
                </a:solidFill>
              </a:rPr>
            </a:br>
            <a:r>
              <a:rPr lang="ru-RU" sz="3100" b="1" dirty="0" smtClean="0">
                <a:solidFill>
                  <a:srgbClr val="0070C0"/>
                </a:solidFill>
              </a:rPr>
              <a:t>- педагоги-психологи, </a:t>
            </a:r>
            <a:br>
              <a:rPr lang="ru-RU" sz="3100" b="1" dirty="0" smtClean="0">
                <a:solidFill>
                  <a:srgbClr val="0070C0"/>
                </a:solidFill>
              </a:rPr>
            </a:br>
            <a:r>
              <a:rPr lang="ru-RU" sz="3100" b="1" dirty="0" smtClean="0">
                <a:solidFill>
                  <a:srgbClr val="0070C0"/>
                </a:solidFill>
              </a:rPr>
              <a:t>- социальный педагог. </a:t>
            </a:r>
            <a:br>
              <a:rPr lang="ru-RU" sz="3100" b="1" dirty="0" smtClean="0">
                <a:solidFill>
                  <a:srgbClr val="0070C0"/>
                </a:solidFill>
              </a:rPr>
            </a:br>
            <a:r>
              <a:rPr lang="ru-RU" sz="3100" b="1" dirty="0" smtClean="0">
                <a:solidFill>
                  <a:srgbClr val="0070C0"/>
                </a:solidFill>
              </a:rPr>
              <a:t/>
            </a:r>
            <a:br>
              <a:rPr lang="ru-RU" sz="3100" b="1" dirty="0" smtClean="0">
                <a:solidFill>
                  <a:srgbClr val="0070C0"/>
                </a:solidFill>
              </a:rPr>
            </a:br>
            <a:r>
              <a:rPr lang="ru-RU" sz="3100" b="1" dirty="0" smtClean="0">
                <a:solidFill>
                  <a:srgbClr val="0070C0"/>
                </a:solidFill>
              </a:rPr>
              <a:t>КЛАССНЫЕ РУКОВОДИТЕЛИ, ПЕДАГОГИ-ПРЕДМЕТНИКИ, МЕДИЦИНСКИЙ РАБОТНИК участвуют в процессе психолого-педагогического сопровождения обучающихся и взаимодействуют с родителями и иными законными представителями.</a:t>
            </a:r>
          </a:p>
        </p:txBody>
      </p:sp>
      <p:sp>
        <p:nvSpPr>
          <p:cNvPr id="5" name="object 11"/>
          <p:cNvSpPr txBox="1">
            <a:spLocks/>
          </p:cNvSpPr>
          <p:nvPr/>
        </p:nvSpPr>
        <p:spPr>
          <a:xfrm>
            <a:off x="272717" y="248067"/>
            <a:ext cx="11919283" cy="566822"/>
          </a:xfrm>
          <a:prstGeom prst="rect">
            <a:avLst/>
          </a:prstGeom>
        </p:spPr>
        <p:txBody>
          <a:bodyPr vert="horz" wrap="square" lIns="0" tIns="12700" rIns="0" bIns="0" rtlCol="0" anchor="b">
            <a:sp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ru-RU" sz="3600" b="1" dirty="0" smtClean="0">
                <a:solidFill>
                  <a:srgbClr val="7030A0"/>
                </a:solidFill>
                <a:latin typeface="Montserrat Semi-Bold Bold"/>
              </a:rPr>
              <a:t>Состав психологической службы</a:t>
            </a:r>
            <a:endParaRPr lang="ru-RU" sz="3600" b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14191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3979" y="1230284"/>
            <a:ext cx="10956758" cy="4741754"/>
          </a:xfrm>
        </p:spPr>
        <p:txBody>
          <a:bodyPr>
            <a:noAutofit/>
          </a:bodyPr>
          <a:lstStyle/>
          <a:p>
            <a:pPr algn="l"/>
            <a:r>
              <a:rPr lang="ru-RU" sz="2400" b="1" dirty="0" smtClean="0">
                <a:solidFill>
                  <a:srgbClr val="7030A0"/>
                </a:solidFill>
              </a:rPr>
              <a:t>На уровне НАЧАЛЬНОГО образования </a:t>
            </a:r>
            <a:br>
              <a:rPr lang="ru-RU" sz="2400" b="1" dirty="0" smtClean="0">
                <a:solidFill>
                  <a:srgbClr val="7030A0"/>
                </a:solidFill>
              </a:rPr>
            </a:br>
            <a:r>
              <a:rPr lang="ru-RU" sz="2400" b="1" dirty="0" smtClean="0">
                <a:solidFill>
                  <a:srgbClr val="0070C0"/>
                </a:solidFill>
              </a:rPr>
              <a:t>– поддержка школьника в развитии познавательной и учебной мотивации, самостоятельности и </a:t>
            </a:r>
            <a:r>
              <a:rPr lang="ru-RU" sz="2400" b="1" dirty="0" err="1" smtClean="0">
                <a:solidFill>
                  <a:srgbClr val="0070C0"/>
                </a:solidFill>
              </a:rPr>
              <a:t>саморегуляции</a:t>
            </a:r>
            <a:r>
              <a:rPr lang="ru-RU" sz="2400" b="1" dirty="0" smtClean="0">
                <a:solidFill>
                  <a:srgbClr val="0070C0"/>
                </a:solidFill>
              </a:rPr>
              <a:t> при адаптации и формировании творческих способностей ребёнка. </a:t>
            </a:r>
            <a:br>
              <a:rPr lang="ru-RU" sz="2400" b="1" dirty="0" smtClean="0">
                <a:solidFill>
                  <a:srgbClr val="0070C0"/>
                </a:solidFill>
              </a:rPr>
            </a:br>
            <a:r>
              <a:rPr lang="ru-RU" sz="2400" b="1" dirty="0" smtClean="0">
                <a:solidFill>
                  <a:srgbClr val="0070C0"/>
                </a:solidFill>
              </a:rPr>
              <a:t/>
            </a:r>
            <a:br>
              <a:rPr lang="ru-RU" sz="2400" b="1" dirty="0" smtClean="0">
                <a:solidFill>
                  <a:srgbClr val="0070C0"/>
                </a:solidFill>
              </a:rPr>
            </a:br>
            <a:r>
              <a:rPr lang="ru-RU" sz="2400" b="1" dirty="0" smtClean="0">
                <a:solidFill>
                  <a:srgbClr val="7030A0"/>
                </a:solidFill>
              </a:rPr>
              <a:t>На уровне ОСНОВНОГО СРЕДНЕГО образования </a:t>
            </a:r>
            <a:r>
              <a:rPr lang="ru-RU" sz="2400" b="1" dirty="0" smtClean="0">
                <a:solidFill>
                  <a:srgbClr val="0070C0"/>
                </a:solidFill>
              </a:rPr>
              <a:t/>
            </a:r>
            <a:br>
              <a:rPr lang="ru-RU" sz="2400" b="1" dirty="0" smtClean="0">
                <a:solidFill>
                  <a:srgbClr val="0070C0"/>
                </a:solidFill>
              </a:rPr>
            </a:br>
            <a:r>
              <a:rPr lang="ru-RU" sz="2400" b="1" dirty="0" smtClean="0">
                <a:solidFill>
                  <a:srgbClr val="0070C0"/>
                </a:solidFill>
              </a:rPr>
              <a:t>- адаптация к новым условиям обучения, развитие познавательной и учебной деятельности обучающихся, поддержка в решении задач личностного саморазвития, формирование устойчивости к познавательным процессам.</a:t>
            </a:r>
            <a:br>
              <a:rPr lang="ru-RU" sz="2400" b="1" dirty="0" smtClean="0">
                <a:solidFill>
                  <a:srgbClr val="0070C0"/>
                </a:solidFill>
              </a:rPr>
            </a:br>
            <a:r>
              <a:rPr lang="ru-RU" sz="2400" b="1" dirty="0" smtClean="0">
                <a:solidFill>
                  <a:srgbClr val="0070C0"/>
                </a:solidFill>
              </a:rPr>
              <a:t/>
            </a:r>
            <a:br>
              <a:rPr lang="ru-RU" sz="2400" b="1" dirty="0" smtClean="0">
                <a:solidFill>
                  <a:srgbClr val="0070C0"/>
                </a:solidFill>
              </a:rPr>
            </a:br>
            <a:r>
              <a:rPr lang="ru-RU" sz="2400" b="1" dirty="0" smtClean="0">
                <a:solidFill>
                  <a:srgbClr val="7030A0"/>
                </a:solidFill>
              </a:rPr>
              <a:t>На уровне ОБЩЕГО СРЕДНЕГО образования </a:t>
            </a:r>
            <a:r>
              <a:rPr lang="ru-RU" sz="2400" b="1" dirty="0" smtClean="0">
                <a:solidFill>
                  <a:srgbClr val="0070C0"/>
                </a:solidFill>
              </a:rPr>
              <a:t/>
            </a:r>
            <a:br>
              <a:rPr lang="ru-RU" sz="2400" b="1" dirty="0" smtClean="0">
                <a:solidFill>
                  <a:srgbClr val="0070C0"/>
                </a:solidFill>
              </a:rPr>
            </a:br>
            <a:r>
              <a:rPr lang="ru-RU" sz="2400" b="1" dirty="0" smtClean="0">
                <a:solidFill>
                  <a:srgbClr val="0070C0"/>
                </a:solidFill>
              </a:rPr>
              <a:t>– оказание помощи обучающемуся и воспитаннику в профессиональном самоопределении, содействие развитию способности ставить цели и принимать самостоятельные решений, формированию устойчивого мировоззрения.</a:t>
            </a:r>
          </a:p>
        </p:txBody>
      </p:sp>
      <p:sp>
        <p:nvSpPr>
          <p:cNvPr id="5" name="object 11"/>
          <p:cNvSpPr txBox="1">
            <a:spLocks/>
          </p:cNvSpPr>
          <p:nvPr/>
        </p:nvSpPr>
        <p:spPr>
          <a:xfrm>
            <a:off x="272717" y="248067"/>
            <a:ext cx="11919283" cy="566822"/>
          </a:xfrm>
          <a:prstGeom prst="rect">
            <a:avLst/>
          </a:prstGeom>
        </p:spPr>
        <p:txBody>
          <a:bodyPr vert="horz" wrap="square" lIns="0" tIns="12700" rIns="0" bIns="0" rtlCol="0" anchor="b">
            <a:sp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ru-RU" sz="3600" b="1" dirty="0" smtClean="0">
                <a:solidFill>
                  <a:srgbClr val="7030A0"/>
                </a:solidFill>
                <a:latin typeface="Montserrat Semi-Bold Bold"/>
              </a:rPr>
              <a:t>Содержание работы психологической службы</a:t>
            </a:r>
            <a:endParaRPr lang="ru-RU" sz="3600" b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24578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09600" y="1246909"/>
            <a:ext cx="10956758" cy="4874758"/>
          </a:xfrm>
        </p:spPr>
        <p:txBody>
          <a:bodyPr>
            <a:noAutofit/>
          </a:bodyPr>
          <a:lstStyle/>
          <a:p>
            <a:pPr algn="l"/>
            <a:r>
              <a:rPr lang="ru-RU" sz="2400" b="1" dirty="0">
                <a:solidFill>
                  <a:srgbClr val="0070C0"/>
                </a:solidFill>
              </a:rPr>
              <a:t>ВЫЯВЛЕНИЕ ТРУДНОСТЕЙ </a:t>
            </a:r>
            <a:r>
              <a:rPr lang="ru-RU" sz="2400" dirty="0">
                <a:solidFill>
                  <a:srgbClr val="0070C0"/>
                </a:solidFill>
              </a:rPr>
              <a:t>в обучении, развитии и воспитании </a:t>
            </a:r>
            <a:r>
              <a:rPr lang="ru-RU" sz="2400" dirty="0" smtClean="0">
                <a:solidFill>
                  <a:srgbClr val="0070C0"/>
                </a:solidFill>
              </a:rPr>
              <a:t>обеспечивается </a:t>
            </a:r>
            <a:r>
              <a:rPr lang="ru-RU" sz="2400" dirty="0">
                <a:solidFill>
                  <a:srgbClr val="0070C0"/>
                </a:solidFill>
              </a:rPr>
              <a:t>путем проведения наблюдения, бесед, диагностики, а также устных или письменных обращений </a:t>
            </a:r>
            <a:r>
              <a:rPr lang="ru-RU" sz="2400" dirty="0" smtClean="0">
                <a:solidFill>
                  <a:srgbClr val="0070C0"/>
                </a:solidFill>
              </a:rPr>
              <a:t>от учащихся, </a:t>
            </a:r>
            <a:r>
              <a:rPr lang="ru-RU" sz="2400" dirty="0">
                <a:solidFill>
                  <a:srgbClr val="0070C0"/>
                </a:solidFill>
              </a:rPr>
              <a:t>родителей или иных законных представителей и </a:t>
            </a:r>
            <a:r>
              <a:rPr lang="ru-RU" sz="2400" dirty="0" smtClean="0">
                <a:solidFill>
                  <a:srgbClr val="0070C0"/>
                </a:solidFill>
              </a:rPr>
              <a:t>педагогов</a:t>
            </a:r>
            <a:br>
              <a:rPr lang="ru-RU" sz="2400" dirty="0" smtClean="0">
                <a:solidFill>
                  <a:srgbClr val="0070C0"/>
                </a:solidFill>
              </a:rPr>
            </a:br>
            <a:r>
              <a:rPr lang="ru-RU" sz="2400" dirty="0">
                <a:solidFill>
                  <a:srgbClr val="0070C0"/>
                </a:solidFill>
              </a:rPr>
              <a:t/>
            </a:r>
            <a:br>
              <a:rPr lang="ru-RU" sz="2400" dirty="0">
                <a:solidFill>
                  <a:srgbClr val="0070C0"/>
                </a:solidFill>
              </a:rPr>
            </a:br>
            <a:r>
              <a:rPr lang="ru-RU" sz="2400" b="1" dirty="0" smtClean="0">
                <a:solidFill>
                  <a:srgbClr val="0070C0"/>
                </a:solidFill>
              </a:rPr>
              <a:t>ПРОВЕДЕНИЕ </a:t>
            </a:r>
            <a:r>
              <a:rPr lang="ru-RU" sz="2400" dirty="0">
                <a:solidFill>
                  <a:srgbClr val="0070C0"/>
                </a:solidFill>
              </a:rPr>
              <a:t>мероприятий </a:t>
            </a:r>
            <a:r>
              <a:rPr lang="ru-RU" sz="2400" dirty="0" smtClean="0">
                <a:solidFill>
                  <a:srgbClr val="0070C0"/>
                </a:solidFill>
              </a:rPr>
              <a:t>(занятий, тренингов, бесед), </a:t>
            </a:r>
            <a:r>
              <a:rPr lang="ru-RU" sz="2400" dirty="0">
                <a:solidFill>
                  <a:srgbClr val="0070C0"/>
                </a:solidFill>
              </a:rPr>
              <a:t>включая интерактивные формы </a:t>
            </a:r>
            <a:r>
              <a:rPr lang="ru-RU" sz="2400" dirty="0" smtClean="0">
                <a:solidFill>
                  <a:srgbClr val="0070C0"/>
                </a:solidFill>
              </a:rPr>
              <a:t>работы с обучающимися, </a:t>
            </a:r>
            <a:r>
              <a:rPr lang="ru-RU" sz="2400" dirty="0">
                <a:solidFill>
                  <a:srgbClr val="0070C0"/>
                </a:solidFill>
              </a:rPr>
              <a:t>педагогами и </a:t>
            </a:r>
            <a:r>
              <a:rPr lang="ru-RU" sz="2400" dirty="0" smtClean="0">
                <a:solidFill>
                  <a:srgbClr val="0070C0"/>
                </a:solidFill>
              </a:rPr>
              <a:t>родителями.</a:t>
            </a:r>
            <a:br>
              <a:rPr lang="ru-RU" sz="2400" dirty="0" smtClean="0">
                <a:solidFill>
                  <a:srgbClr val="0070C0"/>
                </a:solidFill>
              </a:rPr>
            </a:br>
            <a:r>
              <a:rPr lang="ru-RU" sz="2400" dirty="0">
                <a:solidFill>
                  <a:srgbClr val="0070C0"/>
                </a:solidFill>
              </a:rPr>
              <a:t/>
            </a:r>
            <a:br>
              <a:rPr lang="ru-RU" sz="2400" dirty="0">
                <a:solidFill>
                  <a:srgbClr val="0070C0"/>
                </a:solidFill>
              </a:rPr>
            </a:br>
            <a:r>
              <a:rPr lang="ru-RU" sz="2400" b="1" dirty="0">
                <a:solidFill>
                  <a:srgbClr val="0070C0"/>
                </a:solidFill>
              </a:rPr>
              <a:t>ОБЕСПЕЧЕНИЕ </a:t>
            </a:r>
            <a:r>
              <a:rPr lang="ru-RU" sz="2400" b="1" dirty="0" smtClean="0">
                <a:solidFill>
                  <a:srgbClr val="0070C0"/>
                </a:solidFill>
              </a:rPr>
              <a:t>ВЗАИМОДЕЙСТВИЯ </a:t>
            </a:r>
            <a:r>
              <a:rPr lang="ru-RU" sz="2400" dirty="0">
                <a:solidFill>
                  <a:srgbClr val="0070C0"/>
                </a:solidFill>
              </a:rPr>
              <a:t>педагогов и специалистов, оказывающих социальное и психолого-педагогическое </a:t>
            </a:r>
            <a:r>
              <a:rPr lang="ru-RU" sz="2400" dirty="0" smtClean="0">
                <a:solidFill>
                  <a:srgbClr val="0070C0"/>
                </a:solidFill>
              </a:rPr>
              <a:t>сопровождение</a:t>
            </a:r>
            <a:br>
              <a:rPr lang="ru-RU" sz="2400" dirty="0" smtClean="0">
                <a:solidFill>
                  <a:srgbClr val="0070C0"/>
                </a:solidFill>
              </a:rPr>
            </a:br>
            <a:r>
              <a:rPr lang="ru-RU" sz="2400" dirty="0">
                <a:solidFill>
                  <a:srgbClr val="0070C0"/>
                </a:solidFill>
              </a:rPr>
              <a:t/>
            </a:r>
            <a:br>
              <a:rPr lang="ru-RU" sz="2400" dirty="0">
                <a:solidFill>
                  <a:srgbClr val="0070C0"/>
                </a:solidFill>
              </a:rPr>
            </a:br>
            <a:r>
              <a:rPr lang="ru-RU" sz="2400" b="1" dirty="0" smtClean="0">
                <a:solidFill>
                  <a:srgbClr val="0070C0"/>
                </a:solidFill>
              </a:rPr>
              <a:t>СОЗДАНИЕ </a:t>
            </a:r>
            <a:r>
              <a:rPr lang="ru-RU" sz="2400" b="1" dirty="0">
                <a:solidFill>
                  <a:srgbClr val="0070C0"/>
                </a:solidFill>
              </a:rPr>
              <a:t>УСЛОВИЙ </a:t>
            </a:r>
            <a:r>
              <a:rPr lang="ru-RU" sz="2400" dirty="0">
                <a:solidFill>
                  <a:srgbClr val="0070C0"/>
                </a:solidFill>
              </a:rPr>
              <a:t>для успешной социализации, осознанного выбора профессиональной направленности, </a:t>
            </a:r>
            <a:r>
              <a:rPr lang="ru-RU" sz="2400" dirty="0" smtClean="0">
                <a:solidFill>
                  <a:srgbClr val="0070C0"/>
                </a:solidFill>
              </a:rPr>
              <a:t>учебной </a:t>
            </a:r>
            <a:r>
              <a:rPr lang="ru-RU" sz="2400" dirty="0">
                <a:solidFill>
                  <a:srgbClr val="0070C0"/>
                </a:solidFill>
              </a:rPr>
              <a:t>траектории и индивидуального образовательного пространства обучающихся и воспитанников.</a:t>
            </a:r>
          </a:p>
        </p:txBody>
      </p:sp>
      <p:sp>
        <p:nvSpPr>
          <p:cNvPr id="5" name="object 11"/>
          <p:cNvSpPr txBox="1">
            <a:spLocks/>
          </p:cNvSpPr>
          <p:nvPr/>
        </p:nvSpPr>
        <p:spPr>
          <a:xfrm>
            <a:off x="272717" y="248067"/>
            <a:ext cx="11919283" cy="566822"/>
          </a:xfrm>
          <a:prstGeom prst="rect">
            <a:avLst/>
          </a:prstGeom>
        </p:spPr>
        <p:txBody>
          <a:bodyPr vert="horz" wrap="square" lIns="0" tIns="12700" rIns="0" bIns="0" rtlCol="0" anchor="b">
            <a:sp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ru-RU" sz="3600" b="1" dirty="0" smtClean="0">
                <a:solidFill>
                  <a:srgbClr val="7030A0"/>
                </a:solidFill>
                <a:latin typeface="Montserrat Semi-Bold Bold"/>
              </a:rPr>
              <a:t>Порядок работы психологической службы</a:t>
            </a:r>
            <a:endParaRPr lang="ru-RU" sz="3600" b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12747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72717" y="1328237"/>
            <a:ext cx="11678651" cy="5245770"/>
          </a:xfrm>
        </p:spPr>
        <p:txBody>
          <a:bodyPr>
            <a:noAutofit/>
          </a:bodyPr>
          <a:lstStyle/>
          <a:p>
            <a:pPr algn="l">
              <a:spcBef>
                <a:spcPts val="0"/>
              </a:spcBef>
              <a:buSzPts val="1600"/>
            </a:pPr>
            <a:r>
              <a:rPr lang="ru-RU" sz="2400" b="1" spc="5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СОБЛЮДЕНИЯ</a:t>
            </a:r>
            <a:r>
              <a:rPr lang="ru-RU" sz="2400" spc="5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профессиональной </a:t>
            </a:r>
            <a:r>
              <a:rPr lang="ru-RU" sz="2400" b="1" spc="5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ЭТИКИ</a:t>
            </a:r>
            <a:br>
              <a:rPr lang="ru-RU" sz="2400" b="1" spc="5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400" b="1" spc="5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2400" b="1" spc="5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400" b="1" spc="5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ЭМПАТИИ </a:t>
            </a:r>
            <a:r>
              <a:rPr lang="ru-RU" sz="2400" b="1" spc="5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 УВАЖЕНИЯ </a:t>
            </a:r>
            <a:r>
              <a:rPr lang="ru-RU" sz="2400" spc="5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 личности </a:t>
            </a:r>
            <a:r>
              <a:rPr lang="ru-RU" sz="2400" spc="5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ребенка</a:t>
            </a:r>
            <a:br>
              <a:rPr lang="ru-RU" sz="2400" spc="5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400" spc="5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2400" spc="5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400" b="1" spc="5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УЧЕТА</a:t>
            </a:r>
            <a:r>
              <a:rPr lang="ru-RU" sz="2400" spc="5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spc="5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индивидуальных и возрастных особенностей </a:t>
            </a:r>
            <a:r>
              <a:rPr lang="ru-RU" sz="2400" spc="5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ребёнка</a:t>
            </a:r>
            <a:br>
              <a:rPr lang="ru-RU" sz="2400" spc="5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400" spc="5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2400" spc="5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400" b="1" spc="5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ИНТЕГРАЦИИ </a:t>
            </a:r>
            <a:r>
              <a:rPr lang="ru-RU" sz="2400" spc="5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психологических и педагогических </a:t>
            </a:r>
            <a:r>
              <a:rPr lang="ru-RU" sz="2400" spc="5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знаний</a:t>
            </a:r>
            <a:br>
              <a:rPr lang="ru-RU" sz="2400" spc="5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400" spc="5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2400" spc="5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400" b="1" spc="5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КОНФИДЕНЦИАЛЬНОСТИ</a:t>
            </a:r>
            <a:r>
              <a:rPr lang="ru-RU" sz="2400" spc="5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spc="5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информации с соблюдением прав и интересов ребенка</a:t>
            </a:r>
            <a:r>
              <a:rPr lang="ru-RU" sz="2800" b="0" i="0" u="none" strike="noStrike" dirty="0" smtClean="0">
                <a:solidFill>
                  <a:srgbClr val="0070C0"/>
                </a:solidFill>
                <a:effectLst/>
                <a:latin typeface="Arial" panose="020B0604020202020204" pitchFamily="34" charset="0"/>
              </a:rPr>
              <a:t/>
            </a:r>
            <a:br>
              <a:rPr lang="ru-RU" sz="2800" b="0" i="0" u="none" strike="noStrike" dirty="0" smtClean="0">
                <a:solidFill>
                  <a:srgbClr val="0070C0"/>
                </a:solidFill>
                <a:effectLst/>
                <a:latin typeface="Arial" panose="020B0604020202020204" pitchFamily="34" charset="0"/>
              </a:rPr>
            </a:br>
            <a:r>
              <a:rPr lang="ru-RU" sz="2400" b="1" spc="5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ИСКЛЮЧЕНИЯ</a:t>
            </a:r>
            <a:r>
              <a:rPr lang="ru-RU" sz="2400" spc="5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возможности нанесения вреда здоровью, чести и достоинству </a:t>
            </a:r>
            <a:r>
              <a:rPr lang="ru-RU" sz="2400" spc="5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детей, родителей, </a:t>
            </a:r>
            <a:r>
              <a:rPr lang="ru-RU" sz="2400" spc="5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педагогов</a:t>
            </a:r>
            <a:r>
              <a:rPr lang="ru-RU" sz="2400" spc="5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br>
              <a:rPr lang="ru-RU" sz="2400" spc="5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800" b="0" i="0" u="none" strike="noStrike" dirty="0" smtClean="0">
                <a:solidFill>
                  <a:srgbClr val="0070C0"/>
                </a:solidFill>
                <a:effectLst/>
                <a:latin typeface="Arial" panose="020B0604020202020204" pitchFamily="34" charset="0"/>
              </a:rPr>
              <a:t/>
            </a:r>
            <a:br>
              <a:rPr lang="ru-RU" sz="2800" b="0" i="0" u="none" strike="noStrike" dirty="0" smtClean="0">
                <a:solidFill>
                  <a:srgbClr val="0070C0"/>
                </a:solidFill>
                <a:effectLst/>
                <a:latin typeface="Arial" panose="020B0604020202020204" pitchFamily="34" charset="0"/>
              </a:rPr>
            </a:br>
            <a:r>
              <a:rPr lang="ru-RU" sz="2400" b="1" spc="5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НАУЧНОСТИ, КОМПЛЕКСНОСТИ, </a:t>
            </a:r>
            <a:r>
              <a:rPr lang="ru-RU" sz="2400" spc="5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последовательности, </a:t>
            </a:r>
            <a:r>
              <a:rPr lang="ru-RU" sz="2400" spc="5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поэтапности</a:t>
            </a:r>
            <a:r>
              <a:rPr lang="ru-RU" sz="2400" spc="5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и непрерывности сопровождения обучающихся и воспитанников в образовательном процессе.</a:t>
            </a:r>
            <a:endParaRPr lang="ru-RU" sz="2800" b="0" i="0" u="none" strike="noStrike" dirty="0">
              <a:solidFill>
                <a:srgbClr val="0070C0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object 11"/>
          <p:cNvSpPr txBox="1">
            <a:spLocks/>
          </p:cNvSpPr>
          <p:nvPr/>
        </p:nvSpPr>
        <p:spPr>
          <a:xfrm>
            <a:off x="272717" y="0"/>
            <a:ext cx="11919283" cy="1120820"/>
          </a:xfrm>
          <a:prstGeom prst="rect">
            <a:avLst/>
          </a:prstGeom>
        </p:spPr>
        <p:txBody>
          <a:bodyPr vert="horz" wrap="square" lIns="0" tIns="12700" rIns="0" bIns="0" rtlCol="0" anchor="b">
            <a:sp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ru-RU" sz="3600" b="1" dirty="0" smtClean="0">
                <a:solidFill>
                  <a:srgbClr val="7030A0"/>
                </a:solidFill>
                <a:latin typeface="Montserrat Semi-Bold Bold"/>
              </a:rPr>
              <a:t>На какие принципы опираются участники психологической службы в своей работе?</a:t>
            </a:r>
            <a:endParaRPr lang="ru-RU" sz="3600" b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14989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72717" y="1328237"/>
            <a:ext cx="11678651" cy="5245770"/>
          </a:xfrm>
        </p:spPr>
        <p:txBody>
          <a:bodyPr>
            <a:noAutofit/>
          </a:bodyPr>
          <a:lstStyle/>
          <a:p>
            <a:pPr marL="182880" lvl="0" indent="-182880" algn="l">
              <a:spcBef>
                <a:spcPts val="1200"/>
              </a:spcBef>
            </a:pPr>
            <a:r>
              <a:rPr lang="ru-RU" sz="1600" b="1" dirty="0" smtClean="0">
                <a:solidFill>
                  <a:prstClr val="black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  </a:t>
            </a:r>
            <a:r>
              <a:rPr lang="ru-RU" sz="2000" b="1" dirty="0" smtClean="0">
                <a:solidFill>
                  <a:srgbClr val="0070C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обращение обучающегося</a:t>
            </a:r>
            <a:r>
              <a:rPr lang="ru-RU" sz="2000" b="1" dirty="0">
                <a:solidFill>
                  <a:srgbClr val="0070C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ru-RU" sz="2000" spc="-40" dirty="0" smtClean="0">
                <a:solidFill>
                  <a:srgbClr val="0070C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регистрируется в журнале обращений </a:t>
            </a:r>
            <a:r>
              <a:rPr lang="ru-RU" sz="2000" spc="-40" dirty="0">
                <a:solidFill>
                  <a:srgbClr val="0070C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психологической службы;</a:t>
            </a:r>
            <a:br>
              <a:rPr lang="ru-RU" sz="2000" spc="-40" dirty="0">
                <a:solidFill>
                  <a:srgbClr val="0070C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lang="ru-RU" sz="2000" spc="-40" dirty="0">
                <a:solidFill>
                  <a:srgbClr val="0070C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педагог-психолог письменно согласовывает с родителями график, формат оказания и проведения психологической </a:t>
            </a:r>
            <a:r>
              <a:rPr lang="ru-RU" sz="2000" spc="-40" dirty="0" smtClean="0">
                <a:solidFill>
                  <a:srgbClr val="0070C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помощи ребёнку; по </a:t>
            </a:r>
            <a:r>
              <a:rPr lang="ru-RU" sz="2000" spc="-40" dirty="0">
                <a:solidFill>
                  <a:srgbClr val="0070C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итогам проведенной диагностической работы педагог-психолог выясняет и определяет причину сложившейся ситуации, составляет </a:t>
            </a:r>
            <a:r>
              <a:rPr lang="ru-RU" sz="2000" spc="-40" dirty="0" smtClean="0">
                <a:solidFill>
                  <a:srgbClr val="0070C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заключение </a:t>
            </a:r>
            <a:r>
              <a:rPr lang="ru-RU" sz="2000" spc="-40" dirty="0">
                <a:solidFill>
                  <a:srgbClr val="0070C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и рекомендации, совместно </a:t>
            </a:r>
            <a:r>
              <a:rPr lang="ru-RU" sz="2000" spc="-40" dirty="0" smtClean="0">
                <a:solidFill>
                  <a:srgbClr val="0070C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со </a:t>
            </a:r>
            <a:r>
              <a:rPr lang="ru-RU" sz="2000" spc="-40" dirty="0">
                <a:solidFill>
                  <a:srgbClr val="0070C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специалистами психолого-педагогического </a:t>
            </a:r>
            <a:r>
              <a:rPr lang="ru-RU" sz="2000" spc="-40" dirty="0" smtClean="0">
                <a:solidFill>
                  <a:srgbClr val="0070C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сопровождения </a:t>
            </a:r>
            <a:r>
              <a:rPr lang="ru-RU" sz="2000" b="1" spc="-40" dirty="0" smtClean="0">
                <a:solidFill>
                  <a:srgbClr val="0070C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разрабатывает </a:t>
            </a:r>
            <a:r>
              <a:rPr lang="ru-RU" sz="2000" spc="-40" dirty="0">
                <a:solidFill>
                  <a:srgbClr val="0070C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план индивидуальной работы, который утверждается </a:t>
            </a:r>
            <a:r>
              <a:rPr lang="ru-RU" sz="2000" spc="-40" dirty="0" smtClean="0">
                <a:solidFill>
                  <a:srgbClr val="0070C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директором;</a:t>
            </a:r>
            <a:br>
              <a:rPr lang="ru-RU" sz="2000" spc="-40" dirty="0" smtClean="0">
                <a:solidFill>
                  <a:srgbClr val="0070C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lang="ru-RU" sz="2000" spc="-40" dirty="0">
                <a:solidFill>
                  <a:srgbClr val="0070C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/>
            </a:r>
            <a:br>
              <a:rPr lang="ru-RU" sz="2000" spc="-40" dirty="0">
                <a:solidFill>
                  <a:srgbClr val="0070C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lang="ru-RU" sz="2000" b="1" dirty="0" smtClean="0">
                <a:solidFill>
                  <a:srgbClr val="0070C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обращения </a:t>
            </a:r>
            <a:r>
              <a:rPr lang="ru-RU" sz="2000" b="1" dirty="0">
                <a:solidFill>
                  <a:srgbClr val="0070C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родителей </a:t>
            </a:r>
            <a:r>
              <a:rPr lang="ru-RU" sz="2000" spc="-40" dirty="0">
                <a:solidFill>
                  <a:srgbClr val="0070C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регистрируется </a:t>
            </a:r>
            <a:r>
              <a:rPr lang="ru-RU" sz="2000" spc="-40" dirty="0" smtClean="0">
                <a:solidFill>
                  <a:srgbClr val="0070C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в журнале обращений психологической </a:t>
            </a:r>
            <a:r>
              <a:rPr lang="ru-RU" sz="2000" spc="-40" dirty="0">
                <a:solidFill>
                  <a:srgbClr val="0070C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службы;</a:t>
            </a:r>
            <a:br>
              <a:rPr lang="ru-RU" sz="2000" spc="-40" dirty="0">
                <a:solidFill>
                  <a:srgbClr val="0070C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lang="ru-RU" sz="2000" spc="-40" dirty="0">
                <a:solidFill>
                  <a:srgbClr val="0070C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специалисты</a:t>
            </a:r>
            <a:r>
              <a:rPr lang="ru-RU" sz="2000" dirty="0">
                <a:solidFill>
                  <a:srgbClr val="0070C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психологической </a:t>
            </a:r>
            <a:r>
              <a:rPr lang="ru-RU" sz="2000" spc="-40" dirty="0">
                <a:solidFill>
                  <a:srgbClr val="0070C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службы совместно с классным руководителем  изучают </a:t>
            </a:r>
            <a:r>
              <a:rPr lang="ru-RU" sz="2000" spc="-40" dirty="0" smtClean="0">
                <a:solidFill>
                  <a:srgbClr val="0070C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ситуацию </a:t>
            </a:r>
            <a:r>
              <a:rPr lang="ru-RU" sz="2000" spc="-40" dirty="0">
                <a:solidFill>
                  <a:srgbClr val="0070C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и </a:t>
            </a:r>
            <a:r>
              <a:rPr lang="kk-KZ" sz="2000" spc="-40" dirty="0">
                <a:solidFill>
                  <a:srgbClr val="0070C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информирует </a:t>
            </a:r>
            <a:r>
              <a:rPr lang="ru-RU" sz="2000" spc="-40" dirty="0" smtClean="0">
                <a:solidFill>
                  <a:srgbClr val="0070C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директора</a:t>
            </a:r>
            <a:r>
              <a:rPr lang="kk-KZ" sz="2000" spc="-40" dirty="0" smtClean="0">
                <a:solidFill>
                  <a:srgbClr val="0070C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</a:t>
            </a:r>
            <a:r>
              <a:rPr lang="kk-KZ" sz="2000" spc="-40" dirty="0">
                <a:solidFill>
                  <a:srgbClr val="0070C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который определяет основного ответственного специалиста психологической </a:t>
            </a:r>
            <a:r>
              <a:rPr lang="kk-KZ" sz="2000" spc="-40" dirty="0" smtClean="0">
                <a:solidFill>
                  <a:srgbClr val="0070C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службы для работы с данной ситуацией</a:t>
            </a:r>
            <a:r>
              <a:rPr lang="ru-RU" sz="2000" spc="-40" dirty="0" smtClean="0">
                <a:solidFill>
                  <a:srgbClr val="0070C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; </a:t>
            </a:r>
            <a:r>
              <a:rPr lang="ru-RU" sz="2000" dirty="0" smtClean="0">
                <a:solidFill>
                  <a:srgbClr val="0070C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составляет</a:t>
            </a:r>
            <a:r>
              <a:rPr lang="kk-KZ" sz="2000" dirty="0">
                <a:solidFill>
                  <a:srgbClr val="0070C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ся</a:t>
            </a:r>
            <a:r>
              <a:rPr lang="ru-RU" sz="2000" dirty="0">
                <a:solidFill>
                  <a:srgbClr val="0070C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индивидуальный план социального или психолого-педагогического сопровождения (в 2-х экземплярах, письменно заверяется родителем</a:t>
            </a:r>
            <a:r>
              <a:rPr lang="ru-RU" sz="2000" dirty="0" smtClean="0">
                <a:solidFill>
                  <a:srgbClr val="0070C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)</a:t>
            </a:r>
            <a:br>
              <a:rPr lang="ru-RU" sz="2000" dirty="0" smtClean="0">
                <a:solidFill>
                  <a:srgbClr val="0070C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lang="ru-RU" sz="2000" dirty="0">
                <a:solidFill>
                  <a:srgbClr val="0070C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/>
            </a:r>
            <a:br>
              <a:rPr lang="ru-RU" sz="2000" dirty="0">
                <a:solidFill>
                  <a:srgbClr val="0070C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lang="ru-RU" sz="2000" b="1" i="1" dirty="0">
                <a:solidFill>
                  <a:srgbClr val="0070C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при выявлении рисков </a:t>
            </a:r>
            <a:r>
              <a:rPr lang="ru-RU" sz="2000" dirty="0">
                <a:solidFill>
                  <a:srgbClr val="0070C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психологического состояния или </a:t>
            </a:r>
            <a:r>
              <a:rPr lang="ru-RU" sz="2000" dirty="0" smtClean="0">
                <a:solidFill>
                  <a:srgbClr val="0070C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поведения (нанесение вреда здоровью, отставание в развитии и усвоении учебной программы), </a:t>
            </a:r>
            <a:r>
              <a:rPr lang="ru-RU" sz="2000" dirty="0">
                <a:solidFill>
                  <a:srgbClr val="0070C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правовых, социальных или семейно-бытовых проблем, обучающийся </a:t>
            </a:r>
            <a:r>
              <a:rPr lang="ru-RU" sz="2000" i="1" dirty="0" smtClean="0">
                <a:solidFill>
                  <a:srgbClr val="0070C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направляется </a:t>
            </a:r>
            <a:r>
              <a:rPr lang="ru-RU" sz="2000" i="1" dirty="0">
                <a:solidFill>
                  <a:srgbClr val="0070C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на консультацию к специалистам </a:t>
            </a:r>
            <a:r>
              <a:rPr lang="ru-RU" sz="2000" dirty="0">
                <a:solidFill>
                  <a:srgbClr val="0070C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соответствующего </a:t>
            </a:r>
            <a:r>
              <a:rPr lang="ru-RU" sz="2000" dirty="0" smtClean="0">
                <a:solidFill>
                  <a:srgbClr val="0070C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профиля в сопровождении родителей.</a:t>
            </a:r>
            <a:r>
              <a:rPr lang="ru-RU" sz="2000" dirty="0">
                <a:solidFill>
                  <a:srgbClr val="0070C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/>
            </a:r>
            <a:br>
              <a:rPr lang="ru-RU" sz="2000" dirty="0">
                <a:solidFill>
                  <a:srgbClr val="0070C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endParaRPr lang="ru-RU" sz="2000" b="0" i="0" u="none" strike="noStrike" dirty="0">
              <a:solidFill>
                <a:srgbClr val="0070C0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object 11"/>
          <p:cNvSpPr txBox="1">
            <a:spLocks/>
          </p:cNvSpPr>
          <p:nvPr/>
        </p:nvSpPr>
        <p:spPr>
          <a:xfrm>
            <a:off x="272717" y="207417"/>
            <a:ext cx="11919283" cy="1120820"/>
          </a:xfrm>
          <a:prstGeom prst="rect">
            <a:avLst/>
          </a:prstGeom>
        </p:spPr>
        <p:txBody>
          <a:bodyPr vert="horz" wrap="square" lIns="0" tIns="12700" rIns="0" bIns="0" rtlCol="0" anchor="b">
            <a:sp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ru-RU" sz="3600" b="1" dirty="0" smtClean="0">
                <a:solidFill>
                  <a:srgbClr val="7030A0"/>
                </a:solidFill>
                <a:latin typeface="Montserrat Semi-Bold Bold"/>
              </a:rPr>
              <a:t>Порядок работы по обращению </a:t>
            </a:r>
          </a:p>
          <a:p>
            <a:pPr>
              <a:lnSpc>
                <a:spcPct val="100000"/>
              </a:lnSpc>
            </a:pPr>
            <a:r>
              <a:rPr lang="ru-RU" sz="3600" b="1" dirty="0" smtClean="0">
                <a:solidFill>
                  <a:srgbClr val="7030A0"/>
                </a:solidFill>
                <a:latin typeface="Montserrat Semi-Bold Bold"/>
              </a:rPr>
              <a:t>в психологическую службу</a:t>
            </a:r>
            <a:endParaRPr lang="ru-RU" sz="3600" b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46238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72717" y="1612230"/>
            <a:ext cx="11678651" cy="5245770"/>
          </a:xfrm>
        </p:spPr>
        <p:txBody>
          <a:bodyPr>
            <a:noAutofit/>
          </a:bodyPr>
          <a:lstStyle/>
          <a:p>
            <a:pPr marL="182880" lvl="0" indent="-182880" algn="l">
              <a:spcBef>
                <a:spcPts val="1200"/>
              </a:spcBef>
            </a:pPr>
            <a:r>
              <a:rPr lang="ru-RU" sz="1600" b="1" dirty="0" smtClean="0">
                <a:solidFill>
                  <a:prstClr val="black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  </a:t>
            </a:r>
            <a:endParaRPr lang="ru-RU" sz="2000" b="0" i="0" u="none" strike="noStrike" dirty="0">
              <a:solidFill>
                <a:srgbClr val="0070C0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object 11"/>
          <p:cNvSpPr txBox="1">
            <a:spLocks/>
          </p:cNvSpPr>
          <p:nvPr/>
        </p:nvSpPr>
        <p:spPr>
          <a:xfrm>
            <a:off x="272717" y="282632"/>
            <a:ext cx="11919283" cy="1490152"/>
          </a:xfrm>
          <a:prstGeom prst="rect">
            <a:avLst/>
          </a:prstGeom>
        </p:spPr>
        <p:txBody>
          <a:bodyPr vert="horz" wrap="square" lIns="0" tIns="12700" rIns="0" bIns="0" rtlCol="0" anchor="b">
            <a:sp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ru-RU" sz="3200" b="1" dirty="0" smtClean="0">
                <a:solidFill>
                  <a:srgbClr val="7030A0"/>
                </a:solidFill>
                <a:latin typeface="Montserrat Semi-Bold Bold"/>
              </a:rPr>
              <a:t>Информированность родителей и согласие на осуществление психолого-педагогического сопровождения</a:t>
            </a:r>
            <a:endParaRPr lang="ru-RU" sz="3200" b="1" dirty="0">
              <a:solidFill>
                <a:srgbClr val="7030A0"/>
              </a:solidFill>
            </a:endParaRPr>
          </a:p>
        </p:txBody>
      </p:sp>
      <p:sp>
        <p:nvSpPr>
          <p:cNvPr id="4" name="object 11"/>
          <p:cNvSpPr txBox="1">
            <a:spLocks/>
          </p:cNvSpPr>
          <p:nvPr/>
        </p:nvSpPr>
        <p:spPr>
          <a:xfrm>
            <a:off x="895440" y="2005540"/>
            <a:ext cx="11055928" cy="4137030"/>
          </a:xfrm>
          <a:prstGeom prst="rect">
            <a:avLst/>
          </a:prstGeom>
        </p:spPr>
        <p:txBody>
          <a:bodyPr vert="horz" wrap="square" lIns="0" tIns="12700" rIns="0" bIns="0" rtlCol="0" anchor="b">
            <a:sp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00000"/>
              </a:lnSpc>
            </a:pPr>
            <a:r>
              <a:rPr lang="ru-RU" sz="2800" b="1" dirty="0" smtClean="0">
                <a:solidFill>
                  <a:srgbClr val="7030A0"/>
                </a:solidFill>
                <a:latin typeface="Montserrat Semi-Bold Bold"/>
              </a:rPr>
              <a:t>Согласно пункта 12 </a:t>
            </a:r>
            <a:r>
              <a:rPr lang="ru-RU" sz="2400" b="1" dirty="0" smtClean="0">
                <a:solidFill>
                  <a:srgbClr val="7030A0"/>
                </a:solidFill>
                <a:latin typeface="Montserrat Semi-Bold Bold"/>
              </a:rPr>
              <a:t>«Правил деятельности психологической службы» </a:t>
            </a:r>
          </a:p>
          <a:p>
            <a:pPr algn="l">
              <a:lnSpc>
                <a:spcPct val="100000"/>
              </a:lnSpc>
            </a:pPr>
            <a:r>
              <a:rPr lang="ru-RU" sz="2400" b="1" dirty="0" smtClean="0">
                <a:solidFill>
                  <a:srgbClr val="0070C0"/>
                </a:solidFill>
                <a:latin typeface="Montserrat Semi-Bold Bold"/>
              </a:rPr>
              <a:t>  Психологическая диагностика, консультирование и тренинги (групповые и индивидуальные) с обучающимися проводятся </a:t>
            </a:r>
            <a:r>
              <a:rPr lang="ru-RU" sz="2400" b="1" dirty="0" smtClean="0">
                <a:solidFill>
                  <a:srgbClr val="7030A0"/>
                </a:solidFill>
                <a:latin typeface="Montserrat Semi-Bold Bold"/>
              </a:rPr>
              <a:t>с письменного согласия родителей.</a:t>
            </a:r>
          </a:p>
          <a:p>
            <a:pPr algn="l">
              <a:lnSpc>
                <a:spcPct val="100000"/>
              </a:lnSpc>
            </a:pPr>
            <a:r>
              <a:rPr lang="ru-RU" sz="2400" b="1" dirty="0">
                <a:solidFill>
                  <a:srgbClr val="7030A0"/>
                </a:solidFill>
                <a:latin typeface="Montserrat Semi-Bold Bold"/>
              </a:rPr>
              <a:t> </a:t>
            </a:r>
            <a:r>
              <a:rPr lang="ru-RU" sz="2400" b="1" dirty="0" smtClean="0">
                <a:solidFill>
                  <a:srgbClr val="7030A0"/>
                </a:solidFill>
                <a:latin typeface="Montserrat Semi-Bold Bold"/>
              </a:rPr>
              <a:t> Также психолог письменно согласовывает с родителями </a:t>
            </a:r>
            <a:r>
              <a:rPr lang="ru-RU" sz="2400" b="1" dirty="0" smtClean="0">
                <a:solidFill>
                  <a:srgbClr val="0070C0"/>
                </a:solidFill>
                <a:latin typeface="Montserrat Semi-Bold Bold"/>
              </a:rPr>
              <a:t>график, формат оказания и проведения помощи, необходимые для восстановления психологического благополучия ребёнка. </a:t>
            </a:r>
          </a:p>
          <a:p>
            <a:pPr algn="l">
              <a:lnSpc>
                <a:spcPct val="100000"/>
              </a:lnSpc>
            </a:pPr>
            <a:r>
              <a:rPr lang="ru-RU" sz="2400" b="1" dirty="0" smtClean="0">
                <a:solidFill>
                  <a:srgbClr val="0070C0"/>
                </a:solidFill>
                <a:latin typeface="Montserrat Semi-Bold Bold"/>
              </a:rPr>
              <a:t>   </a:t>
            </a:r>
            <a:r>
              <a:rPr lang="ru-RU" sz="2400" b="1" dirty="0" smtClean="0">
                <a:solidFill>
                  <a:srgbClr val="7030A0"/>
                </a:solidFill>
                <a:latin typeface="Montserrat Semi-Bold Bold"/>
              </a:rPr>
              <a:t>В случае отказа </a:t>
            </a:r>
            <a:r>
              <a:rPr lang="ru-RU" sz="2400" b="1" dirty="0" smtClean="0">
                <a:solidFill>
                  <a:srgbClr val="0070C0"/>
                </a:solidFill>
                <a:latin typeface="Montserrat Semi-Bold Bold"/>
              </a:rPr>
              <a:t>родителей в предоставлении психологической помощи ребёнку, родители пишут заявление об отказе на имя директора школы с указанием причины.</a:t>
            </a:r>
            <a:endParaRPr lang="ru-RU" sz="24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91817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72717" y="2357162"/>
            <a:ext cx="11678651" cy="1516569"/>
          </a:xfrm>
        </p:spPr>
        <p:txBody>
          <a:bodyPr>
            <a:noAutofit/>
          </a:bodyPr>
          <a:lstStyle/>
          <a:p>
            <a:pPr marL="182880" lvl="0" indent="-182880" algn="l">
              <a:spcBef>
                <a:spcPts val="1200"/>
              </a:spcBef>
            </a:pPr>
            <a:r>
              <a:rPr lang="ru-RU" sz="1600" b="1" dirty="0" smtClean="0">
                <a:solidFill>
                  <a:prstClr val="black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  </a:t>
            </a:r>
            <a:endParaRPr lang="ru-RU" sz="2000" b="0" i="0" u="none" strike="noStrike" dirty="0">
              <a:solidFill>
                <a:srgbClr val="0070C0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object 11"/>
          <p:cNvSpPr txBox="1">
            <a:spLocks/>
          </p:cNvSpPr>
          <p:nvPr/>
        </p:nvSpPr>
        <p:spPr>
          <a:xfrm>
            <a:off x="272717" y="1267517"/>
            <a:ext cx="11919283" cy="505267"/>
          </a:xfrm>
          <a:prstGeom prst="rect">
            <a:avLst/>
          </a:prstGeom>
        </p:spPr>
        <p:txBody>
          <a:bodyPr vert="horz" wrap="square" lIns="0" tIns="12700" rIns="0" bIns="0" rtlCol="0" anchor="b">
            <a:sp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ru-RU" sz="3200" b="1" dirty="0" smtClean="0">
                <a:solidFill>
                  <a:srgbClr val="7030A0"/>
                </a:solidFill>
                <a:latin typeface="Montserrat Semi-Bold Bold"/>
              </a:rPr>
              <a:t>Контакты </a:t>
            </a:r>
            <a:r>
              <a:rPr lang="ru-RU" sz="3200" b="1" dirty="0" smtClean="0">
                <a:solidFill>
                  <a:srgbClr val="7030A0"/>
                </a:solidFill>
                <a:latin typeface="Montserrat Semi-Bold Bold"/>
              </a:rPr>
              <a:t>педагога-</a:t>
            </a:r>
            <a:r>
              <a:rPr lang="ru-RU" sz="3200" b="1" dirty="0" smtClean="0">
                <a:solidFill>
                  <a:srgbClr val="7030A0"/>
                </a:solidFill>
                <a:latin typeface="Montserrat Semi-Bold Bold"/>
              </a:rPr>
              <a:t>психолога</a:t>
            </a:r>
            <a:endParaRPr lang="ru-RU" sz="3200" b="1" dirty="0">
              <a:solidFill>
                <a:srgbClr val="7030A0"/>
              </a:solidFill>
            </a:endParaRPr>
          </a:p>
        </p:txBody>
      </p:sp>
      <p:sp>
        <p:nvSpPr>
          <p:cNvPr id="4" name="object 11"/>
          <p:cNvSpPr txBox="1">
            <a:spLocks/>
          </p:cNvSpPr>
          <p:nvPr/>
        </p:nvSpPr>
        <p:spPr>
          <a:xfrm>
            <a:off x="895440" y="2357163"/>
            <a:ext cx="11055928" cy="1305486"/>
          </a:xfrm>
          <a:prstGeom prst="rect">
            <a:avLst/>
          </a:prstGeom>
        </p:spPr>
        <p:txBody>
          <a:bodyPr vert="horz" wrap="square" lIns="0" tIns="12700" rIns="0" bIns="0" rtlCol="0" anchor="b">
            <a:sp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00000"/>
              </a:lnSpc>
            </a:pPr>
            <a:r>
              <a:rPr lang="ru-RU" sz="2800" b="1" dirty="0" smtClean="0">
                <a:solidFill>
                  <a:srgbClr val="7030A0"/>
                </a:solidFill>
                <a:latin typeface="Montserrat Semi-Bold Bold"/>
              </a:rPr>
              <a:t>Доронкина Елена Владимировна</a:t>
            </a:r>
          </a:p>
          <a:p>
            <a:pPr algn="l">
              <a:lnSpc>
                <a:spcPct val="100000"/>
              </a:lnSpc>
            </a:pPr>
            <a:r>
              <a:rPr lang="ru-RU" sz="2800" b="1" dirty="0" smtClean="0">
                <a:solidFill>
                  <a:srgbClr val="0070C0"/>
                </a:solidFill>
                <a:latin typeface="Montserrat Semi-Bold Bold"/>
              </a:rPr>
              <a:t>87003623292</a:t>
            </a:r>
          </a:p>
          <a:p>
            <a:pPr algn="l">
              <a:lnSpc>
                <a:spcPct val="100000"/>
              </a:lnSpc>
            </a:pPr>
            <a:r>
              <a:rPr lang="en-US" sz="2800" b="1" dirty="0" smtClean="0">
                <a:solidFill>
                  <a:srgbClr val="0070C0"/>
                </a:solidFill>
                <a:latin typeface="Montserrat Semi-Bold Bold"/>
              </a:rPr>
              <a:t>Oduvanchik_temir@mail.ru</a:t>
            </a:r>
            <a:endParaRPr lang="ru-RU" sz="2800" b="1" dirty="0" smtClean="0">
              <a:solidFill>
                <a:srgbClr val="0070C0"/>
              </a:solidFill>
              <a:latin typeface="Montserrat Semi-Bold Bold"/>
            </a:endParaRPr>
          </a:p>
        </p:txBody>
      </p:sp>
    </p:spTree>
    <p:extLst>
      <p:ext uri="{BB962C8B-B14F-4D97-AF65-F5344CB8AC3E}">
        <p14:creationId xmlns:p14="http://schemas.microsoft.com/office/powerpoint/2010/main" val="428211879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86</TotalTime>
  <Words>216</Words>
  <Application>Microsoft Office PowerPoint</Application>
  <PresentationFormat>Широкоэкранный</PresentationFormat>
  <Paragraphs>25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Montserrat Semi-Bold Bold</vt:lpstr>
      <vt:lpstr>Тема Office</vt:lpstr>
      <vt:lpstr>ПРИКАЗ МП РК от 25.08.2022 г. № 377  «Об утверждении Правил деятельности  Психологической службы  в организациях среднего образования»  (правила вступают в силу 11 сентября 2022г.)</vt:lpstr>
      <vt:lpstr>ФОРМИРОВАНИЕ учебной мотивации, успеваемости, творческой самореализации, стабилизации психологического состояния, профильного самоопределения и других благоприятных условий учебной деятельности обучающихся и воспитанников.  ВЫЯВЛЕНИЕ И ДИАГНОСТИКА трудностей в образовательной деятельности, консультирование, оказание психолого-педагогического сопровождения и поддержку в условиях образовательной среды, предусматривает сохранение и укрепление психологического благополучия у обучающихся, воспитанников, педагогов, родителей или иных законных представителей  </vt:lpstr>
      <vt:lpstr>- заместитель директора организации образования,  - педагоги-психологи,  - социальный педагог.   КЛАССНЫЕ РУКОВОДИТЕЛИ, ПЕДАГОГИ-ПРЕДМЕТНИКИ, МЕДИЦИНСКИЙ РАБОТНИК участвуют в процессе психолого-педагогического сопровождения обучающихся и взаимодействуют с родителями и иными законными представителями.</vt:lpstr>
      <vt:lpstr>На уровне НАЧАЛЬНОГО образования  – поддержка школьника в развитии познавательной и учебной мотивации, самостоятельности и саморегуляции при адаптации и формировании творческих способностей ребёнка.   На уровне ОСНОВНОГО СРЕДНЕГО образования  - адаптация к новым условиям обучения, развитие познавательной и учебной деятельности обучающихся, поддержка в решении задач личностного саморазвития, формирование устойчивости к познавательным процессам.  На уровне ОБЩЕГО СРЕДНЕГО образования  – оказание помощи обучающемуся и воспитаннику в профессиональном самоопределении, содействие развитию способности ставить цели и принимать самостоятельные решений, формированию устойчивого мировоззрения.</vt:lpstr>
      <vt:lpstr>ВЫЯВЛЕНИЕ ТРУДНОСТЕЙ в обучении, развитии и воспитании обеспечивается путем проведения наблюдения, бесед, диагностики, а также устных или письменных обращений от учащихся, родителей или иных законных представителей и педагогов  ПРОВЕДЕНИЕ мероприятий (занятий, тренингов, бесед), включая интерактивные формы работы с обучающимися, педагогами и родителями.  ОБЕСПЕЧЕНИЕ ВЗАИМОДЕЙСТВИЯ педагогов и специалистов, оказывающих социальное и психолого-педагогическое сопровождение  СОЗДАНИЕ УСЛОВИЙ для успешной социализации, осознанного выбора профессиональной направленности, учебной траектории и индивидуального образовательного пространства обучающихся и воспитанников.</vt:lpstr>
      <vt:lpstr>СОБЛЮДЕНИЯ профессиональной ЭТИКИ  ЭМПАТИИ И УВАЖЕНИЯ к личности ребенка  УЧЕТА индивидуальных и возрастных особенностей ребёнка  ИНТЕГРАЦИИ психологических и педагогических знаний  КОНФИДЕНЦИАЛЬНОСТИ информации с соблюдением прав и интересов ребенка ИСКЛЮЧЕНИЯ возможности нанесения вреда здоровью, чести и достоинству детей, родителей, педагогов;  НАУЧНОСТИ, КОМПЛЕКСНОСТИ, последовательности, поэтапности и непрерывности сопровождения обучающихся и воспитанников в образовательном процессе.</vt:lpstr>
      <vt:lpstr>   обращение обучающегося регистрируется в журнале обращений психологической службы; педагог-психолог письменно согласовывает с родителями график, формат оказания и проведения психологической помощи ребёнку; по итогам проведенной диагностической работы педагог-психолог выясняет и определяет причину сложившейся ситуации, составляет заключение и рекомендации, совместно со специалистами психолого-педагогического сопровождения разрабатывает план индивидуальной работы, который утверждается директором;  обращения родителей регистрируется в журнале обращений психологической службы; специалисты психологической службы совместно с классным руководителем  изучают ситуацию и информирует директора, который определяет основного ответственного специалиста психологической службы для работы с данной ситуацией; составляется индивидуальный план социального или психолого-педагогического сопровождения (в 2-х экземплярах, письменно заверяется родителем)  при выявлении рисков психологического состояния или поведения (нанесение вреда здоровью, отставание в развитии и усвоении учебной программы), правовых, социальных или семейно-бытовых проблем, обучающийся направляется на консультацию к специалистам соответствующего профиля в сопровождении родителей. </vt:lpstr>
      <vt:lpstr>   </vt:lpstr>
      <vt:lpstr>  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ПРИКАЗ МП РК от 25.08.2022 г. № 377  «Об утверждении Правил деятельности  Психологической службы  в организациях среднего образования»  (правила вступают в силу 11 сентября 2022г.)</dc:title>
  <dc:creator>Пользователь</dc:creator>
  <cp:lastModifiedBy>Пользователь</cp:lastModifiedBy>
  <cp:revision>13</cp:revision>
  <dcterms:created xsi:type="dcterms:W3CDTF">2022-09-07T04:04:22Z</dcterms:created>
  <dcterms:modified xsi:type="dcterms:W3CDTF">2022-09-22T05:42:53Z</dcterms:modified>
</cp:coreProperties>
</file>