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0"/>
  </p:handoutMasterIdLst>
  <p:sldIdLst>
    <p:sldId id="256" r:id="rId2"/>
    <p:sldId id="264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65" r:id="rId13"/>
    <p:sldId id="269" r:id="rId14"/>
    <p:sldId id="270" r:id="rId15"/>
    <p:sldId id="274" r:id="rId16"/>
    <p:sldId id="278" r:id="rId17"/>
    <p:sldId id="275" r:id="rId18"/>
    <p:sldId id="277" r:id="rId19"/>
  </p:sldIdLst>
  <p:sldSz cx="9144000" cy="5143500" type="screen16x9"/>
  <p:notesSz cx="6761163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5896"/>
    <a:srgbClr val="F3F0ED"/>
    <a:srgbClr val="E1DAD2"/>
    <a:srgbClr val="FEFEFE"/>
    <a:srgbClr val="C1C9CD"/>
    <a:srgbClr val="7C96A3"/>
    <a:srgbClr val="FFFFFF"/>
    <a:srgbClr val="0033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-39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FC148EA-819A-4966-919A-60C4370A004E}" type="datetimeFigureOut">
              <a:rPr lang="en-US"/>
              <a:pPr>
                <a:defRPr/>
              </a:pPr>
              <a:t>2/1/2024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FAE63E2-69F1-4954-A53F-C05DB508E9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885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3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2701529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45" indent="0" algn="ctr">
              <a:buNone/>
              <a:defRPr sz="2000"/>
            </a:lvl2pPr>
            <a:lvl3pPr marL="914290" indent="0" algn="ctr">
              <a:buNone/>
              <a:defRPr sz="1800"/>
            </a:lvl3pPr>
            <a:lvl4pPr marL="1371435" indent="0" algn="ctr">
              <a:buNone/>
              <a:defRPr sz="1600"/>
            </a:lvl4pPr>
            <a:lvl5pPr marL="1828580" indent="0" algn="ctr">
              <a:buNone/>
              <a:defRPr sz="1600"/>
            </a:lvl5pPr>
            <a:lvl6pPr marL="2285725" indent="0" algn="ctr">
              <a:buNone/>
              <a:defRPr sz="1600"/>
            </a:lvl6pPr>
            <a:lvl7pPr marL="2742870" indent="0" algn="ctr">
              <a:buNone/>
              <a:defRPr sz="1600"/>
            </a:lvl7pPr>
            <a:lvl8pPr marL="3200014" indent="0" algn="ctr">
              <a:buNone/>
              <a:defRPr sz="1600"/>
            </a:lvl8pPr>
            <a:lvl9pPr marL="365715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91724-4CBE-40EA-A341-8B3DA81149BE}" type="datetimeFigureOut">
              <a:rPr lang="en-US"/>
              <a:pPr>
                <a:defRPr/>
              </a:pPr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D733C-CB32-489A-AA1B-89796D23D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012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718EC-3064-4192-A882-E07A601F4853}" type="datetimeFigureOut">
              <a:rPr lang="en-US"/>
              <a:pPr>
                <a:defRPr/>
              </a:pPr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D939D-EF04-4FD7-87E9-269ED67FEC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41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273845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273845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93C57-34CC-4051-B406-B00E48D67506}" type="datetimeFigureOut">
              <a:rPr lang="en-US"/>
              <a:pPr>
                <a:defRPr/>
              </a:pPr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882E8-0446-49C2-8260-1287BBF9F2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284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1F145-6DCE-4E51-A9DB-BACB87CC67F5}" type="datetimeFigureOut">
              <a:rPr lang="en-US"/>
              <a:pPr>
                <a:defRPr/>
              </a:pPr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95538-E1E7-48DD-97DA-7CDE8045E1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65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0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1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E4CBF-7267-4765-AF5B-B99F77A4F599}" type="datetimeFigureOut">
              <a:rPr lang="en-US"/>
              <a:pPr>
                <a:defRPr/>
              </a:pPr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B92E2-1C3B-431F-9F8B-CE08EED96F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673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E5F06-5B61-4B8F-BE62-474753560D3D}" type="datetimeFigureOut">
              <a:rPr lang="en-US"/>
              <a:pPr>
                <a:defRPr/>
              </a:pPr>
              <a:t>2/1/2024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0B6F5-C1EA-4113-9C68-5700941019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331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0" indent="0">
              <a:buNone/>
              <a:defRPr sz="1600" b="1"/>
            </a:lvl5pPr>
            <a:lvl6pPr marL="2285725" indent="0">
              <a:buNone/>
              <a:defRPr sz="1600" b="1"/>
            </a:lvl6pPr>
            <a:lvl7pPr marL="2742870" indent="0">
              <a:buNone/>
              <a:defRPr sz="1600" b="1"/>
            </a:lvl7pPr>
            <a:lvl8pPr marL="3200014" indent="0">
              <a:buNone/>
              <a:defRPr sz="1600" b="1"/>
            </a:lvl8pPr>
            <a:lvl9pPr marL="365715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0" indent="0">
              <a:buNone/>
              <a:defRPr sz="1600" b="1"/>
            </a:lvl5pPr>
            <a:lvl6pPr marL="2285725" indent="0">
              <a:buNone/>
              <a:defRPr sz="1600" b="1"/>
            </a:lvl6pPr>
            <a:lvl7pPr marL="2742870" indent="0">
              <a:buNone/>
              <a:defRPr sz="1600" b="1"/>
            </a:lvl7pPr>
            <a:lvl8pPr marL="3200014" indent="0">
              <a:buNone/>
              <a:defRPr sz="1600" b="1"/>
            </a:lvl8pPr>
            <a:lvl9pPr marL="365715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1878807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473B8-FBDC-4F43-BB34-B9FE36F33D06}" type="datetimeFigureOut">
              <a:rPr lang="en-US"/>
              <a:pPr>
                <a:defRPr/>
              </a:pPr>
              <a:t>2/1/2024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BB634-DFAA-4157-8B7F-01409B28A7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28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99180-FB29-4D94-BECD-8CEAE5C3A9BC}" type="datetimeFigureOut">
              <a:rPr lang="en-US"/>
              <a:pPr>
                <a:defRPr/>
              </a:pPr>
              <a:t>2/1/2024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028C0-40D1-4729-AD66-5FFE7E701A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68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E0069-7D8A-45FF-8D5B-CB3D101ACE07}" type="datetimeFigureOut">
              <a:rPr lang="en-US"/>
              <a:pPr>
                <a:defRPr/>
              </a:pPr>
              <a:t>2/1/2024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6311F-8079-4241-B6A6-88D270CAB8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001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145" indent="0">
              <a:buNone/>
              <a:defRPr sz="1400"/>
            </a:lvl2pPr>
            <a:lvl3pPr marL="914290" indent="0">
              <a:buNone/>
              <a:defRPr sz="1200"/>
            </a:lvl3pPr>
            <a:lvl4pPr marL="1371435" indent="0">
              <a:buNone/>
              <a:defRPr sz="1000"/>
            </a:lvl4pPr>
            <a:lvl5pPr marL="1828580" indent="0">
              <a:buNone/>
              <a:defRPr sz="1000"/>
            </a:lvl5pPr>
            <a:lvl6pPr marL="2285725" indent="0">
              <a:buNone/>
              <a:defRPr sz="1000"/>
            </a:lvl6pPr>
            <a:lvl7pPr marL="2742870" indent="0">
              <a:buNone/>
              <a:defRPr sz="1000"/>
            </a:lvl7pPr>
            <a:lvl8pPr marL="3200014" indent="0">
              <a:buNone/>
              <a:defRPr sz="1000"/>
            </a:lvl8pPr>
            <a:lvl9pPr marL="36571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C8D35-E03A-42AB-98CE-42B6BFB89436}" type="datetimeFigureOut">
              <a:rPr lang="en-US"/>
              <a:pPr>
                <a:defRPr/>
              </a:pPr>
              <a:t>2/1/2024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5BBE3-936E-4E74-AC51-9400B37CD9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083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0" indent="0">
              <a:buNone/>
              <a:defRPr sz="2000"/>
            </a:lvl5pPr>
            <a:lvl6pPr marL="2285725" indent="0">
              <a:buNone/>
              <a:defRPr sz="2000"/>
            </a:lvl6pPr>
            <a:lvl7pPr marL="2742870" indent="0">
              <a:buNone/>
              <a:defRPr sz="2000"/>
            </a:lvl7pPr>
            <a:lvl8pPr marL="3200014" indent="0">
              <a:buNone/>
              <a:defRPr sz="2000"/>
            </a:lvl8pPr>
            <a:lvl9pPr marL="3657159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145" indent="0">
              <a:buNone/>
              <a:defRPr sz="1400"/>
            </a:lvl2pPr>
            <a:lvl3pPr marL="914290" indent="0">
              <a:buNone/>
              <a:defRPr sz="1200"/>
            </a:lvl3pPr>
            <a:lvl4pPr marL="1371435" indent="0">
              <a:buNone/>
              <a:defRPr sz="1000"/>
            </a:lvl4pPr>
            <a:lvl5pPr marL="1828580" indent="0">
              <a:buNone/>
              <a:defRPr sz="1000"/>
            </a:lvl5pPr>
            <a:lvl6pPr marL="2285725" indent="0">
              <a:buNone/>
              <a:defRPr sz="1000"/>
            </a:lvl6pPr>
            <a:lvl7pPr marL="2742870" indent="0">
              <a:buNone/>
              <a:defRPr sz="1000"/>
            </a:lvl7pPr>
            <a:lvl8pPr marL="3200014" indent="0">
              <a:buNone/>
              <a:defRPr sz="1000"/>
            </a:lvl8pPr>
            <a:lvl9pPr marL="36571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4897D-308E-428D-BBAE-9A51B6164682}" type="datetimeFigureOut">
              <a:rPr lang="en-US"/>
              <a:pPr>
                <a:defRPr/>
              </a:pPr>
              <a:t>2/1/2024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6F5FB-B619-4A00-9FDB-1F16553705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36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46113" y="965200"/>
            <a:ext cx="7869237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490A0C-127A-4417-8AFE-7F55CDA277A0}" type="datetimeFigureOut">
              <a:rPr lang="en-US"/>
              <a:pPr>
                <a:defRPr/>
              </a:pPr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1CD419-315E-4030-B9FA-C9731DFC72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646113" y="122238"/>
            <a:ext cx="786923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1" name="Picture 37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ectangle 38"/>
          <p:cNvSpPr/>
          <p:nvPr userDrawn="1"/>
        </p:nvSpPr>
        <p:spPr>
          <a:xfrm>
            <a:off x="0" y="2320557"/>
            <a:ext cx="9144000" cy="1204138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75000"/>
                  <a:alpha val="0"/>
                </a:schemeClr>
              </a:gs>
              <a:gs pos="0">
                <a:schemeClr val="accent6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Rectangle 39"/>
          <p:cNvSpPr/>
          <p:nvPr userDrawn="1"/>
        </p:nvSpPr>
        <p:spPr>
          <a:xfrm>
            <a:off x="0" y="3524250"/>
            <a:ext cx="9144000" cy="161925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5pPr>
      <a:lvl6pPr marL="457145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6pPr>
      <a:lvl7pPr marL="91429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7pPr>
      <a:lvl8pPr marL="1371435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8pPr>
      <a:lvl9pPr marL="182858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9pPr>
    </p:titleStyle>
    <p:bodyStyle>
      <a:lvl1pPr marL="227013" indent="-227013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297" indent="-228572" algn="l" defTabSz="9142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2" indent="-228572" algn="l" defTabSz="9142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7" indent="-228572" algn="l" defTabSz="9142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1" indent="-228572" algn="l" defTabSz="9142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4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59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10" Type="http://schemas.openxmlformats.org/officeDocument/2006/relationships/image" Target="../media/image57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10" Type="http://schemas.openxmlformats.org/officeDocument/2006/relationships/image" Target="../media/image66.jpeg"/><Relationship Id="rId4" Type="http://schemas.openxmlformats.org/officeDocument/2006/relationships/image" Target="../media/image60.jpeg"/><Relationship Id="rId9" Type="http://schemas.openxmlformats.org/officeDocument/2006/relationships/image" Target="../media/image6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13" Type="http://schemas.openxmlformats.org/officeDocument/2006/relationships/image" Target="../media/image78.jpeg"/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12" Type="http://schemas.openxmlformats.org/officeDocument/2006/relationships/image" Target="../media/image77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11" Type="http://schemas.openxmlformats.org/officeDocument/2006/relationships/image" Target="../media/image76.jpeg"/><Relationship Id="rId5" Type="http://schemas.openxmlformats.org/officeDocument/2006/relationships/image" Target="../media/image70.jpeg"/><Relationship Id="rId10" Type="http://schemas.openxmlformats.org/officeDocument/2006/relationships/image" Target="../media/image75.jpeg"/><Relationship Id="rId4" Type="http://schemas.openxmlformats.org/officeDocument/2006/relationships/image" Target="../media/image69.jpeg"/><Relationship Id="rId9" Type="http://schemas.openxmlformats.org/officeDocument/2006/relationships/image" Target="../media/image7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jpeg"/><Relationship Id="rId3" Type="http://schemas.openxmlformats.org/officeDocument/2006/relationships/image" Target="../media/image80.jpeg"/><Relationship Id="rId7" Type="http://schemas.openxmlformats.org/officeDocument/2006/relationships/image" Target="../media/image84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10" Type="http://schemas.openxmlformats.org/officeDocument/2006/relationships/image" Target="../media/image87.jpeg"/><Relationship Id="rId4" Type="http://schemas.openxmlformats.org/officeDocument/2006/relationships/image" Target="../media/image81.jpeg"/><Relationship Id="rId9" Type="http://schemas.openxmlformats.org/officeDocument/2006/relationships/image" Target="../media/image8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jpeg"/><Relationship Id="rId3" Type="http://schemas.openxmlformats.org/officeDocument/2006/relationships/image" Target="../media/image93.jpeg"/><Relationship Id="rId7" Type="http://schemas.openxmlformats.org/officeDocument/2006/relationships/image" Target="../media/image97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jpeg"/><Relationship Id="rId5" Type="http://schemas.openxmlformats.org/officeDocument/2006/relationships/image" Target="../media/image95.jpeg"/><Relationship Id="rId4" Type="http://schemas.openxmlformats.org/officeDocument/2006/relationships/image" Target="../media/image9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package" Target="../embeddings/____________Microsoft_PowerPoint1.pptx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oleObject" Target="../embeddings/oleObject2.bin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jpeg"/><Relationship Id="rId5" Type="http://schemas.openxmlformats.org/officeDocument/2006/relationships/image" Target="../media/image7.emf"/><Relationship Id="rId4" Type="http://schemas.openxmlformats.org/officeDocument/2006/relationships/package" Target="../embeddings/____________Microsoft_PowerPoint2.pptx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jpeg"/><Relationship Id="rId5" Type="http://schemas.openxmlformats.org/officeDocument/2006/relationships/image" Target="../media/image7.emf"/><Relationship Id="rId4" Type="http://schemas.openxmlformats.org/officeDocument/2006/relationships/package" Target="../embeddings/____________Microsoft_PowerPoint3.pptx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jpeg"/><Relationship Id="rId5" Type="http://schemas.openxmlformats.org/officeDocument/2006/relationships/image" Target="../media/image7.emf"/><Relationship Id="rId4" Type="http://schemas.openxmlformats.org/officeDocument/2006/relationships/package" Target="../embeddings/____________Microsoft_PowerPoint4.pptx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jpe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0.jpe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0" y="1862138"/>
            <a:ext cx="9144000" cy="1217612"/>
          </a:xfrm>
          <a:prstGeom prst="rect">
            <a:avLst/>
          </a:prstGeom>
        </p:spPr>
        <p:txBody>
          <a:bodyPr lIns="91429" tIns="45714" rIns="91429" bIns="45714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4400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ooper KZ" pitchFamily="34" charset="0"/>
              </a:rPr>
              <a:t>Проект «Читающая школа»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4400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ooper KZ" pitchFamily="34" charset="0"/>
              </a:rPr>
              <a:t>2021-2022 учебный год</a:t>
            </a:r>
          </a:p>
        </p:txBody>
      </p:sp>
      <p:pic>
        <p:nvPicPr>
          <p:cNvPr id="2052" name="Picture 2" descr="C:\Users\Славик\Desktop\78d94e1321fbd2f3797b5f7cdf270b9c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79750"/>
            <a:ext cx="4129088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72737" y="646834"/>
            <a:ext cx="3121518" cy="7793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4" name="Прямоугольник 1"/>
          <p:cNvSpPr>
            <a:spLocks noChangeArrowheads="1"/>
          </p:cNvSpPr>
          <p:nvPr/>
        </p:nvSpPr>
        <p:spPr bwMode="auto">
          <a:xfrm>
            <a:off x="1735138" y="1225550"/>
            <a:ext cx="58816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Arial Black" pitchFamily="34" charset="0"/>
              </a:rPr>
              <a:t>КГУ «Кокпектинская ОШ</a:t>
            </a:r>
            <a:r>
              <a:rPr lang="ru-RU">
                <a:solidFill>
                  <a:srgbClr val="C00000"/>
                </a:solidFill>
              </a:rPr>
              <a:t>»</a:t>
            </a:r>
          </a:p>
        </p:txBody>
      </p:sp>
      <p:pic>
        <p:nvPicPr>
          <p:cNvPr id="2055" name="Рисунок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51" r="-136" b="-1083"/>
          <a:stretch>
            <a:fillRect/>
          </a:stretch>
        </p:blipFill>
        <p:spPr bwMode="auto">
          <a:xfrm>
            <a:off x="6940550" y="334963"/>
            <a:ext cx="2076450" cy="12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45000" y="3638550"/>
            <a:ext cx="4572000" cy="1200150"/>
          </a:xfrm>
          <a:prstGeom prst="rect">
            <a:avLst/>
          </a:prstGeom>
        </p:spPr>
        <p:txBody>
          <a:bodyPr lIns="91429" tIns="45714" rIns="91429" bIns="45714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Руководители проекта: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учителя русского языка и литературы: </a:t>
            </a:r>
            <a:r>
              <a:rPr lang="ru-RU" b="1" dirty="0" err="1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Лиходедова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А.В., </a:t>
            </a:r>
            <a:r>
              <a:rPr lang="ru-RU" b="1" dirty="0" err="1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Сарсенбаева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А.Ж., </a:t>
            </a:r>
            <a:r>
              <a:rPr lang="ru-RU" b="1" dirty="0" err="1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Асанканова</a:t>
            </a:r>
            <a:r>
              <a:rPr lang="ru-RU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А.А.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11163"/>
            <a:ext cx="8686800" cy="56038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Читающая школа 2 «Б» класс учитель: Макова Б.М</a:t>
            </a:r>
            <a:b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учащихся:</a:t>
            </a:r>
            <a:b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1.Техника чтения на конец учебного года 50-60 (выше нормы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учащихся,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нормы-8 учащихся)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65225"/>
            <a:ext cx="3043238" cy="3395663"/>
          </a:xfrm>
        </p:spPr>
        <p:txBody>
          <a:bodyPr>
            <a:normAutofit fontScale="47500" lnSpcReduction="20000"/>
          </a:bodyPr>
          <a:lstStyle/>
          <a:p>
            <a:pPr>
              <a:buClr>
                <a:srgbClr val="FE8637"/>
              </a:buClr>
              <a:defRPr/>
            </a:pP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дневниках исследователя (исследование произведения о родном крае по определенным тематикам «Мой Казахстан», «Мой город», «Моя малая Родина», произведения великого просветителя </a:t>
            </a:r>
            <a:r>
              <a:rPr lang="ru-RU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Ы.Алтынсарина</a:t>
            </a:r>
            <a:endParaRPr lang="ru-RU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FE8637"/>
              </a:buClr>
              <a:defRPr/>
            </a:pP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 в конкурсе стихов ко дню Независимости (школьный</a:t>
            </a: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награждены 1 и 2 местом: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Коновалов 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Константин, </a:t>
            </a:r>
            <a:r>
              <a:rPr lang="ru-RU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Вегера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Василиса.</a:t>
            </a:r>
          </a:p>
          <a:p>
            <a:pPr>
              <a:buClr>
                <a:srgbClr val="FE8637"/>
              </a:buClr>
              <a:defRPr/>
            </a:pP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Сильные стороны активная работа в дневниках исследователя, повышение качества техники чтения </a:t>
            </a:r>
            <a:r>
              <a:rPr lang="ru-RU" sz="2300" dirty="0"/>
              <a:t>.</a:t>
            </a:r>
          </a:p>
          <a:p>
            <a:pPr>
              <a:buClr>
                <a:srgbClr val="FE8637"/>
              </a:buClr>
              <a:defRPr/>
            </a:pP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Слабых сторон нет</a:t>
            </a:r>
          </a:p>
          <a:p>
            <a:pPr>
              <a:buClr>
                <a:srgbClr val="FE8637"/>
              </a:buClr>
              <a:defRPr/>
            </a:pP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Задачи на следующий учебный год. Приобрести дополнительную литературу, продолжить чтение на переменах </a:t>
            </a:r>
            <a:r>
              <a:rPr lang="ru-RU" sz="2300" dirty="0"/>
              <a:t>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475" y="900113"/>
            <a:ext cx="2016125" cy="144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475" y="2409825"/>
            <a:ext cx="1322388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2428875"/>
            <a:ext cx="1584325" cy="158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9100" y="915988"/>
            <a:ext cx="1890713" cy="144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588" y="2427288"/>
            <a:ext cx="1878012" cy="219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900113"/>
            <a:ext cx="1692275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Качество техники чтения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684213" y="1276350"/>
          <a:ext cx="7781925" cy="2809877"/>
        </p:xfrm>
        <a:graphic>
          <a:graphicData uri="http://schemas.openxmlformats.org/drawingml/2006/table">
            <a:tbl>
              <a:tblPr/>
              <a:tblGrid>
                <a:gridCol w="1944687"/>
                <a:gridCol w="1943100"/>
                <a:gridCol w="1949450"/>
                <a:gridCol w="1944688"/>
              </a:tblGrid>
              <a:tr h="914399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 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качества знаний на начало учебного года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качества знаний на конец учебного года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Колличество учащихсяся 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«Б»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50%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72%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«Б»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50%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66%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«Б»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88%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94%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«В»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72%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76%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«Б»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82%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92%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«В»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78%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78%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23b3d17edf4bdae175e41864fcd6794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700" y="2971800"/>
            <a:ext cx="19764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4" descr="5a717a9266fb071a9839b1e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9175" y="4141788"/>
            <a:ext cx="1395413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Заголовок 1"/>
          <p:cNvSpPr>
            <a:spLocks noGrp="1"/>
          </p:cNvSpPr>
          <p:nvPr>
            <p:ph type="title"/>
          </p:nvPr>
        </p:nvSpPr>
        <p:spPr>
          <a:xfrm>
            <a:off x="276225" y="76200"/>
            <a:ext cx="6565900" cy="549275"/>
          </a:xfrm>
        </p:spPr>
        <p:txBody>
          <a:bodyPr/>
          <a:lstStyle/>
          <a:p>
            <a:pPr algn="ctr" eaLnBrk="1" hangingPunct="1"/>
            <a:r>
              <a:rPr lang="ru-RU" sz="2400" b="1" smtClean="0"/>
              <a:t>Учащиеся предпочитают читать современные книги в жанре фантастики и фэнтези, комиксы:</a:t>
            </a:r>
          </a:p>
        </p:txBody>
      </p:sp>
      <p:sp>
        <p:nvSpPr>
          <p:cNvPr id="13317" name="Содержимое 2"/>
          <p:cNvSpPr>
            <a:spLocks noGrp="1"/>
          </p:cNvSpPr>
          <p:nvPr>
            <p:ph idx="1"/>
          </p:nvPr>
        </p:nvSpPr>
        <p:spPr>
          <a:xfrm>
            <a:off x="179388" y="822325"/>
            <a:ext cx="6757987" cy="34163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ru-RU" sz="2300" smtClean="0"/>
              <a:t>«Гарри Поттер и…» Д.Роулинг, «Виноваты звёзды» Д. Грина, «Дом, в котором…» М. Петросян, «Зов предков» Д. Лондона, «Бегущий в лабиринте» Д. Дэшнера, «Чудо», Р. Дж. Паласио, «Я хочу в школу!», Е. Пастернака и А. Жвалевского, «Школа в Кармартене», А. Коростелёвой, «Где папа?», Ю. Кузнецовой, «Дэвид Копперфильд», Ч. Диккенса 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ru-RU" sz="2300" smtClean="0"/>
              <a:t>«Книжный вор», М. Зусака и другие.</a:t>
            </a:r>
          </a:p>
        </p:txBody>
      </p:sp>
      <p:pic>
        <p:nvPicPr>
          <p:cNvPr id="13318" name="Picture 3" descr="scale_120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11613"/>
            <a:ext cx="1906588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2" descr="Cr_By2yXEAEKVY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6588" y="4173538"/>
            <a:ext cx="1652587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5" descr="IMG2021122211573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4263" y="76200"/>
            <a:ext cx="1701800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2" descr="IMG2021102912482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3788" y="1768475"/>
            <a:ext cx="1701800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4" descr="IMG2021102912505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3788" y="3467100"/>
            <a:ext cx="1681162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6" descr="IMG2021122810581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8688" y="2752725"/>
            <a:ext cx="2482850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3" descr="IMG20211104125518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2850" y="2665413"/>
            <a:ext cx="2411413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C:\Users\Славик\Desktop\WhatsApp Image 2022-05-15 at 21.04.51 (1)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5750" y="3429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 descr="C:\Users\Славик\Desktop\WhatsApp Image 2022-05-15 at 21.04.52 (1)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5925"/>
            <a:ext cx="2152650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Прямоугольник 2"/>
          <p:cNvSpPr>
            <a:spLocks noChangeArrowheads="1"/>
          </p:cNvSpPr>
          <p:nvPr/>
        </p:nvSpPr>
        <p:spPr bwMode="auto">
          <a:xfrm>
            <a:off x="974725" y="0"/>
            <a:ext cx="7477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Викторины, конкурсы, круглые столы, литературные ринги</a:t>
            </a:r>
          </a:p>
        </p:txBody>
      </p:sp>
      <p:pic>
        <p:nvPicPr>
          <p:cNvPr id="14341" name="Picture 4" descr="C:\Users\Славик\Desktop\WhatsApp Image 2022-05-15 at 21.06.58 (3)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6150" y="342900"/>
            <a:ext cx="1933575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C:\Users\Славик\Desktop\WhatsApp Image 2022-05-15 at 21.04.51 (2)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90813"/>
            <a:ext cx="256222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C:\Users\Славик\Desktop\WhatsApp Image 2022-05-15 at 21.06.59.jpe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2850" y="2286000"/>
            <a:ext cx="2338388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 descr="IMG2021122811555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2613" y="354013"/>
            <a:ext cx="2109787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 descr="C:\Users\Славик\Desktop\WhatsApp Image 2022-05-15 at 21.06.58 (5).jpe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7750" y="3148013"/>
            <a:ext cx="1995488" cy="19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3" descr="C:\Users\Славик\Desktop\WhatsApp Image 2022-05-15 at 21.06.58 (4).jpe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0213" y="1901825"/>
            <a:ext cx="23304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1" descr="C:\Users\Славик\Downloads\WhatsApp Image 2022-05-15 at 23.11.28.jpe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1825" y="3408363"/>
            <a:ext cx="3224213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173038" y="134938"/>
            <a:ext cx="3282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Караван «Прочитай книгу, которую я прочитал»</a:t>
            </a:r>
          </a:p>
        </p:txBody>
      </p:sp>
      <p:pic>
        <p:nvPicPr>
          <p:cNvPr id="6147" name="Picture 2" descr="C:\Users\Славик\Desktop\WhatsApp Image 2022-05-15 at 21.10.30 (4)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7876" y="747311"/>
            <a:ext cx="1489075" cy="15299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 descr="WhatsApp Image 2022-03-24 at 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3" y="612775"/>
            <a:ext cx="1693862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4" descr="C:\Users\Славик\Desktop\WhatsApp Image 2022-05-15 at 21.10.30 (2)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5" y="2350294"/>
            <a:ext cx="1366838" cy="14513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5" descr="C:\Users\Славик\Desktop\WhatsApp Image 2022-05-15 at 21.10.29 (9)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9627" y="2282429"/>
            <a:ext cx="1425575" cy="15192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6" descr="C:\Users\Славик\Desktop\WhatsApp Image 2022-05-15 at 21.06.59 (3).jpe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02063"/>
            <a:ext cx="3978275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Прямоугольник 1"/>
          <p:cNvSpPr>
            <a:spLocks noChangeArrowheads="1"/>
          </p:cNvSpPr>
          <p:nvPr/>
        </p:nvSpPr>
        <p:spPr bwMode="auto">
          <a:xfrm>
            <a:off x="5391150" y="134938"/>
            <a:ext cx="337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r>
              <a:rPr lang="ru-RU" b="1">
                <a:latin typeface="Calibri" pitchFamily="34" charset="0"/>
              </a:rPr>
              <a:t>Акция «Вечной памяти стихи»</a:t>
            </a:r>
          </a:p>
        </p:txBody>
      </p:sp>
      <p:pic>
        <p:nvPicPr>
          <p:cNvPr id="15369" name="Picture 2" descr="C:\Users\Славик\Desktop\WhatsApp Image 2022-05-15 at 21.10.29 (7).jpe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9675" y="503238"/>
            <a:ext cx="2463800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6" descr="C:\Users\Славик\Desktop\WhatsApp Image 2022-05-15 at 21.10.29 (1).jpe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7238" y="412750"/>
            <a:ext cx="1958975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3" descr="C:\Users\Славик\Desktop\WhatsApp Image 2022-05-15 at 20.50.35.jpe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1075" y="2224088"/>
            <a:ext cx="1812925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7" descr="6d62ecfa-44e0-4f00-ac0a-316a59dd2a6e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2150" y="3548455"/>
            <a:ext cx="1419064" cy="15486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9" descr="C:\Users\Славик\Desktop\WhatsApp Image 2022-05-15 at 21.10.29 (6).jpe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5875" y="3041650"/>
            <a:ext cx="1836738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4" descr="91600747-42bc-4df8-b8ec-f6755b968f0e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4263" y="3643313"/>
            <a:ext cx="160655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5" descr="ca119693-11ed-4df3-97d6-6d8b04b5b95a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4363" y="1804987"/>
            <a:ext cx="1739900" cy="18383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C:\Users\Славик\Desktop\WhatsApp Image 2022-05-15 at 21.10.30 (3)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13" y="2698750"/>
            <a:ext cx="29718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7" descr="WhatsApp Image 2022-03-24 at 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2525" y="3727450"/>
            <a:ext cx="1528763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8" descr="C:\Users\Славик\Desktop\WhatsApp Image 2022-05-15 at 20.50.35 (4)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3843338"/>
            <a:ext cx="30686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2" descr="C:\Users\Славик\Desktop\WhatsApp Image 2022-05-15 at 20.54.05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2588" y="49213"/>
            <a:ext cx="1836737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9" descr="C:\Users\Славик\Desktop\WhatsApp Image 2022-05-15 at 20.50.35 (3).jpe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25" y="1360488"/>
            <a:ext cx="276225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4" descr="C:\Users\Славик\Desktop\WhatsApp Image 2022-05-15 at 20.54.05 (1).jpe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" y="49213"/>
            <a:ext cx="279082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Прямоугольник 1"/>
          <p:cNvSpPr>
            <a:spLocks noChangeArrowheads="1"/>
          </p:cNvSpPr>
          <p:nvPr/>
        </p:nvSpPr>
        <p:spPr bwMode="auto">
          <a:xfrm>
            <a:off x="4733925" y="153988"/>
            <a:ext cx="42449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r>
              <a:rPr lang="ru-RU" sz="1400">
                <a:latin typeface="Calibri" pitchFamily="34" charset="0"/>
              </a:rPr>
              <a:t>Просмотр фильмов на основе художественных произведений: А.Н. Островского «Бесприданница», Б.Л. Васильева «А зори здесь тихие», Д.И. Фонвизина «Недоросль»,  Л.Н. Толстого «Война и мир», А. А. Вампилова «Утиная охота», Дж.Р. Толкина «Хоббит, или Туда и обратно», А.С. Грин «Алые паруса»</a:t>
            </a:r>
          </a:p>
        </p:txBody>
      </p:sp>
      <p:sp>
        <p:nvSpPr>
          <p:cNvPr id="16393" name="Прямоугольник 1"/>
          <p:cNvSpPr>
            <a:spLocks noChangeArrowheads="1"/>
          </p:cNvSpPr>
          <p:nvPr/>
        </p:nvSpPr>
        <p:spPr bwMode="auto">
          <a:xfrm>
            <a:off x="0" y="4033838"/>
            <a:ext cx="378301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r>
              <a:rPr lang="ru-RU" sz="1400">
                <a:latin typeface="Calibri" pitchFamily="34" charset="0"/>
              </a:rPr>
              <a:t>Инсценирования: А.С. Грин «Алые паруса», Д.И. Фонвизина «Недоросль», А.П. Чехов «Лошадиная фамилия», М.М. Зощенко «Кочерга», «Обезьяний язык», Н.В. Гоголь «Ревизор»</a:t>
            </a:r>
          </a:p>
          <a:p>
            <a:r>
              <a:rPr lang="ru-RU" sz="1400">
                <a:latin typeface="Calibri" pitchFamily="34" charset="0"/>
              </a:rPr>
              <a:t> </a:t>
            </a:r>
          </a:p>
        </p:txBody>
      </p:sp>
      <p:pic>
        <p:nvPicPr>
          <p:cNvPr id="16394" name="Picture 5" descr="C:\Users\Славик\Desktop\WhatsApp Image 2022-05-15 at 21.10.30.jpe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2588" y="1487488"/>
            <a:ext cx="2809875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3" descr="C:\Users\Славик\Desktop\WhatsApp Image 2022-05-15 at 21.10.29.jpe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9313" y="2708275"/>
            <a:ext cx="2116137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2" descr="C:\Users\Славик\Desktop\WhatsApp Image 2022-05-15 at 21.10.29 (8).jpe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2150" y="1235075"/>
            <a:ext cx="3206750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463" y="0"/>
            <a:ext cx="9144000" cy="1016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 способов избежать конфликта с ровесниками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Обсуждение книги: А. Безуглова «Человек и Закон»</a:t>
            </a:r>
          </a:p>
          <a:p>
            <a:pPr algn="ctr">
              <a:defRPr/>
            </a:pP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4" name="Picture 2" descr="F:\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050" y="1112838"/>
            <a:ext cx="5545138" cy="372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5413" y="0"/>
            <a:ext cx="9144001" cy="51435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125413" y="1588"/>
            <a:ext cx="9269413" cy="8318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Проект «Читающая школа»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20 минутное чтение вслух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D:\Users\admin\Documents\читаем21-22\WhatsApp Image 2021-10-22 at 07.56.56 (1)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5537" y="893802"/>
            <a:ext cx="5755935" cy="38089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171450" y="2214563"/>
            <a:ext cx="8847138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r>
              <a:rPr lang="ru-RU" sz="4700" b="1" i="1" u="sng">
                <a:solidFill>
                  <a:srgbClr val="FF0000"/>
                </a:solidFill>
                <a:latin typeface="Calibri" pitchFamily="34" charset="0"/>
              </a:rPr>
              <a:t>Комикс</a:t>
            </a:r>
            <a:r>
              <a:rPr lang="ru-RU" sz="4700" b="1" i="1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4700">
                <a:solidFill>
                  <a:srgbClr val="FF0000"/>
                </a:solidFill>
                <a:latin typeface="Calibri" pitchFamily="34" charset="0"/>
              </a:rPr>
              <a:t>– это рассказ в картинках.</a:t>
            </a:r>
          </a:p>
        </p:txBody>
      </p:sp>
      <p:sp>
        <p:nvSpPr>
          <p:cNvPr id="18435" name="Прямоугольник 3"/>
          <p:cNvSpPr>
            <a:spLocks noChangeArrowheads="1"/>
          </p:cNvSpPr>
          <p:nvPr/>
        </p:nvSpPr>
        <p:spPr bwMode="auto">
          <a:xfrm>
            <a:off x="539750" y="3241675"/>
            <a:ext cx="4211638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r>
              <a:rPr lang="ru-RU" sz="4000" b="1" i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Немой комикс</a:t>
            </a:r>
            <a:r>
              <a:rPr lang="ru-RU" sz="400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0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endParaRPr lang="ru-RU" sz="11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40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сюжет понятен без слов. </a:t>
            </a:r>
            <a:endParaRPr lang="ru-RU" sz="2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8436" name="Picture 3" descr="img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92138"/>
            <a:ext cx="4843463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 descr="img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9650" y="2882900"/>
            <a:ext cx="432435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AutoShape 2"/>
          <p:cNvSpPr>
            <a:spLocks noChangeArrowheads="1"/>
          </p:cNvSpPr>
          <p:nvPr/>
        </p:nvSpPr>
        <p:spPr bwMode="auto">
          <a:xfrm>
            <a:off x="4581525" y="0"/>
            <a:ext cx="4562475" cy="2122488"/>
          </a:xfrm>
          <a:prstGeom prst="cloudCallout">
            <a:avLst>
              <a:gd name="adj1" fmla="val -51699"/>
              <a:gd name="adj2" fmla="val 57671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91429" tIns="45714" rIns="91429" bIns="45714"/>
          <a:lstStyle/>
          <a:p>
            <a:pPr algn="ctr"/>
            <a:r>
              <a:rPr lang="ru-RU" sz="2500" b="1" i="1" u="sng">
                <a:solidFill>
                  <a:srgbClr val="00B050"/>
                </a:solidFill>
                <a:latin typeface="Times New Roman" pitchFamily="18" charset="0"/>
              </a:rPr>
              <a:t>Классический комикс</a:t>
            </a:r>
            <a:r>
              <a:rPr lang="ru-RU" sz="2500">
                <a:latin typeface="Times New Roman" pitchFamily="18" charset="0"/>
              </a:rPr>
              <a:t> изображается с выходящим из рта облачка с текстом.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0" y="122238"/>
            <a:ext cx="9144000" cy="733425"/>
          </a:xfrm>
        </p:spPr>
        <p:txBody>
          <a:bodyPr/>
          <a:lstStyle/>
          <a:p>
            <a:pPr algn="ctr" eaLnBrk="1" hangingPunct="1"/>
            <a:r>
              <a:rPr lang="ru-RU" sz="2800" smtClean="0"/>
              <a:t>Комикс «Читающая перемена», </a:t>
            </a:r>
            <a:br>
              <a:rPr lang="ru-RU" sz="2800" smtClean="0"/>
            </a:br>
            <a:r>
              <a:rPr lang="ru-RU" sz="2800" smtClean="0"/>
              <a:t>выполненный ученицей 10 «Б» класса, Бакил Данией</a:t>
            </a:r>
          </a:p>
        </p:txBody>
      </p:sp>
      <p:pic>
        <p:nvPicPr>
          <p:cNvPr id="19459" name="Picture 2" descr="C:\Users\Славик\Desktop\WhatsApp Image 2022-05-15 at 20.46.34 (2)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238" y="855663"/>
            <a:ext cx="1941512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3" descr="C:\Users\Славик\Desktop\WhatsApp Image 2022-05-15 at 20.46.34 (4)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9675" y="903288"/>
            <a:ext cx="192722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5838" y="903288"/>
            <a:ext cx="1787525" cy="206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2" descr="C:\Users\Славик\Desktop\WhatsApp Image 2022-05-15 at 20.46.34 (6)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0713" y="903288"/>
            <a:ext cx="1789112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2" descr="C:\Users\Славик\Desktop\WhatsApp Image 2022-05-15 at 20.46.34 (3).jpe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" y="3060700"/>
            <a:ext cx="1868488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3" descr="C:\Users\Славик\Desktop\WhatsApp Image 2022-05-15 at 20.46.34 (1).jpe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0213" y="3060700"/>
            <a:ext cx="18669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2" descr="C:\Users\Славик\Desktop\WhatsApp Image 2022-05-15 at 20.46.34.jpe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5763" y="3060700"/>
            <a:ext cx="192722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222250" y="2473325"/>
            <a:ext cx="8589963" cy="2224088"/>
          </a:xfrm>
        </p:spPr>
        <p:txBody>
          <a:bodyPr/>
          <a:lstStyle/>
          <a:p>
            <a:pPr eaLnBrk="1" hangingPunct="1"/>
            <a:r>
              <a:rPr lang="ru-RU" sz="3600" b="1" smtClean="0"/>
              <a:t>Цель проекта -</a:t>
            </a:r>
            <a:r>
              <a:rPr lang="ru-RU" sz="3600" smtClean="0"/>
              <a:t> повышение статуса чтения, читательской активности и улучшение качества чтения; образовательного и культурного уровня школьников; интереса к чтению</a:t>
            </a: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13" y="222250"/>
            <a:ext cx="7572375" cy="1746250"/>
          </a:xfrm>
        </p:spPr>
        <p:txBody>
          <a:bodyPr/>
          <a:lstStyle/>
          <a:p>
            <a:pPr eaLnBrk="1" hangingPunct="1"/>
            <a:r>
              <a:rPr lang="ru-RU" sz="2600" i="1" smtClean="0"/>
              <a:t>Доверяй книгам, они самые близкие. </a:t>
            </a:r>
            <a:endParaRPr lang="ru-RU" sz="2600" smtClean="0"/>
          </a:p>
          <a:p>
            <a:pPr eaLnBrk="1" hangingPunct="1"/>
            <a:r>
              <a:rPr lang="ru-RU" sz="2600" i="1" smtClean="0"/>
              <a:t>Они молчат, когда надо, и говорят, </a:t>
            </a:r>
            <a:endParaRPr lang="ru-RU" sz="2600" smtClean="0"/>
          </a:p>
          <a:p>
            <a:pPr eaLnBrk="1" hangingPunct="1"/>
            <a:r>
              <a:rPr lang="ru-RU" sz="2600" i="1" smtClean="0"/>
              <a:t>открывая перед тобой мир, при надобности.</a:t>
            </a:r>
            <a:endParaRPr lang="ru-RU" sz="2600" smtClean="0"/>
          </a:p>
          <a:p>
            <a:pPr eaLnBrk="1" hangingPunct="1"/>
            <a:r>
              <a:rPr lang="ru-RU" sz="2600" b="1" i="1" smtClean="0"/>
              <a:t>                                                             Эрнест Хемингуэй</a:t>
            </a:r>
            <a:endParaRPr lang="ru-RU" sz="26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4100" name="Объект 3"/>
          <p:cNvGraphicFramePr>
            <a:graphicFrameLocks noChangeAspect="1"/>
          </p:cNvGraphicFramePr>
          <p:nvPr/>
        </p:nvGraphicFramePr>
        <p:xfrm>
          <a:off x="17463" y="-11113"/>
          <a:ext cx="9126537" cy="5132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Презентация" r:id="rId4" imgW="4570538" imgH="3427551" progId="PowerPoint.Show.12">
                  <p:embed/>
                </p:oleObj>
              </mc:Choice>
              <mc:Fallback>
                <p:oleObj name="Презентация" r:id="rId4" imgW="4570538" imgH="3427551" progId="PowerPoint.Show.12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3" y="-11113"/>
                        <a:ext cx="9126537" cy="5132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5124" name="Объект 3"/>
          <p:cNvGraphicFramePr>
            <a:graphicFrameLocks noChangeAspect="1"/>
          </p:cNvGraphicFramePr>
          <p:nvPr/>
        </p:nvGraphicFramePr>
        <p:xfrm>
          <a:off x="84138" y="30163"/>
          <a:ext cx="9128125" cy="513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Презентация" r:id="rId4" imgW="3727591" imgH="2795171" progId="PowerPoint.Show.12">
                  <p:embed/>
                </p:oleObj>
              </mc:Choice>
              <mc:Fallback>
                <p:oleObj name="Презентация" r:id="rId4" imgW="3727591" imgH="2795171" progId="PowerPoint.Show.12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8" y="30163"/>
                        <a:ext cx="9128125" cy="5132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490" y="836355"/>
            <a:ext cx="3372965" cy="11971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348038" y="1722438"/>
            <a:ext cx="3246437" cy="2806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дневниках исследователя (исследование произведения о родном крае по определенным тематикам «Мой Казахстан», «Мой город», «Моя малая Родина», произведения великого просветителя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Ы.Алтынсарина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7752" y="780614"/>
            <a:ext cx="2728339" cy="183820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972" y="2543766"/>
            <a:ext cx="2148205" cy="22512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Рисунок 8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545" y="2754476"/>
            <a:ext cx="2037090" cy="227262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6148" name="Объект 3"/>
          <p:cNvGraphicFramePr>
            <a:graphicFrameLocks noChangeAspect="1"/>
          </p:cNvGraphicFramePr>
          <p:nvPr/>
        </p:nvGraphicFramePr>
        <p:xfrm>
          <a:off x="84138" y="30163"/>
          <a:ext cx="9128125" cy="513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Презентация" r:id="rId4" imgW="3727591" imgH="2795171" progId="PowerPoint.Show.12">
                  <p:embed/>
                </p:oleObj>
              </mc:Choice>
              <mc:Fallback>
                <p:oleObj name="Презентация" r:id="rId4" imgW="3727591" imgH="2795171" progId="PowerPoint.Show.12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8" y="30163"/>
                        <a:ext cx="9128125" cy="5132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3851275" y="1055688"/>
            <a:ext cx="4465638" cy="1785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 проекта-«Школьный театр» и «Театральные уроки». Дети  работают по сценарию любимых сказок. Ставят сказки на трех языках.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615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573088"/>
            <a:ext cx="316865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Рисунок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3163" y="2957513"/>
            <a:ext cx="4578350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7172" name="Объект 3"/>
          <p:cNvGraphicFramePr>
            <a:graphicFrameLocks noChangeAspect="1"/>
          </p:cNvGraphicFramePr>
          <p:nvPr/>
        </p:nvGraphicFramePr>
        <p:xfrm>
          <a:off x="84138" y="30163"/>
          <a:ext cx="9128125" cy="513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Презентация" r:id="rId4" imgW="3727591" imgH="2795171" progId="PowerPoint.Show.12">
                  <p:embed/>
                </p:oleObj>
              </mc:Choice>
              <mc:Fallback>
                <p:oleObj name="Презентация" r:id="rId4" imgW="3727591" imgH="2795171" progId="PowerPoint.Show.12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8" y="30163"/>
                        <a:ext cx="9128125" cy="5132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2135188" y="754063"/>
            <a:ext cx="5060950" cy="4157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учащихся:</a:t>
            </a:r>
          </a:p>
          <a:p>
            <a:pPr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1.Техника чтения (выше нормы 13 </a:t>
            </a:r>
            <a:r>
              <a:rPr lang="ru-RU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ниже нормы-1 </a:t>
            </a:r>
            <a:r>
              <a:rPr lang="ru-RU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2.Международный дистанционный конкурс детского и юношеского театрального творчества «Алтын </a:t>
            </a:r>
            <a:r>
              <a:rPr lang="ru-RU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шашу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3 место.</a:t>
            </a:r>
          </a:p>
          <a:p>
            <a:pPr marL="342900" indent="-342900">
              <a:buFontTx/>
              <a:buAutoNum type="arabicPeriod"/>
              <a:defRPr/>
            </a:pP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Кукольный театр «</a:t>
            </a:r>
            <a:r>
              <a:rPr lang="ru-RU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Куыршак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-районный фестиваль «</a:t>
            </a:r>
            <a:r>
              <a:rPr lang="ru-RU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Театрдың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ғажайып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әлемі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1 место </a:t>
            </a:r>
          </a:p>
          <a:p>
            <a:pPr marL="342900" indent="-342900">
              <a:buFontTx/>
              <a:buAutoNum type="arabicPeriod"/>
              <a:defRPr/>
            </a:pP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Республиканский онлайн-конкурс научных работ- «Читающая школа-образованная страна». Научно-практический центр «AITUM»     </a:t>
            </a:r>
          </a:p>
          <a:p>
            <a:pPr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место</a:t>
            </a:r>
          </a:p>
          <a:p>
            <a:pPr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5.Обмен опытом -Республиканская научно-практическая конференции «Национальные приоритеты развития образования и психологии в Казахстане», посвященной 180-летию </a:t>
            </a:r>
            <a:r>
              <a:rPr lang="ru-RU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Ы.Алтынсарина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Сертификат.</a:t>
            </a:r>
          </a:p>
          <a:p>
            <a:pPr marL="342900" indent="-342900">
              <a:buFontTx/>
              <a:buAutoNum type="arabicPeriod"/>
              <a:defRPr/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938" y="150813"/>
            <a:ext cx="1951037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88" y="2403475"/>
            <a:ext cx="1909762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Рисунок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7850" y="754063"/>
            <a:ext cx="22796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9163" y="1995488"/>
            <a:ext cx="1579562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196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Прямоугольник 8"/>
          <p:cNvSpPr>
            <a:spLocks noChangeArrowheads="1"/>
          </p:cNvSpPr>
          <p:nvPr/>
        </p:nvSpPr>
        <p:spPr bwMode="auto">
          <a:xfrm>
            <a:off x="827088" y="0"/>
            <a:ext cx="7416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 «В» класс </a:t>
            </a:r>
            <a:br>
              <a:rPr lang="ru-RU" sz="2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Классный руководитель: Хабер С.А.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519113"/>
            <a:ext cx="5435600" cy="25860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Ниже нормы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- 3 учащихся: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Бузаев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Жансултан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Губин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Богдан,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Индюкова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Надежда.</a:t>
            </a:r>
          </a:p>
          <a:p>
            <a:pPr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Норма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2 учащихся: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Альмухаметов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Руслан,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Капашев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Нурсултан</a:t>
            </a:r>
          </a:p>
          <a:p>
            <a:pPr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Выше нормы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9 учащихся</a:t>
            </a:r>
          </a:p>
          <a:p>
            <a:pPr>
              <a:defRPr/>
            </a:pPr>
            <a:r>
              <a:rPr lang="ru-RU" sz="16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Наши достижения</a:t>
            </a:r>
            <a:r>
              <a:rPr lang="ru-RU" sz="16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defRPr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1.Конкурс чтецов ко Дню Независимости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defRPr/>
            </a:pP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Боранбаева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Найля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1 место, Франк Олеся–2 место</a:t>
            </a:r>
          </a:p>
          <a:p>
            <a:pPr>
              <a:defRPr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2.Надя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Индюкова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 3-го класса не умела читать, сейчас она читает, учит стихотворения,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отвечает на вопросы.</a:t>
            </a:r>
          </a:p>
        </p:txBody>
      </p:sp>
      <p:pic>
        <p:nvPicPr>
          <p:cNvPr id="8199" name="Picture 2" descr="C:\Users\Славик\Desktop\WhatsApp Image 2022-05-11 at 10.44.29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2450" y="2625725"/>
            <a:ext cx="224155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3" descr="C:\Users\Славик\Desktop\WhatsApp Image 2022-05-11 at 10.44.28 (1)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25" y="519113"/>
            <a:ext cx="3395663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5" descr="C:\Users\Славик\Desktop\WhatsApp Image 2022-05-15 at 11.59.04 (2)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8" y="3187700"/>
            <a:ext cx="3548062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4" descr="C:\Users\Славик\Desktop\WhatsApp Image 2022-05-15 at 12.00.25.jpe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175" y="3187700"/>
            <a:ext cx="2441575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                         </a:t>
            </a:r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ru-RU" smtClean="0"/>
          </a:p>
        </p:txBody>
      </p:sp>
      <p:pic>
        <p:nvPicPr>
          <p:cNvPr id="9220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288" y="3619500"/>
            <a:ext cx="6553200" cy="15700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Сильные стороны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скорость, осознанность чтения увеличились, дети анализируют, пересказывают тексты.</a:t>
            </a:r>
          </a:p>
          <a:p>
            <a:pPr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Слабые стороны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есть ученики, которых нужно контролировать дома, тогда скорость чтения увеличится, не будет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слабочитающих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Задачи на следующий год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повысить скорость  и осознанность чтения, разработать программу по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скорочтению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222" name="Picture 2" descr="C:\Users\Славик\Desktop\WhatsApp Image 2022-05-11 at 10.44.28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3" descr="C:\Users\Славик\Desktop\WhatsApp Image 2022-05-15 at 11.59.04 (1)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888" y="141288"/>
            <a:ext cx="3059112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4" descr="C:\Users\Славик\Desktop\WhatsApp Image 2022-05-15 at 11.59.04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85975"/>
            <a:ext cx="3635375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5" descr="C:\Users\Славик\Desktop\WhatsApp Image 2022-05-11 at 10.44.28 (2).jpe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00" y="0"/>
            <a:ext cx="2447925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6" descr="C:\Users\Славик\Desktop\WhatsApp Image 2022-05-15 at 11.59.03.jpe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0225" y="2625725"/>
            <a:ext cx="2263775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141288"/>
            <a:ext cx="9144000" cy="7080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C00000"/>
                </a:solidFill>
              </a:rPr>
              <a:t>            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Читающая школа 3 Б и 3 В классы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Кожекпаева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Н.С.</a:t>
            </a:r>
          </a:p>
        </p:txBody>
      </p:sp>
      <p:pic>
        <p:nvPicPr>
          <p:cNvPr id="10246" name="Рисунок 11" descr="d:\admin\Desktop\3 класс\фото 21-22 г\IMG-20211029-WA003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88" y="263525"/>
            <a:ext cx="1101725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Рисунок 12" descr="d:\admin\Desktop\3 класс\фото 21-22 г\20211029_10255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5075" y="231775"/>
            <a:ext cx="1579563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Рисунок 1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1138" y="1990725"/>
            <a:ext cx="13335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3825" y="3273425"/>
            <a:ext cx="936625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0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1138" y="3381375"/>
            <a:ext cx="949325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1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4500" y="2081213"/>
            <a:ext cx="89217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2" name="Picture 8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675" y="989013"/>
            <a:ext cx="895350" cy="100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3" name="Picture 4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3025" y="1317625"/>
            <a:ext cx="4144963" cy="319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4" name="Picture 6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9613" y="234950"/>
            <a:ext cx="2084387" cy="87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5" name="Picture 7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6238" y="781050"/>
            <a:ext cx="1762125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6" name="Picture 8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4150" y="1560513"/>
            <a:ext cx="1547813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7" name="Picture 9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2828925"/>
            <a:ext cx="1439863" cy="6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8" name="Picture 10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7988" y="1257300"/>
            <a:ext cx="1179512" cy="92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9" name="Picture 11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6425" y="2463800"/>
            <a:ext cx="98107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760</TotalTime>
  <Words>827</Words>
  <Application>Microsoft Office PowerPoint</Application>
  <PresentationFormat>Экран (16:9)</PresentationFormat>
  <Paragraphs>89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Office Theme</vt:lpstr>
      <vt:lpstr>Презентация</vt:lpstr>
      <vt:lpstr>Презентация PowerPoint</vt:lpstr>
      <vt:lpstr>Цель проекта - повышение статуса чтения, читательской активности и улучшение качества чтения; образовательного и культурного уровня школьников; интереса к чтению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</vt:lpstr>
      <vt:lpstr>Презентация PowerPoint</vt:lpstr>
      <vt:lpstr>Читающая школа 2 «Б» класс учитель: Макова Б.М Результаты учащихся: 1.Техника чтения на конец учебного года 50-60 (выше нормы 16 учащихся, ниже нормы-8 учащихся) </vt:lpstr>
      <vt:lpstr>Качество техники чтения </vt:lpstr>
      <vt:lpstr>Учащиеся предпочитают читать современные книги в жанре фантастики и фэнтези, комиксы: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Комикс «Читающая перемена»,  выполненный ученицей 10 «Б» класса, Бакил Данией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admin</cp:lastModifiedBy>
  <cp:revision>140</cp:revision>
  <cp:lastPrinted>2022-05-21T06:01:45Z</cp:lastPrinted>
  <dcterms:created xsi:type="dcterms:W3CDTF">2016-11-18T14:12:19Z</dcterms:created>
  <dcterms:modified xsi:type="dcterms:W3CDTF">2024-02-01T09:34:04Z</dcterms:modified>
</cp:coreProperties>
</file>