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3" r:id="rId8"/>
    <p:sldId id="264" r:id="rId9"/>
    <p:sldId id="265" r:id="rId10"/>
    <p:sldId id="262" r:id="rId11"/>
    <p:sldId id="266" r:id="rId12"/>
    <p:sldId id="267" r:id="rId13"/>
    <p:sldId id="268" r:id="rId14"/>
    <p:sldId id="271"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884" y="-4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AD03A0C-AAA2-4BEF-9013-B44CC7C8DC0A}" type="datetimeFigureOut">
              <a:rPr lang="ru-RU" smtClean="0"/>
              <a:t>02.04.2024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E3F836-3329-4987-8EB8-3ECA4A1A504B}"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AD03A0C-AAA2-4BEF-9013-B44CC7C8DC0A}" type="datetimeFigureOut">
              <a:rPr lang="ru-RU" smtClean="0"/>
              <a:t>02.04.2024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E3F836-3329-4987-8EB8-3ECA4A1A504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AD03A0C-AAA2-4BEF-9013-B44CC7C8DC0A}" type="datetimeFigureOut">
              <a:rPr lang="ru-RU" smtClean="0"/>
              <a:t>02.04.2024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E3F836-3329-4987-8EB8-3ECA4A1A504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D03A0C-AAA2-4BEF-9013-B44CC7C8DC0A}" type="datetimeFigureOut">
              <a:rPr lang="ru-RU" smtClean="0"/>
              <a:t>02.04.2024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E3F836-3329-4987-8EB8-3ECA4A1A504B}"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AD03A0C-AAA2-4BEF-9013-B44CC7C8DC0A}" type="datetimeFigureOut">
              <a:rPr lang="ru-RU" smtClean="0"/>
              <a:t>02.04.2024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E3F836-3329-4987-8EB8-3ECA4A1A504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AD03A0C-AAA2-4BEF-9013-B44CC7C8DC0A}" type="datetimeFigureOut">
              <a:rPr lang="ru-RU" smtClean="0"/>
              <a:t>02.04.2024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E3F836-3329-4987-8EB8-3ECA4A1A504B}"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AD03A0C-AAA2-4BEF-9013-B44CC7C8DC0A}" type="datetimeFigureOut">
              <a:rPr lang="ru-RU" smtClean="0"/>
              <a:t>02.04.2024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DE3F836-3329-4987-8EB8-3ECA4A1A504B}"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AD03A0C-AAA2-4BEF-9013-B44CC7C8DC0A}" type="datetimeFigureOut">
              <a:rPr lang="ru-RU" smtClean="0"/>
              <a:t>02.04.2024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DE3F836-3329-4987-8EB8-3ECA4A1A504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03A0C-AAA2-4BEF-9013-B44CC7C8DC0A}" type="datetimeFigureOut">
              <a:rPr lang="ru-RU" smtClean="0"/>
              <a:t>02.04.2024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DE3F836-3329-4987-8EB8-3ECA4A1A504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AD03A0C-AAA2-4BEF-9013-B44CC7C8DC0A}" type="datetimeFigureOut">
              <a:rPr lang="ru-RU" smtClean="0"/>
              <a:t>02.04.2024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E3F836-3329-4987-8EB8-3ECA4A1A504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AD03A0C-AAA2-4BEF-9013-B44CC7C8DC0A}" type="datetimeFigureOut">
              <a:rPr lang="ru-RU" smtClean="0"/>
              <a:t>02.04.2024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E3F836-3329-4987-8EB8-3ECA4A1A504B}"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AD03A0C-AAA2-4BEF-9013-B44CC7C8DC0A}" type="datetimeFigureOut">
              <a:rPr lang="ru-RU" smtClean="0"/>
              <a:t>02.04.2024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DE3F836-3329-4987-8EB8-3ECA4A1A504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kk-KZ" dirty="0" smtClean="0"/>
              <a:t/>
            </a:r>
            <a:br>
              <a:rPr lang="kk-KZ" dirty="0" smtClean="0"/>
            </a:br>
            <a:endParaRPr lang="ru-R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1" y="1196752"/>
            <a:ext cx="7992889" cy="3762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7644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88640"/>
            <a:ext cx="6696744" cy="1224135"/>
          </a:xfrm>
        </p:spPr>
        <p:txBody>
          <a:bodyPr/>
          <a:lstStyle/>
          <a:p>
            <a:pPr algn="ctr"/>
            <a:r>
              <a:rPr lang="kk-KZ" dirty="0" smtClean="0">
                <a:latin typeface="Times New Roman" panose="02020603050405020304" pitchFamily="18" charset="0"/>
                <a:cs typeface="Times New Roman" panose="02020603050405020304" pitchFamily="18" charset="0"/>
              </a:rPr>
              <a:t>ПББ-дан кейінгі аппелеция</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3"/>
          </p:nvPr>
        </p:nvSpPr>
        <p:spPr>
          <a:xfrm>
            <a:off x="539552" y="1772816"/>
            <a:ext cx="8424936" cy="4680520"/>
          </a:xfrm>
        </p:spPr>
        <p:txBody>
          <a:bodyPr>
            <a:normAutofit fontScale="55000" lnSpcReduction="20000"/>
          </a:bodyPr>
          <a:lstStyle/>
          <a:p>
            <a:r>
              <a:rPr lang="ru-RU" sz="2500" dirty="0" smtClean="0">
                <a:latin typeface="Times New Roman" panose="02020603050405020304" pitchFamily="18" charset="0"/>
                <a:cs typeface="Times New Roman" panose="02020603050405020304" pitchFamily="18" charset="0"/>
              </a:rPr>
              <a:t>38. ПББ </a:t>
            </a:r>
            <a:r>
              <a:rPr lang="ru-RU" sz="2500" dirty="0" err="1" smtClean="0">
                <a:latin typeface="Times New Roman" panose="02020603050405020304" pitchFamily="18" charset="0"/>
                <a:cs typeface="Times New Roman" panose="02020603050405020304" pitchFamily="18" charset="0"/>
              </a:rPr>
              <a:t>аяқталғаннан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кейін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нәтижесі</a:t>
            </a:r>
            <a:r>
              <a:rPr lang="ru-RU" sz="2500" dirty="0" smtClean="0">
                <a:latin typeface="Times New Roman" panose="02020603050405020304" pitchFamily="18" charset="0"/>
                <a:cs typeface="Times New Roman" panose="02020603050405020304" pitchFamily="18" charset="0"/>
              </a:rPr>
              <a:t> ПББ </a:t>
            </a:r>
            <a:r>
              <a:rPr lang="ru-RU" sz="2500" dirty="0" err="1" smtClean="0">
                <a:latin typeface="Times New Roman" panose="02020603050405020304" pitchFamily="18" charset="0"/>
                <a:cs typeface="Times New Roman" panose="02020603050405020304" pitchFamily="18" charset="0"/>
              </a:rPr>
              <a:t>өткен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педагогтің</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компьютерінің</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экранында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көрінеді</a:t>
            </a:r>
            <a:r>
              <a:rPr lang="ru-RU" sz="2500" dirty="0" smtClean="0">
                <a:latin typeface="Times New Roman" panose="02020603050405020304" pitchFamily="18" charset="0"/>
                <a:cs typeface="Times New Roman" panose="02020603050405020304" pitchFamily="18" charset="0"/>
              </a:rPr>
              <a:t>. </a:t>
            </a:r>
          </a:p>
          <a:p>
            <a:r>
              <a:rPr lang="ru-RU" sz="2500" dirty="0" smtClean="0">
                <a:latin typeface="Times New Roman" panose="02020603050405020304" pitchFamily="18" charset="0"/>
                <a:cs typeface="Times New Roman" panose="02020603050405020304" pitchFamily="18" charset="0"/>
              </a:rPr>
              <a:t>39. ПББ  </a:t>
            </a:r>
            <a:r>
              <a:rPr lang="ru-RU" sz="2500" dirty="0" err="1" smtClean="0">
                <a:latin typeface="Times New Roman" panose="02020603050405020304" pitchFamily="18" charset="0"/>
                <a:cs typeface="Times New Roman" panose="02020603050405020304" pitchFamily="18" charset="0"/>
              </a:rPr>
              <a:t>нәтижесімен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келіспеген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жағдайда</a:t>
            </a:r>
            <a:r>
              <a:rPr lang="ru-RU" sz="2500" dirty="0" smtClean="0">
                <a:latin typeface="Times New Roman" panose="02020603050405020304" pitchFamily="18" charset="0"/>
                <a:cs typeface="Times New Roman" panose="02020603050405020304" pitchFamily="18" charset="0"/>
              </a:rPr>
              <a:t> педагог ПББ </a:t>
            </a:r>
            <a:r>
              <a:rPr lang="ru-RU" sz="2500" dirty="0" err="1" smtClean="0">
                <a:latin typeface="Times New Roman" panose="02020603050405020304" pitchFamily="18" charset="0"/>
                <a:cs typeface="Times New Roman" panose="02020603050405020304" pitchFamily="18" charset="0"/>
              </a:rPr>
              <a:t>өткізу</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залынан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шықпай-ақ</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әрбір</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тапсырма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бойынша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дәлелді</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толық</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түсіндірмесі</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тапсырмалардың</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қадамдық</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шешімі</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және</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т.б</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негіздемесімен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компьютерлік</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тестілеу</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жүйесі</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арқылы</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апелляцияға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өтініш</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беруге</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құқылы</a:t>
            </a:r>
            <a:r>
              <a:rPr lang="ru-RU" sz="2500" dirty="0" smtClean="0">
                <a:latin typeface="Times New Roman" panose="02020603050405020304" pitchFamily="18" charset="0"/>
                <a:cs typeface="Times New Roman" panose="02020603050405020304" pitchFamily="18" charset="0"/>
              </a:rPr>
              <a:t>. ПББ </a:t>
            </a:r>
            <a:r>
              <a:rPr lang="ru-RU" sz="2500" dirty="0" err="1" smtClean="0">
                <a:latin typeface="Times New Roman" panose="02020603050405020304" pitchFamily="18" charset="0"/>
                <a:cs typeface="Times New Roman" panose="02020603050405020304" pitchFamily="18" charset="0"/>
              </a:rPr>
              <a:t>өткізу</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залынан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шыққаннан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кейін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апелляцияға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педагогтің</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өтініші</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қабылданбайды</a:t>
            </a:r>
            <a:r>
              <a:rPr lang="ru-RU" sz="2500" dirty="0" smtClean="0">
                <a:latin typeface="Times New Roman" panose="02020603050405020304" pitchFamily="18" charset="0"/>
                <a:cs typeface="Times New Roman" panose="02020603050405020304" pitchFamily="18" charset="0"/>
              </a:rPr>
              <a:t>. </a:t>
            </a:r>
          </a:p>
          <a:p>
            <a:r>
              <a:rPr lang="ru-RU" sz="2500" dirty="0" err="1" smtClean="0">
                <a:latin typeface="Times New Roman" panose="02020603050405020304" pitchFamily="18" charset="0"/>
                <a:cs typeface="Times New Roman" panose="02020603050405020304" pitchFamily="18" charset="0"/>
              </a:rPr>
              <a:t>Барлық</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тапсырмаларды</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дәлелді</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негіздемесіз</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толық</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түсіндірме</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тапсырмаларды</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кезең-кезеңімен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шешу</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және</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т.б</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қайта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қарау</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бойынша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апелляцияға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берілген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өтініштер</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әрбір</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тапсырма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бойынша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қарауға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жатпайды</a:t>
            </a:r>
            <a:r>
              <a:rPr lang="ru-RU" sz="2500" dirty="0" smtClean="0">
                <a:latin typeface="Times New Roman" panose="02020603050405020304" pitchFamily="18" charset="0"/>
                <a:cs typeface="Times New Roman" panose="02020603050405020304" pitchFamily="18" charset="0"/>
              </a:rPr>
              <a:t>.</a:t>
            </a:r>
          </a:p>
          <a:p>
            <a:r>
              <a:rPr lang="ru-RU" sz="2500" dirty="0" smtClean="0">
                <a:latin typeface="Times New Roman" panose="02020603050405020304" pitchFamily="18" charset="0"/>
                <a:cs typeface="Times New Roman" panose="02020603050405020304" pitchFamily="18" charset="0"/>
              </a:rPr>
              <a:t>40. Апелляция </a:t>
            </a:r>
            <a:r>
              <a:rPr lang="ru-RU" sz="2500" dirty="0" err="1" smtClean="0">
                <a:latin typeface="Times New Roman" panose="02020603050405020304" pitchFamily="18" charset="0"/>
                <a:cs typeface="Times New Roman" panose="02020603050405020304" pitchFamily="18" charset="0"/>
              </a:rPr>
              <a:t>мынадай</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жағдайларда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қаралады</a:t>
            </a:r>
            <a:r>
              <a:rPr lang="ru-RU" sz="2500" dirty="0" smtClean="0">
                <a:latin typeface="Times New Roman" panose="02020603050405020304" pitchFamily="18" charset="0"/>
                <a:cs typeface="Times New Roman" panose="02020603050405020304" pitchFamily="18" charset="0"/>
              </a:rPr>
              <a:t>:</a:t>
            </a:r>
          </a:p>
          <a:p>
            <a:r>
              <a:rPr lang="ru-RU" sz="2500" dirty="0" smtClean="0">
                <a:latin typeface="Times New Roman" panose="02020603050405020304" pitchFamily="18" charset="0"/>
                <a:cs typeface="Times New Roman" panose="02020603050405020304" pitchFamily="18" charset="0"/>
              </a:rPr>
              <a:t>1) тест </a:t>
            </a:r>
            <a:r>
              <a:rPr lang="ru-RU" sz="2500" dirty="0" err="1" smtClean="0">
                <a:latin typeface="Times New Roman" panose="02020603050405020304" pitchFamily="18" charset="0"/>
                <a:cs typeface="Times New Roman" panose="02020603050405020304" pitchFamily="18" charset="0"/>
              </a:rPr>
              <a:t>тапсырмаларының</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мазмұны</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бойынша</a:t>
            </a:r>
            <a:r>
              <a:rPr lang="ru-RU" sz="2500" dirty="0" smtClean="0">
                <a:latin typeface="Times New Roman" panose="02020603050405020304" pitchFamily="18" charset="0"/>
                <a:cs typeface="Times New Roman" panose="02020603050405020304" pitchFamily="18" charset="0"/>
              </a:rPr>
              <a:t>:</a:t>
            </a:r>
          </a:p>
          <a:p>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дұрыс</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жауаптың</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негіздемесімен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келіспегенде</a:t>
            </a:r>
            <a:r>
              <a:rPr lang="ru-RU" sz="2500" dirty="0" smtClean="0">
                <a:latin typeface="Times New Roman" panose="02020603050405020304" pitchFamily="18" charset="0"/>
                <a:cs typeface="Times New Roman" panose="02020603050405020304" pitchFamily="18" charset="0"/>
              </a:rPr>
              <a:t>;</a:t>
            </a:r>
          </a:p>
          <a:p>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дұрыс</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жауап</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жоқ</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болғанда</a:t>
            </a:r>
            <a:r>
              <a:rPr lang="ru-RU" sz="2500" dirty="0" smtClean="0">
                <a:latin typeface="Times New Roman" panose="02020603050405020304" pitchFamily="18" charset="0"/>
                <a:cs typeface="Times New Roman" panose="02020603050405020304" pitchFamily="18" charset="0"/>
              </a:rPr>
              <a:t>;</a:t>
            </a:r>
          </a:p>
          <a:p>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бірден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көп</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дұрыс</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жауап</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болғанда</a:t>
            </a:r>
            <a:r>
              <a:rPr lang="ru-RU" sz="2500" dirty="0" smtClean="0">
                <a:latin typeface="Times New Roman" panose="02020603050405020304" pitchFamily="18" charset="0"/>
                <a:cs typeface="Times New Roman" panose="02020603050405020304" pitchFamily="18" charset="0"/>
              </a:rPr>
              <a:t>;</a:t>
            </a:r>
          </a:p>
          <a:p>
            <a:r>
              <a:rPr lang="ru-RU" sz="2500" dirty="0" smtClean="0">
                <a:latin typeface="Times New Roman" panose="02020603050405020304" pitchFamily="18" charset="0"/>
                <a:cs typeface="Times New Roman" panose="02020603050405020304" pitchFamily="18" charset="0"/>
              </a:rPr>
              <a:t>	тест </a:t>
            </a:r>
            <a:r>
              <a:rPr lang="ru-RU" sz="2500" dirty="0" err="1" smtClean="0">
                <a:latin typeface="Times New Roman" panose="02020603050405020304" pitchFamily="18" charset="0"/>
                <a:cs typeface="Times New Roman" panose="02020603050405020304" pitchFamily="18" charset="0"/>
              </a:rPr>
              <a:t>тапсырмасы</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дұрыс</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құрастырылмаған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жағдайда</a:t>
            </a:r>
            <a:r>
              <a:rPr lang="ru-RU" sz="2500" dirty="0" smtClean="0">
                <a:latin typeface="Times New Roman" panose="02020603050405020304" pitchFamily="18" charset="0"/>
                <a:cs typeface="Times New Roman" panose="02020603050405020304" pitchFamily="18" charset="0"/>
              </a:rPr>
              <a:t>.</a:t>
            </a:r>
          </a:p>
          <a:p>
            <a:r>
              <a:rPr lang="ru-RU" sz="2500" dirty="0" smtClean="0">
                <a:latin typeface="Times New Roman" panose="02020603050405020304" pitchFamily="18" charset="0"/>
                <a:cs typeface="Times New Roman" panose="02020603050405020304" pitchFamily="18" charset="0"/>
              </a:rPr>
              <a:t>2) </a:t>
            </a:r>
            <a:r>
              <a:rPr lang="ru-RU" sz="2500" dirty="0" err="1" smtClean="0">
                <a:latin typeface="Times New Roman" panose="02020603050405020304" pitchFamily="18" charset="0"/>
                <a:cs typeface="Times New Roman" panose="02020603050405020304" pitchFamily="18" charset="0"/>
              </a:rPr>
              <a:t>тапсырмаларда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фрагменттің</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немесе</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мәтіннің</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болмаған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жағдайда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техникалық</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себеп</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бойынша</a:t>
            </a:r>
            <a:r>
              <a:rPr lang="ru-RU" sz="2500" dirty="0" smtClean="0">
                <a:latin typeface="Times New Roman" panose="02020603050405020304" pitchFamily="18" charset="0"/>
                <a:cs typeface="Times New Roman" panose="02020603050405020304" pitchFamily="18" charset="0"/>
              </a:rPr>
              <a:t>.</a:t>
            </a:r>
          </a:p>
          <a:p>
            <a:r>
              <a:rPr lang="ru-RU" sz="2500" dirty="0" smtClean="0">
                <a:solidFill>
                  <a:srgbClr val="C00000"/>
                </a:solidFill>
                <a:latin typeface="Times New Roman" panose="02020603050405020304" pitchFamily="18" charset="0"/>
                <a:cs typeface="Times New Roman" panose="02020603050405020304" pitchFamily="18" charset="0"/>
              </a:rPr>
              <a:t>43. </a:t>
            </a:r>
            <a:r>
              <a:rPr lang="ru-RU" sz="2500" dirty="0" err="1" smtClean="0">
                <a:solidFill>
                  <a:srgbClr val="C00000"/>
                </a:solidFill>
                <a:latin typeface="Times New Roman" panose="02020603050405020304" pitchFamily="18" charset="0"/>
                <a:cs typeface="Times New Roman" panose="02020603050405020304" pitchFamily="18" charset="0"/>
              </a:rPr>
              <a:t>Апелляциялық</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комиссияның</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шешімі</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хаттамамен</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рәсімделеді</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Апелляциялық</a:t>
            </a:r>
            <a:r>
              <a:rPr lang="ru-RU" sz="2500" dirty="0" smtClean="0">
                <a:solidFill>
                  <a:srgbClr val="C00000"/>
                </a:solidFill>
                <a:latin typeface="Times New Roman" panose="02020603050405020304" pitchFamily="18" charset="0"/>
                <a:cs typeface="Times New Roman" panose="02020603050405020304" pitchFamily="18" charset="0"/>
              </a:rPr>
              <a:t> комиссия </a:t>
            </a:r>
            <a:r>
              <a:rPr lang="ru-RU" sz="2500" dirty="0" err="1" smtClean="0">
                <a:solidFill>
                  <a:srgbClr val="C00000"/>
                </a:solidFill>
                <a:latin typeface="Times New Roman" panose="02020603050405020304" pitchFamily="18" charset="0"/>
                <a:cs typeface="Times New Roman" panose="02020603050405020304" pitchFamily="18" charset="0"/>
              </a:rPr>
              <a:t>отырыстарының</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хаттамасы</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уәкілетті</a:t>
            </a:r>
            <a:r>
              <a:rPr lang="ru-RU" sz="2500" dirty="0" smtClean="0">
                <a:solidFill>
                  <a:srgbClr val="C00000"/>
                </a:solidFill>
                <a:latin typeface="Times New Roman" panose="02020603050405020304" pitchFamily="18" charset="0"/>
                <a:cs typeface="Times New Roman" panose="02020603050405020304" pitchFamily="18" charset="0"/>
              </a:rPr>
              <a:t> орган </a:t>
            </a:r>
            <a:r>
              <a:rPr lang="ru-RU" sz="2500" dirty="0" err="1" smtClean="0">
                <a:solidFill>
                  <a:srgbClr val="C00000"/>
                </a:solidFill>
                <a:latin typeface="Times New Roman" panose="02020603050405020304" pitchFamily="18" charset="0"/>
                <a:cs typeface="Times New Roman" panose="02020603050405020304" pitchFamily="18" charset="0"/>
              </a:rPr>
              <a:t>бекіткен</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ұйымда</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бір</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жыл</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сақталады</a:t>
            </a:r>
            <a:r>
              <a:rPr lang="ru-RU" sz="2500" dirty="0" smtClean="0">
                <a:solidFill>
                  <a:srgbClr val="C00000"/>
                </a:solidFill>
                <a:latin typeface="Times New Roman" panose="02020603050405020304" pitchFamily="18" charset="0"/>
                <a:cs typeface="Times New Roman" panose="02020603050405020304" pitchFamily="18" charset="0"/>
              </a:rPr>
              <a:t>.</a:t>
            </a:r>
          </a:p>
          <a:p>
            <a:r>
              <a:rPr lang="ru-RU" sz="2500" dirty="0" err="1" smtClean="0">
                <a:solidFill>
                  <a:srgbClr val="C00000"/>
                </a:solidFill>
                <a:latin typeface="Times New Roman" panose="02020603050405020304" pitchFamily="18" charset="0"/>
                <a:cs typeface="Times New Roman" panose="02020603050405020304" pitchFamily="18" charset="0"/>
              </a:rPr>
              <a:t>Апелляциялық</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комиссияның</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шешімі</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түпкілікті</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болып</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табылады</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және</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қайта</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қарауға</a:t>
            </a:r>
            <a:r>
              <a:rPr lang="ru-RU" sz="2500" dirty="0" smtClean="0">
                <a:solidFill>
                  <a:srgbClr val="C00000"/>
                </a:solidFill>
                <a:latin typeface="Times New Roman" panose="02020603050405020304" pitchFamily="18" charset="0"/>
                <a:cs typeface="Times New Roman" panose="02020603050405020304" pitchFamily="18" charset="0"/>
              </a:rPr>
              <a:t> </a:t>
            </a:r>
            <a:r>
              <a:rPr lang="ru-RU" sz="2500" dirty="0" err="1" smtClean="0">
                <a:solidFill>
                  <a:srgbClr val="C00000"/>
                </a:solidFill>
                <a:latin typeface="Times New Roman" panose="02020603050405020304" pitchFamily="18" charset="0"/>
                <a:cs typeface="Times New Roman" panose="02020603050405020304" pitchFamily="18" charset="0"/>
              </a:rPr>
              <a:t>жатпайды</a:t>
            </a:r>
            <a:r>
              <a:rPr lang="ru-RU" sz="2500" dirty="0" smtClean="0">
                <a:solidFill>
                  <a:srgbClr val="C00000"/>
                </a:solidFill>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744639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normAutofit fontScale="85000" lnSpcReduction="20000"/>
          </a:bodyPr>
          <a:lstStyle/>
          <a:p>
            <a:r>
              <a:rPr lang="ru-RU" dirty="0" smtClean="0">
                <a:latin typeface="Times New Roman" panose="02020603050405020304" pitchFamily="18" charset="0"/>
                <a:cs typeface="Times New Roman" panose="02020603050405020304" pitchFamily="18" charset="0"/>
              </a:rPr>
              <a:t>53. </a:t>
            </a:r>
            <a:r>
              <a:rPr lang="ru-RU" dirty="0" err="1" smtClean="0">
                <a:latin typeface="Times New Roman" panose="02020603050405020304" pitchFamily="18" charset="0"/>
                <a:cs typeface="Times New Roman" panose="02020603050405020304" pitchFamily="18" charset="0"/>
              </a:rPr>
              <a:t>Жасы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зейнеткерлікке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төрт</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жылдан</a:t>
            </a:r>
            <a:r>
              <a:rPr lang="ru-RU" dirty="0" smtClean="0">
                <a:latin typeface="Times New Roman" panose="02020603050405020304" pitchFamily="18" charset="0"/>
                <a:cs typeface="Times New Roman" panose="02020603050405020304" pitchFamily="18" charset="0"/>
              </a:rPr>
              <a:t> аз </a:t>
            </a:r>
            <a:r>
              <a:rPr lang="ru-RU" dirty="0" err="1" smtClean="0">
                <a:latin typeface="Times New Roman" panose="02020603050405020304" pitchFamily="18" charset="0"/>
                <a:cs typeface="Times New Roman" panose="02020603050405020304" pitchFamily="18" charset="0"/>
              </a:rPr>
              <a:t>қалған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педагогтер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аттестаттау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рәсімінен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босатылады</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Тағайындалған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біліктілік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санаты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оның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берген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өтініші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негізінде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зейнеткерлік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жасқа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толғанға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дейін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сақталады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Біліктілік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санатының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қолданылу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мерзімін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ұзарту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туралы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бұйрықты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білім</a:t>
            </a:r>
            <a:r>
              <a:rPr lang="ru-RU" dirty="0" smtClean="0">
                <a:latin typeface="Times New Roman" panose="02020603050405020304" pitchFamily="18" charset="0"/>
                <a:cs typeface="Times New Roman" panose="02020603050405020304" pitchFamily="18" charset="0"/>
              </a:rPr>
              <a:t> беру </a:t>
            </a:r>
            <a:r>
              <a:rPr lang="ru-RU" dirty="0" err="1" smtClean="0">
                <a:latin typeface="Times New Roman" panose="02020603050405020304" pitchFamily="18" charset="0"/>
                <a:cs typeface="Times New Roman" panose="02020603050405020304" pitchFamily="18" charset="0"/>
              </a:rPr>
              <a:t>ұйымының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басшысы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шығарады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Бұйрықтың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күші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Қазақстан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Республикасының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әлеуметтік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кодексінде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белгіленген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зейнеткерлік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жасқа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толғанға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дейін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сақталады</a:t>
            </a:r>
            <a:r>
              <a:rPr lang="ru-RU" dirty="0" smtClean="0">
                <a:latin typeface="Times New Roman" panose="02020603050405020304" pitchFamily="18" charset="0"/>
                <a:cs typeface="Times New Roman" panose="02020603050405020304" pitchFamily="18" charset="0"/>
              </a:rPr>
              <a:t>. </a:t>
            </a:r>
          </a:p>
          <a:p>
            <a:r>
              <a:rPr lang="ru-RU" dirty="0" err="1" smtClean="0">
                <a:latin typeface="Times New Roman" panose="02020603050405020304" pitchFamily="18" charset="0"/>
                <a:cs typeface="Times New Roman" panose="02020603050405020304" pitchFamily="18" charset="0"/>
              </a:rPr>
              <a:t>Зейнеткерліке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шыққаннан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кейін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педагогикалық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қызметті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жүзеге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асыруды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жалғастыратын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зейнеткерлік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жастағы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педагогтер</a:t>
            </a:r>
            <a:r>
              <a:rPr lang="ru-RU" dirty="0" smtClean="0">
                <a:latin typeface="Times New Roman" panose="02020603050405020304" pitchFamily="18" charset="0"/>
                <a:cs typeface="Times New Roman" panose="02020603050405020304" pitchFamily="18" charset="0"/>
              </a:rPr>
              <a:t> 48-тармаққа </a:t>
            </a:r>
            <a:r>
              <a:rPr lang="ru-RU" dirty="0" err="1" smtClean="0">
                <a:latin typeface="Times New Roman" panose="02020603050405020304" pitchFamily="18" charset="0"/>
                <a:cs typeface="Times New Roman" panose="02020603050405020304" pitchFamily="18" charset="0"/>
              </a:rPr>
              <a:t>сәйкес</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аттестаттау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рәсімінен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өтеді</a:t>
            </a:r>
            <a:r>
              <a:rPr lang="ru-RU" dirty="0" smtClean="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3932227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60648"/>
            <a:ext cx="6512511" cy="1143000"/>
          </a:xfrm>
        </p:spPr>
        <p:txBody>
          <a:bodyPr>
            <a:normAutofit fontScale="90000"/>
          </a:bodyPr>
          <a:lstStyle/>
          <a:p>
            <a:pPr algn="ctr"/>
            <a:r>
              <a:rPr lang="ru-RU" sz="3200" dirty="0" smtClean="0">
                <a:latin typeface="Times New Roman" panose="02020603050405020304" pitchFamily="18" charset="0"/>
                <a:cs typeface="Times New Roman" panose="02020603050405020304" pitchFamily="18" charset="0"/>
              </a:rPr>
              <a:t>2-параграф. </a:t>
            </a:r>
            <a:r>
              <a:rPr lang="ru-RU" sz="3200" dirty="0" err="1" smtClean="0">
                <a:latin typeface="Times New Roman" panose="02020603050405020304" pitchFamily="18" charset="0"/>
                <a:cs typeface="Times New Roman" panose="02020603050405020304" pitchFamily="18" charset="0"/>
              </a:rPr>
              <a:t>Мемлекетік</a:t>
            </a:r>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қызмет</a:t>
            </a:r>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көрсету</a:t>
            </a:r>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тәртібі</a:t>
            </a:r>
            <a:r>
              <a:rPr lang="ru-RU" sz="3200" dirty="0" smtClean="0">
                <a:latin typeface="Times New Roman" panose="02020603050405020304" pitchFamily="18" charset="0"/>
                <a:cs typeface="Times New Roman" panose="02020603050405020304" pitchFamily="18" charset="0"/>
              </a:rPr>
              <a:t> </a:t>
            </a:r>
            <a:r>
              <a:rPr lang="ru-RU" sz="3200" dirty="0" smtClean="0"/>
              <a:t/>
            </a:r>
            <a:br>
              <a:rPr lang="ru-RU" sz="3200" dirty="0" smtClean="0"/>
            </a:br>
            <a:endParaRPr lang="ru-RU" sz="3200" dirty="0"/>
          </a:p>
        </p:txBody>
      </p:sp>
      <p:sp>
        <p:nvSpPr>
          <p:cNvPr id="3" name="Объект 2"/>
          <p:cNvSpPr>
            <a:spLocks noGrp="1"/>
          </p:cNvSpPr>
          <p:nvPr>
            <p:ph sz="quarter" idx="13"/>
          </p:nvPr>
        </p:nvSpPr>
        <p:spPr>
          <a:xfrm>
            <a:off x="467544" y="1484784"/>
            <a:ext cx="8136904" cy="4248472"/>
          </a:xfrm>
        </p:spPr>
        <p:txBody>
          <a:bodyPr>
            <a:normAutofit fontScale="62500" lnSpcReduction="20000"/>
          </a:bodyPr>
          <a:lstStyle/>
          <a:p>
            <a:endParaRPr lang="ru-RU" sz="2500" dirty="0" smtClean="0">
              <a:latin typeface="Times New Roman" panose="02020603050405020304" pitchFamily="18" charset="0"/>
              <a:cs typeface="Times New Roman" panose="02020603050405020304" pitchFamily="18" charset="0"/>
            </a:endParaRPr>
          </a:p>
          <a:p>
            <a:r>
              <a:rPr lang="ru-RU" sz="2500" dirty="0" smtClean="0">
                <a:latin typeface="Times New Roman" panose="02020603050405020304" pitchFamily="18" charset="0"/>
                <a:cs typeface="Times New Roman" panose="02020603050405020304" pitchFamily="18" charset="0"/>
              </a:rPr>
              <a:t>80. </a:t>
            </a:r>
            <a:r>
              <a:rPr lang="ru-RU" sz="2500" dirty="0" err="1" smtClean="0">
                <a:latin typeface="Times New Roman" panose="02020603050405020304" pitchFamily="18" charset="0"/>
                <a:cs typeface="Times New Roman" panose="02020603050405020304" pitchFamily="18" charset="0"/>
              </a:rPr>
              <a:t>Мемлекеттік</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қызмет</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электрондық</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үкімет</a:t>
            </a:r>
            <a:r>
              <a:rPr lang="ru-RU" sz="2500" dirty="0" smtClean="0">
                <a:latin typeface="Times New Roman" panose="02020603050405020304" pitchFamily="18" charset="0"/>
                <a:cs typeface="Times New Roman" panose="02020603050405020304" pitchFamily="18" charset="0"/>
              </a:rPr>
              <a:t> порталы (</a:t>
            </a:r>
            <a:r>
              <a:rPr lang="ru-RU" sz="2500" dirty="0" err="1" smtClean="0">
                <a:latin typeface="Times New Roman" panose="02020603050405020304" pitchFamily="18" charset="0"/>
                <a:cs typeface="Times New Roman" panose="02020603050405020304" pitchFamily="18" charset="0"/>
              </a:rPr>
              <a:t>бұдан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әрі</a:t>
            </a:r>
            <a:r>
              <a:rPr lang="ru-RU" sz="2500" dirty="0" smtClean="0">
                <a:latin typeface="Times New Roman" panose="02020603050405020304" pitchFamily="18" charset="0"/>
                <a:cs typeface="Times New Roman" panose="02020603050405020304" pitchFamily="18" charset="0"/>
              </a:rPr>
              <a:t> - портал) </a:t>
            </a:r>
            <a:r>
              <a:rPr lang="ru-RU" sz="2500" dirty="0" err="1" smtClean="0">
                <a:latin typeface="Times New Roman" panose="02020603050405020304" pitchFamily="18" charset="0"/>
                <a:cs typeface="Times New Roman" panose="02020603050405020304" pitchFamily="18" charset="0"/>
              </a:rPr>
              <a:t>немесе</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қызмет</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көрсетушінің</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кеңсесі</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арқылы</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көрсетіледі</a:t>
            </a:r>
            <a:r>
              <a:rPr lang="ru-RU" sz="2500" dirty="0" smtClean="0">
                <a:latin typeface="Times New Roman" panose="02020603050405020304" pitchFamily="18" charset="0"/>
                <a:cs typeface="Times New Roman" panose="02020603050405020304" pitchFamily="18" charset="0"/>
              </a:rPr>
              <a:t>.</a:t>
            </a:r>
          </a:p>
          <a:p>
            <a:r>
              <a:rPr lang="ru-RU" sz="2500" dirty="0" err="1" smtClean="0">
                <a:latin typeface="Times New Roman" panose="02020603050405020304" pitchFamily="18" charset="0"/>
                <a:cs typeface="Times New Roman" panose="02020603050405020304" pitchFamily="18" charset="0"/>
              </a:rPr>
              <a:t>Құжаттарды</a:t>
            </a:r>
            <a:r>
              <a:rPr lang="ru-RU" sz="2500" dirty="0" smtClean="0">
                <a:latin typeface="Times New Roman" panose="02020603050405020304" pitchFamily="18" charset="0"/>
                <a:cs typeface="Times New Roman" panose="02020603050405020304" pitchFamily="18" charset="0"/>
              </a:rPr>
              <a:t> портал </a:t>
            </a:r>
            <a:r>
              <a:rPr lang="ru-RU" sz="2500" dirty="0" err="1" smtClean="0">
                <a:latin typeface="Times New Roman" panose="02020603050405020304" pitchFamily="18" charset="0"/>
                <a:cs typeface="Times New Roman" panose="02020603050405020304" pitchFamily="18" charset="0"/>
              </a:rPr>
              <a:t>арқылы</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қызмет</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алушының</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жеке</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кабинетіне</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жіберген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кезде</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бір</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жұмыс</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күні</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ішінде</a:t>
            </a:r>
            <a:r>
              <a:rPr lang="ru-RU" sz="2500" dirty="0" smtClean="0">
                <a:latin typeface="Times New Roman" panose="02020603050405020304" pitchFamily="18" charset="0"/>
                <a:cs typeface="Times New Roman" panose="02020603050405020304" pitchFamily="18" charset="0"/>
              </a:rPr>
              <a:t> осы </a:t>
            </a:r>
            <a:r>
              <a:rPr lang="ru-RU" sz="2500" dirty="0" err="1" smtClean="0">
                <a:latin typeface="Times New Roman" panose="02020603050405020304" pitchFamily="18" charset="0"/>
                <a:cs typeface="Times New Roman" panose="02020603050405020304" pitchFamily="18" charset="0"/>
              </a:rPr>
              <a:t>Қағиданың</a:t>
            </a:r>
            <a:r>
              <a:rPr lang="ru-RU" sz="2500" dirty="0" smtClean="0">
                <a:latin typeface="Times New Roman" panose="02020603050405020304" pitchFamily="18" charset="0"/>
                <a:cs typeface="Times New Roman" panose="02020603050405020304" pitchFamily="18" charset="0"/>
              </a:rPr>
              <a:t> 5-қосымшасына </a:t>
            </a:r>
            <a:r>
              <a:rPr lang="ru-RU" sz="2500" dirty="0" err="1" smtClean="0">
                <a:latin typeface="Times New Roman" panose="02020603050405020304" pitchFamily="18" charset="0"/>
                <a:cs typeface="Times New Roman" panose="02020603050405020304" pitchFamily="18" charset="0"/>
              </a:rPr>
              <a:t>сәйкес</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нысан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бойынша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аттестаттаудан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өтуге</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өтінішті</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қабылдау</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туралы</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хабарлама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немесе</a:t>
            </a:r>
            <a:r>
              <a:rPr lang="ru-RU" sz="2500" dirty="0" smtClean="0">
                <a:latin typeface="Times New Roman" panose="02020603050405020304" pitchFamily="18" charset="0"/>
                <a:cs typeface="Times New Roman" panose="02020603050405020304" pitchFamily="18" charset="0"/>
              </a:rPr>
              <a:t> осы </a:t>
            </a:r>
            <a:r>
              <a:rPr lang="ru-RU" sz="2500" dirty="0" err="1" smtClean="0">
                <a:latin typeface="Times New Roman" panose="02020603050405020304" pitchFamily="18" charset="0"/>
                <a:cs typeface="Times New Roman" panose="02020603050405020304" pitchFamily="18" charset="0"/>
              </a:rPr>
              <a:t>Қағиданың</a:t>
            </a:r>
            <a:r>
              <a:rPr lang="ru-RU" sz="2500" dirty="0" smtClean="0">
                <a:latin typeface="Times New Roman" panose="02020603050405020304" pitchFamily="18" charset="0"/>
                <a:cs typeface="Times New Roman" panose="02020603050405020304" pitchFamily="18" charset="0"/>
              </a:rPr>
              <a:t> 6-қосымшасына </a:t>
            </a:r>
            <a:r>
              <a:rPr lang="ru-RU" sz="2500" dirty="0" err="1" smtClean="0">
                <a:latin typeface="Times New Roman" panose="02020603050405020304" pitchFamily="18" charset="0"/>
                <a:cs typeface="Times New Roman" panose="02020603050405020304" pitchFamily="18" charset="0"/>
              </a:rPr>
              <a:t>сәйкес</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нысан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бойынша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қызмет</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көрсетушінің</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уәкілетті</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тұлғасының</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электрондық</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цифрлық</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қолтаңбасымен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куәландырылған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электрондық</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құжат</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нысанында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өтінішті</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одан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әрі</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қараудан</a:t>
            </a:r>
            <a:r>
              <a:rPr lang="ru-RU" sz="2500" dirty="0" smtClean="0">
                <a:latin typeface="Times New Roman" panose="02020603050405020304" pitchFamily="18" charset="0"/>
                <a:cs typeface="Times New Roman" panose="02020603050405020304" pitchFamily="18" charset="0"/>
              </a:rPr>
              <a:t> бас </a:t>
            </a:r>
            <a:r>
              <a:rPr lang="ru-RU" sz="2500" dirty="0" err="1" smtClean="0">
                <a:latin typeface="Times New Roman" panose="02020603050405020304" pitchFamily="18" charset="0"/>
                <a:cs typeface="Times New Roman" panose="02020603050405020304" pitchFamily="18" charset="0"/>
              </a:rPr>
              <a:t>тарту</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туралы</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хабарлама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келіп</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түседі</a:t>
            </a:r>
            <a:r>
              <a:rPr lang="ru-RU" sz="2500" dirty="0" smtClean="0">
                <a:latin typeface="Times New Roman" panose="02020603050405020304" pitchFamily="18" charset="0"/>
                <a:cs typeface="Times New Roman" panose="02020603050405020304" pitchFamily="18" charset="0"/>
              </a:rPr>
              <a:t>.</a:t>
            </a:r>
          </a:p>
          <a:p>
            <a:r>
              <a:rPr lang="ru-RU" sz="2500" dirty="0" err="1" smtClean="0">
                <a:latin typeface="Times New Roman" panose="02020603050405020304" pitchFamily="18" charset="0"/>
                <a:cs typeface="Times New Roman" panose="02020603050405020304" pitchFamily="18" charset="0"/>
              </a:rPr>
              <a:t>Өтініш</a:t>
            </a:r>
            <a:r>
              <a:rPr lang="ru-RU" sz="2500" dirty="0" smtClean="0">
                <a:latin typeface="Times New Roman" panose="02020603050405020304" pitchFamily="18" charset="0"/>
                <a:cs typeface="Times New Roman" panose="02020603050405020304" pitchFamily="18" charset="0"/>
              </a:rPr>
              <a:t> портал </a:t>
            </a:r>
            <a:r>
              <a:rPr lang="ru-RU" sz="2500" dirty="0" err="1" smtClean="0">
                <a:latin typeface="Times New Roman" panose="02020603050405020304" pitchFamily="18" charset="0"/>
                <a:cs typeface="Times New Roman" panose="02020603050405020304" pitchFamily="18" charset="0"/>
              </a:rPr>
              <a:t>арқылы</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жұмыс</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уақыты</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аяқталғаннан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кейін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демалыс</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және</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мереке</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күндері</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келіп</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түскен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жағдайда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Қазақстан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Республикасының</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еңбек</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заңнамасына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сәйкес</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өтініш</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келесі</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жұмыс</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күні</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тіркеледі</a:t>
            </a:r>
            <a:r>
              <a:rPr lang="ru-RU" sz="2500" dirty="0" smtClean="0">
                <a:latin typeface="Times New Roman" panose="02020603050405020304" pitchFamily="18" charset="0"/>
                <a:cs typeface="Times New Roman" panose="02020603050405020304" pitchFamily="18" charset="0"/>
              </a:rPr>
              <a:t>.</a:t>
            </a:r>
          </a:p>
          <a:p>
            <a:r>
              <a:rPr lang="ru-RU" sz="2500" dirty="0" err="1" smtClean="0">
                <a:latin typeface="Times New Roman" panose="02020603050405020304" pitchFamily="18" charset="0"/>
                <a:cs typeface="Times New Roman" panose="02020603050405020304" pitchFamily="18" charset="0"/>
              </a:rPr>
              <a:t>Қызметті</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көрсетушінің</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кеңсесі</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арқылы</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жүгінген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кезде</a:t>
            </a:r>
            <a:r>
              <a:rPr lang="ru-RU" sz="2500" dirty="0" smtClean="0">
                <a:latin typeface="Times New Roman" panose="02020603050405020304" pitchFamily="18" charset="0"/>
                <a:cs typeface="Times New Roman" panose="02020603050405020304" pitchFamily="18" charset="0"/>
              </a:rPr>
              <a:t> осы </a:t>
            </a:r>
            <a:r>
              <a:rPr lang="ru-RU" sz="2500" dirty="0" err="1" smtClean="0">
                <a:latin typeface="Times New Roman" panose="02020603050405020304" pitchFamily="18" charset="0"/>
                <a:cs typeface="Times New Roman" panose="02020603050405020304" pitchFamily="18" charset="0"/>
              </a:rPr>
              <a:t>Қағиданың</a:t>
            </a:r>
            <a:r>
              <a:rPr lang="ru-RU" sz="2500" dirty="0" smtClean="0">
                <a:latin typeface="Times New Roman" panose="02020603050405020304" pitchFamily="18" charset="0"/>
                <a:cs typeface="Times New Roman" panose="02020603050405020304" pitchFamily="18" charset="0"/>
              </a:rPr>
              <a:t> 20-қосымшасына </a:t>
            </a:r>
            <a:r>
              <a:rPr lang="ru-RU" sz="2500" dirty="0" err="1" smtClean="0">
                <a:latin typeface="Times New Roman" panose="02020603050405020304" pitchFamily="18" charset="0"/>
                <a:cs typeface="Times New Roman" panose="02020603050405020304" pitchFamily="18" charset="0"/>
              </a:rPr>
              <a:t>сәйкес</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нысан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бойынша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өтініш</a:t>
            </a:r>
            <a:r>
              <a:rPr lang="ru-RU" sz="2500" dirty="0" smtClean="0">
                <a:latin typeface="Times New Roman" panose="02020603050405020304" pitchFamily="18" charset="0"/>
                <a:cs typeface="Times New Roman" panose="02020603050405020304" pitchFamily="18" charset="0"/>
              </a:rPr>
              <a:t> пен </a:t>
            </a:r>
            <a:r>
              <a:rPr lang="ru-RU" sz="2500" dirty="0" err="1" smtClean="0">
                <a:latin typeface="Times New Roman" panose="02020603050405020304" pitchFamily="18" charset="0"/>
                <a:cs typeface="Times New Roman" panose="02020603050405020304" pitchFamily="18" charset="0"/>
              </a:rPr>
              <a:t>құжаттардың</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қабылданғаны</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туралы</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қолхат</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беріледі</a:t>
            </a:r>
            <a:r>
              <a:rPr lang="ru-RU" sz="2500" dirty="0" smtClean="0">
                <a:latin typeface="Times New Roman" panose="02020603050405020304" pitchFamily="18" charset="0"/>
                <a:cs typeface="Times New Roman" panose="02020603050405020304" pitchFamily="18" charset="0"/>
              </a:rPr>
              <a:t>.</a:t>
            </a:r>
          </a:p>
          <a:p>
            <a:r>
              <a:rPr lang="ru-RU" sz="2500" dirty="0" err="1" smtClean="0">
                <a:latin typeface="Times New Roman" panose="02020603050405020304" pitchFamily="18" charset="0"/>
                <a:cs typeface="Times New Roman" panose="02020603050405020304" pitchFamily="18" charset="0"/>
              </a:rPr>
              <a:t>Негізгі</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талаптар</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тізбесінде</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қарастырылған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құжаттар</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топтамасы</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толық</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ұсынылмаған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немесе</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қолданылу</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мерзімі</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өткен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құжаттар</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ұсынылған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кезде</a:t>
            </a:r>
            <a:r>
              <a:rPr lang="ru-RU" sz="2500" dirty="0" smtClean="0">
                <a:latin typeface="Times New Roman" panose="02020603050405020304" pitchFamily="18" charset="0"/>
                <a:cs typeface="Times New Roman" panose="02020603050405020304" pitchFamily="18" charset="0"/>
              </a:rPr>
              <a:t> осы </a:t>
            </a:r>
            <a:r>
              <a:rPr lang="ru-RU" sz="2500" dirty="0" err="1" smtClean="0">
                <a:latin typeface="Times New Roman" panose="02020603050405020304" pitchFamily="18" charset="0"/>
                <a:cs typeface="Times New Roman" panose="02020603050405020304" pitchFamily="18" charset="0"/>
              </a:rPr>
              <a:t>Қағиданың</a:t>
            </a:r>
            <a:r>
              <a:rPr lang="ru-RU" sz="2500" dirty="0" smtClean="0">
                <a:latin typeface="Times New Roman" panose="02020603050405020304" pitchFamily="18" charset="0"/>
                <a:cs typeface="Times New Roman" panose="02020603050405020304" pitchFamily="18" charset="0"/>
              </a:rPr>
              <a:t> 21-қосымшасына </a:t>
            </a:r>
            <a:r>
              <a:rPr lang="ru-RU" sz="2500" dirty="0" err="1" smtClean="0">
                <a:latin typeface="Times New Roman" panose="02020603050405020304" pitchFamily="18" charset="0"/>
                <a:cs typeface="Times New Roman" panose="02020603050405020304" pitchFamily="18" charset="0"/>
              </a:rPr>
              <a:t>сәйкес</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нысан</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бойынша</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құжаттарды</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қабылдаудан</a:t>
            </a:r>
            <a:r>
              <a:rPr lang="ru-RU" sz="2500" dirty="0" smtClean="0">
                <a:latin typeface="Times New Roman" panose="02020603050405020304" pitchFamily="18" charset="0"/>
                <a:cs typeface="Times New Roman" panose="02020603050405020304" pitchFamily="18" charset="0"/>
              </a:rPr>
              <a:t> бас </a:t>
            </a:r>
            <a:r>
              <a:rPr lang="ru-RU" sz="2500" dirty="0" err="1" smtClean="0">
                <a:latin typeface="Times New Roman" panose="02020603050405020304" pitchFamily="18" charset="0"/>
                <a:cs typeface="Times New Roman" panose="02020603050405020304" pitchFamily="18" charset="0"/>
              </a:rPr>
              <a:t>тарту</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туралы</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қолхат</a:t>
            </a:r>
            <a:r>
              <a:rPr lang="ru-RU" sz="2500" dirty="0" smtClean="0">
                <a:latin typeface="Times New Roman" panose="02020603050405020304" pitchFamily="18" charset="0"/>
                <a:cs typeface="Times New Roman" panose="02020603050405020304" pitchFamily="18" charset="0"/>
              </a:rPr>
              <a:t> </a:t>
            </a:r>
            <a:r>
              <a:rPr lang="ru-RU" sz="2500" dirty="0" err="1" smtClean="0">
                <a:latin typeface="Times New Roman" panose="02020603050405020304" pitchFamily="18" charset="0"/>
                <a:cs typeface="Times New Roman" panose="02020603050405020304" pitchFamily="18" charset="0"/>
              </a:rPr>
              <a:t>беріледі</a:t>
            </a:r>
            <a:r>
              <a:rPr lang="ru-RU" sz="2500" dirty="0" smtClean="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756998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1628800"/>
            <a:ext cx="8219256" cy="5001419"/>
          </a:xfrm>
        </p:spPr>
        <p:txBody>
          <a:bodyPr>
            <a:normAutofit fontScale="85000" lnSpcReduction="20000"/>
          </a:bodyPr>
          <a:lstStyle/>
          <a:p>
            <a:endParaRPr lang="ru-RU" dirty="0" smtClean="0"/>
          </a:p>
          <a:p>
            <a:r>
              <a:rPr lang="ru-RU" sz="2100" dirty="0" smtClean="0">
                <a:latin typeface="Times New Roman" panose="02020603050405020304" pitchFamily="18" charset="0"/>
                <a:cs typeface="Times New Roman" panose="02020603050405020304" pitchFamily="18" charset="0"/>
              </a:rPr>
              <a:t>81. </a:t>
            </a:r>
            <a:r>
              <a:rPr lang="ru-RU" sz="2100" dirty="0" err="1" smtClean="0">
                <a:latin typeface="Times New Roman" panose="02020603050405020304" pitchFamily="18" charset="0"/>
                <a:cs typeface="Times New Roman" panose="02020603050405020304" pitchFamily="18" charset="0"/>
              </a:rPr>
              <a:t>Педагогтер</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қызметінің</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нәтижелерін</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кешенді</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талдамалық</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жинақтауды</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жүргізу</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үшін</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әрбір</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пән</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бойынша</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немесе</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бағыт</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бойынша</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жеке</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Сараптамалық</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кеңес</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құрылады</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Сараптамалық</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кеңестің</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құрамына</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сараптамалық</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кеңестің</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төрағасы</a:t>
            </a:r>
            <a:r>
              <a:rPr lang="ru-RU" sz="2100" dirty="0" smtClean="0">
                <a:latin typeface="Times New Roman" panose="02020603050405020304" pitchFamily="18" charset="0"/>
                <a:cs typeface="Times New Roman" panose="02020603050405020304" pitchFamily="18" charset="0"/>
              </a:rPr>
              <a:t> мен </a:t>
            </a:r>
            <a:r>
              <a:rPr lang="ru-RU" sz="2100" dirty="0" err="1" smtClean="0">
                <a:latin typeface="Times New Roman" panose="02020603050405020304" pitchFamily="18" charset="0"/>
                <a:cs typeface="Times New Roman" panose="02020603050405020304" pitchFamily="18" charset="0"/>
              </a:rPr>
              <a:t>мүшелері</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кіреді</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Сараптамалық</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кеңес</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мүшелердің</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тақ</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санынан</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тұрады</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бірақ</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кемінде</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жеті</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адамнан</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тұрады</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Төраға</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Сараптамалық</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кеңес</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мүшелерінің</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арасынан</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сайланады</a:t>
            </a:r>
            <a:r>
              <a:rPr lang="ru-RU" sz="2100" dirty="0" smtClean="0">
                <a:latin typeface="Times New Roman" panose="02020603050405020304" pitchFamily="18" charset="0"/>
                <a:cs typeface="Times New Roman" panose="02020603050405020304" pitchFamily="18" charset="0"/>
              </a:rPr>
              <a:t>.</a:t>
            </a:r>
          </a:p>
          <a:p>
            <a:r>
              <a:rPr lang="ru-RU" sz="2100" dirty="0" smtClean="0">
                <a:latin typeface="Times New Roman" panose="02020603050405020304" pitchFamily="18" charset="0"/>
                <a:cs typeface="Times New Roman" panose="02020603050405020304" pitchFamily="18" charset="0"/>
              </a:rPr>
              <a:t>82. </a:t>
            </a:r>
            <a:r>
              <a:rPr lang="ru-RU" sz="2100" dirty="0" err="1" smtClean="0">
                <a:latin typeface="Times New Roman" panose="02020603050405020304" pitchFamily="18" charset="0"/>
                <a:cs typeface="Times New Roman" panose="02020603050405020304" pitchFamily="18" charset="0"/>
              </a:rPr>
              <a:t>Сараптамалық</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кеңестің</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құрамы</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аттестаттаушы</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органның</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бірінші</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басшысының</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бұйрығымен</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бекітіледі</a:t>
            </a:r>
            <a:r>
              <a:rPr lang="ru-RU" sz="2100" dirty="0" smtClean="0">
                <a:latin typeface="Times New Roman" panose="02020603050405020304" pitchFamily="18" charset="0"/>
                <a:cs typeface="Times New Roman" panose="02020603050405020304" pitchFamily="18" charset="0"/>
              </a:rPr>
              <a:t>:</a:t>
            </a:r>
          </a:p>
          <a:p>
            <a:r>
              <a:rPr lang="ru-RU" sz="2100" dirty="0" smtClean="0">
                <a:latin typeface="Times New Roman" panose="02020603050405020304" pitchFamily="18" charset="0"/>
                <a:cs typeface="Times New Roman" panose="02020603050405020304" pitchFamily="18" charset="0"/>
              </a:rPr>
              <a:t>«педагог-модератор» </a:t>
            </a:r>
            <a:r>
              <a:rPr lang="ru-RU" sz="2100" dirty="0" err="1" smtClean="0">
                <a:latin typeface="Times New Roman" panose="02020603050405020304" pitchFamily="18" charset="0"/>
                <a:cs typeface="Times New Roman" panose="02020603050405020304" pitchFamily="18" charset="0"/>
              </a:rPr>
              <a:t>біліктілік</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санатына</a:t>
            </a:r>
            <a:r>
              <a:rPr lang="ru-RU" sz="2100" dirty="0" smtClean="0">
                <a:latin typeface="Times New Roman" panose="02020603050405020304" pitchFamily="18" charset="0"/>
                <a:cs typeface="Times New Roman" panose="02020603050405020304" pitchFamily="18" charset="0"/>
              </a:rPr>
              <a:t> – </a:t>
            </a:r>
            <a:r>
              <a:rPr lang="ru-RU" sz="2100" dirty="0" err="1" smtClean="0">
                <a:latin typeface="Times New Roman" panose="02020603050405020304" pitchFamily="18" charset="0"/>
                <a:cs typeface="Times New Roman" panose="02020603050405020304" pitchFamily="18" charset="0"/>
              </a:rPr>
              <a:t>білім</a:t>
            </a:r>
            <a:r>
              <a:rPr lang="ru-RU" sz="2100" dirty="0" smtClean="0">
                <a:latin typeface="Times New Roman" panose="02020603050405020304" pitchFamily="18" charset="0"/>
                <a:cs typeface="Times New Roman" panose="02020603050405020304" pitchFamily="18" charset="0"/>
              </a:rPr>
              <a:t> беру </a:t>
            </a:r>
            <a:r>
              <a:rPr lang="ru-RU" sz="2100" dirty="0" err="1" smtClean="0">
                <a:latin typeface="Times New Roman" panose="02020603050405020304" pitchFamily="18" charset="0"/>
                <a:cs typeface="Times New Roman" panose="02020603050405020304" pitchFamily="18" charset="0"/>
              </a:rPr>
              <a:t>ұйымы</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деңгейінде</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ұйымдастырылатын</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ведомстволық</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бағыныстағы</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білім</a:t>
            </a:r>
            <a:r>
              <a:rPr lang="ru-RU" sz="2100" dirty="0" smtClean="0">
                <a:latin typeface="Times New Roman" panose="02020603050405020304" pitchFamily="18" charset="0"/>
                <a:cs typeface="Times New Roman" panose="02020603050405020304" pitchFamily="18" charset="0"/>
              </a:rPr>
              <a:t> беру </a:t>
            </a:r>
            <a:r>
              <a:rPr lang="ru-RU" sz="2100" dirty="0" err="1" smtClean="0">
                <a:latin typeface="Times New Roman" panose="02020603050405020304" pitchFamily="18" charset="0"/>
                <a:cs typeface="Times New Roman" panose="02020603050405020304" pitchFamily="18" charset="0"/>
              </a:rPr>
              <a:t>ұйымдары</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және</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салалық</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мемлекеттік</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органның</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білім</a:t>
            </a:r>
            <a:r>
              <a:rPr lang="ru-RU" sz="2100" dirty="0" smtClean="0">
                <a:latin typeface="Times New Roman" panose="02020603050405020304" pitchFamily="18" charset="0"/>
                <a:cs typeface="Times New Roman" panose="02020603050405020304" pitchFamily="18" charset="0"/>
              </a:rPr>
              <a:t> беру </a:t>
            </a:r>
            <a:r>
              <a:rPr lang="ru-RU" sz="2100" dirty="0" err="1" smtClean="0">
                <a:latin typeface="Times New Roman" panose="02020603050405020304" pitchFamily="18" charset="0"/>
                <a:cs typeface="Times New Roman" panose="02020603050405020304" pitchFamily="18" charset="0"/>
              </a:rPr>
              <a:t>ұйымдары</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үшін</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аудан</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облыстық</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маңызы</a:t>
            </a:r>
            <a:r>
              <a:rPr lang="ru-RU" sz="2100" dirty="0" smtClean="0">
                <a:latin typeface="Times New Roman" panose="02020603050405020304" pitchFamily="18" charset="0"/>
                <a:cs typeface="Times New Roman" panose="02020603050405020304" pitchFamily="18" charset="0"/>
              </a:rPr>
              <a:t> бар </a:t>
            </a:r>
            <a:r>
              <a:rPr lang="ru-RU" sz="2100" dirty="0" err="1" smtClean="0">
                <a:latin typeface="Times New Roman" panose="02020603050405020304" pitchFamily="18" charset="0"/>
                <a:cs typeface="Times New Roman" panose="02020603050405020304" pitchFamily="18" charset="0"/>
              </a:rPr>
              <a:t>қала</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облыс</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республикалық</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маңызы</a:t>
            </a:r>
            <a:r>
              <a:rPr lang="ru-RU" sz="2100" dirty="0" smtClean="0">
                <a:latin typeface="Times New Roman" panose="02020603050405020304" pitchFamily="18" charset="0"/>
                <a:cs typeface="Times New Roman" panose="02020603050405020304" pitchFamily="18" charset="0"/>
              </a:rPr>
              <a:t> бар </a:t>
            </a:r>
            <a:r>
              <a:rPr lang="ru-RU" sz="2100" dirty="0" err="1" smtClean="0">
                <a:latin typeface="Times New Roman" panose="02020603050405020304" pitchFamily="18" charset="0"/>
                <a:cs typeface="Times New Roman" panose="02020603050405020304" pitchFamily="18" charset="0"/>
              </a:rPr>
              <a:t>қалалар</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және</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астана</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білім</a:t>
            </a:r>
            <a:r>
              <a:rPr lang="ru-RU" sz="2100" dirty="0" smtClean="0">
                <a:latin typeface="Times New Roman" panose="02020603050405020304" pitchFamily="18" charset="0"/>
                <a:cs typeface="Times New Roman" panose="02020603050405020304" pitchFamily="18" charset="0"/>
              </a:rPr>
              <a:t> беру </a:t>
            </a:r>
            <a:r>
              <a:rPr lang="ru-RU" sz="2100" dirty="0" err="1" smtClean="0">
                <a:latin typeface="Times New Roman" panose="02020603050405020304" pitchFamily="18" charset="0"/>
                <a:cs typeface="Times New Roman" panose="02020603050405020304" pitchFamily="18" charset="0"/>
              </a:rPr>
              <a:t>саласындағы</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уәкілетті</a:t>
            </a:r>
            <a:r>
              <a:rPr lang="ru-RU" sz="2100" dirty="0" smtClean="0">
                <a:latin typeface="Times New Roman" panose="02020603050405020304" pitchFamily="18" charset="0"/>
                <a:cs typeface="Times New Roman" panose="02020603050405020304" pitchFamily="18" charset="0"/>
              </a:rPr>
              <a:t> орган (</a:t>
            </a:r>
            <a:r>
              <a:rPr lang="ru-RU" sz="2100" dirty="0" err="1" smtClean="0">
                <a:latin typeface="Times New Roman" panose="02020603050405020304" pitchFamily="18" charset="0"/>
                <a:cs typeface="Times New Roman" panose="02020603050405020304" pitchFamily="18" charset="0"/>
              </a:rPr>
              <a:t>республикалық</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ведомстволық</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бағынысты</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ұйымдар</a:t>
            </a:r>
            <a:r>
              <a:rPr lang="ru-RU" sz="2100" dirty="0" smtClean="0">
                <a:latin typeface="Times New Roman" panose="02020603050405020304" pitchFamily="18" charset="0"/>
                <a:cs typeface="Times New Roman" panose="02020603050405020304" pitchFamily="18" charset="0"/>
              </a:rPr>
              <a:t> мен </a:t>
            </a:r>
            <a:r>
              <a:rPr lang="ru-RU" sz="2100" dirty="0" err="1" smtClean="0">
                <a:latin typeface="Times New Roman" panose="02020603050405020304" pitchFamily="18" charset="0"/>
                <a:cs typeface="Times New Roman" panose="02020603050405020304" pitchFamily="18" charset="0"/>
              </a:rPr>
              <a:t>салалық</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мемлекеттік</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органдардың</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білім</a:t>
            </a:r>
            <a:r>
              <a:rPr lang="ru-RU" sz="2100" dirty="0" smtClean="0">
                <a:latin typeface="Times New Roman" panose="02020603050405020304" pitchFamily="18" charset="0"/>
                <a:cs typeface="Times New Roman" panose="02020603050405020304" pitchFamily="18" charset="0"/>
              </a:rPr>
              <a:t> беру </a:t>
            </a:r>
            <a:r>
              <a:rPr lang="ru-RU" sz="2100" dirty="0" err="1" smtClean="0">
                <a:latin typeface="Times New Roman" panose="02020603050405020304" pitchFamily="18" charset="0"/>
                <a:cs typeface="Times New Roman" panose="02020603050405020304" pitchFamily="18" charset="0"/>
              </a:rPr>
              <a:t>ұйымдары</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үшін</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деңгейінде</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ұйымдастырылатын</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әдістемелік</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кабинеттердің</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орталықтардың</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әдіскерлерінен</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ауданның</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облыстық</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маңызы</a:t>
            </a:r>
            <a:r>
              <a:rPr lang="ru-RU" sz="2100" dirty="0" smtClean="0">
                <a:latin typeface="Times New Roman" panose="02020603050405020304" pitchFamily="18" charset="0"/>
                <a:cs typeface="Times New Roman" panose="02020603050405020304" pitchFamily="18" charset="0"/>
              </a:rPr>
              <a:t> бар </a:t>
            </a:r>
            <a:r>
              <a:rPr lang="ru-RU" sz="2100" dirty="0" err="1" smtClean="0">
                <a:latin typeface="Times New Roman" panose="02020603050405020304" pitchFamily="18" charset="0"/>
                <a:cs typeface="Times New Roman" panose="02020603050405020304" pitchFamily="18" charset="0"/>
              </a:rPr>
              <a:t>қаланың</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жұмыс</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өтілі</a:t>
            </a:r>
            <a:r>
              <a:rPr lang="ru-RU" sz="2100" dirty="0" smtClean="0">
                <a:latin typeface="Times New Roman" panose="02020603050405020304" pitchFamily="18" charset="0"/>
                <a:cs typeface="Times New Roman" panose="02020603050405020304" pitchFamily="18" charset="0"/>
              </a:rPr>
              <a:t> 10 </a:t>
            </a:r>
            <a:r>
              <a:rPr lang="ru-RU" sz="2100" dirty="0" err="1" smtClean="0">
                <a:latin typeface="Times New Roman" panose="02020603050405020304" pitchFamily="18" charset="0"/>
                <a:cs typeface="Times New Roman" panose="02020603050405020304" pitchFamily="18" charset="0"/>
              </a:rPr>
              <a:t>жылдан</a:t>
            </a:r>
            <a:r>
              <a:rPr lang="ru-RU" sz="2100" dirty="0" smtClean="0">
                <a:latin typeface="Times New Roman" panose="02020603050405020304" pitchFamily="18" charset="0"/>
                <a:cs typeface="Times New Roman" panose="02020603050405020304" pitchFamily="18" charset="0"/>
              </a:rPr>
              <a:t> кем </a:t>
            </a:r>
            <a:r>
              <a:rPr lang="ru-RU" sz="2100" dirty="0" err="1" smtClean="0">
                <a:latin typeface="Times New Roman" panose="02020603050405020304" pitchFamily="18" charset="0"/>
                <a:cs typeface="Times New Roman" panose="02020603050405020304" pitchFamily="18" charset="0"/>
              </a:rPr>
              <a:t>емес</a:t>
            </a:r>
            <a:r>
              <a:rPr lang="ru-RU" sz="2100" dirty="0" smtClean="0">
                <a:latin typeface="Times New Roman" panose="02020603050405020304" pitchFamily="18" charset="0"/>
                <a:cs typeface="Times New Roman" panose="02020603050405020304" pitchFamily="18" charset="0"/>
              </a:rPr>
              <a:t>, «педагог-</a:t>
            </a:r>
            <a:r>
              <a:rPr lang="ru-RU" sz="2100" dirty="0" err="1" smtClean="0">
                <a:latin typeface="Times New Roman" panose="02020603050405020304" pitchFamily="18" charset="0"/>
                <a:cs typeface="Times New Roman" panose="02020603050405020304" pitchFamily="18" charset="0"/>
              </a:rPr>
              <a:t>зерттеуші</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немесе</a:t>
            </a:r>
            <a:r>
              <a:rPr lang="ru-RU" sz="2100" dirty="0" smtClean="0">
                <a:latin typeface="Times New Roman" panose="02020603050405020304" pitchFamily="18" charset="0"/>
                <a:cs typeface="Times New Roman" panose="02020603050405020304" pitchFamily="18" charset="0"/>
              </a:rPr>
              <a:t> «педагог-</a:t>
            </a:r>
            <a:r>
              <a:rPr lang="ru-RU" sz="2100" dirty="0" err="1" smtClean="0">
                <a:latin typeface="Times New Roman" panose="02020603050405020304" pitchFamily="18" charset="0"/>
                <a:cs typeface="Times New Roman" panose="02020603050405020304" pitchFamily="18" charset="0"/>
              </a:rPr>
              <a:t>шебер</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біліктілік</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санаттары</a:t>
            </a:r>
            <a:r>
              <a:rPr lang="ru-RU" sz="2100" dirty="0" smtClean="0">
                <a:latin typeface="Times New Roman" panose="02020603050405020304" pitchFamily="18" charset="0"/>
                <a:cs typeface="Times New Roman" panose="02020603050405020304" pitchFamily="18" charset="0"/>
              </a:rPr>
              <a:t> бар </a:t>
            </a:r>
            <a:r>
              <a:rPr lang="ru-RU" sz="2100" dirty="0" err="1" smtClean="0">
                <a:latin typeface="Times New Roman" panose="02020603050405020304" pitchFamily="18" charset="0"/>
                <a:cs typeface="Times New Roman" panose="02020603050405020304" pitchFamily="18" charset="0"/>
              </a:rPr>
              <a:t>педагогтерінен</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педагогтердің</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біліктілігін</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арттыру</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ұйымдарының</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өкілдерінен</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тұтатын</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Сараптамалық</a:t>
            </a:r>
            <a:r>
              <a:rPr lang="ru-RU" sz="2100" dirty="0" smtClean="0">
                <a:latin typeface="Times New Roman" panose="02020603050405020304" pitchFamily="18" charset="0"/>
                <a:cs typeface="Times New Roman" panose="02020603050405020304" pitchFamily="18" charset="0"/>
              </a:rPr>
              <a:t> </a:t>
            </a:r>
            <a:r>
              <a:rPr lang="ru-RU" sz="2100" dirty="0" err="1" smtClean="0">
                <a:latin typeface="Times New Roman" panose="02020603050405020304" pitchFamily="18" charset="0"/>
                <a:cs typeface="Times New Roman" panose="02020603050405020304" pitchFamily="18" charset="0"/>
              </a:rPr>
              <a:t>кеңес</a:t>
            </a:r>
            <a:r>
              <a:rPr lang="ru-RU" sz="2100" dirty="0" smtClean="0">
                <a:latin typeface="Times New Roman" panose="02020603050405020304" pitchFamily="18" charset="0"/>
                <a:cs typeface="Times New Roman" panose="02020603050405020304" pitchFamily="18" charset="0"/>
              </a:rPr>
              <a:t>;</a:t>
            </a:r>
          </a:p>
          <a:p>
            <a:endParaRPr lang="ru-RU" dirty="0"/>
          </a:p>
        </p:txBody>
      </p:sp>
      <p:sp>
        <p:nvSpPr>
          <p:cNvPr id="5" name="Заголовок 1"/>
          <p:cNvSpPr txBox="1">
            <a:spLocks/>
          </p:cNvSpPr>
          <p:nvPr/>
        </p:nvSpPr>
        <p:spPr>
          <a:xfrm>
            <a:off x="1143000" y="332656"/>
            <a:ext cx="6400800" cy="1737360"/>
          </a:xfrm>
          <a:prstGeom prst="rect">
            <a:avLst/>
          </a:prstGeom>
        </p:spPr>
        <p:txBody>
          <a:bodyPr vert="horz" lIns="91440" tIns="45720" rIns="91440" bIns="45720" rtlCol="0">
            <a:normAutofit fontScale="8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ctr"/>
            <a:r>
              <a:rPr lang="ru-RU" sz="3200" smtClean="0">
                <a:latin typeface="Times New Roman" panose="02020603050405020304" pitchFamily="18" charset="0"/>
                <a:cs typeface="Times New Roman" panose="02020603050405020304" pitchFamily="18" charset="0"/>
              </a:rPr>
              <a:t>3-параграф. Сараптамалық кеңестің құрамы және педагогтің қызмет нәтижесін кешенді талдамалық жинақтауды өткізудің тәртібі  </a:t>
            </a:r>
            <a:br>
              <a:rPr lang="ru-RU" sz="3200" smtClean="0">
                <a:latin typeface="Times New Roman" panose="02020603050405020304" pitchFamily="18"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590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Grp="1" noChangeAspect="1" noChangeArrowheads="1"/>
          </p:cNvPicPr>
          <p:nvPr>
            <p:ph sz="quarter" idx="13"/>
          </p:nvPr>
        </p:nvPicPr>
        <p:blipFill>
          <a:blip r:embed="rId2" cstate="print">
            <a:extLst>
              <a:ext uri="{28A0092B-C50C-407E-A947-70E740481C1C}">
                <a14:useLocalDpi xmlns:a14="http://schemas.microsoft.com/office/drawing/2010/main" val="0"/>
              </a:ext>
            </a:extLst>
          </a:blip>
          <a:srcRect/>
          <a:stretch>
            <a:fillRect/>
          </a:stretch>
        </p:blipFill>
        <p:spPr bwMode="auto">
          <a:xfrm>
            <a:off x="1318878" y="620688"/>
            <a:ext cx="5523522" cy="5904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4457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88640"/>
            <a:ext cx="6512511" cy="1143000"/>
          </a:xfrm>
        </p:spPr>
        <p:txBody>
          <a:bodyPr>
            <a:normAutofit/>
          </a:bodyPr>
          <a:lstStyle/>
          <a:p>
            <a:r>
              <a:rPr lang="kk-KZ" sz="2400" b="1" dirty="0" smtClean="0">
                <a:latin typeface="Times New Roman" panose="02020603050405020304" pitchFamily="18" charset="0"/>
                <a:cs typeface="Times New Roman" panose="02020603050405020304" pitchFamily="18" charset="0"/>
              </a:rPr>
              <a:t>2 - тарау. Аттестаттауды өткізу тәртібі</a:t>
            </a:r>
            <a:r>
              <a:rPr lang="ru-RU" sz="2400" dirty="0" smtClean="0"/>
              <a:t/>
            </a:r>
            <a:br>
              <a:rPr lang="ru-RU" sz="2400" dirty="0" smtClean="0"/>
            </a:br>
            <a:endParaRPr lang="ru-RU" sz="2400" dirty="0"/>
          </a:p>
        </p:txBody>
      </p:sp>
      <p:sp>
        <p:nvSpPr>
          <p:cNvPr id="3" name="Объект 2"/>
          <p:cNvSpPr>
            <a:spLocks noGrp="1"/>
          </p:cNvSpPr>
          <p:nvPr>
            <p:ph sz="quarter" idx="13"/>
          </p:nvPr>
        </p:nvSpPr>
        <p:spPr/>
        <p:txBody>
          <a:bodyPr>
            <a:normAutofit fontScale="92500" lnSpcReduction="10000"/>
          </a:bodyPr>
          <a:lstStyle/>
          <a:p>
            <a:r>
              <a:rPr lang="kk-KZ" b="1"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4. Аттестаттау педагогтердің барлық лауазымдарын қамтиды: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1) біліктілік бағасы;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2) ПББ;</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3) қызмет нәтижелерін кешенді талдамалық жинақтау. </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Білім беру ұйымдарының бірінші басшылары, басшылардың орынбасарлары үшін қосымша кіреді:</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4) Комиссия отырысында қызмет нәтижелерін таныстыру арқылы әңгімелесу.</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1624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4638"/>
            <a:ext cx="8291264" cy="634082"/>
          </a:xfrm>
        </p:spPr>
        <p:txBody>
          <a:bodyPr>
            <a:noAutofit/>
          </a:bodyPr>
          <a:lstStyle/>
          <a:p>
            <a:r>
              <a:rPr lang="kk-KZ" sz="1900" b="1" dirty="0" smtClean="0">
                <a:latin typeface="Times New Roman" panose="02020603050405020304" pitchFamily="18" charset="0"/>
                <a:cs typeface="Times New Roman" panose="02020603050405020304" pitchFamily="18" charset="0"/>
              </a:rPr>
              <a:t>1-параграф. Аттестаттау комиссиясының құрамы және қызмет тәртібі</a:t>
            </a:r>
            <a:r>
              <a:rPr lang="ru-RU" sz="1900" dirty="0" smtClean="0">
                <a:latin typeface="Times New Roman" panose="02020603050405020304" pitchFamily="18" charset="0"/>
                <a:cs typeface="Times New Roman" panose="02020603050405020304" pitchFamily="18" charset="0"/>
              </a:rPr>
              <a:t/>
            </a:r>
            <a:br>
              <a:rPr lang="ru-RU" sz="1900" dirty="0" smtClean="0">
                <a:latin typeface="Times New Roman" panose="02020603050405020304" pitchFamily="18" charset="0"/>
                <a:cs typeface="Times New Roman" panose="02020603050405020304" pitchFamily="18" charset="0"/>
              </a:rPr>
            </a:br>
            <a:endParaRPr lang="ru-RU" sz="19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3"/>
          </p:nvPr>
        </p:nvSpPr>
        <p:spPr>
          <a:xfrm>
            <a:off x="179512" y="620688"/>
            <a:ext cx="8964488" cy="6237312"/>
          </a:xfrm>
        </p:spPr>
        <p:txBody>
          <a:bodyPr>
            <a:noAutofit/>
          </a:bodyPr>
          <a:lstStyle/>
          <a:p>
            <a:r>
              <a:rPr lang="kk-KZ" sz="1200" dirty="0">
                <a:latin typeface="Times New Roman" panose="02020603050405020304" pitchFamily="18" charset="0"/>
                <a:cs typeface="Times New Roman" panose="02020603050405020304" pitchFamily="18" charset="0"/>
              </a:rPr>
              <a:t> </a:t>
            </a:r>
            <a:endParaRPr lang="ru-RU" sz="1200" dirty="0">
              <a:latin typeface="Times New Roman" panose="02020603050405020304" pitchFamily="18" charset="0"/>
              <a:cs typeface="Times New Roman" panose="02020603050405020304" pitchFamily="18" charset="0"/>
            </a:endParaRPr>
          </a:p>
          <a:p>
            <a:r>
              <a:rPr lang="kk-KZ" sz="1200" dirty="0">
                <a:latin typeface="Times New Roman" panose="02020603050405020304" pitchFamily="18" charset="0"/>
                <a:cs typeface="Times New Roman" panose="02020603050405020304" pitchFamily="18" charset="0"/>
              </a:rPr>
              <a:t>6. Білім беру саласындағы уәкілетті органда, облыстың, республикалық маңызы бар қалаларының және астананың, ауданның, облыстық маңызы бар қаланың білім беруді басқару органдарында (бұдан әрі – аттестаттаушы орган) педагогтерді аттестаттаудан өткізу үшін бірінші басшының бұйрығымен мынадай біліктілік санаттары үшін комиссиялар құрылады.</a:t>
            </a:r>
            <a:endParaRPr lang="ru-RU" sz="1200" dirty="0">
              <a:latin typeface="Times New Roman" panose="02020603050405020304" pitchFamily="18" charset="0"/>
              <a:cs typeface="Times New Roman" panose="02020603050405020304" pitchFamily="18" charset="0"/>
            </a:endParaRPr>
          </a:p>
          <a:p>
            <a:r>
              <a:rPr lang="kk-KZ" sz="1200" dirty="0">
                <a:latin typeface="Times New Roman" panose="02020603050405020304" pitchFamily="18" charset="0"/>
                <a:cs typeface="Times New Roman" panose="02020603050405020304" pitchFamily="18" charset="0"/>
              </a:rPr>
              <a:t>білім беру ұйымдарында:</a:t>
            </a:r>
            <a:endParaRPr lang="ru-RU" sz="1200" dirty="0">
              <a:latin typeface="Times New Roman" panose="02020603050405020304" pitchFamily="18" charset="0"/>
              <a:cs typeface="Times New Roman" panose="02020603050405020304" pitchFamily="18" charset="0"/>
            </a:endParaRPr>
          </a:p>
          <a:p>
            <a:r>
              <a:rPr lang="kk-KZ" sz="1200" dirty="0">
                <a:latin typeface="Times New Roman" panose="02020603050405020304" pitchFamily="18" charset="0"/>
                <a:cs typeface="Times New Roman" panose="02020603050405020304" pitchFamily="18" charset="0"/>
              </a:rPr>
              <a:t>«педагог-модератор» (ведомстволық бағыныстағы білім беру ұйымдары және салалық мемлекеттік органның білім беру ұйымдары үшін);</a:t>
            </a:r>
            <a:endParaRPr lang="ru-RU" sz="1200" dirty="0">
              <a:latin typeface="Times New Roman" panose="02020603050405020304" pitchFamily="18" charset="0"/>
              <a:cs typeface="Times New Roman" panose="02020603050405020304" pitchFamily="18" charset="0"/>
            </a:endParaRPr>
          </a:p>
          <a:p>
            <a:r>
              <a:rPr lang="kk-KZ" sz="1200" dirty="0">
                <a:latin typeface="Times New Roman" panose="02020603050405020304" pitchFamily="18" charset="0"/>
                <a:cs typeface="Times New Roman" panose="02020603050405020304" pitchFamily="18" charset="0"/>
              </a:rPr>
              <a:t>ауданның (қаланың), облыстық маңызы бар қаланың білім басқармасы органында:</a:t>
            </a:r>
            <a:endParaRPr lang="ru-RU" sz="1200" dirty="0">
              <a:latin typeface="Times New Roman" panose="02020603050405020304" pitchFamily="18" charset="0"/>
              <a:cs typeface="Times New Roman" panose="02020603050405020304" pitchFamily="18" charset="0"/>
            </a:endParaRPr>
          </a:p>
          <a:p>
            <a:r>
              <a:rPr lang="kk-KZ" sz="1200" dirty="0">
                <a:latin typeface="Times New Roman" panose="02020603050405020304" pitchFamily="18" charset="0"/>
                <a:cs typeface="Times New Roman" panose="02020603050405020304" pitchFamily="18" charset="0"/>
              </a:rPr>
              <a:t>«педагог-модератор»;</a:t>
            </a:r>
            <a:endParaRPr lang="ru-RU" sz="1200" dirty="0">
              <a:latin typeface="Times New Roman" panose="02020603050405020304" pitchFamily="18" charset="0"/>
              <a:cs typeface="Times New Roman" panose="02020603050405020304" pitchFamily="18" charset="0"/>
            </a:endParaRPr>
          </a:p>
          <a:p>
            <a:r>
              <a:rPr lang="kk-KZ" sz="1200" dirty="0">
                <a:latin typeface="Times New Roman" panose="02020603050405020304" pitchFamily="18" charset="0"/>
                <a:cs typeface="Times New Roman" panose="02020603050405020304" pitchFamily="18" charset="0"/>
              </a:rPr>
              <a:t>«педагог-сарапшы»;</a:t>
            </a:r>
            <a:endParaRPr lang="ru-RU" sz="1200" dirty="0">
              <a:latin typeface="Times New Roman" panose="02020603050405020304" pitchFamily="18" charset="0"/>
              <a:cs typeface="Times New Roman" panose="02020603050405020304" pitchFamily="18" charset="0"/>
            </a:endParaRPr>
          </a:p>
          <a:p>
            <a:r>
              <a:rPr lang="kk-KZ" sz="1200" dirty="0">
                <a:latin typeface="Times New Roman" panose="02020603050405020304" pitchFamily="18" charset="0"/>
                <a:cs typeface="Times New Roman" panose="02020603050405020304" pitchFamily="18" charset="0"/>
              </a:rPr>
              <a:t>«үшінші санатты басшының орынбасары»;</a:t>
            </a:r>
            <a:endParaRPr lang="ru-RU" sz="1200" dirty="0">
              <a:latin typeface="Times New Roman" panose="02020603050405020304" pitchFamily="18" charset="0"/>
              <a:cs typeface="Times New Roman" panose="02020603050405020304" pitchFamily="18" charset="0"/>
            </a:endParaRPr>
          </a:p>
          <a:p>
            <a:r>
              <a:rPr lang="kk-KZ" sz="1200" dirty="0">
                <a:latin typeface="Times New Roman" panose="02020603050405020304" pitchFamily="18" charset="0"/>
                <a:cs typeface="Times New Roman" panose="02020603050405020304" pitchFamily="18" charset="0"/>
              </a:rPr>
              <a:t>«екінші санатты басшының орынбасары»;</a:t>
            </a:r>
            <a:endParaRPr lang="ru-RU" sz="1200" dirty="0">
              <a:latin typeface="Times New Roman" panose="02020603050405020304" pitchFamily="18" charset="0"/>
              <a:cs typeface="Times New Roman" panose="02020603050405020304" pitchFamily="18" charset="0"/>
            </a:endParaRPr>
          </a:p>
          <a:p>
            <a:r>
              <a:rPr lang="kk-KZ" sz="1200" dirty="0">
                <a:latin typeface="Times New Roman" panose="02020603050405020304" pitchFamily="18" charset="0"/>
                <a:cs typeface="Times New Roman" panose="02020603050405020304" pitchFamily="18" charset="0"/>
              </a:rPr>
              <a:t>«үшінші санатты басшы»,</a:t>
            </a:r>
            <a:endParaRPr lang="ru-RU" sz="1200" dirty="0">
              <a:latin typeface="Times New Roman" panose="02020603050405020304" pitchFamily="18" charset="0"/>
              <a:cs typeface="Times New Roman" panose="02020603050405020304" pitchFamily="18" charset="0"/>
            </a:endParaRPr>
          </a:p>
          <a:p>
            <a:r>
              <a:rPr lang="kk-KZ" sz="1200" dirty="0">
                <a:latin typeface="Times New Roman" panose="02020603050405020304" pitchFamily="18" charset="0"/>
                <a:cs typeface="Times New Roman" panose="02020603050405020304" pitchFamily="18" charset="0"/>
              </a:rPr>
              <a:t>«екінші санатты басшы»;</a:t>
            </a:r>
            <a:endParaRPr lang="ru-RU" sz="1200" dirty="0">
              <a:latin typeface="Times New Roman" panose="02020603050405020304" pitchFamily="18" charset="0"/>
              <a:cs typeface="Times New Roman" panose="02020603050405020304" pitchFamily="18" charset="0"/>
            </a:endParaRPr>
          </a:p>
          <a:p>
            <a:r>
              <a:rPr lang="kk-KZ" sz="1200" dirty="0">
                <a:latin typeface="Times New Roman" panose="02020603050405020304" pitchFamily="18" charset="0"/>
                <a:cs typeface="Times New Roman" panose="02020603050405020304" pitchFamily="18" charset="0"/>
              </a:rPr>
              <a:t>облыстың, республикалық маңызы бар қаланың және астананың білім беруді басқару органында:</a:t>
            </a:r>
            <a:endParaRPr lang="ru-RU" sz="1200" dirty="0">
              <a:latin typeface="Times New Roman" panose="02020603050405020304" pitchFamily="18" charset="0"/>
              <a:cs typeface="Times New Roman" panose="02020603050405020304" pitchFamily="18" charset="0"/>
            </a:endParaRPr>
          </a:p>
          <a:p>
            <a:r>
              <a:rPr lang="kk-KZ" sz="1200" dirty="0">
                <a:latin typeface="Times New Roman" panose="02020603050405020304" pitchFamily="18" charset="0"/>
                <a:cs typeface="Times New Roman" panose="02020603050405020304" pitchFamily="18" charset="0"/>
              </a:rPr>
              <a:t>«педагог-зерттеуші»;</a:t>
            </a:r>
            <a:endParaRPr lang="ru-RU" sz="1200" dirty="0">
              <a:latin typeface="Times New Roman" panose="02020603050405020304" pitchFamily="18" charset="0"/>
              <a:cs typeface="Times New Roman" panose="02020603050405020304" pitchFamily="18" charset="0"/>
            </a:endParaRPr>
          </a:p>
          <a:p>
            <a:r>
              <a:rPr lang="kk-KZ" sz="1200" dirty="0">
                <a:latin typeface="Times New Roman" panose="02020603050405020304" pitchFamily="18" charset="0"/>
                <a:cs typeface="Times New Roman" panose="02020603050405020304" pitchFamily="18" charset="0"/>
              </a:rPr>
              <a:t>«педагог-шебер» (әдістемелік кабинеттердің (орталықтардың) әдіскерлері үшін); </a:t>
            </a:r>
            <a:endParaRPr lang="ru-RU" sz="1200" dirty="0">
              <a:latin typeface="Times New Roman" panose="02020603050405020304" pitchFamily="18" charset="0"/>
              <a:cs typeface="Times New Roman" panose="02020603050405020304" pitchFamily="18" charset="0"/>
            </a:endParaRPr>
          </a:p>
          <a:p>
            <a:r>
              <a:rPr lang="kk-KZ" sz="1200" dirty="0">
                <a:latin typeface="Times New Roman" panose="02020603050405020304" pitchFamily="18" charset="0"/>
                <a:cs typeface="Times New Roman" panose="02020603050405020304" pitchFamily="18" charset="0"/>
              </a:rPr>
              <a:t>«бірінші санатты басшының орынбасары»;</a:t>
            </a:r>
            <a:endParaRPr lang="ru-RU" sz="1200" dirty="0">
              <a:latin typeface="Times New Roman" panose="02020603050405020304" pitchFamily="18" charset="0"/>
              <a:cs typeface="Times New Roman" panose="02020603050405020304" pitchFamily="18" charset="0"/>
            </a:endParaRPr>
          </a:p>
          <a:p>
            <a:r>
              <a:rPr lang="kk-KZ" sz="1200" dirty="0">
                <a:latin typeface="Times New Roman" panose="02020603050405020304" pitchFamily="18" charset="0"/>
                <a:cs typeface="Times New Roman" panose="02020603050405020304" pitchFamily="18" charset="0"/>
              </a:rPr>
              <a:t>«бірінші санатты басшы»;</a:t>
            </a:r>
            <a:endParaRPr lang="ru-RU" sz="1200" dirty="0">
              <a:latin typeface="Times New Roman" panose="02020603050405020304" pitchFamily="18" charset="0"/>
              <a:cs typeface="Times New Roman" panose="02020603050405020304" pitchFamily="18" charset="0"/>
            </a:endParaRPr>
          </a:p>
          <a:p>
            <a:r>
              <a:rPr lang="kk-KZ" sz="1200" dirty="0">
                <a:latin typeface="Times New Roman" panose="02020603050405020304" pitchFamily="18" charset="0"/>
                <a:cs typeface="Times New Roman" panose="02020603050405020304" pitchFamily="18" charset="0"/>
              </a:rPr>
              <a:t>«педагог-модератор», «педагог-сарапшы», «үшінші санаттағы басшының орынбасары», «екінші санаттағы басшының орынбасары», «үшінші санаттағы басшы», «екінші санаттағы басшы» (техникалық және кәсіптік, орта білімнен кейінгі білім беру  ұйымдары, ведомстволық бағыныстағы білім беру ұйымдары, әдістемелік кабинеттер (орталықтар) үшін);</a:t>
            </a:r>
            <a:endParaRPr lang="ru-RU" sz="1200" dirty="0">
              <a:latin typeface="Times New Roman" panose="02020603050405020304" pitchFamily="18" charset="0"/>
              <a:cs typeface="Times New Roman" panose="02020603050405020304" pitchFamily="18" charset="0"/>
            </a:endParaRPr>
          </a:p>
          <a:p>
            <a:r>
              <a:rPr lang="kk-KZ" sz="1200" dirty="0">
                <a:latin typeface="Times New Roman" panose="02020603050405020304" pitchFamily="18" charset="0"/>
                <a:cs typeface="Times New Roman" panose="02020603050405020304" pitchFamily="18" charset="0"/>
              </a:rPr>
              <a:t>білім беру саласындағы уәкілетті органның жанынан:</a:t>
            </a:r>
            <a:endParaRPr lang="ru-RU" sz="1200" dirty="0">
              <a:latin typeface="Times New Roman" panose="02020603050405020304" pitchFamily="18" charset="0"/>
              <a:cs typeface="Times New Roman" panose="02020603050405020304" pitchFamily="18" charset="0"/>
            </a:endParaRPr>
          </a:p>
          <a:p>
            <a:r>
              <a:rPr lang="kk-KZ" sz="1200" dirty="0">
                <a:latin typeface="Times New Roman" panose="02020603050405020304" pitchFamily="18" charset="0"/>
                <a:cs typeface="Times New Roman" panose="02020603050405020304" pitchFamily="18" charset="0"/>
              </a:rPr>
              <a:t>«педагог-шебер»;	</a:t>
            </a:r>
            <a:endParaRPr lang="ru-RU" sz="1200" dirty="0">
              <a:latin typeface="Times New Roman" panose="02020603050405020304" pitchFamily="18" charset="0"/>
              <a:cs typeface="Times New Roman" panose="02020603050405020304" pitchFamily="18" charset="0"/>
            </a:endParaRPr>
          </a:p>
          <a:p>
            <a:endParaRPr lang="ru-RU" sz="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056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normAutofit fontScale="70000" lnSpcReduction="20000"/>
          </a:bodyPr>
          <a:lstStyle/>
          <a:p>
            <a:r>
              <a:rPr lang="kk-KZ" dirty="0">
                <a:latin typeface="Times New Roman" panose="02020603050405020304" pitchFamily="18" charset="0"/>
                <a:cs typeface="Times New Roman" panose="02020603050405020304" pitchFamily="18" charset="0"/>
              </a:rPr>
              <a:t>ПББ  өтуге өтініш берген кезде педагогтер тапсыру тілін (қазақ, орыс), күнін, уақытын, тестілеу орынын таңдайды. Тестілеуден бір күн бұрын педагогке тестілеу күні, уақыты, орны туралы хабарлама жіберіледі.</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29. ПББ педагогтің өтінішіне сәйкес білім беру саласындағы уәкілетті орган айқындаған мерзімдерде өткізіледі.</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30. ПББ өтеді:</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педагогтер кезекті аттестаттауда жылына 1 (бір) рет – тегін, 1 (бір) рет – ақылы негізде 1 АЕК көлемінде;</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мерзімінен бұрын аттестаттауға үміткер педагогтер жылына 1 (бір) рет – тегін. </a:t>
            </a:r>
            <a:endParaRPr lang="kk-KZ" dirty="0" smtClean="0">
              <a:latin typeface="Times New Roman" panose="02020603050405020304" pitchFamily="18" charset="0"/>
              <a:cs typeface="Times New Roman" panose="02020603050405020304" pitchFamily="18" charset="0"/>
            </a:endParaRPr>
          </a:p>
          <a:p>
            <a:r>
              <a:rPr lang="ru-RU" dirty="0" err="1" smtClean="0">
                <a:solidFill>
                  <a:srgbClr val="C00000"/>
                </a:solidFill>
                <a:latin typeface="Times New Roman" panose="02020603050405020304" pitchFamily="18" charset="0"/>
                <a:cs typeface="Times New Roman" panose="02020603050405020304" pitchFamily="18" charset="0"/>
              </a:rPr>
              <a:t>Сынамалық</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тестілеу</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мұғалімнің</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қалауы</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бойынша</a:t>
            </a:r>
            <a:r>
              <a:rPr lang="ru-RU" dirty="0" smtClean="0">
                <a:solidFill>
                  <a:srgbClr val="C00000"/>
                </a:solidFill>
                <a:latin typeface="Times New Roman" panose="02020603050405020304" pitchFamily="18" charset="0"/>
                <a:cs typeface="Times New Roman" panose="02020603050405020304" pitchFamily="18" charset="0"/>
              </a:rPr>
              <a:t>) – </a:t>
            </a:r>
            <a:r>
              <a:rPr lang="ru-RU" dirty="0" err="1" smtClean="0">
                <a:solidFill>
                  <a:srgbClr val="C00000"/>
                </a:solidFill>
                <a:latin typeface="Times New Roman" panose="02020603050405020304" pitchFamily="18" charset="0"/>
                <a:cs typeface="Times New Roman" panose="02020603050405020304" pitchFamily="18" charset="0"/>
              </a:rPr>
              <a:t>жыл</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бойы</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ақылы</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негізде</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Сынамалық</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тестілеудің</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нәтижелері</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аттестаттаудан</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өту</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үшін</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негіз</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болып</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табылмайды</a:t>
            </a:r>
            <a:r>
              <a:rPr lang="ru-RU" dirty="0" smtClean="0">
                <a:solidFill>
                  <a:srgbClr val="C00000"/>
                </a:solidFill>
                <a:latin typeface="Times New Roman" panose="02020603050405020304" pitchFamily="18" charset="0"/>
                <a:cs typeface="Times New Roman" panose="02020603050405020304" pitchFamily="18" charset="0"/>
              </a:rPr>
              <a:t>.</a:t>
            </a:r>
            <a:endParaRPr lang="ru-RU" dirty="0">
              <a:solidFill>
                <a:srgbClr val="C0000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328007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normAutofit lnSpcReduction="10000"/>
          </a:bodyPr>
          <a:lstStyle/>
          <a:p>
            <a:r>
              <a:rPr lang="ru-RU" dirty="0" smtClean="0">
                <a:latin typeface="Times New Roman" panose="02020603050405020304" pitchFamily="18" charset="0"/>
                <a:cs typeface="Times New Roman" panose="02020603050405020304" pitchFamily="18" charset="0"/>
              </a:rPr>
              <a:t>32. «Педагог-модератор» </a:t>
            </a:r>
            <a:r>
              <a:rPr lang="ru-RU" dirty="0" err="1" smtClean="0">
                <a:latin typeface="Times New Roman" panose="02020603050405020304" pitchFamily="18" charset="0"/>
                <a:cs typeface="Times New Roman" panose="02020603050405020304" pitchFamily="18" charset="0"/>
              </a:rPr>
              <a:t>біліктілік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санатын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тұңғыш</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рет</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алуға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үміткер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педагогтер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үшін</a:t>
            </a:r>
            <a:r>
              <a:rPr lang="ru-RU" dirty="0" smtClean="0">
                <a:latin typeface="Times New Roman" panose="02020603050405020304" pitchFamily="18" charset="0"/>
                <a:cs typeface="Times New Roman" panose="02020603050405020304" pitchFamily="18" charset="0"/>
              </a:rPr>
              <a:t> ПББ </a:t>
            </a:r>
            <a:r>
              <a:rPr lang="ru-RU" dirty="0" err="1" smtClean="0">
                <a:latin typeface="Times New Roman" panose="02020603050405020304" pitchFamily="18" charset="0"/>
                <a:cs typeface="Times New Roman" panose="02020603050405020304" pitchFamily="18" charset="0"/>
              </a:rPr>
              <a:t>келесі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тапсырмалардан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тұрады</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1) </a:t>
            </a:r>
            <a:r>
              <a:rPr lang="ru-RU" dirty="0" err="1" smtClean="0">
                <a:latin typeface="Times New Roman" panose="02020603050405020304" pitchFamily="18" charset="0"/>
                <a:cs typeface="Times New Roman" panose="02020603050405020304" pitchFamily="18" charset="0"/>
              </a:rPr>
              <a:t>бастауыш</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білім</a:t>
            </a:r>
            <a:r>
              <a:rPr lang="ru-RU" dirty="0" smtClean="0">
                <a:latin typeface="Times New Roman" panose="02020603050405020304" pitchFamily="18" charset="0"/>
                <a:cs typeface="Times New Roman" panose="02020603050405020304" pitchFamily="18" charset="0"/>
              </a:rPr>
              <a:t> беру </a:t>
            </a:r>
            <a:r>
              <a:rPr lang="ru-RU" dirty="0" err="1" smtClean="0">
                <a:latin typeface="Times New Roman" panose="02020603050405020304" pitchFamily="18" charset="0"/>
                <a:cs typeface="Times New Roman" panose="02020603050405020304" pitchFamily="18" charset="0"/>
              </a:rPr>
              <a:t>педагогтері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үшін</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Пәндік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білім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оқыту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әдістемесі</a:t>
            </a: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елу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тапсырма</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2) </a:t>
            </a:r>
            <a:r>
              <a:rPr lang="ru-RU" dirty="0" err="1" smtClean="0">
                <a:latin typeface="Times New Roman" panose="02020603050405020304" pitchFamily="18" charset="0"/>
                <a:cs typeface="Times New Roman" panose="02020603050405020304" pitchFamily="18" charset="0"/>
              </a:rPr>
              <a:t>негізгі</a:t>
            </a:r>
            <a:r>
              <a:rPr lang="ru-RU" dirty="0" smtClean="0">
                <a:latin typeface="Times New Roman" panose="02020603050405020304" pitchFamily="18" charset="0"/>
                <a:cs typeface="Times New Roman" panose="02020603050405020304" pitchFamily="18" charset="0"/>
              </a:rPr>
              <a:t> орта, </a:t>
            </a:r>
            <a:r>
              <a:rPr lang="ru-RU" dirty="0" err="1" smtClean="0">
                <a:latin typeface="Times New Roman" panose="02020603050405020304" pitchFamily="18" charset="0"/>
                <a:cs typeface="Times New Roman" panose="02020603050405020304" pitchFamily="18" charset="0"/>
              </a:rPr>
              <a:t>жалпы</a:t>
            </a:r>
            <a:r>
              <a:rPr lang="ru-RU" dirty="0" smtClean="0">
                <a:latin typeface="Times New Roman" panose="02020603050405020304" pitchFamily="18" charset="0"/>
                <a:cs typeface="Times New Roman" panose="02020603050405020304" pitchFamily="18" charset="0"/>
              </a:rPr>
              <a:t> орта </a:t>
            </a:r>
            <a:r>
              <a:rPr lang="ru-RU" dirty="0" err="1" smtClean="0">
                <a:latin typeface="Times New Roman" panose="02020603050405020304" pitchFamily="18" charset="0"/>
                <a:cs typeface="Times New Roman" panose="02020603050405020304" pitchFamily="18" charset="0"/>
              </a:rPr>
              <a:t>білім</a:t>
            </a:r>
            <a:r>
              <a:rPr lang="ru-RU" dirty="0" smtClean="0">
                <a:latin typeface="Times New Roman" panose="02020603050405020304" pitchFamily="18" charset="0"/>
                <a:cs typeface="Times New Roman" panose="02020603050405020304" pitchFamily="18" charset="0"/>
              </a:rPr>
              <a:t> беру </a:t>
            </a:r>
            <a:r>
              <a:rPr lang="ru-RU" dirty="0" err="1" smtClean="0">
                <a:latin typeface="Times New Roman" panose="02020603050405020304" pitchFamily="18" charset="0"/>
                <a:cs typeface="Times New Roman" panose="02020603050405020304" pitchFamily="18" charset="0"/>
              </a:rPr>
              <a:t>педагогтері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білім</a:t>
            </a:r>
            <a:r>
              <a:rPr lang="ru-RU" dirty="0" smtClean="0">
                <a:latin typeface="Times New Roman" panose="02020603050405020304" pitchFamily="18" charset="0"/>
                <a:cs typeface="Times New Roman" panose="02020603050405020304" pitchFamily="18" charset="0"/>
              </a:rPr>
              <a:t> беру </a:t>
            </a:r>
            <a:r>
              <a:rPr lang="ru-RU" dirty="0" err="1" smtClean="0">
                <a:latin typeface="Times New Roman" panose="02020603050405020304" pitchFamily="18" charset="0"/>
                <a:cs typeface="Times New Roman" panose="02020603050405020304" pitchFamily="18" charset="0"/>
              </a:rPr>
              <a:t>ұйымдарының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әдіскерлері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үшін</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Пәндік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білім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оқыту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әдістемесі</a:t>
            </a: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елу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тапсырма</a:t>
            </a:r>
            <a:r>
              <a:rPr lang="ru-RU" dirty="0" smtClean="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5992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normAutofit fontScale="70000" lnSpcReduction="20000"/>
          </a:bodyPr>
          <a:lstStyle/>
          <a:p>
            <a:r>
              <a:rPr lang="ru-RU" dirty="0" smtClean="0">
                <a:latin typeface="Times New Roman" panose="02020603050405020304" pitchFamily="18" charset="0"/>
                <a:cs typeface="Times New Roman" panose="02020603050405020304" pitchFamily="18" charset="0"/>
              </a:rPr>
              <a:t>33. ПББ </a:t>
            </a:r>
            <a:r>
              <a:rPr lang="ru-RU" dirty="0" err="1" smtClean="0">
                <a:latin typeface="Times New Roman" panose="02020603050405020304" pitchFamily="18" charset="0"/>
                <a:cs typeface="Times New Roman" panose="02020603050405020304" pitchFamily="18" charset="0"/>
              </a:rPr>
              <a:t>нәтижесі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шекті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деңгейге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жеткен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кезде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деп</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саналады</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1) </a:t>
            </a:r>
            <a:r>
              <a:rPr lang="ru-RU" dirty="0" err="1" smtClean="0">
                <a:latin typeface="Times New Roman" panose="02020603050405020304" pitchFamily="18" charset="0"/>
                <a:cs typeface="Times New Roman" panose="02020603050405020304" pitchFamily="18" charset="0"/>
              </a:rPr>
              <a:t>барлық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лауазымдағы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педагогтер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үшін</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 «педагог-модератор» </a:t>
            </a:r>
            <a:r>
              <a:rPr lang="ru-RU" dirty="0" err="1" smtClean="0">
                <a:latin typeface="Times New Roman" panose="02020603050405020304" pitchFamily="18" charset="0"/>
                <a:cs typeface="Times New Roman" panose="02020603050405020304" pitchFamily="18" charset="0"/>
              </a:rPr>
              <a:t>біліктілік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санаты</a:t>
            </a:r>
            <a:r>
              <a:rPr lang="ru-RU" dirty="0" smtClean="0">
                <a:latin typeface="Times New Roman" panose="02020603050405020304" pitchFamily="18" charset="0"/>
                <a:cs typeface="Times New Roman" panose="02020603050405020304" pitchFamily="18" charset="0"/>
              </a:rPr>
              <a:t> – 60%;</a:t>
            </a:r>
          </a:p>
          <a:p>
            <a:r>
              <a:rPr lang="ru-RU" dirty="0" smtClean="0">
                <a:latin typeface="Times New Roman" panose="02020603050405020304" pitchFamily="18" charset="0"/>
                <a:cs typeface="Times New Roman" panose="02020603050405020304" pitchFamily="18" charset="0"/>
              </a:rPr>
              <a:t>«педагог-</a:t>
            </a:r>
            <a:r>
              <a:rPr lang="ru-RU" dirty="0" err="1" smtClean="0">
                <a:latin typeface="Times New Roman" panose="02020603050405020304" pitchFamily="18" charset="0"/>
                <a:cs typeface="Times New Roman" panose="02020603050405020304" pitchFamily="18" charset="0"/>
              </a:rPr>
              <a:t>сарапшы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біліктілік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санаты</a:t>
            </a:r>
            <a:r>
              <a:rPr lang="ru-RU" dirty="0" smtClean="0">
                <a:latin typeface="Times New Roman" panose="02020603050405020304" pitchFamily="18" charset="0"/>
                <a:cs typeface="Times New Roman" panose="02020603050405020304" pitchFamily="18" charset="0"/>
              </a:rPr>
              <a:t> – 70 %;</a:t>
            </a:r>
          </a:p>
          <a:p>
            <a:r>
              <a:rPr lang="ru-RU" dirty="0" smtClean="0">
                <a:latin typeface="Times New Roman" panose="02020603050405020304" pitchFamily="18" charset="0"/>
                <a:cs typeface="Times New Roman" panose="02020603050405020304" pitchFamily="18" charset="0"/>
              </a:rPr>
              <a:t>«педагог-</a:t>
            </a:r>
            <a:r>
              <a:rPr lang="ru-RU" dirty="0" err="1" smtClean="0">
                <a:latin typeface="Times New Roman" panose="02020603050405020304" pitchFamily="18" charset="0"/>
                <a:cs typeface="Times New Roman" panose="02020603050405020304" pitchFamily="18" charset="0"/>
              </a:rPr>
              <a:t>зерттеуші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біліктілік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санаты</a:t>
            </a:r>
            <a:r>
              <a:rPr lang="ru-RU" dirty="0" smtClean="0">
                <a:latin typeface="Times New Roman" panose="02020603050405020304" pitchFamily="18" charset="0"/>
                <a:cs typeface="Times New Roman" panose="02020603050405020304" pitchFamily="18" charset="0"/>
              </a:rPr>
              <a:t> – 80 %;</a:t>
            </a:r>
          </a:p>
          <a:p>
            <a:r>
              <a:rPr lang="ru-RU" dirty="0" smtClean="0">
                <a:latin typeface="Times New Roman" panose="02020603050405020304" pitchFamily="18" charset="0"/>
                <a:cs typeface="Times New Roman" panose="02020603050405020304" pitchFamily="18" charset="0"/>
              </a:rPr>
              <a:t>«педагог-</a:t>
            </a:r>
            <a:r>
              <a:rPr lang="ru-RU" dirty="0" err="1" smtClean="0">
                <a:latin typeface="Times New Roman" panose="02020603050405020304" pitchFamily="18" charset="0"/>
                <a:cs typeface="Times New Roman" panose="02020603050405020304" pitchFamily="18" charset="0"/>
              </a:rPr>
              <a:t>шебер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біліктілік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санаты</a:t>
            </a:r>
            <a:r>
              <a:rPr lang="ru-RU" dirty="0" smtClean="0">
                <a:latin typeface="Times New Roman" panose="02020603050405020304" pitchFamily="18" charset="0"/>
                <a:cs typeface="Times New Roman" panose="02020603050405020304" pitchFamily="18" charset="0"/>
              </a:rPr>
              <a:t> – 90 %.</a:t>
            </a:r>
          </a:p>
          <a:p>
            <a:r>
              <a:rPr lang="ru-RU" dirty="0" err="1" smtClean="0">
                <a:solidFill>
                  <a:srgbClr val="C00000"/>
                </a:solidFill>
                <a:latin typeface="Times New Roman" panose="02020603050405020304" pitchFamily="18" charset="0"/>
                <a:cs typeface="Times New Roman" panose="02020603050405020304" pitchFamily="18" charset="0"/>
              </a:rPr>
              <a:t>педагогтер</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үшін</a:t>
            </a:r>
            <a:r>
              <a:rPr lang="ru-RU" dirty="0" smtClean="0">
                <a:solidFill>
                  <a:srgbClr val="C00000"/>
                </a:solidFill>
                <a:latin typeface="Times New Roman" panose="02020603050405020304" pitchFamily="18" charset="0"/>
                <a:cs typeface="Times New Roman" panose="02020603050405020304" pitchFamily="18" charset="0"/>
              </a:rPr>
              <a:t> – </a:t>
            </a:r>
            <a:r>
              <a:rPr lang="ru-RU" dirty="0" err="1" smtClean="0">
                <a:solidFill>
                  <a:srgbClr val="C00000"/>
                </a:solidFill>
                <a:latin typeface="Times New Roman" panose="02020603050405020304" pitchFamily="18" charset="0"/>
                <a:cs typeface="Times New Roman" panose="02020603050405020304" pitchFamily="18" charset="0"/>
              </a:rPr>
              <a:t>сексен</a:t>
            </a:r>
            <a:r>
              <a:rPr lang="ru-RU" dirty="0" smtClean="0">
                <a:solidFill>
                  <a:srgbClr val="C00000"/>
                </a:solidFill>
                <a:latin typeface="Times New Roman" panose="02020603050405020304" pitchFamily="18" charset="0"/>
                <a:cs typeface="Times New Roman" panose="02020603050405020304" pitchFamily="18" charset="0"/>
              </a:rPr>
              <a:t> минут, «Математика», «Физика», «Химия», «Информатика» </a:t>
            </a:r>
            <a:r>
              <a:rPr lang="ru-RU" dirty="0" err="1" smtClean="0">
                <a:solidFill>
                  <a:srgbClr val="C00000"/>
                </a:solidFill>
                <a:latin typeface="Times New Roman" panose="02020603050405020304" pitchFamily="18" charset="0"/>
                <a:cs typeface="Times New Roman" panose="02020603050405020304" pitchFamily="18" charset="0"/>
              </a:rPr>
              <a:t>пәндері</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үшін</a:t>
            </a:r>
            <a:r>
              <a:rPr lang="ru-RU" dirty="0" smtClean="0">
                <a:solidFill>
                  <a:srgbClr val="C00000"/>
                </a:solidFill>
                <a:latin typeface="Times New Roman" panose="02020603050405020304" pitchFamily="18" charset="0"/>
                <a:cs typeface="Times New Roman" panose="02020603050405020304" pitchFamily="18" charset="0"/>
              </a:rPr>
              <a:t> – </a:t>
            </a:r>
            <a:r>
              <a:rPr lang="ru-RU" dirty="0" err="1" smtClean="0">
                <a:solidFill>
                  <a:srgbClr val="C00000"/>
                </a:solidFill>
                <a:latin typeface="Times New Roman" panose="02020603050405020304" pitchFamily="18" charset="0"/>
                <a:cs typeface="Times New Roman" panose="02020603050405020304" pitchFamily="18" charset="0"/>
              </a:rPr>
              <a:t>жүз</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жиырма</a:t>
            </a:r>
            <a:r>
              <a:rPr lang="ru-RU" dirty="0" smtClean="0">
                <a:solidFill>
                  <a:srgbClr val="C00000"/>
                </a:solidFill>
                <a:latin typeface="Times New Roman" panose="02020603050405020304" pitchFamily="18" charset="0"/>
                <a:cs typeface="Times New Roman" panose="02020603050405020304" pitchFamily="18" charset="0"/>
              </a:rPr>
              <a:t> бес минут; </a:t>
            </a:r>
          </a:p>
          <a:p>
            <a:r>
              <a:rPr lang="ru-RU" dirty="0" err="1" smtClean="0">
                <a:solidFill>
                  <a:srgbClr val="C00000"/>
                </a:solidFill>
                <a:latin typeface="Times New Roman" panose="02020603050405020304" pitchFamily="18" charset="0"/>
                <a:cs typeface="Times New Roman" panose="02020603050405020304" pitchFamily="18" charset="0"/>
              </a:rPr>
              <a:t>білім</a:t>
            </a:r>
            <a:r>
              <a:rPr lang="ru-RU" dirty="0" smtClean="0">
                <a:solidFill>
                  <a:srgbClr val="C00000"/>
                </a:solidFill>
                <a:latin typeface="Times New Roman" panose="02020603050405020304" pitchFamily="18" charset="0"/>
                <a:cs typeface="Times New Roman" panose="02020603050405020304" pitchFamily="18" charset="0"/>
              </a:rPr>
              <a:t> беру </a:t>
            </a:r>
            <a:r>
              <a:rPr lang="ru-RU" dirty="0" err="1" smtClean="0">
                <a:solidFill>
                  <a:srgbClr val="C00000"/>
                </a:solidFill>
                <a:latin typeface="Times New Roman" panose="02020603050405020304" pitchFamily="18" charset="0"/>
                <a:cs typeface="Times New Roman" panose="02020603050405020304" pitchFamily="18" charset="0"/>
              </a:rPr>
              <a:t>ұйымдарының</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әдістемелік</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кабинеттердің</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орталықтардың</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бірінші</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басшылары</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басшысының</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орынбасарлары</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әдістемелік</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кабинеттер</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орталықтар</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әдіскерлері</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үшін</a:t>
            </a:r>
            <a:r>
              <a:rPr lang="ru-RU" dirty="0" smtClean="0">
                <a:solidFill>
                  <a:srgbClr val="C00000"/>
                </a:solidFill>
                <a:latin typeface="Times New Roman" panose="02020603050405020304" pitchFamily="18" charset="0"/>
                <a:cs typeface="Times New Roman" panose="02020603050405020304" pitchFamily="18" charset="0"/>
              </a:rPr>
              <a:t> – </a:t>
            </a:r>
            <a:r>
              <a:rPr lang="ru-RU" dirty="0" err="1" smtClean="0">
                <a:solidFill>
                  <a:srgbClr val="C00000"/>
                </a:solidFill>
                <a:latin typeface="Times New Roman" panose="02020603050405020304" pitchFamily="18" charset="0"/>
                <a:cs typeface="Times New Roman" panose="02020603050405020304" pitchFamily="18" charset="0"/>
              </a:rPr>
              <a:t>тоқсан</a:t>
            </a:r>
            <a:r>
              <a:rPr lang="ru-RU" dirty="0" smtClean="0">
                <a:solidFill>
                  <a:srgbClr val="C00000"/>
                </a:solidFill>
                <a:latin typeface="Times New Roman" panose="02020603050405020304" pitchFamily="18" charset="0"/>
                <a:cs typeface="Times New Roman" panose="02020603050405020304" pitchFamily="18" charset="0"/>
              </a:rPr>
              <a:t> минут. </a:t>
            </a:r>
          </a:p>
          <a:p>
            <a:endParaRPr lang="ru-RU" dirty="0" smtClean="0">
              <a:solidFill>
                <a:srgbClr val="C00000"/>
              </a:solidFill>
              <a:latin typeface="Times New Roman" panose="02020603050405020304" pitchFamily="18" charset="0"/>
              <a:cs typeface="Times New Roman" panose="02020603050405020304" pitchFamily="18" charset="0"/>
            </a:endParaRPr>
          </a:p>
          <a:p>
            <a:r>
              <a:rPr lang="ru-RU" dirty="0" smtClean="0">
                <a:solidFill>
                  <a:srgbClr val="C00000"/>
                </a:solidFill>
                <a:latin typeface="Times New Roman" panose="02020603050405020304" pitchFamily="18" charset="0"/>
                <a:cs typeface="Times New Roman" panose="02020603050405020304" pitchFamily="18" charset="0"/>
              </a:rPr>
              <a:t>ПББ </a:t>
            </a:r>
            <a:r>
              <a:rPr lang="ru-RU" dirty="0" err="1" smtClean="0">
                <a:solidFill>
                  <a:srgbClr val="C00000"/>
                </a:solidFill>
                <a:latin typeface="Times New Roman" panose="02020603050405020304" pitchFamily="18" charset="0"/>
                <a:cs typeface="Times New Roman" panose="02020603050405020304" pitchFamily="18" charset="0"/>
              </a:rPr>
              <a:t>нәтижесі</a:t>
            </a:r>
            <a:r>
              <a:rPr lang="ru-RU" dirty="0" smtClean="0">
                <a:solidFill>
                  <a:srgbClr val="C00000"/>
                </a:solidFill>
                <a:latin typeface="Times New Roman" panose="02020603050405020304" pitchFamily="18" charset="0"/>
                <a:cs typeface="Times New Roman" panose="02020603050405020304" pitchFamily="18" charset="0"/>
              </a:rPr>
              <a:t> ПББ </a:t>
            </a:r>
            <a:r>
              <a:rPr lang="ru-RU" dirty="0" err="1" smtClean="0">
                <a:solidFill>
                  <a:srgbClr val="C00000"/>
                </a:solidFill>
                <a:latin typeface="Times New Roman" panose="02020603050405020304" pitchFamily="18" charset="0"/>
                <a:cs typeface="Times New Roman" panose="02020603050405020304" pitchFamily="18" charset="0"/>
              </a:rPr>
              <a:t>тапсырған</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күннен</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бастап</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бір</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жылға</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жарамды</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болып</a:t>
            </a:r>
            <a:r>
              <a:rPr lang="ru-RU" dirty="0" smtClean="0">
                <a:solidFill>
                  <a:srgbClr val="C00000"/>
                </a:solidFill>
                <a:latin typeface="Times New Roman" panose="02020603050405020304" pitchFamily="18" charset="0"/>
                <a:cs typeface="Times New Roman" panose="02020603050405020304" pitchFamily="18" charset="0"/>
              </a:rPr>
              <a:t> </a:t>
            </a:r>
            <a:r>
              <a:rPr lang="ru-RU" dirty="0" err="1" smtClean="0">
                <a:solidFill>
                  <a:srgbClr val="C00000"/>
                </a:solidFill>
                <a:latin typeface="Times New Roman" panose="02020603050405020304" pitchFamily="18" charset="0"/>
                <a:cs typeface="Times New Roman" panose="02020603050405020304" pitchFamily="18" charset="0"/>
              </a:rPr>
              <a:t>саналады</a:t>
            </a:r>
            <a:r>
              <a:rPr lang="ru-RU" dirty="0" smtClean="0">
                <a:solidFill>
                  <a:srgbClr val="C00000"/>
                </a:solidFill>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3260087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a:xfrm>
            <a:off x="395536" y="548680"/>
            <a:ext cx="8291264" cy="5577483"/>
          </a:xfrm>
        </p:spPr>
        <p:txBody>
          <a:bodyPr>
            <a:normAutofit/>
          </a:bodyPr>
          <a:lstStyle/>
          <a:p>
            <a:r>
              <a:rPr lang="ru-RU" sz="1200" dirty="0" smtClean="0">
                <a:latin typeface="Times New Roman" panose="02020603050405020304" pitchFamily="18" charset="0"/>
                <a:cs typeface="Times New Roman" panose="02020603050405020304" pitchFamily="18" charset="0"/>
              </a:rPr>
              <a:t>1) «педагог-модератор» </a:t>
            </a:r>
            <a:r>
              <a:rPr lang="ru-RU" sz="1200" dirty="0" err="1" smtClean="0">
                <a:latin typeface="Times New Roman" panose="02020603050405020304" pitchFamily="18" charset="0"/>
                <a:cs typeface="Times New Roman" panose="02020603050405020304" pitchFamily="18" charset="0"/>
              </a:rPr>
              <a:t>біліктілік</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санатына</a:t>
            </a:r>
            <a:r>
              <a:rPr lang="ru-RU" sz="1200" dirty="0" smtClean="0">
                <a:latin typeface="Times New Roman" panose="02020603050405020304" pitchFamily="18" charset="0"/>
                <a:cs typeface="Times New Roman" panose="02020603050405020304" pitchFamily="18" charset="0"/>
              </a:rPr>
              <a:t>:</a:t>
            </a:r>
          </a:p>
          <a:p>
            <a:r>
              <a:rPr lang="ru-RU" sz="1200" dirty="0" err="1" smtClean="0">
                <a:latin typeface="Times New Roman" panose="02020603050405020304" pitchFamily="18" charset="0"/>
                <a:cs typeface="Times New Roman" panose="02020603050405020304" pitchFamily="18" charset="0"/>
              </a:rPr>
              <a:t>тиісті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бейіні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бойынша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педагогикалық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немесе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өзге</a:t>
            </a:r>
            <a:r>
              <a:rPr lang="ru-RU" sz="1200" dirty="0" smtClean="0">
                <a:latin typeface="Times New Roman" panose="02020603050405020304" pitchFamily="18" charset="0"/>
                <a:cs typeface="Times New Roman" panose="02020603050405020304" pitchFamily="18" charset="0"/>
              </a:rPr>
              <a:t> де </a:t>
            </a:r>
            <a:r>
              <a:rPr lang="ru-RU" sz="1200" dirty="0" err="1" smtClean="0">
                <a:latin typeface="Times New Roman" panose="02020603050405020304" pitchFamily="18" charset="0"/>
                <a:cs typeface="Times New Roman" panose="02020603050405020304" pitchFamily="18" charset="0"/>
              </a:rPr>
              <a:t>кәсіптік</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білімі</a:t>
            </a:r>
            <a:r>
              <a:rPr lang="ru-RU" sz="1200" dirty="0" smtClean="0">
                <a:latin typeface="Times New Roman" panose="02020603050405020304" pitchFamily="18" charset="0"/>
                <a:cs typeface="Times New Roman" panose="02020603050405020304" pitchFamily="18" charset="0"/>
              </a:rPr>
              <a:t> бар </a:t>
            </a:r>
            <a:r>
              <a:rPr lang="ru-RU" sz="1200" dirty="0" err="1" smtClean="0">
                <a:latin typeface="Times New Roman" panose="02020603050405020304" pitchFamily="18" charset="0"/>
                <a:cs typeface="Times New Roman" panose="02020603050405020304" pitchFamily="18" charset="0"/>
              </a:rPr>
              <a:t>адамдар</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сонымен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қатар</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біліктілігіне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сәйкес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педагогикалық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қайта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даярлау</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туралы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құжаты</a:t>
            </a:r>
            <a:r>
              <a:rPr lang="ru-RU" sz="1200" dirty="0" smtClean="0">
                <a:latin typeface="Times New Roman" panose="02020603050405020304" pitchFamily="18" charset="0"/>
                <a:cs typeface="Times New Roman" panose="02020603050405020304" pitchFamily="18" charset="0"/>
              </a:rPr>
              <a:t> бар, </a:t>
            </a:r>
            <a:r>
              <a:rPr lang="ru-RU" sz="1200" dirty="0" err="1" smtClean="0">
                <a:latin typeface="Times New Roman" panose="02020603050405020304" pitchFamily="18" charset="0"/>
                <a:cs typeface="Times New Roman" panose="02020603050405020304" pitchFamily="18" charset="0"/>
              </a:rPr>
              <a:t>кемінде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екі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жыл</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педагогикалық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өтілі</a:t>
            </a:r>
            <a:r>
              <a:rPr lang="ru-RU" sz="1200" dirty="0" smtClean="0">
                <a:latin typeface="Times New Roman" panose="02020603050405020304" pitchFamily="18" charset="0"/>
                <a:cs typeface="Times New Roman" panose="02020603050405020304" pitchFamily="18" charset="0"/>
              </a:rPr>
              <a:t> бар, </a:t>
            </a:r>
            <a:r>
              <a:rPr lang="ru-RU" sz="1200" dirty="0" err="1" smtClean="0">
                <a:latin typeface="Times New Roman" panose="02020603050405020304" pitchFamily="18" charset="0"/>
                <a:cs typeface="Times New Roman" panose="02020603050405020304" pitchFamily="18" charset="0"/>
              </a:rPr>
              <a:t>мынадай</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кәсіптік</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құзыреттіліктері</a:t>
            </a:r>
            <a:r>
              <a:rPr lang="ru-RU" sz="1200" dirty="0" smtClean="0">
                <a:latin typeface="Times New Roman" panose="02020603050405020304" pitchFamily="18" charset="0"/>
                <a:cs typeface="Times New Roman" panose="02020603050405020304" pitchFamily="18" charset="0"/>
              </a:rPr>
              <a:t> бар </a:t>
            </a:r>
            <a:r>
              <a:rPr lang="ru-RU" sz="1200" dirty="0" err="1" smtClean="0">
                <a:latin typeface="Times New Roman" panose="02020603050405020304" pitchFamily="18" charset="0"/>
                <a:cs typeface="Times New Roman" panose="02020603050405020304" pitchFamily="18" charset="0"/>
              </a:rPr>
              <a:t>тұлғалар</a:t>
            </a:r>
            <a:r>
              <a:rPr lang="ru-RU" sz="1200" dirty="0" smtClean="0">
                <a:latin typeface="Times New Roman" panose="02020603050405020304" pitchFamily="18" charset="0"/>
                <a:cs typeface="Times New Roman" panose="02020603050405020304" pitchFamily="18" charset="0"/>
              </a:rPr>
              <a:t>:</a:t>
            </a:r>
          </a:p>
          <a:p>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алушылардың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тәрбиеленушілердің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жеке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ерекшеліктері</a:t>
            </a:r>
            <a:r>
              <a:rPr lang="ru-RU" sz="1200" dirty="0" smtClean="0">
                <a:latin typeface="Times New Roman" panose="02020603050405020304" pitchFamily="18" charset="0"/>
                <a:cs typeface="Times New Roman" panose="02020603050405020304" pitchFamily="18" charset="0"/>
              </a:rPr>
              <a:t> мен </a:t>
            </a:r>
            <a:r>
              <a:rPr lang="ru-RU" sz="1200" dirty="0" err="1" smtClean="0">
                <a:latin typeface="Times New Roman" panose="02020603050405020304" pitchFamily="18" charset="0"/>
                <a:cs typeface="Times New Roman" panose="02020603050405020304" pitchFamily="18" charset="0"/>
              </a:rPr>
              <a:t>қажеттіліктерін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ескере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отырып</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сабақты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оқу</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қызмет</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іс</a:t>
            </a:r>
            <a:r>
              <a:rPr lang="ru-RU" sz="1200" dirty="0" smtClean="0">
                <a:latin typeface="Times New Roman" panose="02020603050405020304" pitchFamily="18" charset="0"/>
                <a:cs typeface="Times New Roman" panose="02020603050405020304" pitchFamily="18" charset="0"/>
              </a:rPr>
              <a:t>-шара) </a:t>
            </a:r>
            <a:r>
              <a:rPr lang="ru-RU" sz="1200" dirty="0" err="1" smtClean="0">
                <a:latin typeface="Times New Roman" panose="02020603050405020304" pitchFamily="18" charset="0"/>
                <a:cs typeface="Times New Roman" panose="02020603050405020304" pitchFamily="18" charset="0"/>
              </a:rPr>
              <a:t>жоспарлайды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және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өткізеді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күтілетін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нәтижелерге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қол</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жеткізу</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үшін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бағалаудың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қажетті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әдістемелері</a:t>
            </a:r>
            <a:r>
              <a:rPr lang="ru-RU" sz="1200" dirty="0" smtClean="0">
                <a:latin typeface="Times New Roman" panose="02020603050405020304" pitchFamily="18" charset="0"/>
                <a:cs typeface="Times New Roman" panose="02020603050405020304" pitchFamily="18" charset="0"/>
              </a:rPr>
              <a:t> мен </a:t>
            </a:r>
            <a:r>
              <a:rPr lang="ru-RU" sz="1200" dirty="0" err="1" smtClean="0">
                <a:latin typeface="Times New Roman" panose="02020603050405020304" pitchFamily="18" charset="0"/>
                <a:cs typeface="Times New Roman" panose="02020603050405020304" pitchFamily="18" charset="0"/>
              </a:rPr>
              <a:t>құралдарын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анықтайды</a:t>
            </a:r>
            <a:r>
              <a:rPr lang="ru-RU" sz="1200" dirty="0" smtClean="0">
                <a:latin typeface="Times New Roman" panose="02020603050405020304" pitchFamily="18" charset="0"/>
                <a:cs typeface="Times New Roman" panose="02020603050405020304" pitchFamily="18" charset="0"/>
              </a:rPr>
              <a:t>;</a:t>
            </a:r>
          </a:p>
          <a:p>
            <a:r>
              <a:rPr lang="ru-RU" sz="1200" dirty="0" err="1" smtClean="0">
                <a:latin typeface="Times New Roman" panose="02020603050405020304" pitchFamily="18" charset="0"/>
                <a:cs typeface="Times New Roman" panose="02020603050405020304" pitchFamily="18" charset="0"/>
              </a:rPr>
              <a:t>қауіпсіз</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және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қолайлы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беру (</a:t>
            </a:r>
            <a:r>
              <a:rPr lang="ru-RU" sz="1200" dirty="0" err="1" smtClean="0">
                <a:latin typeface="Times New Roman" panose="02020603050405020304" pitchFamily="18" charset="0"/>
                <a:cs typeface="Times New Roman" panose="02020603050405020304" pitchFamily="18" charset="0"/>
              </a:rPr>
              <a:t>дамыту</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ортасын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қолдайды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өз</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жұмысында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этикалық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нормаларды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қолданады</a:t>
            </a:r>
            <a:r>
              <a:rPr lang="ru-RU" sz="1200" dirty="0" smtClean="0">
                <a:latin typeface="Times New Roman" panose="02020603050405020304" pitchFamily="18" charset="0"/>
                <a:cs typeface="Times New Roman" panose="02020603050405020304" pitchFamily="18" charset="0"/>
              </a:rPr>
              <a:t>;</a:t>
            </a:r>
          </a:p>
          <a:p>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алушылармен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тәрбиеленушілермен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және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ата-аналармен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заңды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өкілдермен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оқыту</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оқу</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тәрбиелеу</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нәтижелерін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және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жақсарту</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жолдарын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талқылайды</a:t>
            </a:r>
            <a:r>
              <a:rPr lang="ru-RU" sz="1200" dirty="0" smtClean="0">
                <a:latin typeface="Times New Roman" panose="02020603050405020304" pitchFamily="18" charset="0"/>
                <a:cs typeface="Times New Roman" panose="02020603050405020304" pitchFamily="18" charset="0"/>
              </a:rPr>
              <a:t>;</a:t>
            </a:r>
          </a:p>
          <a:p>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алушылардың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тәрбиеленушілердің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жеке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қабілеттері</a:t>
            </a:r>
            <a:r>
              <a:rPr lang="ru-RU" sz="1200" dirty="0" smtClean="0">
                <a:latin typeface="Times New Roman" panose="02020603050405020304" pitchFamily="18" charset="0"/>
                <a:cs typeface="Times New Roman" panose="02020603050405020304" pitchFamily="18" charset="0"/>
              </a:rPr>
              <a:t> мен </a:t>
            </a:r>
            <a:r>
              <a:rPr lang="ru-RU" sz="1200" dirty="0" err="1" smtClean="0">
                <a:latin typeface="Times New Roman" panose="02020603050405020304" pitchFamily="18" charset="0"/>
                <a:cs typeface="Times New Roman" panose="02020603050405020304" pitchFamily="18" charset="0"/>
              </a:rPr>
              <a:t>қажеттіліктерін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ескеретін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әріптестердің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өзекті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нәтижелері</a:t>
            </a:r>
            <a:r>
              <a:rPr lang="ru-RU" sz="1200" dirty="0" smtClean="0">
                <a:latin typeface="Times New Roman" panose="02020603050405020304" pitchFamily="18" charset="0"/>
                <a:cs typeface="Times New Roman" panose="02020603050405020304" pitchFamily="18" charset="0"/>
              </a:rPr>
              <a:t> мен </a:t>
            </a:r>
            <a:r>
              <a:rPr lang="ru-RU" sz="1200" dirty="0" err="1" smtClean="0">
                <a:latin typeface="Times New Roman" panose="02020603050405020304" pitchFamily="18" charset="0"/>
                <a:cs typeface="Times New Roman" panose="02020603050405020304" pitchFamily="18" charset="0"/>
              </a:rPr>
              <a:t>өз</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тәжірибесін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талдайды</a:t>
            </a:r>
            <a:r>
              <a:rPr lang="ru-RU" sz="1200" dirty="0" smtClean="0">
                <a:latin typeface="Times New Roman" panose="02020603050405020304" pitchFamily="18" charset="0"/>
                <a:cs typeface="Times New Roman" panose="02020603050405020304" pitchFamily="18" charset="0"/>
              </a:rPr>
              <a:t>;</a:t>
            </a:r>
          </a:p>
          <a:p>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беру </a:t>
            </a:r>
            <a:r>
              <a:rPr lang="ru-RU" sz="1200" dirty="0" err="1" smtClean="0">
                <a:latin typeface="Times New Roman" panose="02020603050405020304" pitchFamily="18" charset="0"/>
                <a:cs typeface="Times New Roman" panose="02020603050405020304" pitchFamily="18" charset="0"/>
              </a:rPr>
              <a:t>саласындағы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уәкілетті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органмен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келісілген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тиісті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салаға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сәйкес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уәкілетті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органның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немесе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аудандық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қалалық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деңгейдегі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басқармасының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жоспарына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сәйкес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немесе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саласындағы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уәкілетті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органмен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бекітілген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беру </a:t>
            </a:r>
            <a:r>
              <a:rPr lang="ru-RU" sz="1200" dirty="0" err="1" smtClean="0">
                <a:latin typeface="Times New Roman" panose="02020603050405020304" pitchFamily="18" charset="0"/>
                <a:cs typeface="Times New Roman" panose="02020603050405020304" pitchFamily="18" charset="0"/>
              </a:rPr>
              <a:t>ұйымы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деңгейіндегі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тізбеге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сәйкес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олимпиадаларға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конкурстарға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жарыстарға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қатысушылары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болады</a:t>
            </a:r>
            <a:r>
              <a:rPr lang="ru-RU" sz="1200" dirty="0" smtClean="0">
                <a:latin typeface="Times New Roman" panose="02020603050405020304" pitchFamily="18" charset="0"/>
                <a:cs typeface="Times New Roman" panose="02020603050405020304" pitchFamily="18" charset="0"/>
              </a:rPr>
              <a:t>;</a:t>
            </a:r>
          </a:p>
          <a:p>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беру </a:t>
            </a:r>
            <a:r>
              <a:rPr lang="ru-RU" sz="1200" dirty="0" err="1" smtClean="0">
                <a:latin typeface="Times New Roman" panose="02020603050405020304" pitchFamily="18" charset="0"/>
                <a:cs typeface="Times New Roman" panose="02020603050405020304" pitchFamily="18" charset="0"/>
              </a:rPr>
              <a:t>саласындағы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уәкілетті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органмен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келісілген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тиісті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салаға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сәйкес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уәкілетті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органның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немесе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аудандық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қалалық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деңгейдегі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басқармасының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жоспарына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сәйкес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немесе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саласындағы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уәкілетті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органмен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бекітілген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беру </a:t>
            </a:r>
            <a:r>
              <a:rPr lang="ru-RU" sz="1200" dirty="0" err="1" smtClean="0">
                <a:latin typeface="Times New Roman" panose="02020603050405020304" pitchFamily="18" charset="0"/>
                <a:cs typeface="Times New Roman" panose="02020603050405020304" pitchFamily="18" charset="0"/>
              </a:rPr>
              <a:t>ұйымы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деңгейіндегі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тізбеге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сәйкес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олимпиадаларға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конкурстарға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жарыстарға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қатысушы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болып</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табылады</a:t>
            </a:r>
            <a:r>
              <a:rPr lang="ru-RU" sz="1200" dirty="0" smtClean="0">
                <a:latin typeface="Times New Roman" panose="02020603050405020304" pitchFamily="18" charset="0"/>
                <a:cs typeface="Times New Roman" panose="02020603050405020304" pitchFamily="18" charset="0"/>
              </a:rPr>
              <a:t>;</a:t>
            </a:r>
          </a:p>
          <a:p>
            <a:endParaRPr lang="ru-RU" sz="1200" dirty="0"/>
          </a:p>
        </p:txBody>
      </p:sp>
    </p:spTree>
    <p:extLst>
      <p:ext uri="{BB962C8B-B14F-4D97-AF65-F5344CB8AC3E}">
        <p14:creationId xmlns:p14="http://schemas.microsoft.com/office/powerpoint/2010/main" val="2598056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a:xfrm>
            <a:off x="395536" y="116632"/>
            <a:ext cx="8291264" cy="6009531"/>
          </a:xfrm>
        </p:spPr>
        <p:txBody>
          <a:bodyPr>
            <a:normAutofit fontScale="70000" lnSpcReduction="20000"/>
          </a:bodyPr>
          <a:lstStyle/>
          <a:p>
            <a:r>
              <a:rPr lang="ru-RU" dirty="0" smtClean="0">
                <a:latin typeface="Times New Roman" panose="02020603050405020304" pitchFamily="18" charset="0"/>
                <a:cs typeface="Times New Roman" panose="02020603050405020304" pitchFamily="18" charset="0"/>
              </a:rPr>
              <a:t>2) «педагог-</a:t>
            </a:r>
            <a:r>
              <a:rPr lang="ru-RU" dirty="0" err="1" smtClean="0">
                <a:latin typeface="Times New Roman" panose="02020603050405020304" pitchFamily="18" charset="0"/>
                <a:cs typeface="Times New Roman" panose="02020603050405020304" pitchFamily="18" charset="0"/>
              </a:rPr>
              <a:t>сарапшы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біліктілік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санатына</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бейіні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бойынша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педагогикалық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немесе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өзге</a:t>
            </a:r>
            <a:r>
              <a:rPr lang="ru-RU" dirty="0" smtClean="0">
                <a:latin typeface="Times New Roman" panose="02020603050405020304" pitchFamily="18" charset="0"/>
                <a:cs typeface="Times New Roman" panose="02020603050405020304" pitchFamily="18" charset="0"/>
              </a:rPr>
              <a:t> де </a:t>
            </a:r>
            <a:r>
              <a:rPr lang="ru-RU" dirty="0" err="1" smtClean="0">
                <a:latin typeface="Times New Roman" panose="02020603050405020304" pitchFamily="18" charset="0"/>
                <a:cs typeface="Times New Roman" panose="02020603050405020304" pitchFamily="18" charset="0"/>
              </a:rPr>
              <a:t>кәсіптік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білімі</a:t>
            </a:r>
            <a:r>
              <a:rPr lang="ru-RU" dirty="0" smtClean="0">
                <a:latin typeface="Times New Roman" panose="02020603050405020304" pitchFamily="18" charset="0"/>
                <a:cs typeface="Times New Roman" panose="02020603050405020304" pitchFamily="18" charset="0"/>
              </a:rPr>
              <a:t> бар </a:t>
            </a:r>
            <a:r>
              <a:rPr lang="ru-RU" dirty="0" err="1" smtClean="0">
                <a:latin typeface="Times New Roman" panose="02020603050405020304" pitchFamily="18" charset="0"/>
                <a:cs typeface="Times New Roman" panose="02020603050405020304" pitchFamily="18" charset="0"/>
              </a:rPr>
              <a:t>адамдар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сонымен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қатар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біліктілігіне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сәйкес</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педагогикалық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қайта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даярлау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туралы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құжаты</a:t>
            </a:r>
            <a:r>
              <a:rPr lang="ru-RU" dirty="0" smtClean="0">
                <a:latin typeface="Times New Roman" panose="02020603050405020304" pitchFamily="18" charset="0"/>
                <a:cs typeface="Times New Roman" panose="02020603050405020304" pitchFamily="18" charset="0"/>
              </a:rPr>
              <a:t> бар, </a:t>
            </a:r>
            <a:r>
              <a:rPr lang="ru-RU" dirty="0" err="1" smtClean="0">
                <a:latin typeface="Times New Roman" panose="02020603050405020304" pitchFamily="18" charset="0"/>
                <a:cs typeface="Times New Roman" panose="02020603050405020304" pitchFamily="18" charset="0"/>
              </a:rPr>
              <a:t>кемінде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үш</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жыл</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педагогикалық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өтілі</a:t>
            </a:r>
            <a:r>
              <a:rPr lang="ru-RU" dirty="0" smtClean="0">
                <a:latin typeface="Times New Roman" panose="02020603050405020304" pitchFamily="18" charset="0"/>
                <a:cs typeface="Times New Roman" panose="02020603050405020304" pitchFamily="18" charset="0"/>
              </a:rPr>
              <a:t> бар, </a:t>
            </a:r>
            <a:r>
              <a:rPr lang="ru-RU" dirty="0" err="1" smtClean="0">
                <a:latin typeface="Times New Roman" panose="02020603050405020304" pitchFamily="18" charset="0"/>
                <a:cs typeface="Times New Roman" panose="02020603050405020304" pitchFamily="18" charset="0"/>
              </a:rPr>
              <a:t>мынадай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кәсіптік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құзыреттері</a:t>
            </a:r>
            <a:r>
              <a:rPr lang="ru-RU" dirty="0" smtClean="0">
                <a:latin typeface="Times New Roman" panose="02020603050405020304" pitchFamily="18" charset="0"/>
                <a:cs typeface="Times New Roman" panose="02020603050405020304" pitchFamily="18" charset="0"/>
              </a:rPr>
              <a:t> бар </a:t>
            </a:r>
            <a:r>
              <a:rPr lang="ru-RU" dirty="0" err="1" smtClean="0">
                <a:latin typeface="Times New Roman" panose="02020603050405020304" pitchFamily="18" charset="0"/>
                <a:cs typeface="Times New Roman" panose="02020603050405020304" pitchFamily="18" charset="0"/>
              </a:rPr>
              <a:t>тұлғалар</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«педагог-модератор» </a:t>
            </a:r>
            <a:r>
              <a:rPr lang="ru-RU" dirty="0" err="1" smtClean="0">
                <a:latin typeface="Times New Roman" panose="02020603050405020304" pitchFamily="18" charset="0"/>
                <a:cs typeface="Times New Roman" panose="02020603050405020304" pitchFamily="18" charset="0"/>
              </a:rPr>
              <a:t>біліктілік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санатының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жалпы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талаптарына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сәйкес</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келеді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бұдан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басқа</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пәнаралық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пәндік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байланыстарды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бағалау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технологиялары</a:t>
            </a:r>
            <a:r>
              <a:rPr lang="ru-RU" dirty="0" smtClean="0">
                <a:latin typeface="Times New Roman" panose="02020603050405020304" pitchFamily="18" charset="0"/>
                <a:cs typeface="Times New Roman" panose="02020603050405020304" pitchFamily="18" charset="0"/>
              </a:rPr>
              <a:t> мен </a:t>
            </a:r>
            <a:r>
              <a:rPr lang="ru-RU" dirty="0" err="1" smtClean="0">
                <a:latin typeface="Times New Roman" panose="02020603050405020304" pitchFamily="18" charset="0"/>
                <a:cs typeface="Times New Roman" panose="02020603050405020304" pitchFamily="18" charset="0"/>
              </a:rPr>
              <a:t>стратегияларын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жоспарлайды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және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қолданады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жеке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қабілеттер</a:t>
            </a:r>
            <a:r>
              <a:rPr lang="ru-RU" dirty="0" smtClean="0">
                <a:latin typeface="Times New Roman" panose="02020603050405020304" pitchFamily="18" charset="0"/>
                <a:cs typeface="Times New Roman" panose="02020603050405020304" pitchFamily="18" charset="0"/>
              </a:rPr>
              <a:t> мен </a:t>
            </a:r>
            <a:r>
              <a:rPr lang="ru-RU" dirty="0" err="1" smtClean="0">
                <a:latin typeface="Times New Roman" panose="02020603050405020304" pitchFamily="18" charset="0"/>
                <a:cs typeface="Times New Roman" panose="02020603050405020304" pitchFamily="18" charset="0"/>
              </a:rPr>
              <a:t>қажеттіліктерді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ескереді</a:t>
            </a:r>
            <a:r>
              <a:rPr lang="ru-RU" dirty="0" smtClean="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қауіпсіз</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және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қолайлы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білім</a:t>
            </a:r>
            <a:r>
              <a:rPr lang="ru-RU" dirty="0" smtClean="0">
                <a:latin typeface="Times New Roman" panose="02020603050405020304" pitchFamily="18" charset="0"/>
                <a:cs typeface="Times New Roman" panose="02020603050405020304" pitchFamily="18" charset="0"/>
              </a:rPr>
              <a:t> беру (</a:t>
            </a:r>
            <a:r>
              <a:rPr lang="ru-RU" dirty="0" err="1" smtClean="0">
                <a:latin typeface="Times New Roman" panose="02020603050405020304" pitchFamily="18" charset="0"/>
                <a:cs typeface="Times New Roman" panose="02020603050405020304" pitchFamily="18" charset="0"/>
              </a:rPr>
              <a:t>дамыту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ортасын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қамтамасыз</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етеді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өз</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жұмысында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жоғары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этикалық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нормаларды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басшылыққа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алады</a:t>
            </a:r>
            <a:r>
              <a:rPr lang="ru-RU" dirty="0" smtClean="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білім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алушылардың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тәрбиеленушілердің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қабілеттерінің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дамуы</a:t>
            </a:r>
            <a:r>
              <a:rPr lang="ru-RU" dirty="0" smtClean="0">
                <a:latin typeface="Times New Roman" panose="02020603050405020304" pitchFamily="18" charset="0"/>
                <a:cs typeface="Times New Roman" panose="02020603050405020304" pitchFamily="18" charset="0"/>
              </a:rPr>
              <a:t> мен </a:t>
            </a:r>
            <a:r>
              <a:rPr lang="ru-RU" dirty="0" err="1" smtClean="0">
                <a:latin typeface="Times New Roman" panose="02020603050405020304" pitchFamily="18" charset="0"/>
                <a:cs typeface="Times New Roman" panose="02020603050405020304" pitchFamily="18" charset="0"/>
              </a:rPr>
              <a:t>ілгерілеуін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бағалайды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және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қадағалайды</a:t>
            </a:r>
            <a:r>
              <a:rPr lang="ru-RU" dirty="0" smtClean="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білім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алушылардың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тәрбиеленушілердің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жеке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қабілеттері</a:t>
            </a:r>
            <a:r>
              <a:rPr lang="ru-RU" dirty="0" smtClean="0">
                <a:latin typeface="Times New Roman" panose="02020603050405020304" pitchFamily="18" charset="0"/>
                <a:cs typeface="Times New Roman" panose="02020603050405020304" pitchFamily="18" charset="0"/>
              </a:rPr>
              <a:t> мен </a:t>
            </a:r>
            <a:r>
              <a:rPr lang="ru-RU" dirty="0" err="1" smtClean="0">
                <a:latin typeface="Times New Roman" panose="02020603050405020304" pitchFamily="18" charset="0"/>
                <a:cs typeface="Times New Roman" panose="02020603050405020304" pitchFamily="18" charset="0"/>
              </a:rPr>
              <a:t>қажеттіліктерін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дамыту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бойынша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өз</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тәжірибесінің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нәтижелерін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және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әріптестердің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өзекті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зерттеулерін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бағалайды</a:t>
            </a:r>
            <a:r>
              <a:rPr lang="ru-RU" dirty="0" smtClean="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аудан</a:t>
            </a:r>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қала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облыстық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маңызы</a:t>
            </a:r>
            <a:r>
              <a:rPr lang="ru-RU" dirty="0" smtClean="0">
                <a:latin typeface="Times New Roman" panose="02020603050405020304" pitchFamily="18" charset="0"/>
                <a:cs typeface="Times New Roman" panose="02020603050405020304" pitchFamily="18" charset="0"/>
              </a:rPr>
              <a:t> бар </a:t>
            </a:r>
            <a:r>
              <a:rPr lang="ru-RU" dirty="0" err="1" smtClean="0">
                <a:latin typeface="Times New Roman" panose="02020603050405020304" pitchFamily="18" charset="0"/>
                <a:cs typeface="Times New Roman" panose="02020603050405020304" pitchFamily="18" charset="0"/>
              </a:rPr>
              <a:t>қала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деңгейінде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жұмыстың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әртүрлі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нысандары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арқылы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әріптестеріне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әдістемелік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қолдау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көрсетеді</a:t>
            </a:r>
            <a:r>
              <a:rPr lang="ru-RU" dirty="0" smtClean="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білім</a:t>
            </a:r>
            <a:r>
              <a:rPr lang="ru-RU" dirty="0" smtClean="0">
                <a:latin typeface="Times New Roman" panose="02020603050405020304" pitchFamily="18" charset="0"/>
                <a:cs typeface="Times New Roman" panose="02020603050405020304" pitchFamily="18" charset="0"/>
              </a:rPr>
              <a:t> беру </a:t>
            </a:r>
            <a:r>
              <a:rPr lang="ru-RU" dirty="0" err="1" smtClean="0">
                <a:latin typeface="Times New Roman" panose="02020603050405020304" pitchFamily="18" charset="0"/>
                <a:cs typeface="Times New Roman" panose="02020603050405020304" pitchFamily="18" charset="0"/>
              </a:rPr>
              <a:t>саласындағы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уәкілетті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органмен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келісілген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салаға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сәйкес</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уәкілетті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органның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немесе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білім</a:t>
            </a:r>
            <a:r>
              <a:rPr lang="ru-RU" dirty="0" smtClean="0">
                <a:latin typeface="Times New Roman" panose="02020603050405020304" pitchFamily="18" charset="0"/>
                <a:cs typeface="Times New Roman" panose="02020603050405020304" pitchFamily="18" charset="0"/>
              </a:rPr>
              <a:t> беру </a:t>
            </a:r>
            <a:r>
              <a:rPr lang="ru-RU" dirty="0" err="1" smtClean="0">
                <a:latin typeface="Times New Roman" panose="02020603050405020304" pitchFamily="18" charset="0"/>
                <a:cs typeface="Times New Roman" panose="02020603050405020304" pitchFamily="18" charset="0"/>
              </a:rPr>
              <a:t>саласындағы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уәкілетті</a:t>
            </a:r>
            <a:r>
              <a:rPr lang="ru-RU" dirty="0" smtClean="0">
                <a:latin typeface="Times New Roman" panose="02020603050405020304" pitchFamily="18" charset="0"/>
                <a:cs typeface="Times New Roman" panose="02020603050405020304" pitchFamily="18" charset="0"/>
              </a:rPr>
              <a:t> органы  </a:t>
            </a:r>
            <a:r>
              <a:rPr lang="ru-RU" dirty="0" err="1" smtClean="0">
                <a:latin typeface="Times New Roman" panose="02020603050405020304" pitchFamily="18" charset="0"/>
                <a:cs typeface="Times New Roman" panose="02020603050405020304" pitchFamily="18" charset="0"/>
              </a:rPr>
              <a:t>бекіткен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немесе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аудандық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қалалық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облыстық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деңгейдегі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республикалық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маңызы</a:t>
            </a:r>
            <a:r>
              <a:rPr lang="ru-RU" dirty="0" smtClean="0">
                <a:latin typeface="Times New Roman" panose="02020603050405020304" pitchFamily="18" charset="0"/>
                <a:cs typeface="Times New Roman" panose="02020603050405020304" pitchFamily="18" charset="0"/>
              </a:rPr>
              <a:t> бар </a:t>
            </a:r>
            <a:r>
              <a:rPr lang="ru-RU" dirty="0" err="1" smtClean="0">
                <a:latin typeface="Times New Roman" panose="02020603050405020304" pitchFamily="18" charset="0"/>
                <a:cs typeface="Times New Roman" panose="02020603050405020304" pitchFamily="18" charset="0"/>
              </a:rPr>
              <a:t>қалалардың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астананың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білім</a:t>
            </a:r>
            <a:r>
              <a:rPr lang="ru-RU" dirty="0" smtClean="0">
                <a:latin typeface="Times New Roman" panose="02020603050405020304" pitchFamily="18" charset="0"/>
                <a:cs typeface="Times New Roman" panose="02020603050405020304" pitchFamily="18" charset="0"/>
              </a:rPr>
              <a:t> беру </a:t>
            </a:r>
            <a:r>
              <a:rPr lang="ru-RU" dirty="0" err="1" smtClean="0">
                <a:latin typeface="Times New Roman" panose="02020603050405020304" pitchFamily="18" charset="0"/>
                <a:cs typeface="Times New Roman" panose="02020603050405020304" pitchFamily="18" charset="0"/>
              </a:rPr>
              <a:t>органының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жоспарына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сәйкес</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немесе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аудан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облыс</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республикалық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маңызы</a:t>
            </a:r>
            <a:r>
              <a:rPr lang="ru-RU" dirty="0" smtClean="0">
                <a:latin typeface="Times New Roman" panose="02020603050405020304" pitchFamily="18" charset="0"/>
                <a:cs typeface="Times New Roman" panose="02020603050405020304" pitchFamily="18" charset="0"/>
              </a:rPr>
              <a:t> бар </a:t>
            </a:r>
            <a:r>
              <a:rPr lang="ru-RU" dirty="0" err="1" smtClean="0">
                <a:latin typeface="Times New Roman" panose="02020603050405020304" pitchFamily="18" charset="0"/>
                <a:cs typeface="Times New Roman" panose="02020603050405020304" pitchFamily="18" charset="0"/>
              </a:rPr>
              <a:t>қалалар</a:t>
            </a:r>
            <a:r>
              <a:rPr lang="ru-RU" dirty="0" smtClean="0">
                <a:latin typeface="Times New Roman" panose="02020603050405020304" pitchFamily="18" charset="0"/>
                <a:cs typeface="Times New Roman" panose="02020603050405020304" pitchFamily="18" charset="0"/>
              </a:rPr>
              <a:t>, республика </a:t>
            </a:r>
            <a:r>
              <a:rPr lang="ru-RU" dirty="0" err="1" smtClean="0">
                <a:latin typeface="Times New Roman" panose="02020603050405020304" pitchFamily="18" charset="0"/>
                <a:cs typeface="Times New Roman" panose="02020603050405020304" pitchFamily="18" charset="0"/>
              </a:rPr>
              <a:t>деңгейінде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республикалық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ведомстволық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бағынысты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ұйымдар</a:t>
            </a:r>
            <a:r>
              <a:rPr lang="ru-RU" dirty="0" smtClean="0">
                <a:latin typeface="Times New Roman" panose="02020603050405020304" pitchFamily="18" charset="0"/>
                <a:cs typeface="Times New Roman" panose="02020603050405020304" pitchFamily="18" charset="0"/>
              </a:rPr>
              <a:t> мен </a:t>
            </a:r>
            <a:r>
              <a:rPr lang="ru-RU" dirty="0" err="1" smtClean="0">
                <a:latin typeface="Times New Roman" panose="02020603050405020304" pitchFamily="18" charset="0"/>
                <a:cs typeface="Times New Roman" panose="02020603050405020304" pitchFamily="18" charset="0"/>
              </a:rPr>
              <a:t>салалық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мемлекеттік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органдардың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білім</a:t>
            </a:r>
            <a:r>
              <a:rPr lang="ru-RU" dirty="0" smtClean="0">
                <a:latin typeface="Times New Roman" panose="02020603050405020304" pitchFamily="18" charset="0"/>
                <a:cs typeface="Times New Roman" panose="02020603050405020304" pitchFamily="18" charset="0"/>
              </a:rPr>
              <a:t> беру </a:t>
            </a:r>
            <a:r>
              <a:rPr lang="ru-RU" dirty="0" err="1" smtClean="0">
                <a:latin typeface="Times New Roman" panose="02020603050405020304" pitchFamily="18" charset="0"/>
                <a:cs typeface="Times New Roman" panose="02020603050405020304" pitchFamily="18" charset="0"/>
              </a:rPr>
              <a:t>ұйымдары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үшін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тізіміне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сәйкес</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кәсіби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шеберлік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конкурстарына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қатысушы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болып</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табылады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немесе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аудан</a:t>
            </a:r>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қала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облыстық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маңызы</a:t>
            </a:r>
            <a:r>
              <a:rPr lang="ru-RU" dirty="0" smtClean="0">
                <a:latin typeface="Times New Roman" panose="02020603050405020304" pitchFamily="18" charset="0"/>
                <a:cs typeface="Times New Roman" panose="02020603050405020304" pitchFamily="18" charset="0"/>
              </a:rPr>
              <a:t> бар </a:t>
            </a:r>
            <a:r>
              <a:rPr lang="ru-RU" dirty="0" err="1" smtClean="0">
                <a:latin typeface="Times New Roman" panose="02020603050405020304" pitchFamily="18" charset="0"/>
                <a:cs typeface="Times New Roman" panose="02020603050405020304" pitchFamily="18" charset="0"/>
              </a:rPr>
              <a:t>қала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деңгейінде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конкурстарға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жарыстарға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қатысушылары</a:t>
            </a:r>
            <a:r>
              <a:rPr lang="ru-RU" dirty="0" smtClean="0">
                <a:latin typeface="Times New Roman" panose="02020603050405020304" pitchFamily="18" charset="0"/>
                <a:cs typeface="Times New Roman" panose="02020603050405020304" pitchFamily="18" charset="0"/>
              </a:rPr>
              <a:t> бар;</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5398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a:xfrm>
            <a:off x="323528" y="188640"/>
            <a:ext cx="8291264" cy="5937523"/>
          </a:xfrm>
        </p:spPr>
        <p:txBody>
          <a:bodyPr>
            <a:noAutofit/>
          </a:bodyPr>
          <a:lstStyle/>
          <a:p>
            <a:r>
              <a:rPr lang="ru-RU" sz="1200" dirty="0" smtClean="0">
                <a:latin typeface="Times New Roman" panose="02020603050405020304" pitchFamily="18" charset="0"/>
                <a:cs typeface="Times New Roman" panose="02020603050405020304" pitchFamily="18" charset="0"/>
              </a:rPr>
              <a:t>3) «педагог-</a:t>
            </a:r>
            <a:r>
              <a:rPr lang="ru-RU" sz="1200" dirty="0" err="1" smtClean="0">
                <a:latin typeface="Times New Roman" panose="02020603050405020304" pitchFamily="18" charset="0"/>
                <a:cs typeface="Times New Roman" panose="02020603050405020304" pitchFamily="18" charset="0"/>
              </a:rPr>
              <a:t>зерттеуші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біліктілік</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санатына</a:t>
            </a:r>
            <a:r>
              <a:rPr lang="ru-RU" sz="1200" dirty="0" smtClean="0">
                <a:latin typeface="Times New Roman" panose="02020603050405020304" pitchFamily="18" charset="0"/>
                <a:cs typeface="Times New Roman" panose="02020603050405020304" pitchFamily="18" charset="0"/>
              </a:rPr>
              <a:t>:</a:t>
            </a:r>
          </a:p>
          <a:p>
            <a:r>
              <a:rPr lang="ru-RU" sz="1200" dirty="0" err="1" smtClean="0">
                <a:latin typeface="Times New Roman" panose="02020603050405020304" pitchFamily="18" charset="0"/>
                <a:cs typeface="Times New Roman" panose="02020603050405020304" pitchFamily="18" charset="0"/>
              </a:rPr>
              <a:t>бейініне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сәйкес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жоғары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немесе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жоғары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оқу</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орнынан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кейінгі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педагогикалық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немесе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өзге</a:t>
            </a:r>
            <a:r>
              <a:rPr lang="ru-RU" sz="1200" dirty="0" smtClean="0">
                <a:latin typeface="Times New Roman" panose="02020603050405020304" pitchFamily="18" charset="0"/>
                <a:cs typeface="Times New Roman" panose="02020603050405020304" pitchFamily="18" charset="0"/>
              </a:rPr>
              <a:t> де </a:t>
            </a:r>
            <a:r>
              <a:rPr lang="ru-RU" sz="1200" dirty="0" err="1" smtClean="0">
                <a:latin typeface="Times New Roman" panose="02020603050405020304" pitchFamily="18" charset="0"/>
                <a:cs typeface="Times New Roman" panose="02020603050405020304" pitchFamily="18" charset="0"/>
              </a:rPr>
              <a:t>кәсіптік</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білімі</a:t>
            </a:r>
            <a:r>
              <a:rPr lang="ru-RU" sz="1200" dirty="0" smtClean="0">
                <a:latin typeface="Times New Roman" panose="02020603050405020304" pitchFamily="18" charset="0"/>
                <a:cs typeface="Times New Roman" panose="02020603050405020304" pitchFamily="18" charset="0"/>
              </a:rPr>
              <a:t> бар, </a:t>
            </a:r>
            <a:r>
              <a:rPr lang="ru-RU" sz="1200" dirty="0" err="1" smtClean="0">
                <a:latin typeface="Times New Roman" panose="02020603050405020304" pitchFamily="18" charset="0"/>
                <a:cs typeface="Times New Roman" panose="02020603050405020304" pitchFamily="18" charset="0"/>
              </a:rPr>
              <a:t>кемінде</a:t>
            </a:r>
            <a:r>
              <a:rPr lang="ru-RU" sz="1200" dirty="0" smtClean="0">
                <a:latin typeface="Times New Roman" panose="02020603050405020304" pitchFamily="18" charset="0"/>
                <a:cs typeface="Times New Roman" panose="02020603050405020304" pitchFamily="18" charset="0"/>
              </a:rPr>
              <a:t> бес </a:t>
            </a:r>
            <a:r>
              <a:rPr lang="ru-RU" sz="1200" dirty="0" err="1" smtClean="0">
                <a:latin typeface="Times New Roman" panose="02020603050405020304" pitchFamily="18" charset="0"/>
                <a:cs typeface="Times New Roman" panose="02020603050405020304" pitchFamily="18" charset="0"/>
              </a:rPr>
              <a:t>жыл</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педагогикалық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өтілі</a:t>
            </a:r>
            <a:r>
              <a:rPr lang="ru-RU" sz="1200" dirty="0" smtClean="0">
                <a:latin typeface="Times New Roman" panose="02020603050405020304" pitchFamily="18" charset="0"/>
                <a:cs typeface="Times New Roman" panose="02020603050405020304" pitchFamily="18" charset="0"/>
              </a:rPr>
              <a:t> бар, </a:t>
            </a:r>
            <a:r>
              <a:rPr lang="ru-RU" sz="1200" dirty="0" err="1" smtClean="0">
                <a:latin typeface="Times New Roman" panose="02020603050405020304" pitchFamily="18" charset="0"/>
                <a:cs typeface="Times New Roman" panose="02020603050405020304" pitchFamily="18" charset="0"/>
              </a:rPr>
              <a:t>мынадай</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кәсіптік</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құзыреттері</a:t>
            </a:r>
            <a:r>
              <a:rPr lang="ru-RU" sz="1200" dirty="0" smtClean="0">
                <a:latin typeface="Times New Roman" panose="02020603050405020304" pitchFamily="18" charset="0"/>
                <a:cs typeface="Times New Roman" panose="02020603050405020304" pitchFamily="18" charset="0"/>
              </a:rPr>
              <a:t> бар </a:t>
            </a:r>
            <a:r>
              <a:rPr lang="ru-RU" sz="1200" dirty="0" err="1" smtClean="0">
                <a:latin typeface="Times New Roman" panose="02020603050405020304" pitchFamily="18" charset="0"/>
                <a:cs typeface="Times New Roman" panose="02020603050405020304" pitchFamily="18" charset="0"/>
              </a:rPr>
              <a:t>тұлғалар</a:t>
            </a:r>
            <a:r>
              <a:rPr lang="ru-RU" sz="1200" dirty="0" smtClean="0">
                <a:latin typeface="Times New Roman" panose="02020603050405020304" pitchFamily="18" charset="0"/>
                <a:cs typeface="Times New Roman" panose="02020603050405020304" pitchFamily="18" charset="0"/>
              </a:rPr>
              <a:t>:</a:t>
            </a:r>
          </a:p>
          <a:p>
            <a:r>
              <a:rPr lang="ru-RU" sz="1200" dirty="0" smtClean="0">
                <a:latin typeface="Times New Roman" panose="02020603050405020304" pitchFamily="18" charset="0"/>
                <a:cs typeface="Times New Roman" panose="02020603050405020304" pitchFamily="18" charset="0"/>
              </a:rPr>
              <a:t>«педагог-</a:t>
            </a:r>
            <a:r>
              <a:rPr lang="ru-RU" sz="1200" dirty="0" err="1" smtClean="0">
                <a:latin typeface="Times New Roman" panose="02020603050405020304" pitchFamily="18" charset="0"/>
                <a:cs typeface="Times New Roman" panose="02020603050405020304" pitchFamily="18" charset="0"/>
              </a:rPr>
              <a:t>сарапшы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біліктілік</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санатының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жалпы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талаптарына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сәйкес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келеді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бұдан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басқа</a:t>
            </a:r>
            <a:r>
              <a:rPr lang="ru-RU" sz="1200" dirty="0" smtClean="0">
                <a:latin typeface="Times New Roman" panose="02020603050405020304" pitchFamily="18" charset="0"/>
                <a:cs typeface="Times New Roman" panose="02020603050405020304" pitchFamily="18" charset="0"/>
              </a:rPr>
              <a:t>:</a:t>
            </a:r>
          </a:p>
          <a:p>
            <a:r>
              <a:rPr lang="ru-RU" sz="1200" dirty="0" err="1" smtClean="0">
                <a:latin typeface="Times New Roman" panose="02020603050405020304" pitchFamily="18" charset="0"/>
                <a:cs typeface="Times New Roman" panose="02020603050405020304" pitchFamily="18" charset="0"/>
              </a:rPr>
              <a:t>авторлық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технологиялар</a:t>
            </a:r>
            <a:r>
              <a:rPr lang="ru-RU" sz="1200" dirty="0" smtClean="0">
                <a:latin typeface="Times New Roman" panose="02020603050405020304" pitchFamily="18" charset="0"/>
                <a:cs typeface="Times New Roman" panose="02020603050405020304" pitchFamily="18" charset="0"/>
              </a:rPr>
              <a:t> мен </a:t>
            </a:r>
            <a:r>
              <a:rPr lang="ru-RU" sz="1200" dirty="0" err="1" smtClean="0">
                <a:latin typeface="Times New Roman" panose="02020603050405020304" pitchFamily="18" charset="0"/>
                <a:cs typeface="Times New Roman" panose="02020603050405020304" pitchFamily="18" charset="0"/>
              </a:rPr>
              <a:t>бағалау</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стратегиялары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негізінде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оқытудың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оқудың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тәрбиелеудің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кіріктірілген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үдерісін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жүзеге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асырады</a:t>
            </a:r>
            <a:r>
              <a:rPr lang="ru-RU" sz="1200" dirty="0" smtClean="0">
                <a:latin typeface="Times New Roman" panose="02020603050405020304" pitchFamily="18" charset="0"/>
                <a:cs typeface="Times New Roman" panose="02020603050405020304" pitchFamily="18" charset="0"/>
              </a:rPr>
              <a:t>;</a:t>
            </a:r>
          </a:p>
          <a:p>
            <a:r>
              <a:rPr lang="ru-RU" sz="1200" dirty="0" err="1" smtClean="0">
                <a:latin typeface="Times New Roman" panose="02020603050405020304" pitchFamily="18" charset="0"/>
                <a:cs typeface="Times New Roman" panose="02020603050405020304" pitchFamily="18" charset="0"/>
              </a:rPr>
              <a:t>қауіпсіз</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және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қолайлы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беру (</a:t>
            </a:r>
            <a:r>
              <a:rPr lang="ru-RU" sz="1200" dirty="0" err="1" smtClean="0">
                <a:latin typeface="Times New Roman" panose="02020603050405020304" pitchFamily="18" charset="0"/>
                <a:cs typeface="Times New Roman" panose="02020603050405020304" pitchFamily="18" charset="0"/>
              </a:rPr>
              <a:t>дамыту</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ортасын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басқарады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әріптестеріне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этикалық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нормаларды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түсінуде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қолдау</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көрсетеді</a:t>
            </a:r>
            <a:r>
              <a:rPr lang="ru-RU" sz="1200" dirty="0" smtClean="0">
                <a:latin typeface="Times New Roman" panose="02020603050405020304" pitchFamily="18" charset="0"/>
                <a:cs typeface="Times New Roman" panose="02020603050405020304" pitchFamily="18" charset="0"/>
              </a:rPr>
              <a:t>;</a:t>
            </a:r>
          </a:p>
          <a:p>
            <a:r>
              <a:rPr lang="ru-RU" sz="1200" dirty="0" err="1" smtClean="0">
                <a:latin typeface="Times New Roman" panose="02020603050405020304" pitchFamily="18" charset="0"/>
                <a:cs typeface="Times New Roman" panose="02020603050405020304" pitchFamily="18" charset="0"/>
              </a:rPr>
              <a:t>педагогикалық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қоғамдастық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үшін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алушылардың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тәрбиеленушілердің</a:t>
            </a:r>
            <a:r>
              <a:rPr lang="ru-RU" sz="1200" dirty="0" smtClean="0">
                <a:latin typeface="Times New Roman" panose="02020603050405020304" pitchFamily="18" charset="0"/>
                <a:cs typeface="Times New Roman" panose="02020603050405020304" pitchFamily="18" charset="0"/>
              </a:rPr>
              <a:t>) даму </a:t>
            </a:r>
            <a:r>
              <a:rPr lang="ru-RU" sz="1200" dirty="0" err="1" smtClean="0">
                <a:latin typeface="Times New Roman" panose="02020603050405020304" pitchFamily="18" charset="0"/>
                <a:cs typeface="Times New Roman" panose="02020603050405020304" pitchFamily="18" charset="0"/>
              </a:rPr>
              <a:t>мониторингінің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нәтижелерін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пайдалану</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бойынша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ұсыныстар</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әзірлейді</a:t>
            </a:r>
            <a:r>
              <a:rPr lang="ru-RU" sz="1200" dirty="0" smtClean="0">
                <a:latin typeface="Times New Roman" panose="02020603050405020304" pitchFamily="18" charset="0"/>
                <a:cs typeface="Times New Roman" panose="02020603050405020304" pitchFamily="18" charset="0"/>
              </a:rPr>
              <a:t>;</a:t>
            </a:r>
          </a:p>
          <a:p>
            <a:r>
              <a:rPr lang="ru-RU" sz="1200" dirty="0" err="1" smtClean="0">
                <a:latin typeface="Times New Roman" panose="02020603050405020304" pitchFamily="18" charset="0"/>
                <a:cs typeface="Times New Roman" panose="02020603050405020304" pitchFamily="18" charset="0"/>
              </a:rPr>
              <a:t>әріптестерімен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бірге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сабақты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оқуды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қызметті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іс-шараны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зерттейді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және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беру </a:t>
            </a:r>
            <a:r>
              <a:rPr lang="ru-RU" sz="1200" dirty="0" err="1" smtClean="0">
                <a:latin typeface="Times New Roman" panose="02020603050405020304" pitchFamily="18" charset="0"/>
                <a:cs typeface="Times New Roman" panose="02020603050405020304" pitchFamily="18" charset="0"/>
              </a:rPr>
              <a:t>ұйымдарында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оқыту</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тәрбиелеу</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тәжірибесін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жақсарту</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үшін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зерттеу</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нәтижелерін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таратады</a:t>
            </a:r>
            <a:r>
              <a:rPr lang="ru-RU" sz="1200" dirty="0" smtClean="0">
                <a:latin typeface="Times New Roman" panose="02020603050405020304" pitchFamily="18" charset="0"/>
                <a:cs typeface="Times New Roman" panose="02020603050405020304" pitchFamily="18" charset="0"/>
              </a:rPr>
              <a:t>;</a:t>
            </a:r>
          </a:p>
          <a:p>
            <a:r>
              <a:rPr lang="ru-RU" sz="1200" dirty="0" err="1" smtClean="0">
                <a:latin typeface="Times New Roman" panose="02020603050405020304" pitchFamily="18" charset="0"/>
                <a:cs typeface="Times New Roman" panose="02020603050405020304" pitchFamily="18" charset="0"/>
              </a:rPr>
              <a:t>облыс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деңгейінде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кемінде</a:t>
            </a:r>
            <a:r>
              <a:rPr lang="ru-RU" sz="1200" dirty="0" smtClean="0">
                <a:latin typeface="Times New Roman" panose="02020603050405020304" pitchFamily="18" charset="0"/>
                <a:cs typeface="Times New Roman" panose="02020603050405020304" pitchFamily="18" charset="0"/>
              </a:rPr>
              <a:t> 3 (</a:t>
            </a:r>
            <a:r>
              <a:rPr lang="ru-RU" sz="1200" dirty="0" err="1" smtClean="0">
                <a:latin typeface="Times New Roman" panose="02020603050405020304" pitchFamily="18" charset="0"/>
                <a:cs typeface="Times New Roman" panose="02020603050405020304" pitchFamily="18" charset="0"/>
              </a:rPr>
              <a:t>үш</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аудандарды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қалаларды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қамти</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отырып</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республикалық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маңызы</a:t>
            </a:r>
            <a:r>
              <a:rPr lang="ru-RU" sz="1200" dirty="0" smtClean="0">
                <a:latin typeface="Times New Roman" panose="02020603050405020304" pitchFamily="18" charset="0"/>
                <a:cs typeface="Times New Roman" panose="02020603050405020304" pitchFamily="18" charset="0"/>
              </a:rPr>
              <a:t> бар </a:t>
            </a:r>
            <a:r>
              <a:rPr lang="ru-RU" sz="1200" dirty="0" err="1" smtClean="0">
                <a:latin typeface="Times New Roman" panose="02020603050405020304" pitchFamily="18" charset="0"/>
                <a:cs typeface="Times New Roman" panose="02020603050405020304" pitchFamily="18" charset="0"/>
              </a:rPr>
              <a:t>қалалар</a:t>
            </a:r>
            <a:r>
              <a:rPr lang="ru-RU" sz="1200" dirty="0" smtClean="0">
                <a:latin typeface="Times New Roman" panose="02020603050405020304" pitchFamily="18" charset="0"/>
                <a:cs typeface="Times New Roman" panose="02020603050405020304" pitchFamily="18" charset="0"/>
              </a:rPr>
              <a:t> мен </a:t>
            </a:r>
            <a:r>
              <a:rPr lang="ru-RU" sz="1200" dirty="0" err="1" smtClean="0">
                <a:latin typeface="Times New Roman" panose="02020603050405020304" pitchFamily="18" charset="0"/>
                <a:cs typeface="Times New Roman" panose="02020603050405020304" pitchFamily="18" charset="0"/>
              </a:rPr>
              <a:t>астанада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республикада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республикалық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ведомстволық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бағынысты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ұйымдар</a:t>
            </a:r>
            <a:r>
              <a:rPr lang="ru-RU" sz="1200" dirty="0" smtClean="0">
                <a:latin typeface="Times New Roman" panose="02020603050405020304" pitchFamily="18" charset="0"/>
                <a:cs typeface="Times New Roman" panose="02020603050405020304" pitchFamily="18" charset="0"/>
              </a:rPr>
              <a:t> мен </a:t>
            </a:r>
            <a:r>
              <a:rPr lang="ru-RU" sz="1200" dirty="0" err="1" smtClean="0">
                <a:latin typeface="Times New Roman" panose="02020603050405020304" pitchFamily="18" charset="0"/>
                <a:cs typeface="Times New Roman" panose="02020603050405020304" pitchFamily="18" charset="0"/>
              </a:rPr>
              <a:t>салалық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мемлекеттік</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органдардың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беру </a:t>
            </a:r>
            <a:r>
              <a:rPr lang="ru-RU" sz="1200" dirty="0" err="1" smtClean="0">
                <a:latin typeface="Times New Roman" panose="02020603050405020304" pitchFamily="18" charset="0"/>
                <a:cs typeface="Times New Roman" panose="02020603050405020304" pitchFamily="18" charset="0"/>
              </a:rPr>
              <a:t>ұйымдары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үшін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тәжірибені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таратады</a:t>
            </a:r>
            <a:r>
              <a:rPr lang="ru-RU" sz="1200" dirty="0" smtClean="0">
                <a:latin typeface="Times New Roman" panose="02020603050405020304" pitchFamily="18" charset="0"/>
                <a:cs typeface="Times New Roman" panose="02020603050405020304" pitchFamily="18" charset="0"/>
              </a:rPr>
              <a:t>;</a:t>
            </a:r>
          </a:p>
          <a:p>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басқармасы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жанындағы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оқу-әдістемелік</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кеңес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ұсынған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оқу-әдістемелік</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кешендерді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бағдарламаларды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әзірлейді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және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енгізеді</a:t>
            </a:r>
            <a:r>
              <a:rPr lang="ru-RU" sz="1200" dirty="0" smtClean="0">
                <a:latin typeface="Times New Roman" panose="02020603050405020304" pitchFamily="18" charset="0"/>
                <a:cs typeface="Times New Roman" panose="02020603050405020304" pitchFamily="18" charset="0"/>
              </a:rPr>
              <a:t>;</a:t>
            </a:r>
          </a:p>
          <a:p>
            <a:r>
              <a:rPr lang="ru-RU" sz="1200" dirty="0" err="1" smtClean="0">
                <a:latin typeface="Times New Roman" panose="02020603050405020304" pitchFamily="18" charset="0"/>
                <a:cs typeface="Times New Roman" panose="02020603050405020304" pitchFamily="18" charset="0"/>
              </a:rPr>
              <a:t>тәлімгерлікті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жүзеге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асырады</a:t>
            </a:r>
            <a:r>
              <a:rPr lang="ru-RU" sz="1200" dirty="0" smtClean="0">
                <a:latin typeface="Times New Roman" panose="02020603050405020304" pitchFamily="18" charset="0"/>
                <a:cs typeface="Times New Roman" panose="02020603050405020304" pitchFamily="18" charset="0"/>
              </a:rPr>
              <a:t>;</a:t>
            </a:r>
          </a:p>
          <a:p>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беру </a:t>
            </a:r>
            <a:r>
              <a:rPr lang="ru-RU" sz="1200" dirty="0" err="1" smtClean="0">
                <a:latin typeface="Times New Roman" panose="02020603050405020304" pitchFamily="18" charset="0"/>
                <a:cs typeface="Times New Roman" panose="02020603050405020304" pitchFamily="18" charset="0"/>
              </a:rPr>
              <a:t>саласындағы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уәкілетті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органмен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келісілген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салаға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сәйкес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уәкілетті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органның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немесе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беру </a:t>
            </a:r>
            <a:r>
              <a:rPr lang="ru-RU" sz="1200" dirty="0" err="1" smtClean="0">
                <a:latin typeface="Times New Roman" panose="02020603050405020304" pitchFamily="18" charset="0"/>
                <a:cs typeface="Times New Roman" panose="02020603050405020304" pitchFamily="18" charset="0"/>
              </a:rPr>
              <a:t>саласындағы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уәкілетті</a:t>
            </a:r>
            <a:r>
              <a:rPr lang="ru-RU" sz="1200" dirty="0" smtClean="0">
                <a:latin typeface="Times New Roman" panose="02020603050405020304" pitchFamily="18" charset="0"/>
                <a:cs typeface="Times New Roman" panose="02020603050405020304" pitchFamily="18" charset="0"/>
              </a:rPr>
              <a:t> органы  </a:t>
            </a:r>
            <a:r>
              <a:rPr lang="ru-RU" sz="1200" dirty="0" err="1" smtClean="0">
                <a:latin typeface="Times New Roman" panose="02020603050405020304" pitchFamily="18" charset="0"/>
                <a:cs typeface="Times New Roman" panose="02020603050405020304" pitchFamily="18" charset="0"/>
              </a:rPr>
              <a:t>бекіткен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немесе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облыстық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деңгейдегі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республикалық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маңызы</a:t>
            </a:r>
            <a:r>
              <a:rPr lang="ru-RU" sz="1200" dirty="0" smtClean="0">
                <a:latin typeface="Times New Roman" panose="02020603050405020304" pitchFamily="18" charset="0"/>
                <a:cs typeface="Times New Roman" panose="02020603050405020304" pitchFamily="18" charset="0"/>
              </a:rPr>
              <a:t> бар </a:t>
            </a:r>
            <a:r>
              <a:rPr lang="ru-RU" sz="1200" dirty="0" err="1" smtClean="0">
                <a:latin typeface="Times New Roman" panose="02020603050405020304" pitchFamily="18" charset="0"/>
                <a:cs typeface="Times New Roman" panose="02020603050405020304" pitchFamily="18" charset="0"/>
              </a:rPr>
              <a:t>қалалардың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астананың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беру </a:t>
            </a:r>
            <a:r>
              <a:rPr lang="ru-RU" sz="1200" dirty="0" err="1" smtClean="0">
                <a:latin typeface="Times New Roman" panose="02020603050405020304" pitchFamily="18" charset="0"/>
                <a:cs typeface="Times New Roman" panose="02020603050405020304" pitchFamily="18" charset="0"/>
              </a:rPr>
              <a:t>органының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жоспарына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сәйкес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немесе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облыс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республикалық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маңызы</a:t>
            </a:r>
            <a:r>
              <a:rPr lang="ru-RU" sz="1200" dirty="0" smtClean="0">
                <a:latin typeface="Times New Roman" panose="02020603050405020304" pitchFamily="18" charset="0"/>
                <a:cs typeface="Times New Roman" panose="02020603050405020304" pitchFamily="18" charset="0"/>
              </a:rPr>
              <a:t> бар </a:t>
            </a:r>
            <a:r>
              <a:rPr lang="ru-RU" sz="1200" dirty="0" err="1" smtClean="0">
                <a:latin typeface="Times New Roman" panose="02020603050405020304" pitchFamily="18" charset="0"/>
                <a:cs typeface="Times New Roman" panose="02020603050405020304" pitchFamily="18" charset="0"/>
              </a:rPr>
              <a:t>қалалар</a:t>
            </a:r>
            <a:r>
              <a:rPr lang="ru-RU" sz="1200" dirty="0" smtClean="0">
                <a:latin typeface="Times New Roman" panose="02020603050405020304" pitchFamily="18" charset="0"/>
                <a:cs typeface="Times New Roman" panose="02020603050405020304" pitchFamily="18" charset="0"/>
              </a:rPr>
              <a:t>, республика </a:t>
            </a:r>
            <a:r>
              <a:rPr lang="ru-RU" sz="1200" dirty="0" err="1" smtClean="0">
                <a:latin typeface="Times New Roman" panose="02020603050405020304" pitchFamily="18" charset="0"/>
                <a:cs typeface="Times New Roman" panose="02020603050405020304" pitchFamily="18" charset="0"/>
              </a:rPr>
              <a:t>деңгейіндегі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республикалық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ведомстволық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бағынысты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ұйымдар</a:t>
            </a:r>
            <a:r>
              <a:rPr lang="ru-RU" sz="1200" dirty="0" smtClean="0">
                <a:latin typeface="Times New Roman" panose="02020603050405020304" pitchFamily="18" charset="0"/>
                <a:cs typeface="Times New Roman" panose="02020603050405020304" pitchFamily="18" charset="0"/>
              </a:rPr>
              <a:t> мен </a:t>
            </a:r>
            <a:r>
              <a:rPr lang="ru-RU" sz="1200" dirty="0" err="1" smtClean="0">
                <a:latin typeface="Times New Roman" panose="02020603050405020304" pitchFamily="18" charset="0"/>
                <a:cs typeface="Times New Roman" panose="02020603050405020304" pitchFamily="18" charset="0"/>
              </a:rPr>
              <a:t>салалық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мемлекеттік</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органдардың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беру </a:t>
            </a:r>
            <a:r>
              <a:rPr lang="ru-RU" sz="1200" dirty="0" err="1" smtClean="0">
                <a:latin typeface="Times New Roman" panose="02020603050405020304" pitchFamily="18" charset="0"/>
                <a:cs typeface="Times New Roman" panose="02020603050405020304" pitchFamily="18" charset="0"/>
              </a:rPr>
              <a:t>ұйымдары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үшін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тізімге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сәйкес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кәсіби</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шеберлік</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конкурстарының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қатысушысы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болып</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табылады</a:t>
            </a:r>
            <a:r>
              <a:rPr lang="ru-RU" sz="1200" dirty="0" smtClean="0">
                <a:latin typeface="Times New Roman" panose="02020603050405020304" pitchFamily="18" charset="0"/>
                <a:cs typeface="Times New Roman" panose="02020603050405020304" pitchFamily="18" charset="0"/>
              </a:rPr>
              <a:t>;</a:t>
            </a:r>
          </a:p>
          <a:p>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беру </a:t>
            </a:r>
            <a:r>
              <a:rPr lang="ru-RU" sz="1200" dirty="0" err="1" smtClean="0">
                <a:latin typeface="Times New Roman" panose="02020603050405020304" pitchFamily="18" charset="0"/>
                <a:cs typeface="Times New Roman" panose="02020603050405020304" pitchFamily="18" charset="0"/>
              </a:rPr>
              <a:t>саласындағы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уәкілетті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органмен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келісілген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салаға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сәйкес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уәкілетті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органның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немесе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беру </a:t>
            </a:r>
            <a:r>
              <a:rPr lang="ru-RU" sz="1200" dirty="0" err="1" smtClean="0">
                <a:latin typeface="Times New Roman" panose="02020603050405020304" pitchFamily="18" charset="0"/>
                <a:cs typeface="Times New Roman" panose="02020603050405020304" pitchFamily="18" charset="0"/>
              </a:rPr>
              <a:t>саласындағы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уәкілетті</a:t>
            </a:r>
            <a:r>
              <a:rPr lang="ru-RU" sz="1200" dirty="0" smtClean="0">
                <a:latin typeface="Times New Roman" panose="02020603050405020304" pitchFamily="18" charset="0"/>
                <a:cs typeface="Times New Roman" panose="02020603050405020304" pitchFamily="18" charset="0"/>
              </a:rPr>
              <a:t> органы  </a:t>
            </a:r>
            <a:r>
              <a:rPr lang="ru-RU" sz="1200" dirty="0" err="1" smtClean="0">
                <a:latin typeface="Times New Roman" panose="02020603050405020304" pitchFamily="18" charset="0"/>
                <a:cs typeface="Times New Roman" panose="02020603050405020304" pitchFamily="18" charset="0"/>
              </a:rPr>
              <a:t>бекіткен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немесе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облыстық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деңгейдегі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республикалық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маңызы</a:t>
            </a:r>
            <a:r>
              <a:rPr lang="ru-RU" sz="1200" dirty="0" smtClean="0">
                <a:latin typeface="Times New Roman" panose="02020603050405020304" pitchFamily="18" charset="0"/>
                <a:cs typeface="Times New Roman" panose="02020603050405020304" pitchFamily="18" charset="0"/>
              </a:rPr>
              <a:t> бар </a:t>
            </a:r>
            <a:r>
              <a:rPr lang="ru-RU" sz="1200" dirty="0" err="1" smtClean="0">
                <a:latin typeface="Times New Roman" panose="02020603050405020304" pitchFamily="18" charset="0"/>
                <a:cs typeface="Times New Roman" panose="02020603050405020304" pitchFamily="18" charset="0"/>
              </a:rPr>
              <a:t>қалалардың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астананың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беру </a:t>
            </a:r>
            <a:r>
              <a:rPr lang="ru-RU" sz="1200" dirty="0" err="1" smtClean="0">
                <a:latin typeface="Times New Roman" panose="02020603050405020304" pitchFamily="18" charset="0"/>
                <a:cs typeface="Times New Roman" panose="02020603050405020304" pitchFamily="18" charset="0"/>
              </a:rPr>
              <a:t>органының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жоспарына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сәйкес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немесе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облыс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республикалық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маңызы</a:t>
            </a:r>
            <a:r>
              <a:rPr lang="ru-RU" sz="1200" dirty="0" smtClean="0">
                <a:latin typeface="Times New Roman" panose="02020603050405020304" pitchFamily="18" charset="0"/>
                <a:cs typeface="Times New Roman" panose="02020603050405020304" pitchFamily="18" charset="0"/>
              </a:rPr>
              <a:t> бар </a:t>
            </a:r>
            <a:r>
              <a:rPr lang="ru-RU" sz="1200" dirty="0" err="1" smtClean="0">
                <a:latin typeface="Times New Roman" panose="02020603050405020304" pitchFamily="18" charset="0"/>
                <a:cs typeface="Times New Roman" panose="02020603050405020304" pitchFamily="18" charset="0"/>
              </a:rPr>
              <a:t>қалалар</a:t>
            </a:r>
            <a:r>
              <a:rPr lang="ru-RU" sz="1200" dirty="0" smtClean="0">
                <a:latin typeface="Times New Roman" panose="02020603050405020304" pitchFamily="18" charset="0"/>
                <a:cs typeface="Times New Roman" panose="02020603050405020304" pitchFamily="18" charset="0"/>
              </a:rPr>
              <a:t>, республика </a:t>
            </a:r>
            <a:r>
              <a:rPr lang="ru-RU" sz="1200" dirty="0" err="1" smtClean="0">
                <a:latin typeface="Times New Roman" panose="02020603050405020304" pitchFamily="18" charset="0"/>
                <a:cs typeface="Times New Roman" panose="02020603050405020304" pitchFamily="18" charset="0"/>
              </a:rPr>
              <a:t>деңгейіндегі</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республикалық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ведомстволық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бағынысты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ұйымдар</a:t>
            </a:r>
            <a:r>
              <a:rPr lang="ru-RU" sz="1200" dirty="0" smtClean="0">
                <a:latin typeface="Times New Roman" panose="02020603050405020304" pitchFamily="18" charset="0"/>
                <a:cs typeface="Times New Roman" panose="02020603050405020304" pitchFamily="18" charset="0"/>
              </a:rPr>
              <a:t> мен </a:t>
            </a:r>
            <a:r>
              <a:rPr lang="ru-RU" sz="1200" dirty="0" err="1" smtClean="0">
                <a:latin typeface="Times New Roman" panose="02020603050405020304" pitchFamily="18" charset="0"/>
                <a:cs typeface="Times New Roman" panose="02020603050405020304" pitchFamily="18" charset="0"/>
              </a:rPr>
              <a:t>салалық</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мемлекеттік</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органдардың</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білім</a:t>
            </a:r>
            <a:r>
              <a:rPr lang="ru-RU" sz="1200" dirty="0" smtClean="0">
                <a:latin typeface="Times New Roman" panose="02020603050405020304" pitchFamily="18" charset="0"/>
                <a:cs typeface="Times New Roman" panose="02020603050405020304" pitchFamily="18" charset="0"/>
              </a:rPr>
              <a:t> беру </a:t>
            </a:r>
            <a:r>
              <a:rPr lang="ru-RU" sz="1200" dirty="0" err="1" smtClean="0">
                <a:latin typeface="Times New Roman" panose="02020603050405020304" pitchFamily="18" charset="0"/>
                <a:cs typeface="Times New Roman" panose="02020603050405020304" pitchFamily="18" charset="0"/>
              </a:rPr>
              <a:t>ұйымдары</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үшін</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тізімге</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сәйкес</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олимпиадааларға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конкурстарға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жарыстарға</a:t>
            </a:r>
            <a:r>
              <a:rPr lang="ru-RU"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қатысушылары</a:t>
            </a:r>
            <a:r>
              <a:rPr lang="ru-RU" sz="1200" dirty="0" smtClean="0">
                <a:latin typeface="Times New Roman" panose="02020603050405020304" pitchFamily="18" charset="0"/>
                <a:cs typeface="Times New Roman" panose="02020603050405020304" pitchFamily="18" charset="0"/>
              </a:rPr>
              <a:t> бар;</a:t>
            </a:r>
          </a:p>
          <a:p>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4787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40</TotalTime>
  <Words>1607</Words>
  <Application>Microsoft Office PowerPoint</Application>
  <PresentationFormat>Экран (4:3)</PresentationFormat>
  <Paragraphs>107</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Воздушный поток</vt:lpstr>
      <vt:lpstr> </vt:lpstr>
      <vt:lpstr>2 - тарау. Аттестаттауды өткізу тәртібі </vt:lpstr>
      <vt:lpstr>1-параграф. Аттестаттау комиссиясының құрамы және қызмет тәртібі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ПББ-дан кейінгі аппелеция</vt:lpstr>
      <vt:lpstr>Презентация PowerPoint</vt:lpstr>
      <vt:lpstr>2-параграф. Мемлекетік қызмет көрсету тәртібі  </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линг-1</dc:creator>
  <cp:lastModifiedBy>Multimedia 2</cp:lastModifiedBy>
  <cp:revision>6</cp:revision>
  <dcterms:created xsi:type="dcterms:W3CDTF">2024-03-27T06:00:22Z</dcterms:created>
  <dcterms:modified xsi:type="dcterms:W3CDTF">2024-04-02T10:38:19Z</dcterms:modified>
</cp:coreProperties>
</file>