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3" r:id="rId8"/>
    <p:sldId id="264" r:id="rId9"/>
    <p:sldId id="265" r:id="rId10"/>
    <p:sldId id="262" r:id="rId11"/>
    <p:sldId id="266" r:id="rId12"/>
    <p:sldId id="267" r:id="rId13"/>
    <p:sldId id="268" r:id="rId14"/>
    <p:sldId id="271"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884" y="-4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AD03A0C-AAA2-4BEF-9013-B44CC7C8DC0A}"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E3F836-3329-4987-8EB8-3ECA4A1A504B}"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AD03A0C-AAA2-4BEF-9013-B44CC7C8DC0A}"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AD03A0C-AAA2-4BEF-9013-B44CC7C8DC0A}"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AD03A0C-AAA2-4BEF-9013-B44CC7C8DC0A}"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E3F836-3329-4987-8EB8-3ECA4A1A504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AD03A0C-AAA2-4BEF-9013-B44CC7C8DC0A}" type="datetimeFigureOut">
              <a:rPr lang="ru-RU" smtClean="0"/>
              <a:t>02.04.2024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AD03A0C-AAA2-4BEF-9013-B44CC7C8DC0A}"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E3F836-3329-4987-8EB8-3ECA4A1A504B}"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AD03A0C-AAA2-4BEF-9013-B44CC7C8DC0A}" type="datetimeFigureOut">
              <a:rPr lang="ru-RU" smtClean="0"/>
              <a:t>02.04.2024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E3F836-3329-4987-8EB8-3ECA4A1A504B}"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AD03A0C-AAA2-4BEF-9013-B44CC7C8DC0A}" type="datetimeFigureOut">
              <a:rPr lang="ru-RU" smtClean="0"/>
              <a:t>02.04.2024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D03A0C-AAA2-4BEF-9013-B44CC7C8DC0A}" type="datetimeFigureOut">
              <a:rPr lang="ru-RU" smtClean="0"/>
              <a:t>02.04.2024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AD03A0C-AAA2-4BEF-9013-B44CC7C8DC0A}"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E3F836-3329-4987-8EB8-3ECA4A1A504B}"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AD03A0C-AAA2-4BEF-9013-B44CC7C8DC0A}" type="datetimeFigureOut">
              <a:rPr lang="ru-RU" smtClean="0"/>
              <a:t>02.04.2024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E3F836-3329-4987-8EB8-3ECA4A1A504B}"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0AD03A0C-AAA2-4BEF-9013-B44CC7C8DC0A}" type="datetimeFigureOut">
              <a:rPr lang="ru-RU" smtClean="0"/>
              <a:t>02.04.2024</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9DE3F836-3329-4987-8EB8-3ECA4A1A504B}"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kk-KZ" dirty="0" smtClean="0"/>
              <a:t/>
            </a:r>
            <a:br>
              <a:rPr lang="kk-KZ" dirty="0" smtClean="0"/>
            </a:br>
            <a:endParaRPr lang="ru-RU"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1" y="1196752"/>
            <a:ext cx="7992889" cy="37626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6446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188640"/>
            <a:ext cx="6696744" cy="1224135"/>
          </a:xfrm>
        </p:spPr>
        <p:txBody>
          <a:bodyPr/>
          <a:lstStyle/>
          <a:p>
            <a:pPr algn="ctr"/>
            <a:r>
              <a:rPr lang="kk-KZ" dirty="0" smtClean="0">
                <a:latin typeface="Times New Roman" panose="02020603050405020304" pitchFamily="18" charset="0"/>
                <a:cs typeface="Times New Roman" panose="02020603050405020304" pitchFamily="18" charset="0"/>
              </a:rPr>
              <a:t>ПББ-дан кейінгі аппелеция</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539552" y="1772816"/>
            <a:ext cx="8424936" cy="4680520"/>
          </a:xfrm>
        </p:spPr>
        <p:txBody>
          <a:bodyPr>
            <a:normAutofit fontScale="55000" lnSpcReduction="20000"/>
          </a:bodyPr>
          <a:lstStyle/>
          <a:p>
            <a:r>
              <a:rPr lang="ru-RU" sz="2500" dirty="0" smtClean="0">
                <a:latin typeface="Times New Roman" panose="02020603050405020304" pitchFamily="18" charset="0"/>
                <a:cs typeface="Times New Roman" panose="02020603050405020304" pitchFamily="18" charset="0"/>
              </a:rPr>
              <a:t>38. ПББ </a:t>
            </a:r>
            <a:r>
              <a:rPr lang="ru-RU" sz="2500" dirty="0" err="1" smtClean="0">
                <a:latin typeface="Times New Roman" panose="02020603050405020304" pitchFamily="18" charset="0"/>
                <a:cs typeface="Times New Roman" panose="02020603050405020304" pitchFamily="18" charset="0"/>
              </a:rPr>
              <a:t>аяқталғаннан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кейін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нәтижесі</a:t>
            </a:r>
            <a:r>
              <a:rPr lang="ru-RU" sz="2500" dirty="0" smtClean="0">
                <a:latin typeface="Times New Roman" panose="02020603050405020304" pitchFamily="18" charset="0"/>
                <a:cs typeface="Times New Roman" panose="02020603050405020304" pitchFamily="18" charset="0"/>
              </a:rPr>
              <a:t> ПББ </a:t>
            </a:r>
            <a:r>
              <a:rPr lang="ru-RU" sz="2500" dirty="0" err="1" smtClean="0">
                <a:latin typeface="Times New Roman" panose="02020603050405020304" pitchFamily="18" charset="0"/>
                <a:cs typeface="Times New Roman" panose="02020603050405020304" pitchFamily="18" charset="0"/>
              </a:rPr>
              <a:t>өткен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педагогтің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компьютерінің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экранында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көрінеді</a:t>
            </a:r>
            <a:r>
              <a:rPr lang="ru-RU" sz="2500" dirty="0" smtClean="0">
                <a:latin typeface="Times New Roman" panose="02020603050405020304" pitchFamily="18" charset="0"/>
                <a:cs typeface="Times New Roman" panose="02020603050405020304" pitchFamily="18" charset="0"/>
              </a:rPr>
              <a:t>. </a:t>
            </a:r>
          </a:p>
          <a:p>
            <a:r>
              <a:rPr lang="ru-RU" sz="2500" dirty="0" smtClean="0">
                <a:latin typeface="Times New Roman" panose="02020603050405020304" pitchFamily="18" charset="0"/>
                <a:cs typeface="Times New Roman" panose="02020603050405020304" pitchFamily="18" charset="0"/>
              </a:rPr>
              <a:t>39. ПББ  </a:t>
            </a:r>
            <a:r>
              <a:rPr lang="ru-RU" sz="2500" dirty="0" err="1" smtClean="0">
                <a:latin typeface="Times New Roman" panose="02020603050405020304" pitchFamily="18" charset="0"/>
                <a:cs typeface="Times New Roman" panose="02020603050405020304" pitchFamily="18" charset="0"/>
              </a:rPr>
              <a:t>нәтижесімен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келіспеген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жағдайда</a:t>
            </a:r>
            <a:r>
              <a:rPr lang="ru-RU" sz="2500" dirty="0" smtClean="0">
                <a:latin typeface="Times New Roman" panose="02020603050405020304" pitchFamily="18" charset="0"/>
                <a:cs typeface="Times New Roman" panose="02020603050405020304" pitchFamily="18" charset="0"/>
              </a:rPr>
              <a:t> педагог ПББ </a:t>
            </a:r>
            <a:r>
              <a:rPr lang="ru-RU" sz="2500" dirty="0" err="1" smtClean="0">
                <a:latin typeface="Times New Roman" panose="02020603050405020304" pitchFamily="18" charset="0"/>
                <a:cs typeface="Times New Roman" panose="02020603050405020304" pitchFamily="18" charset="0"/>
              </a:rPr>
              <a:t>өткізу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залынан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шықпай-ақ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әрбір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тапсырма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дәлелді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толық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түсіндірмесі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тапсырмалардың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қадамдық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шешімі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және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т.б</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негіздемесімен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компьютерлік</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тестілеу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жүйесі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арқылы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апелляцияға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беруге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құқылы</a:t>
            </a:r>
            <a:r>
              <a:rPr lang="ru-RU" sz="2500" dirty="0" smtClean="0">
                <a:latin typeface="Times New Roman" panose="02020603050405020304" pitchFamily="18" charset="0"/>
                <a:cs typeface="Times New Roman" panose="02020603050405020304" pitchFamily="18" charset="0"/>
              </a:rPr>
              <a:t>. ПББ </a:t>
            </a:r>
            <a:r>
              <a:rPr lang="ru-RU" sz="2500" dirty="0" err="1" smtClean="0">
                <a:latin typeface="Times New Roman" panose="02020603050405020304" pitchFamily="18" charset="0"/>
                <a:cs typeface="Times New Roman" panose="02020603050405020304" pitchFamily="18" charset="0"/>
              </a:rPr>
              <a:t>өткізу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залынан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шыққаннан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кейін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апелляцияға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педагогтің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қабылданбайды</a:t>
            </a:r>
            <a:r>
              <a:rPr lang="ru-RU" sz="2500" dirty="0" smtClean="0">
                <a:latin typeface="Times New Roman" panose="02020603050405020304" pitchFamily="18" charset="0"/>
                <a:cs typeface="Times New Roman" panose="02020603050405020304" pitchFamily="18" charset="0"/>
              </a:rPr>
              <a:t>. </a:t>
            </a:r>
          </a:p>
          <a:p>
            <a:r>
              <a:rPr lang="ru-RU" sz="2500" dirty="0" err="1" smtClean="0">
                <a:latin typeface="Times New Roman" panose="02020603050405020304" pitchFamily="18" charset="0"/>
                <a:cs typeface="Times New Roman" panose="02020603050405020304" pitchFamily="18" charset="0"/>
              </a:rPr>
              <a:t>Барлық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тапсырмаларды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дәлелді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негіздемесіз</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толық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түсіндірме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тапсырмаларды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кезең-кезеңімен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шешу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және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т.б</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қайта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қарау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апелляцияға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берілген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өтініштер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әрбір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тапсырма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қарауға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жатпайды</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40. Апелляция </a:t>
            </a:r>
            <a:r>
              <a:rPr lang="ru-RU" sz="2500" dirty="0" err="1" smtClean="0">
                <a:latin typeface="Times New Roman" panose="02020603050405020304" pitchFamily="18" charset="0"/>
                <a:cs typeface="Times New Roman" panose="02020603050405020304" pitchFamily="18" charset="0"/>
              </a:rPr>
              <a:t>мынадай</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жағдайларда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қаралады</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1) тест </a:t>
            </a:r>
            <a:r>
              <a:rPr lang="ru-RU" sz="2500" dirty="0" err="1" smtClean="0">
                <a:latin typeface="Times New Roman" panose="02020603050405020304" pitchFamily="18" charset="0"/>
                <a:cs typeface="Times New Roman" panose="02020603050405020304" pitchFamily="18" charset="0"/>
              </a:rPr>
              <a:t>тапсырмаларының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мазмұны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дұрыс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жауаптың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негіздемесімен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келіспегенде</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дұрыс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жауап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жоқ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болғанда</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бірден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дұрыс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жауап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болғанда</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	тест </a:t>
            </a:r>
            <a:r>
              <a:rPr lang="ru-RU" sz="2500" dirty="0" err="1" smtClean="0">
                <a:latin typeface="Times New Roman" panose="02020603050405020304" pitchFamily="18" charset="0"/>
                <a:cs typeface="Times New Roman" panose="02020603050405020304" pitchFamily="18" charset="0"/>
              </a:rPr>
              <a:t>тапсырмасы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дұрыс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құрастырылмаған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жағдайда</a:t>
            </a:r>
            <a:r>
              <a:rPr lang="ru-RU" sz="2500" dirty="0" smtClean="0">
                <a:latin typeface="Times New Roman" panose="02020603050405020304" pitchFamily="18" charset="0"/>
                <a:cs typeface="Times New Roman" panose="02020603050405020304" pitchFamily="18" charset="0"/>
              </a:rPr>
              <a:t>.</a:t>
            </a:r>
          </a:p>
          <a:p>
            <a:r>
              <a:rPr lang="ru-RU" sz="2500" dirty="0" smtClean="0">
                <a:latin typeface="Times New Roman" panose="02020603050405020304" pitchFamily="18" charset="0"/>
                <a:cs typeface="Times New Roman" panose="02020603050405020304" pitchFamily="18" charset="0"/>
              </a:rPr>
              <a:t>2) </a:t>
            </a:r>
            <a:r>
              <a:rPr lang="ru-RU" sz="2500" dirty="0" err="1" smtClean="0">
                <a:latin typeface="Times New Roman" panose="02020603050405020304" pitchFamily="18" charset="0"/>
                <a:cs typeface="Times New Roman" panose="02020603050405020304" pitchFamily="18" charset="0"/>
              </a:rPr>
              <a:t>тапсырмаларда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фрагменттің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немесе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мәтіннің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болмаған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жағдайда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техникалық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себеп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a:t>
            </a:r>
          </a:p>
          <a:p>
            <a:r>
              <a:rPr lang="ru-RU" sz="2500" dirty="0" smtClean="0">
                <a:solidFill>
                  <a:srgbClr val="C00000"/>
                </a:solidFill>
                <a:latin typeface="Times New Roman" panose="02020603050405020304" pitchFamily="18" charset="0"/>
                <a:cs typeface="Times New Roman" panose="02020603050405020304" pitchFamily="18" charset="0"/>
              </a:rPr>
              <a:t>43. </a:t>
            </a:r>
            <a:r>
              <a:rPr lang="ru-RU" sz="2500" dirty="0" err="1" smtClean="0">
                <a:solidFill>
                  <a:srgbClr val="C00000"/>
                </a:solidFill>
                <a:latin typeface="Times New Roman" panose="02020603050405020304" pitchFamily="18" charset="0"/>
                <a:cs typeface="Times New Roman" panose="02020603050405020304" pitchFamily="18" charset="0"/>
              </a:rPr>
              <a:t>Апелляциялық</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комиссияның</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шешімі</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хаттамамен</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рәсімделеді</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Апелляциялық</a:t>
            </a:r>
            <a:r>
              <a:rPr lang="ru-RU" sz="2500" dirty="0" smtClean="0">
                <a:solidFill>
                  <a:srgbClr val="C00000"/>
                </a:solidFill>
                <a:latin typeface="Times New Roman" panose="02020603050405020304" pitchFamily="18" charset="0"/>
                <a:cs typeface="Times New Roman" panose="02020603050405020304" pitchFamily="18" charset="0"/>
              </a:rPr>
              <a:t> комиссия </a:t>
            </a:r>
            <a:r>
              <a:rPr lang="ru-RU" sz="2500" dirty="0" err="1" smtClean="0">
                <a:solidFill>
                  <a:srgbClr val="C00000"/>
                </a:solidFill>
                <a:latin typeface="Times New Roman" panose="02020603050405020304" pitchFamily="18" charset="0"/>
                <a:cs typeface="Times New Roman" panose="02020603050405020304" pitchFamily="18" charset="0"/>
              </a:rPr>
              <a:t>отырыстарының</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хаттамасы</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уәкілетті</a:t>
            </a:r>
            <a:r>
              <a:rPr lang="ru-RU" sz="2500" dirty="0" smtClean="0">
                <a:solidFill>
                  <a:srgbClr val="C00000"/>
                </a:solidFill>
                <a:latin typeface="Times New Roman" panose="02020603050405020304" pitchFamily="18" charset="0"/>
                <a:cs typeface="Times New Roman" panose="02020603050405020304" pitchFamily="18" charset="0"/>
              </a:rPr>
              <a:t> орган </a:t>
            </a:r>
            <a:r>
              <a:rPr lang="ru-RU" sz="2500" dirty="0" err="1" smtClean="0">
                <a:solidFill>
                  <a:srgbClr val="C00000"/>
                </a:solidFill>
                <a:latin typeface="Times New Roman" panose="02020603050405020304" pitchFamily="18" charset="0"/>
                <a:cs typeface="Times New Roman" panose="02020603050405020304" pitchFamily="18" charset="0"/>
              </a:rPr>
              <a:t>бекіткен</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ұйымда</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бір</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жыл</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сақталады</a:t>
            </a:r>
            <a:r>
              <a:rPr lang="ru-RU" sz="2500" dirty="0" smtClean="0">
                <a:solidFill>
                  <a:srgbClr val="C00000"/>
                </a:solidFill>
                <a:latin typeface="Times New Roman" panose="02020603050405020304" pitchFamily="18" charset="0"/>
                <a:cs typeface="Times New Roman" panose="02020603050405020304" pitchFamily="18" charset="0"/>
              </a:rPr>
              <a:t>.</a:t>
            </a:r>
          </a:p>
          <a:p>
            <a:r>
              <a:rPr lang="ru-RU" sz="2500" dirty="0" err="1" smtClean="0">
                <a:solidFill>
                  <a:srgbClr val="C00000"/>
                </a:solidFill>
                <a:latin typeface="Times New Roman" panose="02020603050405020304" pitchFamily="18" charset="0"/>
                <a:cs typeface="Times New Roman" panose="02020603050405020304" pitchFamily="18" charset="0"/>
              </a:rPr>
              <a:t>Апелляциялық</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комиссияның</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шешімі</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түпкілікті</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болып</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табылады</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және</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қайта</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қарауға</a:t>
            </a:r>
            <a:r>
              <a:rPr lang="ru-RU" sz="2500" dirty="0" smtClean="0">
                <a:solidFill>
                  <a:srgbClr val="C00000"/>
                </a:solidFill>
                <a:latin typeface="Times New Roman" panose="02020603050405020304" pitchFamily="18" charset="0"/>
                <a:cs typeface="Times New Roman" panose="02020603050405020304" pitchFamily="18" charset="0"/>
              </a:rPr>
              <a:t> </a:t>
            </a:r>
            <a:r>
              <a:rPr lang="ru-RU" sz="2500" dirty="0" err="1" smtClean="0">
                <a:solidFill>
                  <a:srgbClr val="C00000"/>
                </a:solidFill>
                <a:latin typeface="Times New Roman" panose="02020603050405020304" pitchFamily="18" charset="0"/>
                <a:cs typeface="Times New Roman" panose="02020603050405020304" pitchFamily="18" charset="0"/>
              </a:rPr>
              <a:t>жатпайды</a:t>
            </a:r>
            <a:r>
              <a:rPr lang="ru-RU" sz="2500" dirty="0" smtClean="0">
                <a:solidFill>
                  <a:srgbClr val="C0000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7446392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p:txBody>
          <a:bodyPr>
            <a:normAutofit fontScale="85000" lnSpcReduction="20000"/>
          </a:bodyPr>
          <a:lstStyle/>
          <a:p>
            <a:r>
              <a:rPr lang="ru-RU" dirty="0" smtClean="0">
                <a:latin typeface="Times New Roman" panose="02020603050405020304" pitchFamily="18" charset="0"/>
                <a:cs typeface="Times New Roman" panose="02020603050405020304" pitchFamily="18" charset="0"/>
              </a:rPr>
              <a:t>53. </a:t>
            </a:r>
            <a:r>
              <a:rPr lang="ru-RU" dirty="0" err="1" smtClean="0">
                <a:latin typeface="Times New Roman" panose="02020603050405020304" pitchFamily="18" charset="0"/>
                <a:cs typeface="Times New Roman" panose="02020603050405020304" pitchFamily="18" charset="0"/>
              </a:rPr>
              <a:t>Жасы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зейнеткерлікке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төрт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жылдан</a:t>
            </a:r>
            <a:r>
              <a:rPr lang="ru-RU" dirty="0" smtClean="0">
                <a:latin typeface="Times New Roman" panose="02020603050405020304" pitchFamily="18" charset="0"/>
                <a:cs typeface="Times New Roman" panose="02020603050405020304" pitchFamily="18" charset="0"/>
              </a:rPr>
              <a:t> аз </a:t>
            </a:r>
            <a:r>
              <a:rPr lang="ru-RU" dirty="0" err="1" smtClean="0">
                <a:latin typeface="Times New Roman" panose="02020603050405020304" pitchFamily="18" charset="0"/>
                <a:cs typeface="Times New Roman" panose="02020603050405020304" pitchFamily="18" charset="0"/>
              </a:rPr>
              <a:t>қалған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педагогтер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аттестаттау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рәсімінен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босатылады</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Тағайындалған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берген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өтініші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негізінде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зейнеткерлік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жасқа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толғанға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сақталады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қолданылу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мерзімін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ұзарту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туралы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бұйрықты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ұйымының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басшысы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шығарады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Бұйрықтың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күші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Қазақстан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Республикасының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әлеуметтік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кодексінде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белгіленген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зейнеткерлік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жасқа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толғанға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сақталады</a:t>
            </a:r>
            <a:r>
              <a:rPr lang="ru-RU" dirty="0" smtClean="0">
                <a:latin typeface="Times New Roman" panose="02020603050405020304" pitchFamily="18" charset="0"/>
                <a:cs typeface="Times New Roman" panose="02020603050405020304" pitchFamily="18" charset="0"/>
              </a:rPr>
              <a:t>. </a:t>
            </a:r>
          </a:p>
          <a:p>
            <a:r>
              <a:rPr lang="ru-RU" dirty="0" err="1" smtClean="0">
                <a:latin typeface="Times New Roman" panose="02020603050405020304" pitchFamily="18" charset="0"/>
                <a:cs typeface="Times New Roman" panose="02020603050405020304" pitchFamily="18" charset="0"/>
              </a:rPr>
              <a:t>Зейнеткерліке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шыққаннан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кейін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қызметті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жүзеге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асыруды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жалғастыратын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зейнеткерлік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жастағы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педагогтер</a:t>
            </a:r>
            <a:r>
              <a:rPr lang="ru-RU" dirty="0" smtClean="0">
                <a:latin typeface="Times New Roman" panose="02020603050405020304" pitchFamily="18" charset="0"/>
                <a:cs typeface="Times New Roman" panose="02020603050405020304" pitchFamily="18" charset="0"/>
              </a:rPr>
              <a:t> 48-тармаққа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аттестаттау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рәсімінен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өтеді</a:t>
            </a:r>
            <a:r>
              <a:rPr lang="ru-RU" dirty="0" smtClean="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9322275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260648"/>
            <a:ext cx="6512511" cy="1143000"/>
          </a:xfrm>
        </p:spPr>
        <p:txBody>
          <a:bodyPr>
            <a:normAutofit fontScale="90000"/>
          </a:bodyPr>
          <a:lstStyle/>
          <a:p>
            <a:pPr algn="ctr"/>
            <a:r>
              <a:rPr lang="ru-RU" sz="3200" dirty="0" smtClean="0">
                <a:latin typeface="Times New Roman" panose="02020603050405020304" pitchFamily="18" charset="0"/>
                <a:cs typeface="Times New Roman" panose="02020603050405020304" pitchFamily="18" charset="0"/>
              </a:rPr>
              <a:t>2-параграф. </a:t>
            </a:r>
            <a:r>
              <a:rPr lang="ru-RU" sz="3200" dirty="0" err="1" smtClean="0">
                <a:latin typeface="Times New Roman" panose="02020603050405020304" pitchFamily="18" charset="0"/>
                <a:cs typeface="Times New Roman" panose="02020603050405020304" pitchFamily="18" charset="0"/>
              </a:rPr>
              <a:t>Мемлекетік</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қызмет</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көрсету</a:t>
            </a:r>
            <a:r>
              <a:rPr lang="ru-RU" sz="3200" dirty="0" smtClean="0">
                <a:latin typeface="Times New Roman" panose="02020603050405020304" pitchFamily="18" charset="0"/>
                <a:cs typeface="Times New Roman" panose="02020603050405020304" pitchFamily="18" charset="0"/>
              </a:rPr>
              <a:t> </a:t>
            </a:r>
            <a:r>
              <a:rPr lang="ru-RU" sz="3200" dirty="0" err="1" smtClean="0">
                <a:latin typeface="Times New Roman" panose="02020603050405020304" pitchFamily="18" charset="0"/>
                <a:cs typeface="Times New Roman" panose="02020603050405020304" pitchFamily="18" charset="0"/>
              </a:rPr>
              <a:t>тәртібі</a:t>
            </a:r>
            <a:r>
              <a:rPr lang="ru-RU" sz="3200" dirty="0" smtClean="0">
                <a:latin typeface="Times New Roman" panose="02020603050405020304" pitchFamily="18" charset="0"/>
                <a:cs typeface="Times New Roman" panose="02020603050405020304" pitchFamily="18" charset="0"/>
              </a:rPr>
              <a:t> </a:t>
            </a:r>
            <a:r>
              <a:rPr lang="ru-RU" sz="3200" dirty="0" smtClean="0"/>
              <a:t/>
            </a:r>
            <a:br>
              <a:rPr lang="ru-RU" sz="3200" dirty="0" smtClean="0"/>
            </a:br>
            <a:endParaRPr lang="ru-RU" sz="3200" dirty="0"/>
          </a:p>
        </p:txBody>
      </p:sp>
      <p:sp>
        <p:nvSpPr>
          <p:cNvPr id="3" name="Объект 2"/>
          <p:cNvSpPr>
            <a:spLocks noGrp="1"/>
          </p:cNvSpPr>
          <p:nvPr>
            <p:ph sz="quarter" idx="13"/>
          </p:nvPr>
        </p:nvSpPr>
        <p:spPr>
          <a:xfrm>
            <a:off x="467544" y="1484784"/>
            <a:ext cx="8136904" cy="4248472"/>
          </a:xfrm>
        </p:spPr>
        <p:txBody>
          <a:bodyPr>
            <a:normAutofit fontScale="62500" lnSpcReduction="20000"/>
          </a:bodyPr>
          <a:lstStyle/>
          <a:p>
            <a:endParaRPr lang="ru-RU" sz="2500" dirty="0" smtClean="0">
              <a:latin typeface="Times New Roman" panose="02020603050405020304" pitchFamily="18" charset="0"/>
              <a:cs typeface="Times New Roman" panose="02020603050405020304" pitchFamily="18" charset="0"/>
            </a:endParaRPr>
          </a:p>
          <a:p>
            <a:r>
              <a:rPr lang="ru-RU" sz="2500" dirty="0" smtClean="0">
                <a:latin typeface="Times New Roman" panose="02020603050405020304" pitchFamily="18" charset="0"/>
                <a:cs typeface="Times New Roman" panose="02020603050405020304" pitchFamily="18" charset="0"/>
              </a:rPr>
              <a:t>80. </a:t>
            </a:r>
            <a:r>
              <a:rPr lang="ru-RU" sz="2500" dirty="0" err="1" smtClean="0">
                <a:latin typeface="Times New Roman" panose="02020603050405020304" pitchFamily="18" charset="0"/>
                <a:cs typeface="Times New Roman" panose="02020603050405020304" pitchFamily="18" charset="0"/>
              </a:rPr>
              <a:t>Мемлекеттік</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қызмет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электрондық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үкімет</a:t>
            </a:r>
            <a:r>
              <a:rPr lang="ru-RU" sz="2500" dirty="0" smtClean="0">
                <a:latin typeface="Times New Roman" panose="02020603050405020304" pitchFamily="18" charset="0"/>
                <a:cs typeface="Times New Roman" panose="02020603050405020304" pitchFamily="18" charset="0"/>
              </a:rPr>
              <a:t> порталы (</a:t>
            </a:r>
            <a:r>
              <a:rPr lang="ru-RU" sz="2500" dirty="0" err="1" smtClean="0">
                <a:latin typeface="Times New Roman" panose="02020603050405020304" pitchFamily="18" charset="0"/>
                <a:cs typeface="Times New Roman" panose="02020603050405020304" pitchFamily="18" charset="0"/>
              </a:rPr>
              <a:t>бұдан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әрі</a:t>
            </a:r>
            <a:r>
              <a:rPr lang="ru-RU" sz="2500" dirty="0" smtClean="0">
                <a:latin typeface="Times New Roman" panose="02020603050405020304" pitchFamily="18" charset="0"/>
                <a:cs typeface="Times New Roman" panose="02020603050405020304" pitchFamily="18" charset="0"/>
              </a:rPr>
              <a:t> - портал) </a:t>
            </a:r>
            <a:r>
              <a:rPr lang="ru-RU" sz="2500" dirty="0" err="1" smtClean="0">
                <a:latin typeface="Times New Roman" panose="02020603050405020304" pitchFamily="18" charset="0"/>
                <a:cs typeface="Times New Roman" panose="02020603050405020304" pitchFamily="18" charset="0"/>
              </a:rPr>
              <a:t>немесе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қызмет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көрсетушінің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кеңсесі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арқылы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көрсетіледі</a:t>
            </a:r>
            <a:r>
              <a:rPr lang="ru-RU" sz="2500" dirty="0" smtClean="0">
                <a:latin typeface="Times New Roman" panose="02020603050405020304" pitchFamily="18" charset="0"/>
                <a:cs typeface="Times New Roman" panose="02020603050405020304" pitchFamily="18" charset="0"/>
              </a:rPr>
              <a:t>.</a:t>
            </a:r>
          </a:p>
          <a:p>
            <a:r>
              <a:rPr lang="ru-RU" sz="2500" dirty="0" err="1" smtClean="0">
                <a:latin typeface="Times New Roman" panose="02020603050405020304" pitchFamily="18" charset="0"/>
                <a:cs typeface="Times New Roman" panose="02020603050405020304" pitchFamily="18" charset="0"/>
              </a:rPr>
              <a:t>Құжаттарды</a:t>
            </a:r>
            <a:r>
              <a:rPr lang="ru-RU" sz="2500" dirty="0" smtClean="0">
                <a:latin typeface="Times New Roman" panose="02020603050405020304" pitchFamily="18" charset="0"/>
                <a:cs typeface="Times New Roman" panose="02020603050405020304" pitchFamily="18" charset="0"/>
              </a:rPr>
              <a:t> портал </a:t>
            </a:r>
            <a:r>
              <a:rPr lang="ru-RU" sz="2500" dirty="0" err="1" smtClean="0">
                <a:latin typeface="Times New Roman" panose="02020603050405020304" pitchFamily="18" charset="0"/>
                <a:cs typeface="Times New Roman" panose="02020603050405020304" pitchFamily="18" charset="0"/>
              </a:rPr>
              <a:t>арқылы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қызмет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алушының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жеке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кабинетіне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жіберген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кезде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бір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жұмыс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күні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ішінде</a:t>
            </a:r>
            <a:r>
              <a:rPr lang="ru-RU" sz="2500" dirty="0" smtClean="0">
                <a:latin typeface="Times New Roman" panose="02020603050405020304" pitchFamily="18" charset="0"/>
                <a:cs typeface="Times New Roman" panose="02020603050405020304" pitchFamily="18" charset="0"/>
              </a:rPr>
              <a:t> осы </a:t>
            </a:r>
            <a:r>
              <a:rPr lang="ru-RU" sz="2500" dirty="0" err="1" smtClean="0">
                <a:latin typeface="Times New Roman" panose="02020603050405020304" pitchFamily="18" charset="0"/>
                <a:cs typeface="Times New Roman" panose="02020603050405020304" pitchFamily="18" charset="0"/>
              </a:rPr>
              <a:t>Қағиданың</a:t>
            </a:r>
            <a:r>
              <a:rPr lang="ru-RU" sz="2500" dirty="0" smtClean="0">
                <a:latin typeface="Times New Roman" panose="02020603050405020304" pitchFamily="18" charset="0"/>
                <a:cs typeface="Times New Roman" panose="02020603050405020304" pitchFamily="18" charset="0"/>
              </a:rPr>
              <a:t> 5-қосымшасына </a:t>
            </a:r>
            <a:r>
              <a:rPr lang="ru-RU" sz="2500" dirty="0" err="1" smtClean="0">
                <a:latin typeface="Times New Roman" panose="02020603050405020304" pitchFamily="18" charset="0"/>
                <a:cs typeface="Times New Roman" panose="02020603050405020304" pitchFamily="18" charset="0"/>
              </a:rPr>
              <a:t>сәйкес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нысан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аттестаттаудан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өтуге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өтінішті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қабылдау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туралы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хабарлама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немесе</a:t>
            </a:r>
            <a:r>
              <a:rPr lang="ru-RU" sz="2500" dirty="0" smtClean="0">
                <a:latin typeface="Times New Roman" panose="02020603050405020304" pitchFamily="18" charset="0"/>
                <a:cs typeface="Times New Roman" panose="02020603050405020304" pitchFamily="18" charset="0"/>
              </a:rPr>
              <a:t> осы </a:t>
            </a:r>
            <a:r>
              <a:rPr lang="ru-RU" sz="2500" dirty="0" err="1" smtClean="0">
                <a:latin typeface="Times New Roman" panose="02020603050405020304" pitchFamily="18" charset="0"/>
                <a:cs typeface="Times New Roman" panose="02020603050405020304" pitchFamily="18" charset="0"/>
              </a:rPr>
              <a:t>Қағиданың</a:t>
            </a:r>
            <a:r>
              <a:rPr lang="ru-RU" sz="2500" dirty="0" smtClean="0">
                <a:latin typeface="Times New Roman" panose="02020603050405020304" pitchFamily="18" charset="0"/>
                <a:cs typeface="Times New Roman" panose="02020603050405020304" pitchFamily="18" charset="0"/>
              </a:rPr>
              <a:t> 6-қосымшасына </a:t>
            </a:r>
            <a:r>
              <a:rPr lang="ru-RU" sz="2500" dirty="0" err="1" smtClean="0">
                <a:latin typeface="Times New Roman" panose="02020603050405020304" pitchFamily="18" charset="0"/>
                <a:cs typeface="Times New Roman" panose="02020603050405020304" pitchFamily="18" charset="0"/>
              </a:rPr>
              <a:t>сәйкес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нысан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қызмет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көрсетушінің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уәкілетті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тұлғасының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электрондық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цифрлық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қолтаңбасымен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куәландырылған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электрондық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құжат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нысанында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өтінішті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одан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әрі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қараудан</a:t>
            </a:r>
            <a:r>
              <a:rPr lang="ru-RU" sz="2500" dirty="0" smtClean="0">
                <a:latin typeface="Times New Roman" panose="02020603050405020304" pitchFamily="18" charset="0"/>
                <a:cs typeface="Times New Roman" panose="02020603050405020304" pitchFamily="18" charset="0"/>
              </a:rPr>
              <a:t> бас </a:t>
            </a:r>
            <a:r>
              <a:rPr lang="ru-RU" sz="2500" dirty="0" err="1" smtClean="0">
                <a:latin typeface="Times New Roman" panose="02020603050405020304" pitchFamily="18" charset="0"/>
                <a:cs typeface="Times New Roman" panose="02020603050405020304" pitchFamily="18" charset="0"/>
              </a:rPr>
              <a:t>тарту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туралы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хабарлама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келіп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түседі</a:t>
            </a:r>
            <a:r>
              <a:rPr lang="ru-RU" sz="2500" dirty="0" smtClean="0">
                <a:latin typeface="Times New Roman" panose="02020603050405020304" pitchFamily="18" charset="0"/>
                <a:cs typeface="Times New Roman" panose="02020603050405020304" pitchFamily="18" charset="0"/>
              </a:rPr>
              <a:t>.</a:t>
            </a:r>
          </a:p>
          <a:p>
            <a:r>
              <a:rPr lang="ru-RU" sz="2500" dirty="0" err="1" smtClean="0">
                <a:latin typeface="Times New Roman" panose="02020603050405020304" pitchFamily="18" charset="0"/>
                <a:cs typeface="Times New Roman" panose="02020603050405020304" pitchFamily="18" charset="0"/>
              </a:rPr>
              <a:t>Өтініш</a:t>
            </a:r>
            <a:r>
              <a:rPr lang="ru-RU" sz="2500" dirty="0" smtClean="0">
                <a:latin typeface="Times New Roman" panose="02020603050405020304" pitchFamily="18" charset="0"/>
                <a:cs typeface="Times New Roman" panose="02020603050405020304" pitchFamily="18" charset="0"/>
              </a:rPr>
              <a:t> портал </a:t>
            </a:r>
            <a:r>
              <a:rPr lang="ru-RU" sz="2500" dirty="0" err="1" smtClean="0">
                <a:latin typeface="Times New Roman" panose="02020603050405020304" pitchFamily="18" charset="0"/>
                <a:cs typeface="Times New Roman" panose="02020603050405020304" pitchFamily="18" charset="0"/>
              </a:rPr>
              <a:t>арқылы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жұмыс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уақыты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аяқталғаннан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кейін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демалыс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және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мереке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күндері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келіп</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түскен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жағдайда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Қазақстан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Республикасының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еңбек</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заңнамасына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сәйкес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келесі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жұмыс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күні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тіркеледі</a:t>
            </a:r>
            <a:r>
              <a:rPr lang="ru-RU" sz="2500" dirty="0" smtClean="0">
                <a:latin typeface="Times New Roman" panose="02020603050405020304" pitchFamily="18" charset="0"/>
                <a:cs typeface="Times New Roman" panose="02020603050405020304" pitchFamily="18" charset="0"/>
              </a:rPr>
              <a:t>.</a:t>
            </a:r>
          </a:p>
          <a:p>
            <a:r>
              <a:rPr lang="ru-RU" sz="2500" dirty="0" err="1" smtClean="0">
                <a:latin typeface="Times New Roman" panose="02020603050405020304" pitchFamily="18" charset="0"/>
                <a:cs typeface="Times New Roman" panose="02020603050405020304" pitchFamily="18" charset="0"/>
              </a:rPr>
              <a:t>Қызметті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көрсетушінің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кеңсесі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арқылы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жүгінген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кезде</a:t>
            </a:r>
            <a:r>
              <a:rPr lang="ru-RU" sz="2500" dirty="0" smtClean="0">
                <a:latin typeface="Times New Roman" panose="02020603050405020304" pitchFamily="18" charset="0"/>
                <a:cs typeface="Times New Roman" panose="02020603050405020304" pitchFamily="18" charset="0"/>
              </a:rPr>
              <a:t> осы </a:t>
            </a:r>
            <a:r>
              <a:rPr lang="ru-RU" sz="2500" dirty="0" err="1" smtClean="0">
                <a:latin typeface="Times New Roman" panose="02020603050405020304" pitchFamily="18" charset="0"/>
                <a:cs typeface="Times New Roman" panose="02020603050405020304" pitchFamily="18" charset="0"/>
              </a:rPr>
              <a:t>Қағиданың</a:t>
            </a:r>
            <a:r>
              <a:rPr lang="ru-RU" sz="2500" dirty="0" smtClean="0">
                <a:latin typeface="Times New Roman" panose="02020603050405020304" pitchFamily="18" charset="0"/>
                <a:cs typeface="Times New Roman" panose="02020603050405020304" pitchFamily="18" charset="0"/>
              </a:rPr>
              <a:t> 20-қосымшасына </a:t>
            </a:r>
            <a:r>
              <a:rPr lang="ru-RU" sz="2500" dirty="0" err="1" smtClean="0">
                <a:latin typeface="Times New Roman" panose="02020603050405020304" pitchFamily="18" charset="0"/>
                <a:cs typeface="Times New Roman" panose="02020603050405020304" pitchFamily="18" charset="0"/>
              </a:rPr>
              <a:t>сәйкес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нысан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өтініш</a:t>
            </a:r>
            <a:r>
              <a:rPr lang="ru-RU" sz="2500" dirty="0" smtClean="0">
                <a:latin typeface="Times New Roman" panose="02020603050405020304" pitchFamily="18" charset="0"/>
                <a:cs typeface="Times New Roman" panose="02020603050405020304" pitchFamily="18" charset="0"/>
              </a:rPr>
              <a:t> пен </a:t>
            </a:r>
            <a:r>
              <a:rPr lang="ru-RU" sz="2500" dirty="0" err="1" smtClean="0">
                <a:latin typeface="Times New Roman" panose="02020603050405020304" pitchFamily="18" charset="0"/>
                <a:cs typeface="Times New Roman" panose="02020603050405020304" pitchFamily="18" charset="0"/>
              </a:rPr>
              <a:t>құжаттардың</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қабылданғаны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туралы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қолхат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беріледі</a:t>
            </a:r>
            <a:r>
              <a:rPr lang="ru-RU" sz="2500" dirty="0" smtClean="0">
                <a:latin typeface="Times New Roman" panose="02020603050405020304" pitchFamily="18" charset="0"/>
                <a:cs typeface="Times New Roman" panose="02020603050405020304" pitchFamily="18" charset="0"/>
              </a:rPr>
              <a:t>.</a:t>
            </a:r>
          </a:p>
          <a:p>
            <a:r>
              <a:rPr lang="ru-RU" sz="2500" dirty="0" err="1" smtClean="0">
                <a:latin typeface="Times New Roman" panose="02020603050405020304" pitchFamily="18" charset="0"/>
                <a:cs typeface="Times New Roman" panose="02020603050405020304" pitchFamily="18" charset="0"/>
              </a:rPr>
              <a:t>Негізгі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талаптар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тізбесінде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қарастырылған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құжаттар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топтамасы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толық</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ұсынылмаған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немесе</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қолданылу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мерзімі</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өткен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құжаттар</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ұсынылған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кезде</a:t>
            </a:r>
            <a:r>
              <a:rPr lang="ru-RU" sz="2500" dirty="0" smtClean="0">
                <a:latin typeface="Times New Roman" panose="02020603050405020304" pitchFamily="18" charset="0"/>
                <a:cs typeface="Times New Roman" panose="02020603050405020304" pitchFamily="18" charset="0"/>
              </a:rPr>
              <a:t> осы </a:t>
            </a:r>
            <a:r>
              <a:rPr lang="ru-RU" sz="2500" dirty="0" err="1" smtClean="0">
                <a:latin typeface="Times New Roman" panose="02020603050405020304" pitchFamily="18" charset="0"/>
                <a:cs typeface="Times New Roman" panose="02020603050405020304" pitchFamily="18" charset="0"/>
              </a:rPr>
              <a:t>Қағиданың</a:t>
            </a:r>
            <a:r>
              <a:rPr lang="ru-RU" sz="2500" dirty="0" smtClean="0">
                <a:latin typeface="Times New Roman" panose="02020603050405020304" pitchFamily="18" charset="0"/>
                <a:cs typeface="Times New Roman" panose="02020603050405020304" pitchFamily="18" charset="0"/>
              </a:rPr>
              <a:t> 21-қосымшасына </a:t>
            </a:r>
            <a:r>
              <a:rPr lang="ru-RU" sz="2500" dirty="0" err="1" smtClean="0">
                <a:latin typeface="Times New Roman" panose="02020603050405020304" pitchFamily="18" charset="0"/>
                <a:cs typeface="Times New Roman" panose="02020603050405020304" pitchFamily="18" charset="0"/>
              </a:rPr>
              <a:t>сәйкес</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нысан</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бойынша</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құжаттарды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қабылдаудан</a:t>
            </a:r>
            <a:r>
              <a:rPr lang="ru-RU" sz="2500" dirty="0" smtClean="0">
                <a:latin typeface="Times New Roman" panose="02020603050405020304" pitchFamily="18" charset="0"/>
                <a:cs typeface="Times New Roman" panose="02020603050405020304" pitchFamily="18" charset="0"/>
              </a:rPr>
              <a:t> бас </a:t>
            </a:r>
            <a:r>
              <a:rPr lang="ru-RU" sz="2500" dirty="0" err="1" smtClean="0">
                <a:latin typeface="Times New Roman" panose="02020603050405020304" pitchFamily="18" charset="0"/>
                <a:cs typeface="Times New Roman" panose="02020603050405020304" pitchFamily="18" charset="0"/>
              </a:rPr>
              <a:t>тарту</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туралы</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қолхат</a:t>
            </a:r>
            <a:r>
              <a:rPr lang="ru-RU" sz="2500" dirty="0" smtClean="0">
                <a:latin typeface="Times New Roman" panose="02020603050405020304" pitchFamily="18" charset="0"/>
                <a:cs typeface="Times New Roman" panose="02020603050405020304" pitchFamily="18" charset="0"/>
              </a:rPr>
              <a:t> </a:t>
            </a:r>
            <a:r>
              <a:rPr lang="ru-RU" sz="2500" dirty="0" err="1" smtClean="0">
                <a:latin typeface="Times New Roman" panose="02020603050405020304" pitchFamily="18" charset="0"/>
                <a:cs typeface="Times New Roman" panose="02020603050405020304" pitchFamily="18" charset="0"/>
              </a:rPr>
              <a:t>беріледі</a:t>
            </a:r>
            <a:r>
              <a:rPr lang="ru-RU" sz="2500" dirty="0" smtClean="0">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756998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628800"/>
            <a:ext cx="8219256" cy="5001419"/>
          </a:xfrm>
        </p:spPr>
        <p:txBody>
          <a:bodyPr>
            <a:normAutofit fontScale="85000" lnSpcReduction="20000"/>
          </a:bodyPr>
          <a:lstStyle/>
          <a:p>
            <a:endParaRPr lang="ru-RU" dirty="0" smtClean="0"/>
          </a:p>
          <a:p>
            <a:r>
              <a:rPr lang="ru-RU" sz="2100" dirty="0" smtClean="0">
                <a:latin typeface="Times New Roman" panose="02020603050405020304" pitchFamily="18" charset="0"/>
                <a:cs typeface="Times New Roman" panose="02020603050405020304" pitchFamily="18" charset="0"/>
              </a:rPr>
              <a:t>81. </a:t>
            </a:r>
            <a:r>
              <a:rPr lang="ru-RU" sz="2100" dirty="0" err="1" smtClean="0">
                <a:latin typeface="Times New Roman" panose="02020603050405020304" pitchFamily="18" charset="0"/>
                <a:cs typeface="Times New Roman" panose="02020603050405020304" pitchFamily="18" charset="0"/>
              </a:rPr>
              <a:t>Педагогтер</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қызметінің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нәтижелерін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кешенді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талдамалық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жинақтауды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жүргізу</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үшін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әрбір</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пән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бойынша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немесе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бағыт</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бойынша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жеке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құрылады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кеңестің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құрамына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кеңестің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төрағасы</a:t>
            </a:r>
            <a:r>
              <a:rPr lang="ru-RU" sz="2100" dirty="0" smtClean="0">
                <a:latin typeface="Times New Roman" panose="02020603050405020304" pitchFamily="18" charset="0"/>
                <a:cs typeface="Times New Roman" panose="02020603050405020304" pitchFamily="18" charset="0"/>
              </a:rPr>
              <a:t> мен </a:t>
            </a:r>
            <a:r>
              <a:rPr lang="ru-RU" sz="2100" dirty="0" err="1" smtClean="0">
                <a:latin typeface="Times New Roman" panose="02020603050405020304" pitchFamily="18" charset="0"/>
                <a:cs typeface="Times New Roman" panose="02020603050405020304" pitchFamily="18" charset="0"/>
              </a:rPr>
              <a:t>мүшелері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кіреді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мүшелердің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тақ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санынан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тұрады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бірақ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кемінде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жеті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адамнан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тұрады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Төраға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мүшелерінің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арасынан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сайланады</a:t>
            </a:r>
            <a:r>
              <a:rPr lang="ru-RU" sz="2100" dirty="0" smtClean="0">
                <a:latin typeface="Times New Roman" panose="02020603050405020304" pitchFamily="18" charset="0"/>
                <a:cs typeface="Times New Roman" panose="02020603050405020304" pitchFamily="18" charset="0"/>
              </a:rPr>
              <a:t>.</a:t>
            </a:r>
          </a:p>
          <a:p>
            <a:r>
              <a:rPr lang="ru-RU" sz="2100" dirty="0" smtClean="0">
                <a:latin typeface="Times New Roman" panose="02020603050405020304" pitchFamily="18" charset="0"/>
                <a:cs typeface="Times New Roman" panose="02020603050405020304" pitchFamily="18" charset="0"/>
              </a:rPr>
              <a:t>82.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кеңестің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құрамы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аттестаттаушы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органның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бірінші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басшысының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бұйрығымен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бекітіледі</a:t>
            </a:r>
            <a:r>
              <a:rPr lang="ru-RU" sz="2100" dirty="0" smtClean="0">
                <a:latin typeface="Times New Roman" panose="02020603050405020304" pitchFamily="18" charset="0"/>
                <a:cs typeface="Times New Roman" panose="02020603050405020304" pitchFamily="18" charset="0"/>
              </a:rPr>
              <a:t>:</a:t>
            </a:r>
          </a:p>
          <a:p>
            <a:r>
              <a:rPr lang="ru-RU" sz="2100" dirty="0" smtClean="0">
                <a:latin typeface="Times New Roman" panose="02020603050405020304" pitchFamily="18" charset="0"/>
                <a:cs typeface="Times New Roman" panose="02020603050405020304" pitchFamily="18" charset="0"/>
              </a:rPr>
              <a:t>«педагог-модератор» </a:t>
            </a:r>
            <a:r>
              <a:rPr lang="ru-RU" sz="2100" dirty="0" err="1" smtClean="0">
                <a:latin typeface="Times New Roman" panose="02020603050405020304" pitchFamily="18" charset="0"/>
                <a:cs typeface="Times New Roman" panose="02020603050405020304" pitchFamily="18" charset="0"/>
              </a:rPr>
              <a:t>біліктілік</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санатына</a:t>
            </a:r>
            <a:r>
              <a:rPr lang="ru-RU" sz="2100" dirty="0" smtClean="0">
                <a:latin typeface="Times New Roman" panose="02020603050405020304" pitchFamily="18" charset="0"/>
                <a:cs typeface="Times New Roman" panose="02020603050405020304" pitchFamily="18" charset="0"/>
              </a:rPr>
              <a:t> – </a:t>
            </a:r>
            <a:r>
              <a:rPr lang="ru-RU" sz="2100" dirty="0" err="1" smtClean="0">
                <a:latin typeface="Times New Roman" panose="02020603050405020304" pitchFamily="18" charset="0"/>
                <a:cs typeface="Times New Roman" panose="02020603050405020304" pitchFamily="18" charset="0"/>
              </a:rPr>
              <a:t>білім</a:t>
            </a:r>
            <a:r>
              <a:rPr lang="ru-RU" sz="2100" dirty="0" smtClean="0">
                <a:latin typeface="Times New Roman" panose="02020603050405020304" pitchFamily="18" charset="0"/>
                <a:cs typeface="Times New Roman" panose="02020603050405020304" pitchFamily="18" charset="0"/>
              </a:rPr>
              <a:t> беру </a:t>
            </a:r>
            <a:r>
              <a:rPr lang="ru-RU" sz="2100" dirty="0" err="1" smtClean="0">
                <a:latin typeface="Times New Roman" panose="02020603050405020304" pitchFamily="18" charset="0"/>
                <a:cs typeface="Times New Roman" panose="02020603050405020304" pitchFamily="18" charset="0"/>
              </a:rPr>
              <a:t>ұйымы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деңгейінде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ұйымдастырылатын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ведомстволық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бағыныстағы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білім</a:t>
            </a:r>
            <a:r>
              <a:rPr lang="ru-RU" sz="2100" dirty="0" smtClean="0">
                <a:latin typeface="Times New Roman" panose="02020603050405020304" pitchFamily="18" charset="0"/>
                <a:cs typeface="Times New Roman" panose="02020603050405020304" pitchFamily="18" charset="0"/>
              </a:rPr>
              <a:t> беру </a:t>
            </a:r>
            <a:r>
              <a:rPr lang="ru-RU" sz="2100" dirty="0" err="1" smtClean="0">
                <a:latin typeface="Times New Roman" panose="02020603050405020304" pitchFamily="18" charset="0"/>
                <a:cs typeface="Times New Roman" panose="02020603050405020304" pitchFamily="18" charset="0"/>
              </a:rPr>
              <a:t>ұйымдары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және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салалық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мемлекеттік</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органның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білім</a:t>
            </a:r>
            <a:r>
              <a:rPr lang="ru-RU" sz="2100" dirty="0" smtClean="0">
                <a:latin typeface="Times New Roman" panose="02020603050405020304" pitchFamily="18" charset="0"/>
                <a:cs typeface="Times New Roman" panose="02020603050405020304" pitchFamily="18" charset="0"/>
              </a:rPr>
              <a:t> беру </a:t>
            </a:r>
            <a:r>
              <a:rPr lang="ru-RU" sz="2100" dirty="0" err="1" smtClean="0">
                <a:latin typeface="Times New Roman" panose="02020603050405020304" pitchFamily="18" charset="0"/>
                <a:cs typeface="Times New Roman" panose="02020603050405020304" pitchFamily="18" charset="0"/>
              </a:rPr>
              <a:t>ұйымдары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үшін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аудан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облыстық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маңызы</a:t>
            </a:r>
            <a:r>
              <a:rPr lang="ru-RU" sz="2100" dirty="0" smtClean="0">
                <a:latin typeface="Times New Roman" panose="02020603050405020304" pitchFamily="18" charset="0"/>
                <a:cs typeface="Times New Roman" panose="02020603050405020304" pitchFamily="18" charset="0"/>
              </a:rPr>
              <a:t> бар </a:t>
            </a:r>
            <a:r>
              <a:rPr lang="ru-RU" sz="2100" dirty="0" err="1" smtClean="0">
                <a:latin typeface="Times New Roman" panose="02020603050405020304" pitchFamily="18" charset="0"/>
                <a:cs typeface="Times New Roman" panose="02020603050405020304" pitchFamily="18" charset="0"/>
              </a:rPr>
              <a:t>қала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облыс</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республикалық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маңызы</a:t>
            </a:r>
            <a:r>
              <a:rPr lang="ru-RU" sz="2100" dirty="0" smtClean="0">
                <a:latin typeface="Times New Roman" panose="02020603050405020304" pitchFamily="18" charset="0"/>
                <a:cs typeface="Times New Roman" panose="02020603050405020304" pitchFamily="18" charset="0"/>
              </a:rPr>
              <a:t> бар </a:t>
            </a:r>
            <a:r>
              <a:rPr lang="ru-RU" sz="2100" dirty="0" err="1" smtClean="0">
                <a:latin typeface="Times New Roman" panose="02020603050405020304" pitchFamily="18" charset="0"/>
                <a:cs typeface="Times New Roman" panose="02020603050405020304" pitchFamily="18" charset="0"/>
              </a:rPr>
              <a:t>қалалар</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және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астана</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білім</a:t>
            </a:r>
            <a:r>
              <a:rPr lang="ru-RU" sz="2100" dirty="0" smtClean="0">
                <a:latin typeface="Times New Roman" panose="02020603050405020304" pitchFamily="18" charset="0"/>
                <a:cs typeface="Times New Roman" panose="02020603050405020304" pitchFamily="18" charset="0"/>
              </a:rPr>
              <a:t> беру </a:t>
            </a:r>
            <a:r>
              <a:rPr lang="ru-RU" sz="2100" dirty="0" err="1" smtClean="0">
                <a:latin typeface="Times New Roman" panose="02020603050405020304" pitchFamily="18" charset="0"/>
                <a:cs typeface="Times New Roman" panose="02020603050405020304" pitchFamily="18" charset="0"/>
              </a:rPr>
              <a:t>саласындағы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уәкілетті</a:t>
            </a:r>
            <a:r>
              <a:rPr lang="ru-RU" sz="2100" dirty="0" smtClean="0">
                <a:latin typeface="Times New Roman" panose="02020603050405020304" pitchFamily="18" charset="0"/>
                <a:cs typeface="Times New Roman" panose="02020603050405020304" pitchFamily="18" charset="0"/>
              </a:rPr>
              <a:t> орган (</a:t>
            </a:r>
            <a:r>
              <a:rPr lang="ru-RU" sz="2100" dirty="0" err="1" smtClean="0">
                <a:latin typeface="Times New Roman" panose="02020603050405020304" pitchFamily="18" charset="0"/>
                <a:cs typeface="Times New Roman" panose="02020603050405020304" pitchFamily="18" charset="0"/>
              </a:rPr>
              <a:t>республикалық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ведомстволық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бағынысты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ұйымдар</a:t>
            </a:r>
            <a:r>
              <a:rPr lang="ru-RU" sz="2100" dirty="0" smtClean="0">
                <a:latin typeface="Times New Roman" panose="02020603050405020304" pitchFamily="18" charset="0"/>
                <a:cs typeface="Times New Roman" panose="02020603050405020304" pitchFamily="18" charset="0"/>
              </a:rPr>
              <a:t> мен </a:t>
            </a:r>
            <a:r>
              <a:rPr lang="ru-RU" sz="2100" dirty="0" err="1" smtClean="0">
                <a:latin typeface="Times New Roman" panose="02020603050405020304" pitchFamily="18" charset="0"/>
                <a:cs typeface="Times New Roman" panose="02020603050405020304" pitchFamily="18" charset="0"/>
              </a:rPr>
              <a:t>салалық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мемлекеттік</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органдардың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білім</a:t>
            </a:r>
            <a:r>
              <a:rPr lang="ru-RU" sz="2100" dirty="0" smtClean="0">
                <a:latin typeface="Times New Roman" panose="02020603050405020304" pitchFamily="18" charset="0"/>
                <a:cs typeface="Times New Roman" panose="02020603050405020304" pitchFamily="18" charset="0"/>
              </a:rPr>
              <a:t> беру </a:t>
            </a:r>
            <a:r>
              <a:rPr lang="ru-RU" sz="2100" dirty="0" err="1" smtClean="0">
                <a:latin typeface="Times New Roman" panose="02020603050405020304" pitchFamily="18" charset="0"/>
                <a:cs typeface="Times New Roman" panose="02020603050405020304" pitchFamily="18" charset="0"/>
              </a:rPr>
              <a:t>ұйымдары</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үшін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деңгейінде</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ұйымдастырылатын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әдістемелік</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кабинеттердің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орталықтардың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әдіскерлерінен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ауданның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облыстық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маңызы</a:t>
            </a:r>
            <a:r>
              <a:rPr lang="ru-RU" sz="2100" dirty="0" smtClean="0">
                <a:latin typeface="Times New Roman" panose="02020603050405020304" pitchFamily="18" charset="0"/>
                <a:cs typeface="Times New Roman" panose="02020603050405020304" pitchFamily="18" charset="0"/>
              </a:rPr>
              <a:t> бар </a:t>
            </a:r>
            <a:r>
              <a:rPr lang="ru-RU" sz="2100" dirty="0" err="1" smtClean="0">
                <a:latin typeface="Times New Roman" panose="02020603050405020304" pitchFamily="18" charset="0"/>
                <a:cs typeface="Times New Roman" panose="02020603050405020304" pitchFamily="18" charset="0"/>
              </a:rPr>
              <a:t>қаланың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жұмыс</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өтілі</a:t>
            </a:r>
            <a:r>
              <a:rPr lang="ru-RU" sz="2100" dirty="0" smtClean="0">
                <a:latin typeface="Times New Roman" panose="02020603050405020304" pitchFamily="18" charset="0"/>
                <a:cs typeface="Times New Roman" panose="02020603050405020304" pitchFamily="18" charset="0"/>
              </a:rPr>
              <a:t> 10 </a:t>
            </a:r>
            <a:r>
              <a:rPr lang="ru-RU" sz="2100" dirty="0" err="1" smtClean="0">
                <a:latin typeface="Times New Roman" panose="02020603050405020304" pitchFamily="18" charset="0"/>
                <a:cs typeface="Times New Roman" panose="02020603050405020304" pitchFamily="18" charset="0"/>
              </a:rPr>
              <a:t>жылдан</a:t>
            </a:r>
            <a:r>
              <a:rPr lang="ru-RU" sz="2100" dirty="0" smtClean="0">
                <a:latin typeface="Times New Roman" panose="02020603050405020304" pitchFamily="18" charset="0"/>
                <a:cs typeface="Times New Roman" panose="02020603050405020304" pitchFamily="18" charset="0"/>
              </a:rPr>
              <a:t> кем </a:t>
            </a:r>
            <a:r>
              <a:rPr lang="ru-RU" sz="2100" dirty="0" err="1" smtClean="0">
                <a:latin typeface="Times New Roman" panose="02020603050405020304" pitchFamily="18" charset="0"/>
                <a:cs typeface="Times New Roman" panose="02020603050405020304" pitchFamily="18" charset="0"/>
              </a:rPr>
              <a:t>емес</a:t>
            </a:r>
            <a:r>
              <a:rPr lang="ru-RU" sz="2100" dirty="0" smtClean="0">
                <a:latin typeface="Times New Roman" panose="02020603050405020304" pitchFamily="18" charset="0"/>
                <a:cs typeface="Times New Roman" panose="02020603050405020304" pitchFamily="18" charset="0"/>
              </a:rPr>
              <a:t>, «педагог-</a:t>
            </a:r>
            <a:r>
              <a:rPr lang="ru-RU" sz="2100" dirty="0" err="1" smtClean="0">
                <a:latin typeface="Times New Roman" panose="02020603050405020304" pitchFamily="18" charset="0"/>
                <a:cs typeface="Times New Roman" panose="02020603050405020304" pitchFamily="18" charset="0"/>
              </a:rPr>
              <a:t>зерттеуші</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немесе</a:t>
            </a:r>
            <a:r>
              <a:rPr lang="ru-RU" sz="2100" dirty="0" smtClean="0">
                <a:latin typeface="Times New Roman" panose="02020603050405020304" pitchFamily="18" charset="0"/>
                <a:cs typeface="Times New Roman" panose="02020603050405020304" pitchFamily="18" charset="0"/>
              </a:rPr>
              <a:t> «педагог-</a:t>
            </a:r>
            <a:r>
              <a:rPr lang="ru-RU" sz="2100" dirty="0" err="1" smtClean="0">
                <a:latin typeface="Times New Roman" panose="02020603050405020304" pitchFamily="18" charset="0"/>
                <a:cs typeface="Times New Roman" panose="02020603050405020304" pitchFamily="18" charset="0"/>
              </a:rPr>
              <a:t>шебер</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біліктілік</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санаттары</a:t>
            </a:r>
            <a:r>
              <a:rPr lang="ru-RU" sz="2100" dirty="0" smtClean="0">
                <a:latin typeface="Times New Roman" panose="02020603050405020304" pitchFamily="18" charset="0"/>
                <a:cs typeface="Times New Roman" panose="02020603050405020304" pitchFamily="18" charset="0"/>
              </a:rPr>
              <a:t> бар </a:t>
            </a:r>
            <a:r>
              <a:rPr lang="ru-RU" sz="2100" dirty="0" err="1" smtClean="0">
                <a:latin typeface="Times New Roman" panose="02020603050405020304" pitchFamily="18" charset="0"/>
                <a:cs typeface="Times New Roman" panose="02020603050405020304" pitchFamily="18" charset="0"/>
              </a:rPr>
              <a:t>педагогтерінен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педагогтердің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біліктілігін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арттыру</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ұйымдарының</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өкілдерінен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тұтатын</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Сараптамалық</a:t>
            </a:r>
            <a:r>
              <a:rPr lang="ru-RU" sz="2100" dirty="0" smtClean="0">
                <a:latin typeface="Times New Roman" panose="02020603050405020304" pitchFamily="18" charset="0"/>
                <a:cs typeface="Times New Roman" panose="02020603050405020304" pitchFamily="18" charset="0"/>
              </a:rPr>
              <a:t> </a:t>
            </a:r>
            <a:r>
              <a:rPr lang="ru-RU" sz="2100" dirty="0" err="1" smtClean="0">
                <a:latin typeface="Times New Roman" panose="02020603050405020304" pitchFamily="18" charset="0"/>
                <a:cs typeface="Times New Roman" panose="02020603050405020304" pitchFamily="18" charset="0"/>
              </a:rPr>
              <a:t>кеңес</a:t>
            </a:r>
            <a:r>
              <a:rPr lang="ru-RU" sz="2100" dirty="0" smtClean="0">
                <a:latin typeface="Times New Roman" panose="02020603050405020304" pitchFamily="18" charset="0"/>
                <a:cs typeface="Times New Roman" panose="02020603050405020304" pitchFamily="18" charset="0"/>
              </a:rPr>
              <a:t>;</a:t>
            </a:r>
          </a:p>
          <a:p>
            <a:endParaRPr lang="ru-RU" dirty="0"/>
          </a:p>
        </p:txBody>
      </p:sp>
      <p:sp>
        <p:nvSpPr>
          <p:cNvPr id="5" name="Заголовок 1"/>
          <p:cNvSpPr txBox="1">
            <a:spLocks/>
          </p:cNvSpPr>
          <p:nvPr/>
        </p:nvSpPr>
        <p:spPr>
          <a:xfrm>
            <a:off x="1143000" y="332656"/>
            <a:ext cx="6400800" cy="1737360"/>
          </a:xfrm>
          <a:prstGeom prst="rect">
            <a:avLst/>
          </a:prstGeom>
        </p:spPr>
        <p:txBody>
          <a:bodyPr vert="horz" lIns="91440" tIns="45720" rIns="91440" bIns="45720" rtlCol="0">
            <a:normAutofit fontScale="82500" lnSpcReduction="20000"/>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a:lstStyle>
          <a:p>
            <a:pPr algn="ctr"/>
            <a:r>
              <a:rPr lang="ru-RU" sz="3200" smtClean="0">
                <a:latin typeface="Times New Roman" panose="02020603050405020304" pitchFamily="18" charset="0"/>
                <a:cs typeface="Times New Roman" panose="02020603050405020304" pitchFamily="18" charset="0"/>
              </a:rPr>
              <a:t>3-параграф. Сараптамалық кеңестің құрамы және педагогтің қызмет нәтижесін кешенді талдамалық жинақтауды өткізудің тәртібі  </a:t>
            </a:r>
            <a:br>
              <a:rPr lang="ru-RU" sz="3200" smtClean="0">
                <a:latin typeface="Times New Roman" panose="02020603050405020304" pitchFamily="18" charset="0"/>
                <a:cs typeface="Times New Roman" panose="02020603050405020304" pitchFamily="18" charset="0"/>
              </a:rPr>
            </a:b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5909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Grp="1" noChangeAspect="1" noChangeArrowheads="1"/>
          </p:cNvPicPr>
          <p:nvPr>
            <p:ph sz="quarter" idx="13"/>
          </p:nvPr>
        </p:nvPicPr>
        <p:blipFill>
          <a:blip r:embed="rId2" cstate="print">
            <a:extLst>
              <a:ext uri="{28A0092B-C50C-407E-A947-70E740481C1C}">
                <a14:useLocalDpi xmlns:a14="http://schemas.microsoft.com/office/drawing/2010/main" val="0"/>
              </a:ext>
            </a:extLst>
          </a:blip>
          <a:srcRect/>
          <a:stretch>
            <a:fillRect/>
          </a:stretch>
        </p:blipFill>
        <p:spPr bwMode="auto">
          <a:xfrm>
            <a:off x="1318878" y="620688"/>
            <a:ext cx="5523522"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44579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188640"/>
            <a:ext cx="6512511" cy="1143000"/>
          </a:xfrm>
        </p:spPr>
        <p:txBody>
          <a:bodyPr>
            <a:normAutofit/>
          </a:bodyPr>
          <a:lstStyle/>
          <a:p>
            <a:r>
              <a:rPr lang="kk-KZ" sz="2400" b="1" dirty="0" smtClean="0">
                <a:latin typeface="Times New Roman" panose="02020603050405020304" pitchFamily="18" charset="0"/>
                <a:cs typeface="Times New Roman" panose="02020603050405020304" pitchFamily="18" charset="0"/>
              </a:rPr>
              <a:t>2 - тарау. Аттестаттауды өткізу тәртібі</a:t>
            </a:r>
            <a:r>
              <a:rPr lang="ru-RU" sz="2400" dirty="0" smtClean="0"/>
              <a:t/>
            </a:r>
            <a:br>
              <a:rPr lang="ru-RU" sz="2400" dirty="0" smtClean="0"/>
            </a:br>
            <a:endParaRPr lang="ru-RU" sz="2400" dirty="0"/>
          </a:p>
        </p:txBody>
      </p:sp>
      <p:sp>
        <p:nvSpPr>
          <p:cNvPr id="3" name="Объект 2"/>
          <p:cNvSpPr>
            <a:spLocks noGrp="1"/>
          </p:cNvSpPr>
          <p:nvPr>
            <p:ph sz="quarter" idx="13"/>
          </p:nvPr>
        </p:nvSpPr>
        <p:spPr/>
        <p:txBody>
          <a:bodyPr>
            <a:normAutofit fontScale="92500" lnSpcReduction="10000"/>
          </a:bodyPr>
          <a:lstStyle/>
          <a:p>
            <a:r>
              <a:rPr lang="kk-KZ" b="1" dirty="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4. Аттестаттау педагогтердің барлық лауазымдарын қамтиды: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 біліктілік бағасы;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2) ПББ;</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3) қызмет нәтижелерін кешенді талдамалық жинақтау.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Білім беру ұйымдарының бірінші басшылары, басшылардың орынбасарлары үшін қосымша кіреді: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4) Комиссия отырысында қызмет нәтижелерін таныстыру арқылы әңгімелесу.</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16241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74638"/>
            <a:ext cx="8291264" cy="634082"/>
          </a:xfrm>
        </p:spPr>
        <p:txBody>
          <a:bodyPr>
            <a:noAutofit/>
          </a:bodyPr>
          <a:lstStyle/>
          <a:p>
            <a:r>
              <a:rPr lang="kk-KZ" sz="1900" b="1" dirty="0" smtClean="0">
                <a:latin typeface="Times New Roman" panose="02020603050405020304" pitchFamily="18" charset="0"/>
                <a:cs typeface="Times New Roman" panose="02020603050405020304" pitchFamily="18" charset="0"/>
              </a:rPr>
              <a:t>1-параграф. Аттестаттау комиссиясының құрамы және қызмет тәртібі</a:t>
            </a:r>
            <a:r>
              <a:rPr lang="ru-RU" sz="1900" dirty="0" smtClean="0">
                <a:latin typeface="Times New Roman" panose="02020603050405020304" pitchFamily="18" charset="0"/>
                <a:cs typeface="Times New Roman" panose="02020603050405020304" pitchFamily="18" charset="0"/>
              </a:rPr>
              <a:t/>
            </a:r>
            <a:br>
              <a:rPr lang="ru-RU" sz="1900" dirty="0" smtClean="0">
                <a:latin typeface="Times New Roman" panose="02020603050405020304" pitchFamily="18" charset="0"/>
                <a:cs typeface="Times New Roman" panose="02020603050405020304" pitchFamily="18" charset="0"/>
              </a:rPr>
            </a:br>
            <a:endParaRPr lang="ru-RU" sz="19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sz="quarter" idx="13"/>
          </p:nvPr>
        </p:nvSpPr>
        <p:spPr>
          <a:xfrm>
            <a:off x="179512" y="620688"/>
            <a:ext cx="8964488" cy="6237312"/>
          </a:xfrm>
        </p:spPr>
        <p:txBody>
          <a:bodyPr>
            <a:noAutofit/>
          </a:bodyPr>
          <a:lstStyle/>
          <a:p>
            <a:r>
              <a:rPr lang="kk-KZ" sz="1200" dirty="0">
                <a:latin typeface="Times New Roman" panose="02020603050405020304" pitchFamily="18" charset="0"/>
                <a:cs typeface="Times New Roman" panose="02020603050405020304" pitchFamily="18" charset="0"/>
              </a:rPr>
              <a:t> </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6. Білім беру саласындағы уәкілетті органда, облыстың, республикалық маңызы бар қалаларының және астананың, ауданның, облыстық маңызы бар қаланың білім беруді басқару органдарында (бұдан әрі – аттестаттаушы орган) педагогтерді аттестаттаудан өткізу үшін бірінші басшының бұйрығымен мынадай біліктілік санаттары үшін комиссиялар құрылады.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білім беру ұйымдарында:</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«педагог-модератор» (ведомстволық бағыныстағы білім беру ұйымдары және салалық мемлекеттік органның білім беру ұйымдары үшін);</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ауданның (қаланың), облыстық маңызы бар қаланың білім басқармасы органында:</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«педагог-модератор»;</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«педагог-сарапшы»;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«үшінші санатты басшының орынбасары»;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«екінші санатты басшының орынбасары»;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«үшінші санатты басшы»,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«екінші санатты басшы»;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облыстың, республикалық маңызы бар қаланың және астананың білім беруді басқару органында:</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«педагог-зерттеуші»;</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«педагог-шебер» (әдістемелік кабинеттердің (орталықтардың) әдіскерлері үшін); </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«бірінші санатты басшының орынбасары»;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«бірінші санатты басшы»;</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«педагог-модератор», «педагог-сарапшы», «үшінші санаттағы басшының орынбасары», «екінші санаттағы басшының орынбасары», «үшінші санаттағы басшы», «екінші санаттағы басшы» (техникалық және кәсіптік, орта білімнен кейінгі білім беру  ұйымдары, ведомстволық бағыныстағы білім беру ұйымдары, әдістемелік кабинеттер (орталықтар) үшін);</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білім беру саласындағы уәкілетті органның жанынан:</a:t>
            </a:r>
            <a:endParaRPr lang="ru-RU" sz="1200" dirty="0">
              <a:latin typeface="Times New Roman" panose="02020603050405020304" pitchFamily="18" charset="0"/>
              <a:cs typeface="Times New Roman" panose="02020603050405020304" pitchFamily="18" charset="0"/>
            </a:endParaRPr>
          </a:p>
          <a:p>
            <a:r>
              <a:rPr lang="kk-KZ" sz="1200" dirty="0">
                <a:latin typeface="Times New Roman" panose="02020603050405020304" pitchFamily="18" charset="0"/>
                <a:cs typeface="Times New Roman" panose="02020603050405020304" pitchFamily="18" charset="0"/>
              </a:rPr>
              <a:t>«педагог-шебер»;	</a:t>
            </a:r>
            <a:endParaRPr lang="ru-RU" sz="1200" dirty="0">
              <a:latin typeface="Times New Roman" panose="02020603050405020304" pitchFamily="18" charset="0"/>
              <a:cs typeface="Times New Roman" panose="02020603050405020304" pitchFamily="18" charset="0"/>
            </a:endParaRPr>
          </a:p>
          <a:p>
            <a:endParaRPr lang="ru-RU" sz="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562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ПББ  өтуге өтініш берген кезде педагогтер тапсыру тілін (қазақ, орыс), күнін, уақытын, тестілеу орынын таңдайды. Тестілеуден бір күн бұрын педагогке тестілеу күні, уақыты, орны туралы хабарлама жіберіледі.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29. ПББ педагогтің өтінішіне сәйкес білім беру саласындағы уәкілетті орган айқындаған мерзімдерде өткізіледі.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30. ПББ өтеді: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педагогтер кезекті аттестаттауда жылына 1 (бір) рет – тегін, 1 (бір) рет – ақылы негізде 1 АЕК көлемінде;</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мерзімінен бұрын аттестаттауға үміткер педагогтер жылына 1 (бір) рет – тегін. </a:t>
            </a:r>
            <a:endParaRPr lang="kk-KZ" dirty="0" smtClean="0">
              <a:latin typeface="Times New Roman" panose="02020603050405020304" pitchFamily="18" charset="0"/>
              <a:cs typeface="Times New Roman" panose="02020603050405020304" pitchFamily="18" charset="0"/>
            </a:endParaRPr>
          </a:p>
          <a:p>
            <a:r>
              <a:rPr lang="ru-RU" dirty="0" err="1" smtClean="0">
                <a:solidFill>
                  <a:srgbClr val="C00000"/>
                </a:solidFill>
                <a:latin typeface="Times New Roman" panose="02020603050405020304" pitchFamily="18" charset="0"/>
                <a:cs typeface="Times New Roman" panose="02020603050405020304" pitchFamily="18" charset="0"/>
              </a:rPr>
              <a:t>Сынамалық</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тестілеу</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мұғалімнің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қалауы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бойынша</a:t>
            </a:r>
            <a:r>
              <a:rPr lang="ru-RU" dirty="0" smtClean="0">
                <a:solidFill>
                  <a:srgbClr val="C00000"/>
                </a:solidFill>
                <a:latin typeface="Times New Roman" panose="02020603050405020304" pitchFamily="18" charset="0"/>
                <a:cs typeface="Times New Roman" panose="02020603050405020304" pitchFamily="18" charset="0"/>
              </a:rPr>
              <a:t>) – </a:t>
            </a:r>
            <a:r>
              <a:rPr lang="ru-RU" dirty="0" err="1" smtClean="0">
                <a:solidFill>
                  <a:srgbClr val="C00000"/>
                </a:solidFill>
                <a:latin typeface="Times New Roman" panose="02020603050405020304" pitchFamily="18" charset="0"/>
                <a:cs typeface="Times New Roman" panose="02020603050405020304" pitchFamily="18" charset="0"/>
              </a:rPr>
              <a:t>жыл</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бойы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ақылы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негізде</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Сынамалық</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тестілеудің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нәтижелері</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аттестаттаудан</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өту</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үшін</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негіз</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болып</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табылмайды</a:t>
            </a:r>
            <a:r>
              <a:rPr lang="ru-RU" dirty="0" smtClean="0">
                <a:solidFill>
                  <a:srgbClr val="C00000"/>
                </a:solidFill>
                <a:latin typeface="Times New Roman" panose="02020603050405020304" pitchFamily="18" charset="0"/>
                <a:cs typeface="Times New Roman" panose="02020603050405020304" pitchFamily="18" charset="0"/>
              </a:rPr>
              <a:t>.</a:t>
            </a:r>
            <a:endParaRPr lang="ru-RU" dirty="0">
              <a:solidFill>
                <a:srgbClr val="C0000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3280074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lnSpcReduction="10000"/>
          </a:bodyPr>
          <a:lstStyle/>
          <a:p>
            <a:r>
              <a:rPr lang="ru-RU" dirty="0" smtClean="0">
                <a:latin typeface="Times New Roman" panose="02020603050405020304" pitchFamily="18" charset="0"/>
                <a:cs typeface="Times New Roman" panose="02020603050405020304" pitchFamily="18" charset="0"/>
              </a:rPr>
              <a:t>32. «Педагог-модератор»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тұңғыш</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рет</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алуға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үміткер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педагогтер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 ПББ </a:t>
            </a:r>
            <a:r>
              <a:rPr lang="ru-RU" dirty="0" err="1" smtClean="0">
                <a:latin typeface="Times New Roman" panose="02020603050405020304" pitchFamily="18" charset="0"/>
                <a:cs typeface="Times New Roman" panose="02020603050405020304" pitchFamily="18" charset="0"/>
              </a:rPr>
              <a:t>келесі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тапсырмалардан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тұрады</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 </a:t>
            </a:r>
            <a:r>
              <a:rPr lang="ru-RU" dirty="0" err="1" smtClean="0">
                <a:latin typeface="Times New Roman" panose="02020603050405020304" pitchFamily="18" charset="0"/>
                <a:cs typeface="Times New Roman" panose="02020603050405020304" pitchFamily="18" charset="0"/>
              </a:rPr>
              <a:t>бастауыш</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педагогтері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Пәндік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оқыту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әдістемесі</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елу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тапсырма</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негізгі</a:t>
            </a:r>
            <a:r>
              <a:rPr lang="ru-RU" dirty="0" smtClean="0">
                <a:latin typeface="Times New Roman" panose="02020603050405020304" pitchFamily="18" charset="0"/>
                <a:cs typeface="Times New Roman" panose="02020603050405020304" pitchFamily="18" charset="0"/>
              </a:rPr>
              <a:t> орта, </a:t>
            </a:r>
            <a:r>
              <a:rPr lang="ru-RU" dirty="0" err="1" smtClean="0">
                <a:latin typeface="Times New Roman" panose="02020603050405020304" pitchFamily="18" charset="0"/>
                <a:cs typeface="Times New Roman" panose="02020603050405020304" pitchFamily="18" charset="0"/>
              </a:rPr>
              <a:t>жалпы</a:t>
            </a:r>
            <a:r>
              <a:rPr lang="ru-RU" dirty="0" smtClean="0">
                <a:latin typeface="Times New Roman" panose="02020603050405020304" pitchFamily="18" charset="0"/>
                <a:cs typeface="Times New Roman" panose="02020603050405020304" pitchFamily="18" charset="0"/>
              </a:rPr>
              <a:t> орта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педагогтері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ұйымдарының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әдіскерлері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Пәндік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оқыту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әдістемесі</a:t>
            </a:r>
            <a:r>
              <a:rPr lang="ru-RU" dirty="0" smtClean="0">
                <a:latin typeface="Times New Roman" panose="02020603050405020304" pitchFamily="18" charset="0"/>
                <a:cs typeface="Times New Roman" panose="02020603050405020304" pitchFamily="18" charset="0"/>
              </a:rPr>
              <a:t>» – </a:t>
            </a:r>
            <a:r>
              <a:rPr lang="ru-RU" dirty="0" err="1" smtClean="0">
                <a:latin typeface="Times New Roman" panose="02020603050405020304" pitchFamily="18" charset="0"/>
                <a:cs typeface="Times New Roman" panose="02020603050405020304" pitchFamily="18" charset="0"/>
              </a:rPr>
              <a:t>елу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тапсырма</a:t>
            </a:r>
            <a:r>
              <a:rPr lang="ru-RU" dirty="0" smtClean="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59922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p:txBody>
          <a:bodyPr>
            <a:normAutofit fontScale="70000" lnSpcReduction="20000"/>
          </a:bodyPr>
          <a:lstStyle/>
          <a:p>
            <a:r>
              <a:rPr lang="ru-RU" dirty="0" smtClean="0">
                <a:latin typeface="Times New Roman" panose="02020603050405020304" pitchFamily="18" charset="0"/>
                <a:cs typeface="Times New Roman" panose="02020603050405020304" pitchFamily="18" charset="0"/>
              </a:rPr>
              <a:t>33. ПББ </a:t>
            </a:r>
            <a:r>
              <a:rPr lang="ru-RU" dirty="0" err="1" smtClean="0">
                <a:latin typeface="Times New Roman" panose="02020603050405020304" pitchFamily="18" charset="0"/>
                <a:cs typeface="Times New Roman" panose="02020603050405020304" pitchFamily="18" charset="0"/>
              </a:rPr>
              <a:t>нәтижесі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шекті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деңгейге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жеткен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кезде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саналады</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1) </a:t>
            </a:r>
            <a:r>
              <a:rPr lang="ru-RU" dirty="0" err="1" smtClean="0">
                <a:latin typeface="Times New Roman" panose="02020603050405020304" pitchFamily="18" charset="0"/>
                <a:cs typeface="Times New Roman" panose="02020603050405020304" pitchFamily="18" charset="0"/>
              </a:rPr>
              <a:t>барлық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лауазымдағы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педагогтер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«педагог-модератор»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a:t>
            </a:r>
            <a:r>
              <a:rPr lang="ru-RU" dirty="0" smtClean="0">
                <a:latin typeface="Times New Roman" panose="02020603050405020304" pitchFamily="18" charset="0"/>
                <a:cs typeface="Times New Roman" panose="02020603050405020304" pitchFamily="18" charset="0"/>
              </a:rPr>
              <a:t> – 60%;</a:t>
            </a:r>
          </a:p>
          <a:p>
            <a:r>
              <a:rPr lang="ru-RU" dirty="0" smtClean="0">
                <a:latin typeface="Times New Roman" panose="02020603050405020304" pitchFamily="18" charset="0"/>
                <a:cs typeface="Times New Roman" panose="02020603050405020304" pitchFamily="18" charset="0"/>
              </a:rPr>
              <a:t>«педагог-</a:t>
            </a:r>
            <a:r>
              <a:rPr lang="ru-RU" dirty="0" err="1" smtClean="0">
                <a:latin typeface="Times New Roman" panose="02020603050405020304" pitchFamily="18" charset="0"/>
                <a:cs typeface="Times New Roman" panose="02020603050405020304" pitchFamily="18" charset="0"/>
              </a:rPr>
              <a:t>сарапшы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a:t>
            </a:r>
            <a:r>
              <a:rPr lang="ru-RU" dirty="0" smtClean="0">
                <a:latin typeface="Times New Roman" panose="02020603050405020304" pitchFamily="18" charset="0"/>
                <a:cs typeface="Times New Roman" panose="02020603050405020304" pitchFamily="18" charset="0"/>
              </a:rPr>
              <a:t> – 70 %;</a:t>
            </a:r>
          </a:p>
          <a:p>
            <a:r>
              <a:rPr lang="ru-RU" dirty="0" smtClean="0">
                <a:latin typeface="Times New Roman" panose="02020603050405020304" pitchFamily="18" charset="0"/>
                <a:cs typeface="Times New Roman" panose="02020603050405020304" pitchFamily="18" charset="0"/>
              </a:rPr>
              <a:t>«педагог-</a:t>
            </a:r>
            <a:r>
              <a:rPr lang="ru-RU" dirty="0" err="1" smtClean="0">
                <a:latin typeface="Times New Roman" panose="02020603050405020304" pitchFamily="18" charset="0"/>
                <a:cs typeface="Times New Roman" panose="02020603050405020304" pitchFamily="18" charset="0"/>
              </a:rPr>
              <a:t>зерттеуші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a:t>
            </a:r>
            <a:r>
              <a:rPr lang="ru-RU" dirty="0" smtClean="0">
                <a:latin typeface="Times New Roman" panose="02020603050405020304" pitchFamily="18" charset="0"/>
                <a:cs typeface="Times New Roman" panose="02020603050405020304" pitchFamily="18" charset="0"/>
              </a:rPr>
              <a:t> – 80 %;</a:t>
            </a:r>
          </a:p>
          <a:p>
            <a:r>
              <a:rPr lang="ru-RU" dirty="0" smtClean="0">
                <a:latin typeface="Times New Roman" panose="02020603050405020304" pitchFamily="18" charset="0"/>
                <a:cs typeface="Times New Roman" panose="02020603050405020304" pitchFamily="18" charset="0"/>
              </a:rPr>
              <a:t>«педагог-</a:t>
            </a:r>
            <a:r>
              <a:rPr lang="ru-RU" dirty="0" err="1" smtClean="0">
                <a:latin typeface="Times New Roman" panose="02020603050405020304" pitchFamily="18" charset="0"/>
                <a:cs typeface="Times New Roman" panose="02020603050405020304" pitchFamily="18" charset="0"/>
              </a:rPr>
              <a:t>шебер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a:t>
            </a:r>
            <a:r>
              <a:rPr lang="ru-RU" dirty="0" smtClean="0">
                <a:latin typeface="Times New Roman" panose="02020603050405020304" pitchFamily="18" charset="0"/>
                <a:cs typeface="Times New Roman" panose="02020603050405020304" pitchFamily="18" charset="0"/>
              </a:rPr>
              <a:t> – 90 %.</a:t>
            </a:r>
          </a:p>
          <a:p>
            <a:r>
              <a:rPr lang="ru-RU" dirty="0" err="1" smtClean="0">
                <a:solidFill>
                  <a:srgbClr val="C00000"/>
                </a:solidFill>
                <a:latin typeface="Times New Roman" panose="02020603050405020304" pitchFamily="18" charset="0"/>
                <a:cs typeface="Times New Roman" panose="02020603050405020304" pitchFamily="18" charset="0"/>
              </a:rPr>
              <a:t>педагогтер</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үшін</a:t>
            </a:r>
            <a:r>
              <a:rPr lang="ru-RU" dirty="0" smtClean="0">
                <a:solidFill>
                  <a:srgbClr val="C00000"/>
                </a:solidFill>
                <a:latin typeface="Times New Roman" panose="02020603050405020304" pitchFamily="18" charset="0"/>
                <a:cs typeface="Times New Roman" panose="02020603050405020304" pitchFamily="18" charset="0"/>
              </a:rPr>
              <a:t> – </a:t>
            </a:r>
            <a:r>
              <a:rPr lang="ru-RU" dirty="0" err="1" smtClean="0">
                <a:solidFill>
                  <a:srgbClr val="C00000"/>
                </a:solidFill>
                <a:latin typeface="Times New Roman" panose="02020603050405020304" pitchFamily="18" charset="0"/>
                <a:cs typeface="Times New Roman" panose="02020603050405020304" pitchFamily="18" charset="0"/>
              </a:rPr>
              <a:t>сексен</a:t>
            </a:r>
            <a:r>
              <a:rPr lang="ru-RU" dirty="0" smtClean="0">
                <a:solidFill>
                  <a:srgbClr val="C00000"/>
                </a:solidFill>
                <a:latin typeface="Times New Roman" panose="02020603050405020304" pitchFamily="18" charset="0"/>
                <a:cs typeface="Times New Roman" panose="02020603050405020304" pitchFamily="18" charset="0"/>
              </a:rPr>
              <a:t> минут, «Математика», «Физика», «Химия», «Информатика» </a:t>
            </a:r>
            <a:r>
              <a:rPr lang="ru-RU" dirty="0" err="1" smtClean="0">
                <a:solidFill>
                  <a:srgbClr val="C00000"/>
                </a:solidFill>
                <a:latin typeface="Times New Roman" panose="02020603050405020304" pitchFamily="18" charset="0"/>
                <a:cs typeface="Times New Roman" panose="02020603050405020304" pitchFamily="18" charset="0"/>
              </a:rPr>
              <a:t>пәндері</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үшін</a:t>
            </a:r>
            <a:r>
              <a:rPr lang="ru-RU" dirty="0" smtClean="0">
                <a:solidFill>
                  <a:srgbClr val="C00000"/>
                </a:solidFill>
                <a:latin typeface="Times New Roman" panose="02020603050405020304" pitchFamily="18" charset="0"/>
                <a:cs typeface="Times New Roman" panose="02020603050405020304" pitchFamily="18" charset="0"/>
              </a:rPr>
              <a:t> – </a:t>
            </a:r>
            <a:r>
              <a:rPr lang="ru-RU" dirty="0" err="1" smtClean="0">
                <a:solidFill>
                  <a:srgbClr val="C00000"/>
                </a:solidFill>
                <a:latin typeface="Times New Roman" panose="02020603050405020304" pitchFamily="18" charset="0"/>
                <a:cs typeface="Times New Roman" panose="02020603050405020304" pitchFamily="18" charset="0"/>
              </a:rPr>
              <a:t>жүз</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жиырма</a:t>
            </a:r>
            <a:r>
              <a:rPr lang="ru-RU" dirty="0" smtClean="0">
                <a:solidFill>
                  <a:srgbClr val="C00000"/>
                </a:solidFill>
                <a:latin typeface="Times New Roman" panose="02020603050405020304" pitchFamily="18" charset="0"/>
                <a:cs typeface="Times New Roman" panose="02020603050405020304" pitchFamily="18" charset="0"/>
              </a:rPr>
              <a:t> бес минут; </a:t>
            </a:r>
          </a:p>
          <a:p>
            <a:r>
              <a:rPr lang="ru-RU" dirty="0" err="1" smtClean="0">
                <a:solidFill>
                  <a:srgbClr val="C00000"/>
                </a:solidFill>
                <a:latin typeface="Times New Roman" panose="02020603050405020304" pitchFamily="18" charset="0"/>
                <a:cs typeface="Times New Roman" panose="02020603050405020304" pitchFamily="18" charset="0"/>
              </a:rPr>
              <a:t>білім</a:t>
            </a:r>
            <a:r>
              <a:rPr lang="ru-RU" dirty="0" smtClean="0">
                <a:solidFill>
                  <a:srgbClr val="C00000"/>
                </a:solidFill>
                <a:latin typeface="Times New Roman" panose="02020603050405020304" pitchFamily="18" charset="0"/>
                <a:cs typeface="Times New Roman" panose="02020603050405020304" pitchFamily="18" charset="0"/>
              </a:rPr>
              <a:t> беру </a:t>
            </a:r>
            <a:r>
              <a:rPr lang="ru-RU" dirty="0" err="1" smtClean="0">
                <a:solidFill>
                  <a:srgbClr val="C00000"/>
                </a:solidFill>
                <a:latin typeface="Times New Roman" panose="02020603050405020304" pitchFamily="18" charset="0"/>
                <a:cs typeface="Times New Roman" panose="02020603050405020304" pitchFamily="18" charset="0"/>
              </a:rPr>
              <a:t>ұйымдарының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әдістемелік</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кабинеттердің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орталықтардың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бірінші</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басшылары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басшысының</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орынбасарлары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әдістемелік</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кабинеттер</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орталықтар</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әдіскерлері</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үшін</a:t>
            </a:r>
            <a:r>
              <a:rPr lang="ru-RU" dirty="0" smtClean="0">
                <a:solidFill>
                  <a:srgbClr val="C00000"/>
                </a:solidFill>
                <a:latin typeface="Times New Roman" panose="02020603050405020304" pitchFamily="18" charset="0"/>
                <a:cs typeface="Times New Roman" panose="02020603050405020304" pitchFamily="18" charset="0"/>
              </a:rPr>
              <a:t> – </a:t>
            </a:r>
            <a:r>
              <a:rPr lang="ru-RU" dirty="0" err="1" smtClean="0">
                <a:solidFill>
                  <a:srgbClr val="C00000"/>
                </a:solidFill>
                <a:latin typeface="Times New Roman" panose="02020603050405020304" pitchFamily="18" charset="0"/>
                <a:cs typeface="Times New Roman" panose="02020603050405020304" pitchFamily="18" charset="0"/>
              </a:rPr>
              <a:t>тоқсан</a:t>
            </a:r>
            <a:r>
              <a:rPr lang="ru-RU" dirty="0" smtClean="0">
                <a:solidFill>
                  <a:srgbClr val="C00000"/>
                </a:solidFill>
                <a:latin typeface="Times New Roman" panose="02020603050405020304" pitchFamily="18" charset="0"/>
                <a:cs typeface="Times New Roman" panose="02020603050405020304" pitchFamily="18" charset="0"/>
              </a:rPr>
              <a:t> минут. </a:t>
            </a:r>
          </a:p>
          <a:p>
            <a:endParaRPr lang="ru-RU" dirty="0" smtClean="0">
              <a:solidFill>
                <a:srgbClr val="C00000"/>
              </a:solidFill>
              <a:latin typeface="Times New Roman" panose="02020603050405020304" pitchFamily="18" charset="0"/>
              <a:cs typeface="Times New Roman" panose="02020603050405020304" pitchFamily="18" charset="0"/>
            </a:endParaRPr>
          </a:p>
          <a:p>
            <a:r>
              <a:rPr lang="ru-RU" dirty="0" smtClean="0">
                <a:solidFill>
                  <a:srgbClr val="C00000"/>
                </a:solidFill>
                <a:latin typeface="Times New Roman" panose="02020603050405020304" pitchFamily="18" charset="0"/>
                <a:cs typeface="Times New Roman" panose="02020603050405020304" pitchFamily="18" charset="0"/>
              </a:rPr>
              <a:t>ПББ </a:t>
            </a:r>
            <a:r>
              <a:rPr lang="ru-RU" dirty="0" err="1" smtClean="0">
                <a:solidFill>
                  <a:srgbClr val="C00000"/>
                </a:solidFill>
                <a:latin typeface="Times New Roman" panose="02020603050405020304" pitchFamily="18" charset="0"/>
                <a:cs typeface="Times New Roman" panose="02020603050405020304" pitchFamily="18" charset="0"/>
              </a:rPr>
              <a:t>нәтижесі</a:t>
            </a:r>
            <a:r>
              <a:rPr lang="ru-RU" dirty="0" smtClean="0">
                <a:solidFill>
                  <a:srgbClr val="C00000"/>
                </a:solidFill>
                <a:latin typeface="Times New Roman" panose="02020603050405020304" pitchFamily="18" charset="0"/>
                <a:cs typeface="Times New Roman" panose="02020603050405020304" pitchFamily="18" charset="0"/>
              </a:rPr>
              <a:t> ПББ </a:t>
            </a:r>
            <a:r>
              <a:rPr lang="ru-RU" dirty="0" err="1" smtClean="0">
                <a:solidFill>
                  <a:srgbClr val="C00000"/>
                </a:solidFill>
                <a:latin typeface="Times New Roman" panose="02020603050405020304" pitchFamily="18" charset="0"/>
                <a:cs typeface="Times New Roman" panose="02020603050405020304" pitchFamily="18" charset="0"/>
              </a:rPr>
              <a:t>тапсырған</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күннен</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бастап</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бір</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жылға</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жарамды</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болып</a:t>
            </a:r>
            <a:r>
              <a:rPr lang="ru-RU" dirty="0" smtClean="0">
                <a:solidFill>
                  <a:srgbClr val="C00000"/>
                </a:solidFill>
                <a:latin typeface="Times New Roman" panose="02020603050405020304" pitchFamily="18" charset="0"/>
                <a:cs typeface="Times New Roman" panose="02020603050405020304" pitchFamily="18" charset="0"/>
              </a:rPr>
              <a:t> </a:t>
            </a:r>
            <a:r>
              <a:rPr lang="ru-RU" dirty="0" err="1" smtClean="0">
                <a:solidFill>
                  <a:srgbClr val="C00000"/>
                </a:solidFill>
                <a:latin typeface="Times New Roman" panose="02020603050405020304" pitchFamily="18" charset="0"/>
                <a:cs typeface="Times New Roman" panose="02020603050405020304" pitchFamily="18" charset="0"/>
              </a:rPr>
              <a:t>саналады</a:t>
            </a:r>
            <a:r>
              <a:rPr lang="ru-RU" dirty="0" smtClean="0">
                <a:solidFill>
                  <a:srgbClr val="C00000"/>
                </a:solidFill>
                <a:latin typeface="Times New Roman" panose="02020603050405020304" pitchFamily="18" charset="0"/>
                <a:cs typeface="Times New Roman" panose="02020603050405020304" pitchFamily="18" charset="0"/>
              </a:rPr>
              <a:t>.</a:t>
            </a:r>
          </a:p>
          <a:p>
            <a:endParaRPr lang="ru-RU" dirty="0"/>
          </a:p>
        </p:txBody>
      </p:sp>
    </p:spTree>
    <p:extLst>
      <p:ext uri="{BB962C8B-B14F-4D97-AF65-F5344CB8AC3E}">
        <p14:creationId xmlns:p14="http://schemas.microsoft.com/office/powerpoint/2010/main" val="32600878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395536" y="548680"/>
            <a:ext cx="8291264" cy="5577483"/>
          </a:xfrm>
        </p:spPr>
        <p:txBody>
          <a:bodyPr>
            <a:normAutofit/>
          </a:bodyPr>
          <a:lstStyle/>
          <a:p>
            <a:r>
              <a:rPr lang="ru-RU" sz="1200" dirty="0" smtClean="0">
                <a:latin typeface="Times New Roman" panose="02020603050405020304" pitchFamily="18" charset="0"/>
                <a:cs typeface="Times New Roman" panose="02020603050405020304" pitchFamily="18" charset="0"/>
              </a:rPr>
              <a:t>1) «педагог-модератор» </a:t>
            </a:r>
            <a:r>
              <a:rPr lang="ru-RU" sz="1200" dirty="0" err="1" smtClean="0">
                <a:latin typeface="Times New Roman" panose="02020603050405020304" pitchFamily="18" charset="0"/>
                <a:cs typeface="Times New Roman" panose="02020603050405020304" pitchFamily="18" charset="0"/>
              </a:rPr>
              <a:t>біліктілік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санатына</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тиісті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бейіні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бойынша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өзге</a:t>
            </a:r>
            <a:r>
              <a:rPr lang="ru-RU" sz="1200" dirty="0" smtClean="0">
                <a:latin typeface="Times New Roman" panose="02020603050405020304" pitchFamily="18" charset="0"/>
                <a:cs typeface="Times New Roman" panose="02020603050405020304" pitchFamily="18" charset="0"/>
              </a:rPr>
              <a:t> де </a:t>
            </a:r>
            <a:r>
              <a:rPr lang="ru-RU" sz="1200" dirty="0" err="1" smtClean="0">
                <a:latin typeface="Times New Roman" panose="02020603050405020304" pitchFamily="18" charset="0"/>
                <a:cs typeface="Times New Roman" panose="02020603050405020304" pitchFamily="18" charset="0"/>
              </a:rPr>
              <a:t>кәсіптік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адамдар</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сонымен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қатар</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біліктілігіне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қайта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даярлау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туралы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құжаты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кемінде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екі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жыл</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өтілі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мынадай</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кәсіптік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құзыреттіліктері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тұлғалар</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алушылардың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тәрбиеленушілердің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жеке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ерекшеліктері</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қажеттіліктерін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ескере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отырып</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сабақты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қызмет</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іс</a:t>
            </a:r>
            <a:r>
              <a:rPr lang="ru-RU" sz="1200" dirty="0" smtClean="0">
                <a:latin typeface="Times New Roman" panose="02020603050405020304" pitchFamily="18" charset="0"/>
                <a:cs typeface="Times New Roman" panose="02020603050405020304" pitchFamily="18" charset="0"/>
              </a:rPr>
              <a:t>-шара) </a:t>
            </a:r>
            <a:r>
              <a:rPr lang="ru-RU" sz="1200" dirty="0" err="1" smtClean="0">
                <a:latin typeface="Times New Roman" panose="02020603050405020304" pitchFamily="18" charset="0"/>
                <a:cs typeface="Times New Roman" panose="02020603050405020304" pitchFamily="18" charset="0"/>
              </a:rPr>
              <a:t>жоспарлайды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өткізеді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күтілетін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нәтижелерге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жеткізу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бағалаудың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қажетті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әдістемелері</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құралдарын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анықтайды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қауіпсіз</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қолайлы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дамыту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ортасын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қолдайды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өз</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жұмысында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этикалық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нормаларды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қолданады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алушылармен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тәрбиеленушілермен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ата-аналармен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заңды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өкілдермен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оқыту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нәтижелерін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жақсарту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жолдарын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талқылайды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алушылардың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тәрбиеленушілердің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жеке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қабілеттері</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қажеттіліктерін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ескеретін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әріптестердің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өзекті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нәтижелері</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өз</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тәжірибесін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талдайды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келісілген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тиісті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аудандық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қалалық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басқармасының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жоспарына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бекітілген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деңгейіндегі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тізбеге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олимпиадаларға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конкурстарға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жарыстарға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қатысушылары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болады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келісілген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тиісті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аудандық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қалалық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басқармасының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жоспарына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бекітілген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деңгейіндегі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тізбеге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олимпиадаларға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конкурстарға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жарыстарға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қатысушы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болып</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табылады</a:t>
            </a:r>
            <a:r>
              <a:rPr lang="ru-RU" sz="1200" dirty="0" smtClean="0">
                <a:latin typeface="Times New Roman" panose="02020603050405020304" pitchFamily="18" charset="0"/>
                <a:cs typeface="Times New Roman" panose="02020603050405020304" pitchFamily="18" charset="0"/>
              </a:rPr>
              <a:t>;</a:t>
            </a:r>
          </a:p>
          <a:p>
            <a:endParaRPr lang="ru-RU" sz="1200" dirty="0"/>
          </a:p>
        </p:txBody>
      </p:sp>
    </p:spTree>
    <p:extLst>
      <p:ext uri="{BB962C8B-B14F-4D97-AF65-F5344CB8AC3E}">
        <p14:creationId xmlns:p14="http://schemas.microsoft.com/office/powerpoint/2010/main" val="2598056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395536" y="116632"/>
            <a:ext cx="8291264" cy="6009531"/>
          </a:xfrm>
        </p:spPr>
        <p:txBody>
          <a:bodyPr>
            <a:normAutofit fontScale="70000" lnSpcReduction="20000"/>
          </a:bodyPr>
          <a:lstStyle/>
          <a:p>
            <a:r>
              <a:rPr lang="ru-RU" dirty="0" smtClean="0">
                <a:latin typeface="Times New Roman" panose="02020603050405020304" pitchFamily="18" charset="0"/>
                <a:cs typeface="Times New Roman" panose="02020603050405020304" pitchFamily="18" charset="0"/>
              </a:rPr>
              <a:t>2) «педагог-</a:t>
            </a:r>
            <a:r>
              <a:rPr lang="ru-RU" dirty="0" err="1" smtClean="0">
                <a:latin typeface="Times New Roman" panose="02020603050405020304" pitchFamily="18" charset="0"/>
                <a:cs typeface="Times New Roman" panose="02020603050405020304" pitchFamily="18" charset="0"/>
              </a:rPr>
              <a:t>сарапшы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санатына</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бейіні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бойынша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немесе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өзге</a:t>
            </a:r>
            <a:r>
              <a:rPr lang="ru-RU" dirty="0" smtClean="0">
                <a:latin typeface="Times New Roman" panose="02020603050405020304" pitchFamily="18" charset="0"/>
                <a:cs typeface="Times New Roman" panose="02020603050405020304" pitchFamily="18" charset="0"/>
              </a:rPr>
              <a:t> де </a:t>
            </a:r>
            <a:r>
              <a:rPr lang="ru-RU" dirty="0" err="1" smtClean="0">
                <a:latin typeface="Times New Roman" panose="02020603050405020304" pitchFamily="18" charset="0"/>
                <a:cs typeface="Times New Roman" panose="02020603050405020304" pitchFamily="18" charset="0"/>
              </a:rPr>
              <a:t>кәсіптік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білімі</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адамдар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сонымен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қатар</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біліктілігіне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қайта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даярлау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туралы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құжаты</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кемінде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жыл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педагогикалық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өтілі</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мынадай</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кәсіптік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құзыреттері</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тұлғалар</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«педагог-модератор» </a:t>
            </a:r>
            <a:r>
              <a:rPr lang="ru-RU" dirty="0" err="1" smtClean="0">
                <a:latin typeface="Times New Roman" panose="02020603050405020304" pitchFamily="18" charset="0"/>
                <a:cs typeface="Times New Roman" panose="02020603050405020304" pitchFamily="18" charset="0"/>
              </a:rPr>
              <a:t>біліктілік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санатының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жалпы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талаптарына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келеді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бұдан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басқа</a:t>
            </a:r>
            <a:r>
              <a:rPr lang="ru-RU" dirty="0" smtClean="0">
                <a:latin typeface="Times New Roman" panose="02020603050405020304" pitchFamily="18" charset="0"/>
                <a:cs typeface="Times New Roman" panose="02020603050405020304" pitchFamily="18" charset="0"/>
              </a:rPr>
              <a:t>:</a:t>
            </a:r>
          </a:p>
          <a:p>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пәнаралық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пәндік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байланыстарды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технологиялары</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стратегияларын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жоспарлайды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қолданады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қабілеттер</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қажеттіліктерді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ескереді</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қауіпсіз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қолайлы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дамыту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ортасын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қамтамасыз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етеді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жұмысында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жоғары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этикалық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нормаларды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басшылыққа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алады</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алушылардың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тәрбиеленушілердің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қабілеттерінің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дамуы</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ілгерілеуін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бағалайды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қадағалайды</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алушылардың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тәрбиеленушілердің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жеке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қабілеттері</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қажеттіліктерін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дамыту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бойынша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тәжірибесінің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нәтижелерін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және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әріптестердің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өзекті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зерттеулерін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бағалайды</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аудан</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қала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облыстық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маңызы</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қала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деңгейінде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жұмыстың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әртүрлі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нысандары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арқылы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әріптестеріне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әдістемелік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қолдау</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көрсетеді</a:t>
            </a:r>
            <a:r>
              <a:rPr lang="ru-RU" dirty="0" smtClean="0">
                <a:latin typeface="Times New Roman" panose="02020603050405020304" pitchFamily="18" charset="0"/>
                <a:cs typeface="Times New Roman" panose="02020603050405020304" pitchFamily="18" charset="0"/>
              </a:rPr>
              <a:t>;</a:t>
            </a:r>
          </a:p>
          <a:p>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саласындағы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уәкілетті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органмен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келісілген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салаға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уәкілетті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органның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немесе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саласындағы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уәкілетті</a:t>
            </a:r>
            <a:r>
              <a:rPr lang="ru-RU" dirty="0" smtClean="0">
                <a:latin typeface="Times New Roman" panose="02020603050405020304" pitchFamily="18" charset="0"/>
                <a:cs typeface="Times New Roman" panose="02020603050405020304" pitchFamily="18" charset="0"/>
              </a:rPr>
              <a:t> органы  </a:t>
            </a:r>
            <a:r>
              <a:rPr lang="ru-RU" dirty="0" err="1" smtClean="0">
                <a:latin typeface="Times New Roman" panose="02020603050405020304" pitchFamily="18" charset="0"/>
                <a:cs typeface="Times New Roman" panose="02020603050405020304" pitchFamily="18" charset="0"/>
              </a:rPr>
              <a:t>бекіткен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немесе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аудандық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қалалық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облыстық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деңгейдегі</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республикалық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маңызы</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қалалардың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астананың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органының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жоспарына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немесе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аудан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облыс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республикалық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маңызы</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қалалар</a:t>
            </a:r>
            <a:r>
              <a:rPr lang="ru-RU" dirty="0" smtClean="0">
                <a:latin typeface="Times New Roman" panose="02020603050405020304" pitchFamily="18" charset="0"/>
                <a:cs typeface="Times New Roman" panose="02020603050405020304" pitchFamily="18" charset="0"/>
              </a:rPr>
              <a:t>, республика </a:t>
            </a:r>
            <a:r>
              <a:rPr lang="ru-RU" dirty="0" err="1" smtClean="0">
                <a:latin typeface="Times New Roman" panose="02020603050405020304" pitchFamily="18" charset="0"/>
                <a:cs typeface="Times New Roman" panose="02020603050405020304" pitchFamily="18" charset="0"/>
              </a:rPr>
              <a:t>деңгейінде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республикалық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ведомстволық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бағынысты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ұйымдар</a:t>
            </a:r>
            <a:r>
              <a:rPr lang="ru-RU" dirty="0" smtClean="0">
                <a:latin typeface="Times New Roman" panose="02020603050405020304" pitchFamily="18" charset="0"/>
                <a:cs typeface="Times New Roman" panose="02020603050405020304" pitchFamily="18" charset="0"/>
              </a:rPr>
              <a:t> мен </a:t>
            </a:r>
            <a:r>
              <a:rPr lang="ru-RU" dirty="0" err="1" smtClean="0">
                <a:latin typeface="Times New Roman" panose="02020603050405020304" pitchFamily="18" charset="0"/>
                <a:cs typeface="Times New Roman" panose="02020603050405020304" pitchFamily="18" charset="0"/>
              </a:rPr>
              <a:t>салалық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мемлекеттік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органдардың</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білім</a:t>
            </a:r>
            <a:r>
              <a:rPr lang="ru-RU" dirty="0" smtClean="0">
                <a:latin typeface="Times New Roman" panose="02020603050405020304" pitchFamily="18" charset="0"/>
                <a:cs typeface="Times New Roman" panose="02020603050405020304" pitchFamily="18" charset="0"/>
              </a:rPr>
              <a:t> беру </a:t>
            </a:r>
            <a:r>
              <a:rPr lang="ru-RU" dirty="0" err="1" smtClean="0">
                <a:latin typeface="Times New Roman" panose="02020603050405020304" pitchFamily="18" charset="0"/>
                <a:cs typeface="Times New Roman" panose="02020603050405020304" pitchFamily="18" charset="0"/>
              </a:rPr>
              <a:t>ұйымдары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үшін</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тізіміне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сәйкес</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кәсіби</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шеберлік</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конкурстарына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қатысушы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болып</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табылады</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немесе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аудан</a:t>
            </a:r>
            <a:r>
              <a:rPr lang="ru-RU" dirty="0" smtClean="0">
                <a:latin typeface="Times New Roman" panose="02020603050405020304" pitchFamily="18" charset="0"/>
                <a:cs typeface="Times New Roman" panose="02020603050405020304" pitchFamily="18" charset="0"/>
              </a:rPr>
              <a:t>/</a:t>
            </a:r>
            <a:r>
              <a:rPr lang="ru-RU" dirty="0" err="1" smtClean="0">
                <a:latin typeface="Times New Roman" panose="02020603050405020304" pitchFamily="18" charset="0"/>
                <a:cs typeface="Times New Roman" panose="02020603050405020304" pitchFamily="18" charset="0"/>
              </a:rPr>
              <a:t>қала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облыстық</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маңызы</a:t>
            </a:r>
            <a:r>
              <a:rPr lang="ru-RU" dirty="0" smtClean="0">
                <a:latin typeface="Times New Roman" panose="02020603050405020304" pitchFamily="18" charset="0"/>
                <a:cs typeface="Times New Roman" panose="02020603050405020304" pitchFamily="18" charset="0"/>
              </a:rPr>
              <a:t> бар </a:t>
            </a:r>
            <a:r>
              <a:rPr lang="ru-RU" dirty="0" err="1" smtClean="0">
                <a:latin typeface="Times New Roman" panose="02020603050405020304" pitchFamily="18" charset="0"/>
                <a:cs typeface="Times New Roman" panose="02020603050405020304" pitchFamily="18" charset="0"/>
              </a:rPr>
              <a:t>қала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деңгейінде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конкурстарға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жарыстарға</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қатысушылары</a:t>
            </a:r>
            <a:r>
              <a:rPr lang="ru-RU" dirty="0" smtClean="0">
                <a:latin typeface="Times New Roman" panose="02020603050405020304" pitchFamily="18" charset="0"/>
                <a:cs typeface="Times New Roman" panose="02020603050405020304" pitchFamily="18" charset="0"/>
              </a:rPr>
              <a:t> бар;</a:t>
            </a: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53983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3"/>
          </p:nvPr>
        </p:nvSpPr>
        <p:spPr>
          <a:xfrm>
            <a:off x="323528" y="188640"/>
            <a:ext cx="8291264" cy="5937523"/>
          </a:xfrm>
        </p:spPr>
        <p:txBody>
          <a:bodyPr>
            <a:noAutofit/>
          </a:bodyPr>
          <a:lstStyle/>
          <a:p>
            <a:r>
              <a:rPr lang="ru-RU" sz="1200" dirty="0" smtClean="0">
                <a:latin typeface="Times New Roman" panose="02020603050405020304" pitchFamily="18" charset="0"/>
                <a:cs typeface="Times New Roman" panose="02020603050405020304" pitchFamily="18" charset="0"/>
              </a:rPr>
              <a:t>3) «педагог-</a:t>
            </a:r>
            <a:r>
              <a:rPr lang="ru-RU" sz="1200" dirty="0" err="1" smtClean="0">
                <a:latin typeface="Times New Roman" panose="02020603050405020304" pitchFamily="18" charset="0"/>
                <a:cs typeface="Times New Roman" panose="02020603050405020304" pitchFamily="18" charset="0"/>
              </a:rPr>
              <a:t>зерттеуші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біліктілік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санатына</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бейініне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жоғары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жоғары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орнынан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кейінгі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өзге</a:t>
            </a:r>
            <a:r>
              <a:rPr lang="ru-RU" sz="1200" dirty="0" smtClean="0">
                <a:latin typeface="Times New Roman" panose="02020603050405020304" pitchFamily="18" charset="0"/>
                <a:cs typeface="Times New Roman" panose="02020603050405020304" pitchFamily="18" charset="0"/>
              </a:rPr>
              <a:t> де </a:t>
            </a:r>
            <a:r>
              <a:rPr lang="ru-RU" sz="1200" dirty="0" err="1" smtClean="0">
                <a:latin typeface="Times New Roman" panose="02020603050405020304" pitchFamily="18" charset="0"/>
                <a:cs typeface="Times New Roman" panose="02020603050405020304" pitchFamily="18" charset="0"/>
              </a:rPr>
              <a:t>кәсіптік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кемінде</a:t>
            </a:r>
            <a:r>
              <a:rPr lang="ru-RU" sz="1200" dirty="0" smtClean="0">
                <a:latin typeface="Times New Roman" panose="02020603050405020304" pitchFamily="18" charset="0"/>
                <a:cs typeface="Times New Roman" panose="02020603050405020304" pitchFamily="18" charset="0"/>
              </a:rPr>
              <a:t> бес </a:t>
            </a:r>
            <a:r>
              <a:rPr lang="ru-RU" sz="1200" dirty="0" err="1" smtClean="0">
                <a:latin typeface="Times New Roman" panose="02020603050405020304" pitchFamily="18" charset="0"/>
                <a:cs typeface="Times New Roman" panose="02020603050405020304" pitchFamily="18" charset="0"/>
              </a:rPr>
              <a:t>жыл</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өтілі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мынадай</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кәсіптік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құзыреттері</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тұлғалар</a:t>
            </a:r>
            <a:r>
              <a:rPr lang="ru-RU" sz="1200" dirty="0" smtClean="0">
                <a:latin typeface="Times New Roman" panose="02020603050405020304" pitchFamily="18" charset="0"/>
                <a:cs typeface="Times New Roman" panose="02020603050405020304" pitchFamily="18" charset="0"/>
              </a:rPr>
              <a:t>:</a:t>
            </a:r>
          </a:p>
          <a:p>
            <a:r>
              <a:rPr lang="ru-RU" sz="1200" dirty="0" smtClean="0">
                <a:latin typeface="Times New Roman" panose="02020603050405020304" pitchFamily="18" charset="0"/>
                <a:cs typeface="Times New Roman" panose="02020603050405020304" pitchFamily="18" charset="0"/>
              </a:rPr>
              <a:t>«педагог-</a:t>
            </a:r>
            <a:r>
              <a:rPr lang="ru-RU" sz="1200" dirty="0" err="1" smtClean="0">
                <a:latin typeface="Times New Roman" panose="02020603050405020304" pitchFamily="18" charset="0"/>
                <a:cs typeface="Times New Roman" panose="02020603050405020304" pitchFamily="18" charset="0"/>
              </a:rPr>
              <a:t>сарапшы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біліктілік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санатының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жалпы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талаптарына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келеді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бұдан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басқа</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авторлық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технологиялар</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бағалау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стратегиялары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негізінде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оқытудың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тәрбиелеудің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кіріктірілген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үдерісін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жүзеге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асырады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қауіпсіз</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қолайлы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дамыту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ортасын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басқарады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әріптестеріне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этикалық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нормаларды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түсінуде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қолдау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көрсетеді</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педагогикалық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қоғамдастық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алушылардың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тәрбиеленушілердің</a:t>
            </a:r>
            <a:r>
              <a:rPr lang="ru-RU" sz="1200" dirty="0" smtClean="0">
                <a:latin typeface="Times New Roman" panose="02020603050405020304" pitchFamily="18" charset="0"/>
                <a:cs typeface="Times New Roman" panose="02020603050405020304" pitchFamily="18" charset="0"/>
              </a:rPr>
              <a:t>) даму </a:t>
            </a:r>
            <a:r>
              <a:rPr lang="ru-RU" sz="1200" dirty="0" err="1" smtClean="0">
                <a:latin typeface="Times New Roman" panose="02020603050405020304" pitchFamily="18" charset="0"/>
                <a:cs typeface="Times New Roman" panose="02020603050405020304" pitchFamily="18" charset="0"/>
              </a:rPr>
              <a:t>мониторингінің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нәтижелерін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пайдалану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бойынша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ұсыныстар</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әзірлейді</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әріптестерімен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бірге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сабақты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қызметті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іс-шараны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зерттейді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ұйымдарында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оқыту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тәрбиелеу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тәжірибесін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жақсарту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зерттеу</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нәтижелерін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таратады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облыс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деңгейінде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кемінде</a:t>
            </a:r>
            <a:r>
              <a:rPr lang="ru-RU" sz="1200" dirty="0" smtClean="0">
                <a:latin typeface="Times New Roman" panose="02020603050405020304" pitchFamily="18" charset="0"/>
                <a:cs typeface="Times New Roman" panose="02020603050405020304" pitchFamily="18" charset="0"/>
              </a:rPr>
              <a:t> 3 (</a:t>
            </a:r>
            <a:r>
              <a:rPr lang="ru-RU" sz="1200" dirty="0" err="1" smtClean="0">
                <a:latin typeface="Times New Roman" panose="02020603050405020304" pitchFamily="18" charset="0"/>
                <a:cs typeface="Times New Roman" panose="02020603050405020304" pitchFamily="18" charset="0"/>
              </a:rPr>
              <a:t>үш</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аудандарды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қалаларды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қамти</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отырып</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маңызы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қалалар</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астанада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республикада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ведомстволық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бағынысты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ұйымдар</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салалық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мемлекеттік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органдардың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ұйымдары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тәжірибені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таратады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басқармасы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жанындағы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оқу-әдістемелік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кеңес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ұсынған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оқу-әдістемелік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кешендерді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бағдарламаларды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әзірлейді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және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енгізеді</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тәлімгерлікті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жүзеге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асырады</a:t>
            </a:r>
            <a:r>
              <a:rPr lang="ru-RU" sz="1200" dirty="0" smtClean="0">
                <a:latin typeface="Times New Roman" panose="02020603050405020304" pitchFamily="18" charset="0"/>
                <a:cs typeface="Times New Roman" panose="02020603050405020304" pitchFamily="18" charset="0"/>
              </a:rPr>
              <a:t>;</a:t>
            </a:r>
          </a:p>
          <a:p>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келісілген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органы  </a:t>
            </a:r>
            <a:r>
              <a:rPr lang="ru-RU" sz="1200" dirty="0" err="1" smtClean="0">
                <a:latin typeface="Times New Roman" panose="02020603050405020304" pitchFamily="18" charset="0"/>
                <a:cs typeface="Times New Roman" panose="02020603050405020304" pitchFamily="18" charset="0"/>
              </a:rPr>
              <a:t>бекіткен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облыстық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маңызы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қалалардың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астананың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органының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жоспарына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облыс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маңызы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қалалар</a:t>
            </a:r>
            <a:r>
              <a:rPr lang="ru-RU" sz="1200" dirty="0" smtClean="0">
                <a:latin typeface="Times New Roman" panose="02020603050405020304" pitchFamily="18" charset="0"/>
                <a:cs typeface="Times New Roman" panose="02020603050405020304" pitchFamily="18" charset="0"/>
              </a:rPr>
              <a:t>, республика </a:t>
            </a:r>
            <a:r>
              <a:rPr lang="ru-RU" sz="1200" dirty="0" err="1" smtClean="0">
                <a:latin typeface="Times New Roman" panose="02020603050405020304" pitchFamily="18" charset="0"/>
                <a:cs typeface="Times New Roman" panose="02020603050405020304" pitchFamily="18" charset="0"/>
              </a:rPr>
              <a:t>деңгейіндегі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ведомстволық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бағынысты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ұйымдар</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салалық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мемлекеттік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органдардың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ұйымдары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тізімге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кәсіби</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шеберлік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конкурстарының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қатысушысы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болып</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табылады</a:t>
            </a:r>
            <a:r>
              <a:rPr lang="ru-RU" sz="1200" dirty="0" smtClean="0">
                <a:latin typeface="Times New Roman" panose="02020603050405020304" pitchFamily="18" charset="0"/>
                <a:cs typeface="Times New Roman" panose="02020603050405020304" pitchFamily="18" charset="0"/>
              </a:rPr>
              <a:t>;</a:t>
            </a:r>
          </a:p>
          <a:p>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органмен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келісілген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салаға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саласындағы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уәкілетті</a:t>
            </a:r>
            <a:r>
              <a:rPr lang="ru-RU" sz="1200" dirty="0" smtClean="0">
                <a:latin typeface="Times New Roman" panose="02020603050405020304" pitchFamily="18" charset="0"/>
                <a:cs typeface="Times New Roman" panose="02020603050405020304" pitchFamily="18" charset="0"/>
              </a:rPr>
              <a:t> органы  </a:t>
            </a:r>
            <a:r>
              <a:rPr lang="ru-RU" sz="1200" dirty="0" err="1" smtClean="0">
                <a:latin typeface="Times New Roman" panose="02020603050405020304" pitchFamily="18" charset="0"/>
                <a:cs typeface="Times New Roman" panose="02020603050405020304" pitchFamily="18" charset="0"/>
              </a:rPr>
              <a:t>бекіткен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облыстық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деңгейдегі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маңызы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қалалардың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астананың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органының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жоспарына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немесе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облыс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маңызы</a:t>
            </a:r>
            <a:r>
              <a:rPr lang="ru-RU" sz="1200" dirty="0" smtClean="0">
                <a:latin typeface="Times New Roman" panose="02020603050405020304" pitchFamily="18" charset="0"/>
                <a:cs typeface="Times New Roman" panose="02020603050405020304" pitchFamily="18" charset="0"/>
              </a:rPr>
              <a:t> бар </a:t>
            </a:r>
            <a:r>
              <a:rPr lang="ru-RU" sz="1200" dirty="0" err="1" smtClean="0">
                <a:latin typeface="Times New Roman" panose="02020603050405020304" pitchFamily="18" charset="0"/>
                <a:cs typeface="Times New Roman" panose="02020603050405020304" pitchFamily="18" charset="0"/>
              </a:rPr>
              <a:t>қалалар</a:t>
            </a:r>
            <a:r>
              <a:rPr lang="ru-RU" sz="1200" dirty="0" smtClean="0">
                <a:latin typeface="Times New Roman" panose="02020603050405020304" pitchFamily="18" charset="0"/>
                <a:cs typeface="Times New Roman" panose="02020603050405020304" pitchFamily="18" charset="0"/>
              </a:rPr>
              <a:t>, республика </a:t>
            </a:r>
            <a:r>
              <a:rPr lang="ru-RU" sz="1200" dirty="0" err="1" smtClean="0">
                <a:latin typeface="Times New Roman" panose="02020603050405020304" pitchFamily="18" charset="0"/>
                <a:cs typeface="Times New Roman" panose="02020603050405020304" pitchFamily="18" charset="0"/>
              </a:rPr>
              <a:t>деңгейіндегі</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республикалық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ведомстволық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бағынысты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ұйымдар</a:t>
            </a:r>
            <a:r>
              <a:rPr lang="ru-RU" sz="1200" dirty="0" smtClean="0">
                <a:latin typeface="Times New Roman" panose="02020603050405020304" pitchFamily="18" charset="0"/>
                <a:cs typeface="Times New Roman" panose="02020603050405020304" pitchFamily="18" charset="0"/>
              </a:rPr>
              <a:t> мен </a:t>
            </a:r>
            <a:r>
              <a:rPr lang="ru-RU" sz="1200" dirty="0" err="1" smtClean="0">
                <a:latin typeface="Times New Roman" panose="02020603050405020304" pitchFamily="18" charset="0"/>
                <a:cs typeface="Times New Roman" panose="02020603050405020304" pitchFamily="18" charset="0"/>
              </a:rPr>
              <a:t>салалық</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мемлекеттік</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органдардың</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білім</a:t>
            </a:r>
            <a:r>
              <a:rPr lang="ru-RU" sz="1200" dirty="0" smtClean="0">
                <a:latin typeface="Times New Roman" panose="02020603050405020304" pitchFamily="18" charset="0"/>
                <a:cs typeface="Times New Roman" panose="02020603050405020304" pitchFamily="18" charset="0"/>
              </a:rPr>
              <a:t> беру </a:t>
            </a:r>
            <a:r>
              <a:rPr lang="ru-RU" sz="1200" dirty="0" err="1" smtClean="0">
                <a:latin typeface="Times New Roman" panose="02020603050405020304" pitchFamily="18" charset="0"/>
                <a:cs typeface="Times New Roman" panose="02020603050405020304" pitchFamily="18" charset="0"/>
              </a:rPr>
              <a:t>ұйымдары</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үшін</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тізімге</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сәйкес</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олимпиадааларға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конкурстарға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жарыстарға</a:t>
            </a:r>
            <a:r>
              <a:rPr lang="ru-RU" sz="1200" dirty="0" smtClean="0">
                <a:latin typeface="Times New Roman" panose="02020603050405020304" pitchFamily="18" charset="0"/>
                <a:cs typeface="Times New Roman" panose="02020603050405020304" pitchFamily="18" charset="0"/>
              </a:rPr>
              <a:t> </a:t>
            </a:r>
            <a:r>
              <a:rPr lang="ru-RU" sz="1200" dirty="0" err="1" smtClean="0">
                <a:latin typeface="Times New Roman" panose="02020603050405020304" pitchFamily="18" charset="0"/>
                <a:cs typeface="Times New Roman" panose="02020603050405020304" pitchFamily="18" charset="0"/>
              </a:rPr>
              <a:t>қатысушылары</a:t>
            </a:r>
            <a:r>
              <a:rPr lang="ru-RU" sz="1200" dirty="0" smtClean="0">
                <a:latin typeface="Times New Roman" panose="02020603050405020304" pitchFamily="18" charset="0"/>
                <a:cs typeface="Times New Roman" panose="02020603050405020304" pitchFamily="18" charset="0"/>
              </a:rPr>
              <a:t> бар;</a:t>
            </a:r>
          </a:p>
          <a:p>
            <a:endParaRPr lang="ru-RU"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4787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40</TotalTime>
  <Words>1607</Words>
  <Application>Microsoft Office PowerPoint</Application>
  <PresentationFormat>Экран (4:3)</PresentationFormat>
  <Paragraphs>107</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Воздушный поток</vt:lpstr>
      <vt:lpstr> </vt:lpstr>
      <vt:lpstr>2 - тарау. Аттестаттауды өткізу тәртібі </vt:lpstr>
      <vt:lpstr>1-параграф. Аттестаттау комиссиясының құрамы және қызмет тәртібі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ПББ-дан кейінгі аппелеция</vt:lpstr>
      <vt:lpstr>Презентация PowerPoint</vt:lpstr>
      <vt:lpstr>2-параграф. Мемлекетік қызмет көрсету тәртібі  </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линг-1</dc:creator>
  <cp:lastModifiedBy>Multimedia 2</cp:lastModifiedBy>
  <cp:revision>6</cp:revision>
  <dcterms:created xsi:type="dcterms:W3CDTF">2024-03-27T06:00:22Z</dcterms:created>
  <dcterms:modified xsi:type="dcterms:W3CDTF">2024-04-02T10:38:19Z</dcterms:modified>
</cp:coreProperties>
</file>