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1E2F1-D7ED-4EA6-B67F-55F0115F2E6D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67926-4F33-4D09-8C17-1F0796B8B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75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dirty="0" smtClean="0">
                <a:latin typeface="Times New Roman" panose="02020603050405020304" pitchFamily="18" charset="0"/>
              </a:rPr>
              <a:t>Бұл жастағы балалар Интернетті  мектеп жобаларын әзірлеу үшін пайдалана бастайды, музыканы жүктейді, электрондық поштаны пайдаланады,   онлайн  ойындарын ойнайды, өздерінің  табынушыларының   фанаттық сайттарына  кіреді.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926-4F33-4D09-8C17-1F0796B8B5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09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</a:rPr>
              <a:t>. Моделденген чаттарды қолданғанын құптаңыз және кез-келген біреумен жекеше қарым-қатынас жасамауын қадағалаңыз, ескертіңіз</a:t>
            </a:r>
          </a:p>
          <a:p>
            <a:r>
              <a:rPr lang="kk-KZ" dirty="0" smtClean="0">
                <a:latin typeface="Times New Roman" panose="02020603050405020304" pitchFamily="18" charset="0"/>
              </a:rPr>
              <a:t>Егер балаларыңыз блогтар жазатын болса, олардың өзі туралы тым көп жазбайтынына көз жеткізіңіз. Блог қызметіне бағалау жүргізіңіз және пароль көмегімен қорғалатын жеке блог жазбалары мүмкіндіктерін қамтамасыз ете алатынын анықтап алыңыз.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926-4F33-4D09-8C17-1F0796B8B5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51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Қадір-қасиетті қорлайтын мазмұндағы сайттарға кірмейтіндіктеріне, өзіне қатысты жеке мәліметтер немесе фотосуреттерін жарияламайтындықтарына көз жеткізіп отырыңыз. </a:t>
            </a:r>
          </a:p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Балалардың жасына сәйкес және талап-тілектеріне қарай оны өзгертіп отыруға болады</a:t>
            </a:r>
          </a:p>
          <a:p>
            <a:pPr lvl="0"/>
            <a:r>
              <a:rPr lang="kk-K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Балаларға Интернетті лайықты қолдану тәртібі мен жауапкершілік жайында әңгімелеп беріңіз. Балалар желіні ешқашанда   бұзақылық үшін, басқалар жайында өсек тарату үшін немесе біреулерді қорқытып, қауіп-қатер төндіру үшін қолданбауы керек.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k-K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Балаларыңызға көңіл бөліп отыруды ұмытпаңыздар!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k-K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k-K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соның ішінде тегі, аты, мекен-жайы, телефон номері, мектептің номері, электрондық поштасының адресі, достарының немесе туыстарының аты-жөні, туған мерзімі, фотосуреті т.с.с. Оның арты не болатынын айтып ескертіңіз. Ешқандай жеке мәлімет бермейтін бейтарап экрандық есім қолданыңыз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926-4F33-4D09-8C17-1F0796B8B5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83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880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863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8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2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2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45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20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75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93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17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692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8508">
              <a:srgbClr val="BDD7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1F09-6E88-4320-8AAD-F0E088768DA4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43CF-5E2E-425A-A1CF-F69F50F5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16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11680" y="514706"/>
            <a:ext cx="82867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5400" b="1" dirty="0">
                <a:solidFill>
                  <a:srgbClr val="0070C0"/>
                </a:solidFill>
              </a:rPr>
              <a:t>БАЛА </a:t>
            </a:r>
            <a:r>
              <a:rPr lang="kk-KZ" sz="5400" b="1" dirty="0" smtClean="0">
                <a:solidFill>
                  <a:srgbClr val="0070C0"/>
                </a:solidFill>
              </a:rPr>
              <a:t>ЖӘНЕ </a:t>
            </a:r>
            <a:r>
              <a:rPr lang="kk-KZ" sz="5400" b="1" dirty="0">
                <a:solidFill>
                  <a:srgbClr val="0070C0"/>
                </a:solidFill>
              </a:rPr>
              <a:t>ИНТЕРНЕТ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9770" y="1760220"/>
            <a:ext cx="6098490" cy="48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63237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986" y="326023"/>
            <a:ext cx="75791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4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14-17 жас аралығындағы балалардың интернетті қолдануында  ескергеніңіз жөн: </a:t>
            </a:r>
            <a:endParaRPr lang="ru-RU" sz="2400" b="1" dirty="0">
              <a:solidFill>
                <a:srgbClr val="3366FF"/>
              </a:solidFill>
            </a:endParaRPr>
          </a:p>
          <a:p>
            <a:pPr algn="ctr">
              <a:spcAft>
                <a:spcPts val="0"/>
              </a:spcAft>
            </a:pPr>
            <a:r>
              <a:rPr lang="kk-KZ" sz="24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3366FF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4888" y="2044070"/>
            <a:ext cx="645655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latin typeface="Times New Roman" panose="02020603050405020304" pitchFamily="18" charset="0"/>
              </a:rPr>
              <a:t>Жасөспірім баланың қандай чаттар мен хабарландыру </a:t>
            </a:r>
            <a:r>
              <a:rPr lang="kk-KZ" b="1" i="1" dirty="0" smtClean="0">
                <a:latin typeface="Times New Roman" panose="02020603050405020304" pitchFamily="18" charset="0"/>
              </a:rPr>
              <a:t>тақталарын қолданатынын </a:t>
            </a:r>
            <a:r>
              <a:rPr lang="kk-KZ" b="1" i="1" dirty="0">
                <a:latin typeface="Times New Roman" panose="02020603050405020304" pitchFamily="18" charset="0"/>
              </a:rPr>
              <a:t>білуге </a:t>
            </a:r>
            <a:r>
              <a:rPr lang="kk-KZ" b="1" i="1" dirty="0" smtClean="0">
                <a:latin typeface="Times New Roman" panose="02020603050405020304" pitchFamily="18" charset="0"/>
              </a:rPr>
              <a:t>тырысыңыз. Туындаған </a:t>
            </a:r>
            <a:r>
              <a:rPr lang="kk-KZ" b="1" i="1" dirty="0">
                <a:latin typeface="Times New Roman" panose="02020603050405020304" pitchFamily="18" charset="0"/>
              </a:rPr>
              <a:t>мәселелерді шешуге көмектесіңіз. </a:t>
            </a:r>
            <a:endParaRPr lang="ru-RU" b="1" i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048" y="3866335"/>
            <a:ext cx="63747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Жасөспірім баламен желілік құмар ойындар және оларға байланысты қауіп-қатер жайында әңгімелесіңіз. Балаларға ондай ойындармен ойнауға болмайтынын ескертіңіз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31727" y="5592288"/>
            <a:ext cx="609917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sz="2000" b="1" i="1" dirty="0" smtClean="0">
                <a:latin typeface="Times New Roman" panose="02020603050405020304" pitchFamily="18" charset="0"/>
              </a:rPr>
              <a:t>Балаңыздың </a:t>
            </a:r>
            <a:r>
              <a:rPr lang="kk-KZ" sz="2000" b="1" i="1" dirty="0">
                <a:latin typeface="Times New Roman" panose="02020603050405020304" pitchFamily="18" charset="0"/>
              </a:rPr>
              <a:t>блогындағы интернет-мекенжайын сақтап алыңыз және тұрақты түрде тексеріп отырыңыз</a:t>
            </a:r>
            <a:r>
              <a:rPr lang="kk-KZ" dirty="0">
                <a:latin typeface="Times New Roman" panose="02020603050405020304" pitchFamily="18" charset="0"/>
              </a:rPr>
              <a:t>. </a:t>
            </a: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56" y="1774159"/>
            <a:ext cx="3733483" cy="1954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683" y="3229395"/>
            <a:ext cx="3334760" cy="2091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957" y="5061362"/>
            <a:ext cx="3861722" cy="1706136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4142678" y="2328975"/>
            <a:ext cx="1103970" cy="41259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255454" y="4116805"/>
            <a:ext cx="1187604" cy="42239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4301583" y="5914430"/>
            <a:ext cx="1307480" cy="419463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3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8790" y="359456"/>
            <a:ext cx="6742771" cy="674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 отбасыңызды Интернеттің  қауіп-қатерінен қорғау үшін оны қолданудың келесідей жалпы ережелерін сақтаңыздар:</a:t>
            </a:r>
            <a:endParaRPr lang="ru-RU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0097" y="1629800"/>
            <a:ext cx="8036313" cy="674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Балаларды қатыстыра отырып, Интернетті пайдаланудың отбасылық ережелерін құрыңыздар және оны бұлжытпай орындауды талап етіңіз. </a:t>
            </a:r>
            <a:endParaRPr lang="ru-RU" sz="1400" b="1" i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4701" y="2988988"/>
            <a:ext cx="79471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Балалардан Интернет арқылы жеке басына қатысты ешқандай ақпарат бермеуін талап </a:t>
            </a:r>
            <a:r>
              <a:rPr lang="kk-KZ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етіңіз.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29306" y="4103648"/>
            <a:ext cx="7947104" cy="674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Балаларыңыз кіріп жүрген сайттарды қарап, танысып алуды әдетке айналдырыңыз. </a:t>
            </a:r>
            <a:endParaRPr lang="ru-RU" sz="1400" b="1" i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0097" y="5089918"/>
            <a:ext cx="8125522" cy="1255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Егер интернет арқылы балаңызға біреулер қысым жасаса, міндетті түрде сізге бірден хабарлауын ескертіп қойыңыз. Балаларыңызға Интернет арқылы танысқан таныстарымен жеке кездесуге ересектердің бақылауынсыз шығуға ешқашан рұқсат бермеңіз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егство Данная категория подвергшихся насилию детей и подростков непосредст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5" y="1371600"/>
            <a:ext cx="3345911" cy="2561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05" y="4103648"/>
            <a:ext cx="3345911" cy="265863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39205" y="1379202"/>
            <a:ext cx="3345911" cy="2467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39206" y="1379202"/>
            <a:ext cx="3345910" cy="2467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2455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4" y="499110"/>
            <a:ext cx="5175885" cy="590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flipH="1">
            <a:off x="6332220" y="1154430"/>
            <a:ext cx="5474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solidFill>
                  <a:schemeClr val="bg1"/>
                </a:solidFill>
              </a:rPr>
              <a:t>Бақытты бала бақытты отбасыда тәрбиеленеді.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5579" y="3192244"/>
            <a:ext cx="5098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solidFill>
                  <a:schemeClr val="bg1"/>
                </a:solidFill>
              </a:rPr>
              <a:t>Балаларыңызға көңіл бөліп отыруды ұмытпаңыздар!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287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1954530"/>
            <a:ext cx="8983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i="1" dirty="0" smtClean="0">
                <a:solidFill>
                  <a:schemeClr val="bg1"/>
                </a:solidFill>
              </a:rPr>
              <a:t>Назарларларыңызға  рақмет!</a:t>
            </a:r>
            <a:endParaRPr lang="ru-RU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28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84" y="553043"/>
            <a:ext cx="5512130" cy="6115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48449" y="793073"/>
            <a:ext cx="5510151" cy="7481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Интернет дегеніміз не?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2362037"/>
            <a:ext cx="5562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Интернет </a:t>
            </a:r>
            <a:r>
              <a:rPr lang="ru-RU" sz="2800" b="1" i="1" dirty="0"/>
              <a:t>- </a:t>
            </a:r>
            <a:r>
              <a:rPr lang="ru-RU" sz="2800" b="1" i="1" dirty="0" err="1"/>
              <a:t>ғылым</a:t>
            </a:r>
            <a:r>
              <a:rPr lang="ru-RU" sz="2800" b="1" i="1" dirty="0"/>
              <a:t> мен </a:t>
            </a:r>
            <a:r>
              <a:rPr lang="ru-RU" sz="2800" b="1" i="1" dirty="0" err="1"/>
              <a:t>техниканың</a:t>
            </a:r>
            <a:r>
              <a:rPr lang="ru-RU" sz="2800" b="1" i="1" dirty="0"/>
              <a:t> </a:t>
            </a:r>
            <a:r>
              <a:rPr lang="ru-RU" sz="2800" b="1" i="1" dirty="0" err="1"/>
              <a:t>шынайы</a:t>
            </a:r>
            <a:r>
              <a:rPr lang="ru-RU" sz="2800" b="1" i="1" dirty="0"/>
              <a:t> </a:t>
            </a:r>
            <a:r>
              <a:rPr lang="ru-RU" sz="2800" b="1" i="1" dirty="0" err="1"/>
              <a:t>жетістігі</a:t>
            </a:r>
            <a:r>
              <a:rPr lang="ru-RU" sz="2800" b="1" i="1" dirty="0"/>
              <a:t>. </a:t>
            </a:r>
            <a:r>
              <a:rPr lang="ru-RU" sz="2800" b="1" i="1" dirty="0" err="1"/>
              <a:t>Интернетті</a:t>
            </a:r>
            <a:r>
              <a:rPr lang="ru-RU" sz="2800" b="1" i="1" dirty="0"/>
              <a:t> </a:t>
            </a:r>
            <a:r>
              <a:rPr lang="ru-RU" sz="2800" b="1" i="1" dirty="0" err="1"/>
              <a:t>қолдана</a:t>
            </a:r>
            <a:r>
              <a:rPr lang="ru-RU" sz="2800" b="1" i="1" dirty="0"/>
              <a:t> </a:t>
            </a:r>
            <a:r>
              <a:rPr lang="ru-RU" sz="2800" b="1" i="1" dirty="0" err="1"/>
              <a:t>алатын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кез</a:t>
            </a:r>
            <a:r>
              <a:rPr lang="ru-RU" sz="2800" b="1" i="1" dirty="0" smtClean="0"/>
              <a:t> - </a:t>
            </a:r>
            <a:r>
              <a:rPr lang="ru-RU" sz="2800" b="1" i="1" dirty="0" err="1"/>
              <a:t>келген</a:t>
            </a:r>
            <a:r>
              <a:rPr lang="ru-RU" sz="2800" b="1" i="1" dirty="0"/>
              <a:t> </a:t>
            </a:r>
            <a:r>
              <a:rPr lang="ru-RU" sz="2800" b="1" i="1" dirty="0" err="1"/>
              <a:t>адам</a:t>
            </a:r>
            <a:r>
              <a:rPr lang="ru-RU" sz="2800" b="1" i="1" dirty="0"/>
              <a:t> </a:t>
            </a:r>
            <a:r>
              <a:rPr lang="ru-RU" sz="2800" b="1" i="1" dirty="0" err="1"/>
              <a:t>өзіне</a:t>
            </a:r>
            <a:r>
              <a:rPr lang="ru-RU" sz="2800" b="1" i="1" dirty="0"/>
              <a:t> </a:t>
            </a:r>
            <a:r>
              <a:rPr lang="ru-RU" sz="2800" b="1" i="1" dirty="0" err="1"/>
              <a:t>қалаған</a:t>
            </a:r>
            <a:r>
              <a:rPr lang="ru-RU" sz="2800" b="1" i="1" dirty="0"/>
              <a:t> </a:t>
            </a:r>
            <a:r>
              <a:rPr lang="ru-RU" sz="2800" b="1" i="1" dirty="0" err="1"/>
              <a:t>ақпарат</a:t>
            </a:r>
            <a:r>
              <a:rPr lang="ru-RU" sz="2800" b="1" i="1" dirty="0"/>
              <a:t> </a:t>
            </a:r>
            <a:r>
              <a:rPr lang="ru-RU" sz="2800" b="1" i="1" dirty="0" smtClean="0"/>
              <a:t>пен </a:t>
            </a:r>
            <a:r>
              <a:rPr lang="ru-RU" sz="2800" b="1" i="1" dirty="0" err="1"/>
              <a:t>мағлұматты</a:t>
            </a:r>
            <a:r>
              <a:rPr lang="ru-RU" sz="2800" b="1" i="1" dirty="0"/>
              <a:t> </a:t>
            </a:r>
            <a:r>
              <a:rPr lang="ru-RU" sz="2800" b="1" i="1" dirty="0" err="1"/>
              <a:t>тауып</a:t>
            </a:r>
            <a:r>
              <a:rPr lang="ru-RU" sz="2800" b="1" i="1" dirty="0"/>
              <a:t>, </a:t>
            </a:r>
            <a:r>
              <a:rPr lang="ru-RU" sz="2800" b="1" i="1" dirty="0" err="1"/>
              <a:t>қажетіне</a:t>
            </a:r>
            <a:r>
              <a:rPr lang="ru-RU" sz="2800" b="1" i="1" dirty="0"/>
              <a:t> </a:t>
            </a:r>
            <a:r>
              <a:rPr lang="ru-RU" sz="2800" b="1" i="1" dirty="0" err="1"/>
              <a:t>жарата</a:t>
            </a:r>
            <a:r>
              <a:rPr lang="ru-RU" sz="2800" b="1" i="1" dirty="0"/>
              <a:t> </a:t>
            </a:r>
            <a:r>
              <a:rPr lang="ru-RU" sz="2800" b="1" i="1" dirty="0" err="1"/>
              <a:t>алады</a:t>
            </a:r>
            <a:r>
              <a:rPr lang="ru-RU" b="1" i="1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31582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62607" y="173281"/>
            <a:ext cx="8240755" cy="1139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Балалардың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и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нтернетті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пайдалану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ма</a:t>
            </a:r>
            <a:r>
              <a:rPr lang="kk-KZ" sz="3200" b="1" i="1" dirty="0" smtClean="0">
                <a:solidFill>
                  <a:srgbClr val="FF0000"/>
                </a:solidFill>
              </a:rPr>
              <a:t>қсаттары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04040" y="1588832"/>
            <a:ext cx="4181707" cy="66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Көңіл көтеру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04043" y="2519936"/>
            <a:ext cx="4181707" cy="66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Фильм, сериал көру</a:t>
            </a:r>
            <a:endParaRPr lang="ru-RU" sz="2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04043" y="3446048"/>
            <a:ext cx="4181707" cy="66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Бейнежазба көру</a:t>
            </a:r>
            <a:endParaRPr lang="ru-RU" sz="24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4042" y="4298673"/>
            <a:ext cx="4181707" cy="66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Білім алу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4041" y="5172892"/>
            <a:ext cx="4181707" cy="66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Танымдық ақпарат алу</a:t>
            </a:r>
            <a:endParaRPr lang="ru-RU" sz="24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4041" y="6025518"/>
            <a:ext cx="4181707" cy="720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Әлеуметтік желідегі</a:t>
            </a:r>
          </a:p>
          <a:p>
            <a:pPr algn="ctr"/>
            <a:r>
              <a:rPr lang="kk-KZ" sz="2400" b="1" i="1" dirty="0" smtClean="0"/>
              <a:t> қарым- қатынас </a:t>
            </a:r>
            <a:endParaRPr lang="ru-RU" sz="24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5" y="1677364"/>
            <a:ext cx="5055220" cy="5017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Стрелка вправо 10"/>
          <p:cNvSpPr/>
          <p:nvPr/>
        </p:nvSpPr>
        <p:spPr>
          <a:xfrm>
            <a:off x="5965900" y="1708815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965896" y="4543263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004927" y="3598447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65900" y="2653631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004926" y="5397953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004926" y="6128216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627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8940" y="411480"/>
            <a:ext cx="6823710" cy="1108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Интернет сіздің балаңыз үшін несімен тартымды?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44690" y="2292846"/>
            <a:ext cx="44196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/>
              <a:t>Өзін-өзі </a:t>
            </a:r>
            <a:r>
              <a:rPr lang="ru-RU" altLang="ru-RU" sz="2400" b="1" i="1" dirty="0" err="1"/>
              <a:t>танытады</a:t>
            </a:r>
            <a:r>
              <a:rPr lang="ru-RU" altLang="ru-RU" sz="2400" b="1" i="1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 err="1"/>
              <a:t>Жаңа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бейне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жасайды</a:t>
            </a:r>
            <a:endParaRPr lang="ru-RU" altLang="ru-RU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 err="1"/>
              <a:t>Ақпарат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алмасады</a:t>
            </a:r>
            <a:endParaRPr lang="ru-RU" altLang="ru-RU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 err="1"/>
              <a:t>Қызығушылық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 smtClean="0"/>
              <a:t>тудырады</a:t>
            </a:r>
            <a:endParaRPr lang="ru-RU" altLang="ru-RU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 err="1"/>
              <a:t>Көзқарас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қалыптастырады</a:t>
            </a:r>
            <a:endParaRPr lang="ru-RU" altLang="ru-RU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 err="1"/>
              <a:t>Дербестік</a:t>
            </a:r>
            <a:endParaRPr lang="ru-RU" altLang="ru-RU" sz="2400" b="1" i="1" dirty="0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862138"/>
            <a:ext cx="6252210" cy="447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80880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19815" y="206869"/>
            <a:ext cx="7973122" cy="1025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</a:rPr>
              <a:t>Интернеттің балалар мен жасөспірімдерге тигізетін негізгі қауіп - қатерлері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15921" y="1461338"/>
            <a:ext cx="4014433" cy="580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Әлеуметтік </a:t>
            </a:r>
            <a:r>
              <a:rPr lang="ru-RU" b="1" dirty="0" err="1">
                <a:solidFill>
                  <a:srgbClr val="002060"/>
                </a:solidFill>
              </a:rPr>
              <a:t>желілер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және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танысу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сайттары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15920" y="2897296"/>
            <a:ext cx="4014434" cy="980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Зорлық-зомбылық, </a:t>
            </a:r>
            <a:r>
              <a:rPr lang="ru-RU" b="1" dirty="0" err="1">
                <a:solidFill>
                  <a:srgbClr val="002060"/>
                </a:solidFill>
              </a:rPr>
              <a:t>қатігездік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көріністерін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бейәдеп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сөздерді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қамтитын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сайттар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5920" y="2236103"/>
            <a:ext cx="4014439" cy="50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</a:rPr>
              <a:t>Онлайн ойындар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15920" y="4106104"/>
            <a:ext cx="4014436" cy="50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Кез – келген жарнама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15920" y="5474301"/>
            <a:ext cx="4014438" cy="50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Бейнеқорлар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15920" y="4790202"/>
            <a:ext cx="4014434" cy="50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Ірі іздеу жүйелері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5918" y="6163681"/>
            <a:ext cx="4014436" cy="50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Блогтар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6" y="1535584"/>
            <a:ext cx="5333999" cy="5044588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10800000">
            <a:off x="5999354" y="1645574"/>
            <a:ext cx="1237786" cy="3966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5999354" y="2288788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5999354" y="3107529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5999354" y="4073731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5999354" y="4834787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6034667" y="5595843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5999354" y="6209438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6064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7288" y="278453"/>
            <a:ext cx="9155151" cy="1003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Интернетті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пайдаланудың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теріс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тұстары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49015" y="1839950"/>
            <a:ext cx="4248614" cy="758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Баланың жалпы психологиялық жағдайына әсер ету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49015" y="2976722"/>
            <a:ext cx="4248614" cy="758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Өзін – өзі бағалауы мен әлеуметтенуіне әсер ету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49014" y="3988566"/>
            <a:ext cx="4248615" cy="6942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Денсаулық мәселелері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49014" y="4935940"/>
            <a:ext cx="4248616" cy="6942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Жалғыздық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49013" y="5798635"/>
            <a:ext cx="4248615" cy="735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Зиялы даму деңгейінің төмендеуі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59" y="1839950"/>
            <a:ext cx="6159190" cy="469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44752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4291" y="296915"/>
            <a:ext cx="8552986" cy="992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/>
              <a:t>Мектепке дейінгі жастағы балалар  үшін Интернетті  қолдану қауіпсізідігі  бойынша кеңестер </a:t>
            </a:r>
            <a:endParaRPr lang="ru-RU" sz="2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30" y="1555137"/>
            <a:ext cx="3258015" cy="2665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 со стрелкой вверх 4"/>
          <p:cNvSpPr/>
          <p:nvPr/>
        </p:nvSpPr>
        <p:spPr>
          <a:xfrm>
            <a:off x="156116" y="4248626"/>
            <a:ext cx="3468030" cy="236405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</a:rPr>
              <a:t>Бұл жастағы балалар  Интернетке  тек ата-анасының   қарауымен  ғана шығуы тиіс (басқа да үлкендер).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829" y="1577206"/>
            <a:ext cx="3046082" cy="2709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 со стрелкой вверх 7"/>
          <p:cNvSpPr/>
          <p:nvPr/>
        </p:nvSpPr>
        <p:spPr>
          <a:xfrm>
            <a:off x="4170556" y="4264417"/>
            <a:ext cx="3791415" cy="236405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kk-KZ" b="1" dirty="0" smtClean="0">
                <a:latin typeface="Times New Roman" panose="02020603050405020304" pitchFamily="18" charset="0"/>
              </a:rPr>
              <a:t>Баланың жасына сәйкес  компьютерде   қалай  және қандай уақытқа отыруын арнайы мамандардың   ұсыныстарына сай  шектеңіздер.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594" y="1555137"/>
            <a:ext cx="3237802" cy="2753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Выноска со стрелкой вверх 11"/>
          <p:cNvSpPr/>
          <p:nvPr/>
        </p:nvSpPr>
        <p:spPr>
          <a:xfrm>
            <a:off x="8534395" y="4248625"/>
            <a:ext cx="3308200" cy="236405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</a:rPr>
              <a:t>Балаға  арналған  жеке  Интернет </a:t>
            </a:r>
            <a:r>
              <a:rPr lang="kk-KZ" b="1" dirty="0" smtClean="0">
                <a:latin typeface="Times New Roman" panose="02020603050405020304" pitchFamily="18" charset="0"/>
              </a:rPr>
              <a:t>- орта  </a:t>
            </a:r>
            <a:r>
              <a:rPr lang="kk-KZ" b="1" dirty="0">
                <a:latin typeface="Times New Roman" panose="02020603050405020304" pitchFamily="18" charset="0"/>
              </a:rPr>
              <a:t>құру үшін  балаңызбен  жиі  кіретін  сайтты «Таңдаулылар»  тізіміне қосыңыз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043707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3697" y="390292"/>
            <a:ext cx="7883914" cy="9590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7-10  жастағы балалар  үшін   Интернетті қолдану   қауіпсіздігі   бойынша кеңестер  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5317" y="1922976"/>
            <a:ext cx="6701883" cy="4515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Интернетке қосылған компьютерді жалпы бөлмелерде ұстауға тырысыңыз ол балаңыздың  Интернетте  не  істегенін  көзбен шолып, бақылауды жүзеге  асыруға  оңай</a:t>
            </a:r>
            <a:r>
              <a:rPr lang="kk-KZ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Электрондық  </a:t>
            </a:r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пошта,  чат арқылы  ақпаратты  ашу  алдында сіздермен  кеңесуді  үйретіңіздер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b="1" i="1" dirty="0">
              <a:solidFill>
                <a:srgbClr val="FF000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Балаларға тек  жақсы  беделді  және бақыланатын қарым- қатынастағы балалар сайтына  кіруге  ғана  рұқсат беріңіздер</a:t>
            </a:r>
            <a:r>
              <a:rPr lang="kk-KZ" b="1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Осы жастағы балаларға жылдам хабар аламасу қызметтерімен пайдалануға рұқсат  етпеңіздер</a:t>
            </a:r>
            <a:r>
              <a:rPr lang="kk-KZ" b="1" dirty="0" smtClean="0">
                <a:latin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Жағымсыз материалдарды қосымша ретінде  бұғаттау  құралдарын пайдаланыңыз</a:t>
            </a:r>
            <a:r>
              <a:rPr lang="kk-KZ" dirty="0">
                <a:latin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1717289"/>
            <a:ext cx="4572000" cy="478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6539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7015" y="374637"/>
            <a:ext cx="729289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10-13 жастағы балалардың   Интернетті   пайдалану   қауіпсіздігі  бойынша кеңестер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4" y="1425815"/>
            <a:ext cx="5330283" cy="417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096000" y="1512042"/>
            <a:ext cx="600307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sz="2000" b="1" i="1" dirty="0">
                <a:latin typeface="Times New Roman" panose="02020603050405020304" pitchFamily="18" charset="0"/>
              </a:rPr>
              <a:t>Интернеттегі  сервистік  қызмет туралы  есептер  әсіресе  бұл кезеңде  пайдалы   болуы мүмкін.</a:t>
            </a:r>
            <a:endParaRPr lang="ru-RU" sz="2000" b="1" i="1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2726" y="2806265"/>
            <a:ext cx="59696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latin typeface="Times New Roman" panose="02020603050405020304" pitchFamily="18" charset="0"/>
              </a:rPr>
              <a:t>Ата-аналарының   үнемі  экранға  сырттан  қарап отырғанын балалары  сезбейді;  алайда есептер арқылы , үлкендер  өз балаларының  қандай сайтқа кіретіні жайлы  білетін болады. </a:t>
            </a:r>
            <a:endParaRPr lang="ru-RU" b="1" i="1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4204211"/>
            <a:ext cx="600307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latin typeface="Times New Roman" panose="02020603050405020304" pitchFamily="18" charset="0"/>
              </a:rPr>
              <a:t>Қолдануға  тыйым  салынған  сайттар  тізімін көрсету, желіде  болу  уақытына және Интернеттегі қарым-қатынасы бойынша басшылық жасау. (соның ішінде чаттар).</a:t>
            </a:r>
            <a:endParaRPr lang="ru-RU" b="1" i="1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5912" y="5793987"/>
            <a:ext cx="10415239" cy="867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1000"/>
              </a:spcAft>
            </a:pPr>
            <a:r>
              <a:rPr lang="kk-KZ" sz="2400" b="1" i="1" spc="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Балалармен олардың  Интернеттегі достары  туралы, олардың  немен  айналысатыны  және шынайы  өмірлері   жайлы  әңгімелесіңіздер.</a:t>
            </a:r>
            <a:endParaRPr lang="ru-RU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525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640</Words>
  <Application>Microsoft Office PowerPoint</Application>
  <PresentationFormat>Произвольный</PresentationFormat>
  <Paragraphs>77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Psiholog</cp:lastModifiedBy>
  <cp:revision>40</cp:revision>
  <dcterms:created xsi:type="dcterms:W3CDTF">2022-09-21T03:50:48Z</dcterms:created>
  <dcterms:modified xsi:type="dcterms:W3CDTF">2024-05-16T03:24:31Z</dcterms:modified>
</cp:coreProperties>
</file>