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9" r:id="rId2"/>
    <p:sldId id="273" r:id="rId3"/>
    <p:sldId id="275" r:id="rId4"/>
    <p:sldId id="290" r:id="rId5"/>
    <p:sldId id="276" r:id="rId6"/>
    <p:sldId id="278" r:id="rId7"/>
    <p:sldId id="289" r:id="rId8"/>
    <p:sldId id="288" r:id="rId9"/>
    <p:sldId id="291" r:id="rId10"/>
    <p:sldId id="292" r:id="rId11"/>
    <p:sldId id="293" r:id="rId12"/>
    <p:sldId id="294" r:id="rId13"/>
    <p:sldId id="295" r:id="rId14"/>
    <p:sldId id="296" r:id="rId1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969"/>
    <a:srgbClr val="FF3300"/>
    <a:srgbClr val="F67B16"/>
    <a:srgbClr val="E5B337"/>
    <a:srgbClr val="BB8D49"/>
    <a:srgbClr val="FBA26B"/>
    <a:srgbClr val="FF7575"/>
    <a:srgbClr val="FFAF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B6EAB-A3AD-48CA-AE6A-DA8B2ED8E9DB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FFBEE-FE82-4553-9C6A-CCF19B26D0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506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BEE-FE82-4553-9C6A-CCF19B26D09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3083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BEE-FE82-4553-9C6A-CCF19B26D096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399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BEE-FE82-4553-9C6A-CCF19B26D096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0979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BEE-FE82-4553-9C6A-CCF19B26D096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5625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FFBEE-FE82-4553-9C6A-CCF19B26D09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717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11.09.2024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28736"/>
            <a:ext cx="8568952" cy="2308324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brightRoom" dir="t"/>
          </a:scene3d>
          <a:sp3d>
            <a:bevelT prst="convex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Санитарно-эпидемиологические требования к устройству,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оборудованию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и содержанию объектов общественного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питания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565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разделки продовольственного (пищевого) сырья и готовой пищевой продукции (мяса, мяса птицы, рыбы, овощей, зелени, мясной, молочной продукции, хлеба и хлебобулочных изделий, кулинарных, мучных кулинарных, кондитерских изделий) используется по назначению отдельный разделочный инвентарь (разделочные доски, ножи), промаркированный в соответствии с обрабатываемой пищевой продукцией с использованием буквенной и (или) цветовой маркировки (кодировки).</a:t>
            </a:r>
          </a:p>
        </p:txBody>
      </p:sp>
    </p:spTree>
    <p:extLst>
      <p:ext uri="{BB962C8B-B14F-4D97-AF65-F5344CB8AC3E}">
        <p14:creationId xmlns:p14="http://schemas.microsoft.com/office/powerpoint/2010/main" xmlns="" val="1023427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28342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 </a:t>
            </a:r>
            <a:r>
              <a:rPr lang="ru-RU" sz="2000" b="1" dirty="0"/>
              <a:t>соответствии с приложением 4 </a:t>
            </a:r>
            <a:r>
              <a:rPr lang="ru-RU" sz="2000" b="1" dirty="0" smtClean="0"/>
              <a:t>Санитарных правил мытье </a:t>
            </a:r>
            <a:r>
              <a:rPr lang="ru-RU" sz="2000" b="1" dirty="0"/>
              <a:t>столовой посуды при ручном способе проводится с соблюдением следующих процессов:</a:t>
            </a:r>
          </a:p>
          <a:p>
            <a:r>
              <a:rPr lang="ru-RU" sz="2000" b="1" dirty="0"/>
              <a:t>      1) механическое удаление остатков пищи;</a:t>
            </a:r>
          </a:p>
          <a:p>
            <a:r>
              <a:rPr lang="ru-RU" sz="2000" b="1" dirty="0"/>
              <a:t>      2) мытье в воде с добавлением моющих средств в первой секции ванны;</a:t>
            </a:r>
          </a:p>
          <a:p>
            <a:r>
              <a:rPr lang="ru-RU" sz="2000" b="1" dirty="0"/>
              <a:t>      3) мытье во второй секции ванны в воде с температурой не ниже 40 градусов Цельсия (далее - °С) и добавлением моющих средств в количестве, в два раза меньше, чем в первой секции ванны;</a:t>
            </a:r>
          </a:p>
          <a:p>
            <a:r>
              <a:rPr lang="ru-RU" sz="2000" b="1" dirty="0"/>
              <a:t>      4) ополаскивание в третьей секции ванны горячей проточной водой с температурой не ниже 65 °С;</a:t>
            </a:r>
          </a:p>
          <a:p>
            <a:r>
              <a:rPr lang="ru-RU" sz="2000" b="1" dirty="0"/>
              <a:t>      5) просушивание на решетчатых полках, стеллажах</a:t>
            </a:r>
            <a:r>
              <a:rPr lang="ru-RU" sz="2000" b="1" dirty="0" smtClean="0"/>
              <a:t>.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	А в конце </a:t>
            </a:r>
            <a:r>
              <a:rPr lang="ru-RU" sz="2000" b="1" dirty="0"/>
              <a:t>рабочего дня мытье столовой, чайной и стеклянной посуды, столовых приборов, подносов с обработкой дезинфицирующими средствами в соответствии с инструкциями по применению, с последующим тщательным ополаскиванием проточной водой.</a:t>
            </a:r>
          </a:p>
        </p:txBody>
      </p:sp>
    </p:spTree>
    <p:extLst>
      <p:ext uri="{BB962C8B-B14F-4D97-AF65-F5344CB8AC3E}">
        <p14:creationId xmlns:p14="http://schemas.microsoft.com/office/powerpoint/2010/main" xmlns="" val="1947288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556792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	Для </a:t>
            </a:r>
            <a:r>
              <a:rPr lang="ru-RU" sz="2400" b="1" dirty="0"/>
              <a:t>уборки производственных, складских, вспомогательных помещений, санитарных узлов (туалетов) выделяется отдельный уборочный инвентарь маркированный любым способом. хранится в чистом виде, в специально выделенном месте, отдельно от уборочного инвентаря для уборки и дезинфекции санитарных узлов (туалетов), и используется по назначению. </a:t>
            </a:r>
            <a:endParaRPr lang="ru-RU" sz="2400" b="1" dirty="0" smtClean="0"/>
          </a:p>
          <a:p>
            <a:r>
              <a:rPr lang="ru-RU" sz="2400" b="1" dirty="0"/>
              <a:t>	</a:t>
            </a:r>
            <a:r>
              <a:rPr lang="ru-RU" sz="2400" b="1" dirty="0" smtClean="0"/>
              <a:t>На </a:t>
            </a:r>
            <a:r>
              <a:rPr lang="ru-RU" sz="2400" b="1" dirty="0"/>
              <a:t>объектах питания не </a:t>
            </a:r>
            <a:r>
              <a:rPr lang="ru-RU" sz="2400" b="1" dirty="0" smtClean="0"/>
              <a:t>допускается наличие </a:t>
            </a:r>
            <a:r>
              <a:rPr lang="ru-RU" sz="2400" b="1" dirty="0"/>
              <a:t>насекомых и </a:t>
            </a:r>
            <a:r>
              <a:rPr lang="ru-RU" sz="2400" b="1" dirty="0" smtClean="0"/>
              <a:t>грызунов</a:t>
            </a:r>
            <a:r>
              <a:rPr lang="ru-RU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0841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05342"/>
            <a:ext cx="835292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	</a:t>
            </a:r>
            <a:r>
              <a:rPr lang="ru-RU" sz="2000" b="1" dirty="0" smtClean="0"/>
              <a:t>Персонал обеспечивается </a:t>
            </a:r>
            <a:r>
              <a:rPr lang="ru-RU" sz="2000" b="1" dirty="0"/>
              <a:t>чистой специальной одеждой, а также средствами индивидуальной защиты рук в зависимости от ассортимента изготавливаемой продукции (в том числе для персонала, занятого в производстве холодных блюд (закусок, салатов), сервировке и </a:t>
            </a:r>
            <a:r>
              <a:rPr lang="ru-RU" sz="2000" b="1" dirty="0" err="1"/>
              <a:t>порционировании</a:t>
            </a:r>
            <a:r>
              <a:rPr lang="ru-RU" sz="2000" b="1" dirty="0"/>
              <a:t> блюд одноразовыми перчатками, предназначенными для контакта с пищевой </a:t>
            </a:r>
            <a:r>
              <a:rPr lang="ru-RU" sz="2000" b="1" dirty="0" smtClean="0"/>
              <a:t>продукцией. </a:t>
            </a:r>
            <a:r>
              <a:rPr lang="ru-RU" sz="2000" b="1" dirty="0"/>
              <a:t>Для уборки помещений предусматривается отдельная специальная одежда. </a:t>
            </a:r>
            <a:endParaRPr lang="ru-RU" sz="2000" b="1" dirty="0" smtClean="0"/>
          </a:p>
          <a:p>
            <a:r>
              <a:rPr lang="ru-RU" sz="2000" b="1" dirty="0"/>
              <a:t>	</a:t>
            </a:r>
            <a:r>
              <a:rPr lang="ru-RU" sz="2000" b="1" dirty="0" smtClean="0"/>
              <a:t>Организация </a:t>
            </a:r>
            <a:r>
              <a:rPr lang="ru-RU" sz="2000" b="1" dirty="0"/>
              <a:t>и проведение стирки и дезинфекции специальной одежды на объектах </a:t>
            </a:r>
            <a:r>
              <a:rPr lang="ru-RU" sz="2000" b="1" dirty="0" smtClean="0"/>
              <a:t>питания, обслуживающих </a:t>
            </a:r>
            <a:r>
              <a:rPr lang="ru-RU" sz="2000" b="1" dirty="0"/>
              <a:t>и изготавливающих для организованных коллективов, осуществляется </a:t>
            </a:r>
            <a:r>
              <a:rPr lang="ru-RU" sz="2000" b="1" dirty="0" smtClean="0"/>
              <a:t>централизованно</a:t>
            </a:r>
            <a:r>
              <a:rPr lang="ru-RU" sz="2000" b="1" dirty="0"/>
              <a:t>.</a:t>
            </a:r>
          </a:p>
          <a:p>
            <a:r>
              <a:rPr lang="ru-RU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941868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2420888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БЛАГОДАРЮ ЗА ВНИМАНИЕ!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308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524" y="1268760"/>
            <a:ext cx="8568952" cy="50167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dirty="0" smtClean="0"/>
              <a:t>Состав помещений объекта питания зависит </a:t>
            </a:r>
            <a:r>
              <a:rPr lang="ru-RU" sz="3200" dirty="0"/>
              <a:t>от типа, мощности (вместимости), форм и методов обслуживания, контингента </a:t>
            </a:r>
            <a:r>
              <a:rPr lang="ru-RU" sz="3200" dirty="0" smtClean="0"/>
              <a:t>посетителей.</a:t>
            </a:r>
          </a:p>
          <a:p>
            <a:r>
              <a:rPr lang="ru-RU" sz="3200" dirty="0" smtClean="0"/>
              <a:t>На объектах образования </a:t>
            </a:r>
            <a:r>
              <a:rPr lang="ru-RU" sz="3200" dirty="0"/>
              <a:t>п</a:t>
            </a:r>
            <a:r>
              <a:rPr lang="ru-RU" sz="3200" dirty="0" smtClean="0"/>
              <a:t>редусматриваются обеденный зал, помещения</a:t>
            </a:r>
            <a:r>
              <a:rPr lang="ru-RU" sz="3200" dirty="0"/>
              <a:t>, связанные с приготовлением пищи (</a:t>
            </a:r>
            <a:r>
              <a:rPr lang="ru-RU" sz="3200" dirty="0" smtClean="0"/>
              <a:t>производственное</a:t>
            </a:r>
            <a:r>
              <a:rPr lang="ru-RU" sz="3200" dirty="0"/>
              <a:t>, </a:t>
            </a:r>
            <a:r>
              <a:rPr lang="ru-RU" sz="3200" dirty="0" smtClean="0"/>
              <a:t>складское</a:t>
            </a:r>
            <a:r>
              <a:rPr lang="ru-RU" sz="3200" dirty="0"/>
              <a:t>, </a:t>
            </a:r>
            <a:r>
              <a:rPr lang="ru-RU" sz="3200" dirty="0" smtClean="0"/>
              <a:t>служебно-бытовые </a:t>
            </a:r>
            <a:r>
              <a:rPr lang="ru-RU" sz="3200" dirty="0"/>
              <a:t>и техническое). Обеденные залы объектов питания с самообслуживанием подразделяются на зоны получения и приема пищи.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504" y="214290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Состав помещений:</a:t>
            </a:r>
            <a:endParaRPr lang="ru-RU" sz="2800" b="1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1412776"/>
            <a:ext cx="8568952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200" dirty="0"/>
              <a:t>Внутренняя отделка </a:t>
            </a:r>
            <a:r>
              <a:rPr lang="ru-RU" sz="3200" dirty="0" smtClean="0"/>
              <a:t>(стены, потолки, полы) производится </a:t>
            </a:r>
            <a:r>
              <a:rPr lang="ru-RU" sz="3200" dirty="0"/>
              <a:t>с использованием материалов без повреждений, с использованием водонепроницаемых материалов, устойчивых к обработке моющими и дезинфицирующими </a:t>
            </a:r>
            <a:r>
              <a:rPr lang="ru-RU" sz="3200" dirty="0" smtClean="0"/>
              <a:t>средствами.</a:t>
            </a:r>
          </a:p>
          <a:p>
            <a:r>
              <a:rPr lang="ru-RU" sz="3200" dirty="0"/>
              <a:t>П</a:t>
            </a:r>
            <a:r>
              <a:rPr lang="ru-RU" sz="3200" dirty="0" smtClean="0"/>
              <a:t>оверхности </a:t>
            </a:r>
            <a:r>
              <a:rPr lang="ru-RU" sz="3200" dirty="0"/>
              <a:t>пола предусматриваются из исключающих скольжение материалов, ровные, с обеспечением стока воды, удобные к </a:t>
            </a:r>
            <a:r>
              <a:rPr lang="ru-RU" sz="3200" dirty="0" smtClean="0"/>
              <a:t>уборке.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260648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Внутренняя отделка помещений:</a:t>
            </a:r>
            <a:endParaRPr lang="ru-RU" sz="2400" dirty="0" smtClean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214756"/>
            <a:ext cx="8928992" cy="4770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just"/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Объекты питания, независимо от форм собственности,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вида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мощности оборудуются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централизованными системами холодного и горячего водоснабжения, водоотведения с устройством систем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внутреннего водоснабжения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и внутреннего водоотведения.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	</a:t>
            </a:r>
          </a:p>
          <a:p>
            <a:pPr algn="just"/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	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При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отсутствии централизованной системы водоснабжения допускается использование нецентрализованных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или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автономных систем питьевого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водоснабжения; </a:t>
            </a:r>
          </a:p>
          <a:p>
            <a:pPr algn="just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	использование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привозной питьевой воды с устройством систем внутреннего водоснабжения и водоотведения. </a:t>
            </a:r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	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При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отсутствии централизованной системы горячего водоснабжения на объектах питания предусматриваются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водонагреватели с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подводкой горячей воды к моечным ваннам. </a:t>
            </a:r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	Горячая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и холодная вода подводится ко всем моечным ваннам и раковинам, раковинам для мытья рук персонала и посетителей, при необходимости, к технологическому оборудованию. </a:t>
            </a:r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</a:endParaRPr>
          </a:p>
          <a:p>
            <a:pPr algn="just"/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	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оборудуются 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централизованной системой теплоснабжения или используются автономные системы и оборудование для теплоснабжения, в том числе и для обеспечения горячего водоснабжения.</a:t>
            </a:r>
            <a:endParaRPr lang="ru-RU" sz="16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6064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Водоснабжение, </a:t>
            </a:r>
            <a:r>
              <a:rPr lang="ru-RU" sz="3200" b="1" dirty="0" err="1" smtClean="0"/>
              <a:t>канализация,теплоснабжение</a:t>
            </a:r>
            <a:endParaRPr lang="ru-RU" sz="3200" dirty="0" smtClean="0"/>
          </a:p>
          <a:p>
            <a:pPr algn="ctr"/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89276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0789" y="1196752"/>
            <a:ext cx="8513699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just"/>
            <a:r>
              <a:rPr lang="ru-RU" sz="2400" dirty="0" smtClean="0"/>
              <a:t>	Предусматривается </a:t>
            </a:r>
            <a:r>
              <a:rPr lang="ru-RU" sz="2400" dirty="0"/>
              <a:t>естественное </a:t>
            </a:r>
            <a:r>
              <a:rPr lang="ru-RU" sz="2400" dirty="0" smtClean="0"/>
              <a:t>и искусственное </a:t>
            </a:r>
            <a:r>
              <a:rPr lang="ru-RU" sz="2400" dirty="0"/>
              <a:t>освещение. </a:t>
            </a:r>
            <a:r>
              <a:rPr lang="ru-RU" sz="2400" dirty="0" smtClean="0"/>
              <a:t>В </a:t>
            </a:r>
            <a:r>
              <a:rPr lang="ru-RU" sz="2400" dirty="0"/>
              <a:t>производственных помещениях, помещениях для хранения </a:t>
            </a:r>
            <a:r>
              <a:rPr lang="ru-RU" sz="2400" dirty="0" smtClean="0"/>
              <a:t>(склады) пищевой </a:t>
            </a:r>
            <a:r>
              <a:rPr lang="ru-RU" sz="2400" dirty="0"/>
              <a:t>продукции используются типы светильников, предусматривающие предохранение их от повреждения и попадания стекол на пищевую продукцию.</a:t>
            </a:r>
          </a:p>
          <a:p>
            <a:pPr algn="just"/>
            <a:r>
              <a:rPr lang="ru-RU" sz="2400" dirty="0" smtClean="0"/>
              <a:t>В </a:t>
            </a:r>
            <a:r>
              <a:rPr lang="ru-RU" sz="2400" dirty="0"/>
              <a:t>производственных помещениях, связанных с выделением влаги, используются светильники во влагозащитном исполнении.</a:t>
            </a:r>
          </a:p>
          <a:p>
            <a:r>
              <a:rPr lang="ru-RU" sz="2400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Освещение</a:t>
            </a:r>
            <a:endParaRPr lang="ru-RU" sz="24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196752"/>
            <a:ext cx="8712968" cy="56323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Предусматриваются 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системы естественной и механической вентиляции, конструкция и исполнение которых должны обеспечить исключение загрязнения пищевой продукции при ее изготовлении, хранении и реализации, а также доступ к ним их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очистке.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локальная 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местная) вытяжная вентиляция устанавливается над оборудованиями 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и моечными ваннами, являющимися источниками выделения влаги, тепла и газов. Допускается объединять в одну вытяжную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систему вентиляцию моечных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, производственных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помещений,</a:t>
            </a:r>
            <a:endParaRPr lang="ru-RU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санитарных 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узлов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и гардеробных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6064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Вентиляция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1428736"/>
            <a:ext cx="8964488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Расстановка </a:t>
            </a:r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и работа оборудования обеспечивается с соблюдением последовательности и поточности технологических процессов, возможности свободного доступа к оборудованию для обслуживания, мытья, дезинфекции и ремонта, с исключением возможности контакта сырой и готовой к употреблению пищевой продукции.</a:t>
            </a:r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Требования к содержанию и эксплуатации </a:t>
            </a:r>
            <a:r>
              <a:rPr lang="ru-RU" sz="2400" b="1" dirty="0" smtClean="0"/>
              <a:t>помещений и </a:t>
            </a:r>
            <a:r>
              <a:rPr lang="ru-RU" sz="2400" b="1" dirty="0"/>
              <a:t>оборудования объектов общественного питания </a:t>
            </a:r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24744"/>
            <a:ext cx="8928992" cy="4608512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Для сырья </a:t>
            </a:r>
            <a:r>
              <a:rPr lang="ru-RU" sz="2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готовой к употреблению пищевой продукции объектов питания используется раздельное технологическое и холодильное оборудование, производственные столы, разделочный инвентарь маркированный с использованием буквенной и (или) цветовой маркировки (кодировки), многооборотная упаковка и кухонная посуда. </a:t>
            </a: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 допускается использование </a:t>
            </a:r>
            <a:r>
              <a:rPr lang="ru-RU" sz="2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посуды с трещинами, сколами, отбитыми краями, деформированную, с поврежденной эмалью. </a:t>
            </a: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</a:t>
            </a:r>
            <a:r>
              <a:rPr lang="ru-RU" sz="2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мытья посуды ручным способом оборудуются </a:t>
            </a:r>
            <a:r>
              <a:rPr lang="ru-RU" sz="2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трехсекционные</a:t>
            </a:r>
            <a:r>
              <a:rPr lang="ru-RU" sz="2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моечные ванны для столовой посуды, двухсекционные – для стеклянной посуды и столовых приборов.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9518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цехах (</a:t>
            </a:r>
            <a:r>
              <a:rPr lang="ru-RU" dirty="0" smtClean="0"/>
              <a:t>помещениях) </a:t>
            </a:r>
            <a:r>
              <a:rPr lang="ru-RU" dirty="0"/>
              <a:t>для приготовления холодных блюд, мягкого мороженого, кондитерских цехах по приготовлению крема и отделки тортов и пирожных, цехах и (или) участках </a:t>
            </a:r>
            <a:r>
              <a:rPr lang="ru-RU" dirty="0" err="1"/>
              <a:t>порционирования</a:t>
            </a:r>
            <a:r>
              <a:rPr lang="ru-RU" dirty="0"/>
              <a:t> блюд, упаковки и формирования наборов готовых блюд, а также по эпидемиологическим показаниям в производственных цехах и помещениях для посетителей (обеденных залах) используются бактерицидные облучатели (стационарные </a:t>
            </a:r>
            <a:r>
              <a:rPr lang="ru-RU" dirty="0" smtClean="0"/>
              <a:t>или передвижные) </a:t>
            </a:r>
            <a:r>
              <a:rPr lang="ru-RU" dirty="0"/>
              <a:t>для обеззараживания воздуха в помещениях и рабочих поверхностей оборудования.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668292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1243</TotalTime>
  <Words>546</Words>
  <Application>Microsoft Office PowerPoint</Application>
  <PresentationFormat>Экран (4:3)</PresentationFormat>
  <Paragraphs>45</Paragraphs>
  <Slides>14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Для сырья и готовой к употреблению пищевой продукции объектов питания используется раздельное технологическое и холодильное оборудование, производственные столы, разделочный инвентарь маркированный с использованием буквенной и (или) цветовой маркировки (кодировки), многооборотная упаковка и кухонная посуда. Не допускается использование посуды с трещинами, сколами, отбитыми краями, деформированную, с поврежденной эмалью.   Для мытья посуды ручным способом оборудуются трехсекционные моечные ванны для столовой посуды, двухсекционные – для стеклянной посуды и столовых приборов.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Windows 10</cp:lastModifiedBy>
  <cp:revision>141</cp:revision>
  <dcterms:created xsi:type="dcterms:W3CDTF">2016-09-09T11:20:58Z</dcterms:created>
  <dcterms:modified xsi:type="dcterms:W3CDTF">2024-09-11T07:36:37Z</dcterms:modified>
</cp:coreProperties>
</file>