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5" r:id="rId2"/>
    <p:sldId id="382" r:id="rId3"/>
    <p:sldId id="384" r:id="rId4"/>
    <p:sldId id="257" r:id="rId5"/>
    <p:sldId id="471" r:id="rId6"/>
    <p:sldId id="472" r:id="rId7"/>
    <p:sldId id="473" r:id="rId8"/>
    <p:sldId id="474" r:id="rId9"/>
    <p:sldId id="475" r:id="rId10"/>
    <p:sldId id="476" r:id="rId11"/>
    <p:sldId id="280" r:id="rId12"/>
    <p:sldId id="282" r:id="rId13"/>
    <p:sldId id="462" r:id="rId14"/>
    <p:sldId id="46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DA"/>
    <a:srgbClr val="46A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72" autoAdjust="0"/>
  </p:normalViewPr>
  <p:slideViewPr>
    <p:cSldViewPr snapToGrid="0">
      <p:cViewPr>
        <p:scale>
          <a:sx n="77" d="100"/>
          <a:sy n="77" d="100"/>
        </p:scale>
        <p:origin x="-21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D1042-DBEF-44B2-B931-AF3413CA9894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41603-598A-4A13-9193-EAEFDE8AD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36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857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033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D2E877-D295-382F-2A9D-9E1E5540C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5064045-7EAA-8AA5-9661-776D26A7E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8E8159-939D-BFA1-1C40-3DB20193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B64E14-A714-A277-061B-755AE20C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C06008-BC44-E80D-D39C-153B2FE37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73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B96D82-FEBC-090E-35C3-4E3986DE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DDCCF66-5125-EFA3-16F0-F523003A4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BEF0A4-5C89-3FF3-60BE-1CB5B92E0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BCA213-0D73-B0A5-477F-C3A933FE7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28E298-C028-340B-91EE-430940498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7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71AE9CD-64D9-FE1A-5454-3E110A085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A98D9CC-5BC9-74B4-DC50-82361B184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F69E7B-2750-6DF8-7D63-D2DD972F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3CD337-D434-202B-A40C-C87DD78D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3F847C-AD65-9152-7DF0-CA228AC84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841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27170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F352C3-0B11-3390-9D54-AC608198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DC752C-1630-A834-72B6-C1917AD18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C212B9-BA38-3A9C-DADF-1D88B3860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F52A94-71FE-A9CD-DED7-CFBE0A204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E51418-83CF-3307-34EF-188073F09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56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0078C1-EAB3-0572-BB3A-06696394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EFEA923-CCF8-2E8D-FE85-286E60AF0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64DC93-C51E-B065-626C-39431A954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9023CE-74C9-1A2F-2D8E-0D1A7FCB6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2B1253-0A03-F7F7-1B6C-CF93D992B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24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312FF7-DEA9-1168-3576-2E8E1AB3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A0CF17-5085-231E-5857-042B0462B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443B7CE-3795-1FAC-DB54-16084C065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94A51F9-BE2F-2CD3-2A9E-47717FF8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8C3BF55-6AE2-E300-9123-D21A5CA6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E06C913-4021-3E35-238A-621E36891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85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DACAE3-7025-47EA-310F-659B8871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27C6F34-F196-A059-88AF-57BF00506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D54E04D-3461-CC5C-BD49-14B0C5924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705617F-D5FE-B550-6BEF-BCEAF1BF2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0CCCC3F-258A-781E-B4AA-4FF892DDB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B3012D7-AD88-4E43-ACF9-9AEE5EA65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8FF6ED1-71DF-5ABD-BFE9-9755F84B9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EE54DA4-F9B3-2454-B085-0D0DE529C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23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22E04A-57CA-4D3F-724B-023699736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1A9669F-6069-3BD8-0C9A-553D0ADCA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6F3C7FC-AB20-F9D3-933F-C07F692A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C1A3AD1-71F3-2BCA-2E69-FE3C4EE15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36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1465921-CAA0-FDD0-6B6D-147DED27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1296680-20B9-A3FC-EB3C-D8AE61107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51496A9-C51A-C23A-EB40-29236AB5C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10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410B36-5FA1-7CD3-BF67-ABA68D55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13E06B-1887-098A-D8C7-B0BFBB493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BABC2D3-A215-E86B-B3E6-03B84BC6E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37581E-7B02-0813-E54F-02AD7AA7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307D7E9-8A65-2B83-6A65-EC4D5E2CD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536C503-BAFD-F93C-5B10-C74760A65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21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AA800C-A8AA-78BD-A3D5-E8F7C789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C5F6C7E-3A7F-1DCD-D4FD-18078A4A61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314DDA8-46CB-23BF-1A65-F2DF824F2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D04B7D1-37F9-A833-EFE7-F83C0A69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C6BD56F-93A0-8B4D-6D96-77297EA8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482469-C101-A43B-B93E-27F5ABA1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93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06B1DE-2962-1580-0979-6E57A1C7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8798C51-2CAB-CC13-C1A9-A6283F9C5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8E5764-97EC-1B78-5EBF-F76546EB9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2B82D-C8AD-46F0-B091-0C75DE09FB34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7A4296-9351-FD78-2D89-CBC29D1B9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6F016F-8E19-F274-F0C2-7E92371BA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47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E09DBC5B-14CA-EE2B-2631-1FF87E223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4" y="258195"/>
            <a:ext cx="1199902" cy="119990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83741" y="1639086"/>
            <a:ext cx="10676238" cy="307817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8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ұйымдарында</a:t>
            </a:r>
            <a:r>
              <a:rPr lang="ru-RU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Біртұтас</a:t>
            </a:r>
            <a:r>
              <a:rPr lang="ru-RU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тәрбие</a:t>
            </a:r>
            <a:r>
              <a:rPr lang="ru-RU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бағдарламасын</a:t>
            </a:r>
            <a:r>
              <a:rPr lang="ru-RU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бекіту</a:t>
            </a:r>
            <a:r>
              <a:rPr lang="ru-RU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FAFED-7685-483D-BB3D-3688CA430C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7946" y="395433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</a:rPr>
              <a:t>ҚАЗАҚСТАН РЕСПУБЛИКАСЫНЫҢ</a:t>
            </a:r>
          </a:p>
          <a:p>
            <a:pPr algn="r"/>
            <a:r>
              <a:rPr lang="ru-RU" sz="1600" i="1" dirty="0" smtClean="0">
                <a:solidFill>
                  <a:schemeClr val="bg1"/>
                </a:solidFill>
              </a:rPr>
              <a:t>ОҚУ-АҒАРТУ МИНИСТРЛІГІНІҢ №194 БҰЙРЫҒЫ</a:t>
            </a:r>
            <a:endParaRPr lang="ru-RU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22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415450F-EC32-A8BC-B921-5AEAEBE6EB12}"/>
              </a:ext>
            </a:extLst>
          </p:cNvPr>
          <p:cNvSpPr txBox="1"/>
          <p:nvPr/>
        </p:nvSpPr>
        <p:spPr>
          <a:xfrm>
            <a:off x="1530220" y="167502"/>
            <a:ext cx="10328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ЖАСАМПАЗДЫҚ ЖӘНЕ ЖАҢАШЫЛДЫҚ ҚҰНДЫЛЫҒЫН ДЕКОМПОЗИЦИЯЛАУ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19ADEFAE-DF34-DC99-8100-238328B18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562541"/>
              </p:ext>
            </p:extLst>
          </p:nvPr>
        </p:nvGraphicFramePr>
        <p:xfrm>
          <a:off x="985112" y="682053"/>
          <a:ext cx="10874095" cy="55811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29892">
                  <a:extLst>
                    <a:ext uri="{9D8B030D-6E8A-4147-A177-3AD203B41FA5}">
                      <a16:colId xmlns:a16="http://schemas.microsoft.com/office/drawing/2014/main" xmlns="" val="4179057334"/>
                    </a:ext>
                  </a:extLst>
                </a:gridCol>
                <a:gridCol w="5355771">
                  <a:extLst>
                    <a:ext uri="{9D8B030D-6E8A-4147-A177-3AD203B41FA5}">
                      <a16:colId xmlns:a16="http://schemas.microsoft.com/office/drawing/2014/main" xmlns="" val="195277465"/>
                    </a:ext>
                  </a:extLst>
                </a:gridCol>
                <a:gridCol w="3088432">
                  <a:extLst>
                    <a:ext uri="{9D8B030D-6E8A-4147-A177-3AD203B41FA5}">
                      <a16:colId xmlns:a16="http://schemas.microsoft.com/office/drawing/2014/main" xmlns="" val="32744143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kern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Компонент</a:t>
                      </a:r>
                      <a:endParaRPr lang="ru-RU" sz="2400" b="1" kern="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2400" b="1" kern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Сипаттамасы</a:t>
                      </a:r>
                      <a:endParaRPr lang="ru-RU" sz="2400" b="1" kern="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kern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Жеке </a:t>
                      </a:r>
                      <a:r>
                        <a:rPr lang="ru-RU" sz="2400" b="1" kern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қасиеттер</a:t>
                      </a:r>
                      <a:endParaRPr lang="ru-RU" sz="2400" b="1" kern="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53307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Шығармашылық ойлау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Жаңа идеяларды тудыру қабілеті: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проблемаларды шешудегі стандартты емес тәсіл;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ассоциативті ойлау және заттар арасындағы жаңа байланыстарды көре білу қабілеті;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тәуекелге және сәтсіздікке дайын болу.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Жасампаздық</a:t>
                      </a: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қиял</a:t>
                      </a: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білуге құмарлық</a:t>
                      </a: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27057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Кәсіпкерлік бастама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Идеяларды іске асыру ниеті: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мақсат қоя білу және оған қол жеткізу;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өзіне жауапкершілік алуға дайын болу;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іскерлік және мақсатқа талпынушылық.</a:t>
                      </a:r>
                      <a:endParaRPr lang="ru-RU" sz="1200" kern="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Бастамашылдық</a:t>
                      </a: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жауапкершілік</a:t>
                      </a: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табандылық</a:t>
                      </a:r>
                      <a:endParaRPr lang="ru-RU" sz="12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39635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Инновациялық ойлау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Проблемаларды шешудің жаңа тәсілдерін іздеу: 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стандарттан тыс ойлау және әдеттегі әрекеттерінің шеңберінен шыға білу қабілеті;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ақпарат пен шабыттың жаңа көздерін іздеу;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өзгерістер мен жаңашылдыққа дайын болу.</a:t>
                      </a:r>
                      <a:endParaRPr lang="ru-RU" sz="1200" kern="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Жаңалыққа ашықтық, сыни тұрғыдан ойлау, аналитикалық ойлау.</a:t>
                      </a:r>
                      <a:endParaRPr lang="ru-RU" sz="12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3348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Цифр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лық сауаттылық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Заманауи технологиялармен жұмыс істей білу: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цифрлық технологиялардың даму мүмкіндіктері мен болашағын түсіну;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цифрлық құралдармен жұмыс істей білу;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инновациялық өнімдер мен қызметтерді құруға және пайдалануға белсенді қатысу.</a:t>
                      </a:r>
                      <a:endParaRPr lang="ru-RU" sz="1200" kern="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Цифрлық сауаттылық, бейімділік, білімге құштарлық.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245448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Инновациялар үшін әлеуметтік жауапкершілік</a:t>
                      </a:r>
                      <a:endParaRPr lang="ru-RU" sz="12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Инновацияның этикалық және құқықтық аспектілері: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жаңа технологияларды енгізудің ықтимал салдарын түсіну;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инновацияларды пайдалануға жауапкершілікпен қарау;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технологияны дамытуға қатысты талқылаулар мен шешімдер қабылдауға қатысу.</a:t>
                      </a:r>
                      <a:endParaRPr lang="ru-RU" sz="1200" kern="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Әлеуметтік жауапкершілік, болжағыштық, этикаға сәйкестік.</a:t>
                      </a:r>
                      <a:endParaRPr lang="ru-RU" sz="12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08424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514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8D6D09-BACE-5505-F652-793107FA6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/>
            <a:r>
              <a:rPr lang="kk-KZ" sz="1800" b="1" dirty="0">
                <a:solidFill>
                  <a:srgbClr val="75BABD"/>
                </a:solidFill>
                <a:latin typeface="PT Sans"/>
              </a:rPr>
              <a:t>Құндылықтардың айларға бөлінісі</a:t>
            </a:r>
            <a:r>
              <a:rPr lang="en-US" sz="1800" b="1" dirty="0">
                <a:solidFill>
                  <a:srgbClr val="75BABD"/>
                </a:solidFill>
                <a:latin typeface="PT Sans"/>
              </a:rPr>
              <a:t/>
            </a:r>
            <a:br>
              <a:rPr lang="en-US" sz="1800" b="1" dirty="0">
                <a:solidFill>
                  <a:srgbClr val="75BABD"/>
                </a:solidFill>
                <a:latin typeface="PT Sans"/>
              </a:rPr>
            </a:br>
            <a:endParaRPr lang="ru-RU" sz="1800" b="1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359994" y="1718004"/>
            <a:ext cx="11502694" cy="3822713"/>
            <a:chOff x="359994" y="1713834"/>
            <a:chExt cx="9352216" cy="2712042"/>
          </a:xfrm>
        </p:grpSpPr>
        <p:sp>
          <p:nvSpPr>
            <p:cNvPr id="6" name="Freeform 1711"/>
            <p:cNvSpPr/>
            <p:nvPr/>
          </p:nvSpPr>
          <p:spPr>
            <a:xfrm>
              <a:off x="2716568" y="2723451"/>
              <a:ext cx="2231694" cy="730377"/>
            </a:xfrm>
            <a:custGeom>
              <a:avLst/>
              <a:gdLst/>
              <a:ahLst/>
              <a:cxnLst/>
              <a:rect l="0" t="0" r="0" b="0"/>
              <a:pathLst>
                <a:path w="2231694" h="730377">
                  <a:moveTo>
                    <a:pt x="0" y="730377"/>
                  </a:moveTo>
                  <a:lnTo>
                    <a:pt x="2231694" y="73037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30377"/>
                  </a:lnTo>
                  <a:close/>
                </a:path>
              </a:pathLst>
            </a:custGeom>
            <a:solidFill>
              <a:srgbClr val="7B74A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1712"/>
            <p:cNvSpPr/>
            <p:nvPr/>
          </p:nvSpPr>
          <p:spPr>
            <a:xfrm>
              <a:off x="7480516" y="2729001"/>
              <a:ext cx="2231694" cy="724827"/>
            </a:xfrm>
            <a:custGeom>
              <a:avLst/>
              <a:gdLst/>
              <a:ahLst/>
              <a:cxnLst/>
              <a:rect l="0" t="0" r="0" b="0"/>
              <a:pathLst>
                <a:path w="2231694" h="724827">
                  <a:moveTo>
                    <a:pt x="0" y="724827"/>
                  </a:moveTo>
                  <a:lnTo>
                    <a:pt x="2231694" y="72482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24827"/>
                  </a:lnTo>
                  <a:close/>
                </a:path>
              </a:pathLst>
            </a:custGeom>
            <a:solidFill>
              <a:srgbClr val="EC6752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713"/>
            <p:cNvSpPr/>
            <p:nvPr/>
          </p:nvSpPr>
          <p:spPr>
            <a:xfrm>
              <a:off x="5123942" y="2729001"/>
              <a:ext cx="2231694" cy="724827"/>
            </a:xfrm>
            <a:custGeom>
              <a:avLst/>
              <a:gdLst/>
              <a:ahLst/>
              <a:cxnLst/>
              <a:rect l="0" t="0" r="0" b="0"/>
              <a:pathLst>
                <a:path w="2231694" h="724827">
                  <a:moveTo>
                    <a:pt x="0" y="724827"/>
                  </a:moveTo>
                  <a:lnTo>
                    <a:pt x="2231694" y="72482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24827"/>
                  </a:lnTo>
                  <a:close/>
                </a:path>
              </a:pathLst>
            </a:custGeom>
            <a:solidFill>
              <a:srgbClr val="06B6C7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1714"/>
            <p:cNvSpPr/>
            <p:nvPr/>
          </p:nvSpPr>
          <p:spPr>
            <a:xfrm>
              <a:off x="359994" y="3701049"/>
              <a:ext cx="2231694" cy="724827"/>
            </a:xfrm>
            <a:custGeom>
              <a:avLst/>
              <a:gdLst/>
              <a:ahLst/>
              <a:cxnLst/>
              <a:rect l="0" t="0" r="0" b="0"/>
              <a:pathLst>
                <a:path w="2231694" h="724827">
                  <a:moveTo>
                    <a:pt x="0" y="724827"/>
                  </a:moveTo>
                  <a:lnTo>
                    <a:pt x="2231694" y="72482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24827"/>
                  </a:lnTo>
                  <a:close/>
                </a:path>
              </a:pathLst>
            </a:custGeom>
            <a:solidFill>
              <a:srgbClr val="92C561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1715"/>
            <p:cNvSpPr/>
            <p:nvPr/>
          </p:nvSpPr>
          <p:spPr>
            <a:xfrm>
              <a:off x="359994" y="1728013"/>
              <a:ext cx="2231694" cy="730377"/>
            </a:xfrm>
            <a:custGeom>
              <a:avLst/>
              <a:gdLst/>
              <a:ahLst/>
              <a:cxnLst/>
              <a:rect l="0" t="0" r="0" b="0"/>
              <a:pathLst>
                <a:path w="2231694" h="730377">
                  <a:moveTo>
                    <a:pt x="0" y="730377"/>
                  </a:moveTo>
                  <a:lnTo>
                    <a:pt x="2231694" y="73037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30377"/>
                  </a:lnTo>
                  <a:close/>
                </a:path>
              </a:pathLst>
            </a:custGeom>
            <a:solidFill>
              <a:srgbClr val="EC6551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716"/>
            <p:cNvSpPr/>
            <p:nvPr/>
          </p:nvSpPr>
          <p:spPr>
            <a:xfrm>
              <a:off x="5123942" y="1720678"/>
              <a:ext cx="2231694" cy="730376"/>
            </a:xfrm>
            <a:custGeom>
              <a:avLst/>
              <a:gdLst/>
              <a:ahLst/>
              <a:cxnLst/>
              <a:rect l="0" t="0" r="0" b="0"/>
              <a:pathLst>
                <a:path w="2231694" h="730376">
                  <a:moveTo>
                    <a:pt x="0" y="730376"/>
                  </a:moveTo>
                  <a:lnTo>
                    <a:pt x="2231694" y="730376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30376"/>
                  </a:lnTo>
                  <a:close/>
                </a:path>
              </a:pathLst>
            </a:custGeom>
            <a:solidFill>
              <a:srgbClr val="F9B643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717"/>
            <p:cNvSpPr/>
            <p:nvPr/>
          </p:nvSpPr>
          <p:spPr>
            <a:xfrm>
              <a:off x="359994" y="2723451"/>
              <a:ext cx="2231694" cy="730377"/>
            </a:xfrm>
            <a:custGeom>
              <a:avLst/>
              <a:gdLst/>
              <a:ahLst/>
              <a:cxnLst/>
              <a:rect l="0" t="0" r="0" b="0"/>
              <a:pathLst>
                <a:path w="2231694" h="730377">
                  <a:moveTo>
                    <a:pt x="0" y="730377"/>
                  </a:moveTo>
                  <a:lnTo>
                    <a:pt x="2231694" y="73037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30377"/>
                  </a:lnTo>
                  <a:close/>
                </a:path>
              </a:pathLst>
            </a:custGeom>
            <a:solidFill>
              <a:srgbClr val="8094B4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718"/>
            <p:cNvSpPr/>
            <p:nvPr/>
          </p:nvSpPr>
          <p:spPr>
            <a:xfrm>
              <a:off x="7480516" y="1713834"/>
              <a:ext cx="2231694" cy="730796"/>
            </a:xfrm>
            <a:custGeom>
              <a:avLst/>
              <a:gdLst/>
              <a:ahLst/>
              <a:cxnLst/>
              <a:rect l="0" t="0" r="0" b="0"/>
              <a:pathLst>
                <a:path w="2231694" h="730796">
                  <a:moveTo>
                    <a:pt x="0" y="730796"/>
                  </a:moveTo>
                  <a:lnTo>
                    <a:pt x="2231694" y="730796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30796"/>
                  </a:lnTo>
                  <a:close/>
                </a:path>
              </a:pathLst>
            </a:custGeom>
            <a:solidFill>
              <a:srgbClr val="9EC961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19"/>
            <p:cNvSpPr/>
            <p:nvPr/>
          </p:nvSpPr>
          <p:spPr>
            <a:xfrm>
              <a:off x="2716568" y="1728013"/>
              <a:ext cx="2231694" cy="730377"/>
            </a:xfrm>
            <a:custGeom>
              <a:avLst/>
              <a:gdLst/>
              <a:ahLst/>
              <a:cxnLst/>
              <a:rect l="0" t="0" r="0" b="0"/>
              <a:pathLst>
                <a:path w="2231694" h="730377">
                  <a:moveTo>
                    <a:pt x="0" y="730377"/>
                  </a:moveTo>
                  <a:lnTo>
                    <a:pt x="2231694" y="73037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30377"/>
                  </a:lnTo>
                  <a:close/>
                </a:path>
              </a:pathLst>
            </a:custGeom>
            <a:solidFill>
              <a:srgbClr val="06B6C7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720"/>
            <p:cNvSpPr/>
            <p:nvPr/>
          </p:nvSpPr>
          <p:spPr>
            <a:xfrm>
              <a:off x="2716568" y="3701049"/>
              <a:ext cx="2231694" cy="724827"/>
            </a:xfrm>
            <a:custGeom>
              <a:avLst/>
              <a:gdLst/>
              <a:ahLst/>
              <a:cxnLst/>
              <a:rect l="0" t="0" r="0" b="0"/>
              <a:pathLst>
                <a:path w="2231694" h="724827">
                  <a:moveTo>
                    <a:pt x="0" y="724827"/>
                  </a:moveTo>
                  <a:lnTo>
                    <a:pt x="2231694" y="72482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24827"/>
                  </a:lnTo>
                  <a:close/>
                </a:path>
              </a:pathLst>
            </a:custGeom>
            <a:solidFill>
              <a:srgbClr val="7469A5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721"/>
            <p:cNvSpPr/>
            <p:nvPr/>
          </p:nvSpPr>
          <p:spPr>
            <a:xfrm>
              <a:off x="5123942" y="3701048"/>
              <a:ext cx="2231694" cy="724828"/>
            </a:xfrm>
            <a:custGeom>
              <a:avLst/>
              <a:gdLst/>
              <a:ahLst/>
              <a:cxnLst/>
              <a:rect l="0" t="0" r="0" b="0"/>
              <a:pathLst>
                <a:path w="2231694" h="724828">
                  <a:moveTo>
                    <a:pt x="0" y="724828"/>
                  </a:moveTo>
                  <a:lnTo>
                    <a:pt x="2231694" y="724828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24828"/>
                  </a:lnTo>
                  <a:close/>
                </a:path>
              </a:pathLst>
            </a:custGeom>
            <a:solidFill>
              <a:srgbClr val="7689AB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1722"/>
            <p:cNvSpPr/>
            <p:nvPr/>
          </p:nvSpPr>
          <p:spPr>
            <a:xfrm>
              <a:off x="7480516" y="3701048"/>
              <a:ext cx="2231694" cy="724828"/>
            </a:xfrm>
            <a:custGeom>
              <a:avLst/>
              <a:gdLst/>
              <a:ahLst/>
              <a:cxnLst/>
              <a:rect l="0" t="0" r="0" b="0"/>
              <a:pathLst>
                <a:path w="2231694" h="724828">
                  <a:moveTo>
                    <a:pt x="0" y="724828"/>
                  </a:moveTo>
                  <a:lnTo>
                    <a:pt x="2231694" y="724828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24828"/>
                  </a:lnTo>
                  <a:close/>
                </a:path>
              </a:pathLst>
            </a:custGeom>
            <a:solidFill>
              <a:srgbClr val="7689AB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25"/>
            <p:cNvSpPr/>
            <p:nvPr/>
          </p:nvSpPr>
          <p:spPr>
            <a:xfrm>
              <a:off x="5174748" y="2781712"/>
              <a:ext cx="835217" cy="1528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latin typeface="PT Sans"/>
                </a:rPr>
                <a:t>Мар</a:t>
              </a:r>
              <a:r>
                <a:rPr lang="en-US" sz="1400" b="0" i="0" spc="-20" baseline="0" dirty="0">
                  <a:latin typeface="PT Sans"/>
                </a:rPr>
                <a:t>т</a:t>
              </a:r>
              <a:r>
                <a:rPr lang="en-US" sz="1400" b="0" i="0" spc="-70" baseline="0" dirty="0">
                  <a:latin typeface="PT Sans"/>
                </a:rPr>
                <a:t> </a:t>
              </a:r>
              <a:r>
                <a:rPr lang="en-US" sz="1400" b="0" i="0" spc="-69" baseline="0" dirty="0">
                  <a:latin typeface="PT Sans"/>
                </a:rPr>
                <a:t>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</p:txBody>
        </p:sp>
        <p:sp>
          <p:nvSpPr>
            <p:cNvPr id="19" name="Rectangle 1726"/>
            <p:cNvSpPr/>
            <p:nvPr/>
          </p:nvSpPr>
          <p:spPr>
            <a:xfrm>
              <a:off x="410800" y="3785831"/>
              <a:ext cx="786837" cy="1528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latin typeface="PT Sans"/>
                </a:rPr>
                <a:t>Май</a:t>
              </a:r>
              <a:r>
                <a:rPr lang="en-US" sz="1400" b="0" i="0" spc="-70" baseline="0" dirty="0">
                  <a:latin typeface="PT Sans"/>
                </a:rPr>
                <a:t> </a:t>
              </a:r>
              <a:r>
                <a:rPr lang="en-US" sz="1400" b="0" i="0" spc="-69" baseline="0" dirty="0">
                  <a:latin typeface="PT Sans"/>
                </a:rPr>
                <a:t>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</p:txBody>
        </p:sp>
        <p:sp>
          <p:nvSpPr>
            <p:cNvPr id="20" name="Rectangle 1727"/>
            <p:cNvSpPr/>
            <p:nvPr/>
          </p:nvSpPr>
          <p:spPr>
            <a:xfrm>
              <a:off x="2769063" y="2763318"/>
              <a:ext cx="1064548" cy="1528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latin typeface="PT Sans"/>
                </a:rPr>
                <a:t>Феврал</a:t>
              </a:r>
              <a:r>
                <a:rPr lang="en-US" sz="1400" b="0" i="0" spc="-25" baseline="0" dirty="0">
                  <a:latin typeface="PT Sans"/>
                </a:rPr>
                <a:t>ь</a:t>
              </a:r>
              <a:r>
                <a:rPr lang="en-US" sz="1400" b="0" i="0" spc="-70" baseline="0" dirty="0">
                  <a:latin typeface="PT Sans"/>
                </a:rPr>
                <a:t> </a:t>
              </a:r>
              <a:r>
                <a:rPr lang="en-US" sz="1400" b="0" i="0" spc="-69" baseline="0" dirty="0">
                  <a:latin typeface="PT Sans"/>
                </a:rPr>
                <a:t>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</p:txBody>
        </p:sp>
        <p:sp>
          <p:nvSpPr>
            <p:cNvPr id="21" name="Rectangle 1728"/>
            <p:cNvSpPr/>
            <p:nvPr/>
          </p:nvSpPr>
          <p:spPr>
            <a:xfrm>
              <a:off x="7531360" y="2775283"/>
              <a:ext cx="965027" cy="1528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latin typeface="PT Sans"/>
                </a:rPr>
                <a:t>Апр</a:t>
              </a:r>
              <a:r>
                <a:rPr lang="en-US" sz="1400" b="0" i="0" spc="-11" baseline="0" dirty="0">
                  <a:latin typeface="PT Sans"/>
                </a:rPr>
                <a:t>е</a:t>
              </a:r>
              <a:r>
                <a:rPr lang="en-US" sz="1400" b="0" i="0" spc="0" baseline="0" dirty="0">
                  <a:latin typeface="PT Sans"/>
                </a:rPr>
                <a:t>л</a:t>
              </a:r>
              <a:r>
                <a:rPr lang="en-US" sz="1400" b="0" i="0" spc="-25" baseline="0" dirty="0">
                  <a:latin typeface="PT Sans"/>
                </a:rPr>
                <a:t>ь</a:t>
              </a:r>
              <a:r>
                <a:rPr lang="en-US" sz="1400" b="0" i="0" spc="-69" baseline="0" dirty="0">
                  <a:latin typeface="PT Sans"/>
                </a:rPr>
                <a:t> </a:t>
              </a:r>
              <a:r>
                <a:rPr lang="en-US" sz="1400" b="0" i="0" spc="-70" baseline="0" dirty="0">
                  <a:latin typeface="PT Sans"/>
                </a:rPr>
                <a:t>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</p:txBody>
        </p:sp>
        <p:sp>
          <p:nvSpPr>
            <p:cNvPr id="22" name="Rectangle 1729"/>
            <p:cNvSpPr/>
            <p:nvPr/>
          </p:nvSpPr>
          <p:spPr>
            <a:xfrm>
              <a:off x="410292" y="1778493"/>
              <a:ext cx="1450173" cy="50767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-25" baseline="0" dirty="0">
                  <a:latin typeface="PT Sans"/>
                </a:rPr>
                <a:t>С</a:t>
              </a:r>
              <a:r>
                <a:rPr lang="en-US" sz="1400" b="0" i="0" spc="0" baseline="0" dirty="0">
                  <a:latin typeface="PT Sans"/>
                </a:rPr>
                <a:t>ентябр</a:t>
              </a:r>
              <a:r>
                <a:rPr lang="en-US" sz="1400" b="0" i="0" spc="-25" baseline="0" dirty="0">
                  <a:latin typeface="PT Sans"/>
                </a:rPr>
                <a:t>ь</a:t>
              </a:r>
              <a:r>
                <a:rPr lang="en-US" sz="1400" b="0" i="0" spc="-69" baseline="0" dirty="0">
                  <a:latin typeface="PT Sans"/>
                </a:rPr>
                <a:t> 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  <a:p>
              <a:pPr marL="0">
                <a:lnSpc>
                  <a:spcPts val="265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ТРУДОЛЮБИЕ И </a:t>
              </a:r>
            </a:p>
            <a:p>
              <a:pPr marL="5079">
                <a:lnSpc>
                  <a:spcPts val="120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ПРОФЕССИОНАЛИЗМ</a:t>
              </a:r>
              <a:r>
                <a:rPr lang="en-US" sz="1400" b="0" i="0" spc="0" baseline="1000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23" name="Rectangle 1730"/>
            <p:cNvSpPr/>
            <p:nvPr/>
          </p:nvSpPr>
          <p:spPr>
            <a:xfrm>
              <a:off x="5174742" y="1778493"/>
              <a:ext cx="1321874" cy="50767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latin typeface="PT Sans"/>
                </a:rPr>
                <a:t>Ноябр</a:t>
              </a:r>
              <a:r>
                <a:rPr lang="en-US" sz="1400" b="0" i="0" spc="-24" baseline="0" dirty="0">
                  <a:latin typeface="PT Sans"/>
                </a:rPr>
                <a:t>ь</a:t>
              </a:r>
              <a:r>
                <a:rPr lang="en-US" sz="1400" b="0" i="0" spc="-70" baseline="0" dirty="0">
                  <a:latin typeface="PT Sans"/>
                </a:rPr>
                <a:t> 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  <a:p>
              <a:pPr marL="0">
                <a:lnSpc>
                  <a:spcPts val="2651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СПРАВЕДЛИВОСТЬ И </a:t>
              </a:r>
            </a:p>
            <a:p>
              <a:pPr marL="5079">
                <a:lnSpc>
                  <a:spcPts val="120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ОТВЕТСТВЕННОСТЬ</a:t>
              </a:r>
              <a:r>
                <a:rPr lang="en-US" sz="1400" b="0" i="0" spc="0" baseline="1000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24" name="Rectangle 1731"/>
            <p:cNvSpPr/>
            <p:nvPr/>
          </p:nvSpPr>
          <p:spPr>
            <a:xfrm>
              <a:off x="5174748" y="3028620"/>
              <a:ext cx="961950" cy="2620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НЕЗАВИСИМОСТЬ И </a:t>
              </a:r>
            </a:p>
            <a:p>
              <a:pPr marL="5079">
                <a:lnSpc>
                  <a:spcPts val="120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ПАТРИОТИЗМ</a:t>
              </a:r>
              <a:r>
                <a:rPr lang="en-US" sz="1400" b="0" i="0" spc="0" baseline="1000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25" name="Rectangle 1732"/>
            <p:cNvSpPr/>
            <p:nvPr/>
          </p:nvSpPr>
          <p:spPr>
            <a:xfrm>
              <a:off x="410800" y="4000630"/>
              <a:ext cx="1125125" cy="2620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ЕДИНСТВО И </a:t>
              </a:r>
            </a:p>
            <a:p>
              <a:pPr marL="5079">
                <a:lnSpc>
                  <a:spcPts val="120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СОЛИДАРНОСТЬ</a:t>
              </a:r>
              <a:r>
                <a:rPr lang="en-US" sz="1400" b="0" i="0" spc="0" baseline="1000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26" name="Rectangle 1733"/>
            <p:cNvSpPr/>
            <p:nvPr/>
          </p:nvSpPr>
          <p:spPr>
            <a:xfrm>
              <a:off x="410292" y="2731206"/>
              <a:ext cx="988590" cy="39849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508"/>
              <a:r>
                <a:rPr lang="en-US" sz="1400" b="0" i="0" spc="0" baseline="0" dirty="0">
                  <a:latin typeface="PT Sans"/>
                </a:rPr>
                <a:t>Январ</a:t>
              </a:r>
              <a:r>
                <a:rPr lang="en-US" sz="1400" b="0" i="0" spc="-24" baseline="0" dirty="0">
                  <a:latin typeface="PT Sans"/>
                </a:rPr>
                <a:t>ь</a:t>
              </a:r>
              <a:r>
                <a:rPr lang="en-US" sz="1400" b="0" i="0" spc="-69" baseline="0" dirty="0">
                  <a:latin typeface="PT Sans"/>
                </a:rPr>
                <a:t> </a:t>
              </a:r>
              <a:r>
                <a:rPr lang="en-US" sz="1400" b="0" i="0" spc="-70" baseline="0" dirty="0">
                  <a:latin typeface="PT Sans"/>
                </a:rPr>
                <a:t>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  <a:p>
              <a:pPr marL="0">
                <a:lnSpc>
                  <a:spcPts val="265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ЗАКОН И ПОРЯДОК</a:t>
              </a: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27" name="Rectangle 1734"/>
            <p:cNvSpPr/>
            <p:nvPr/>
          </p:nvSpPr>
          <p:spPr>
            <a:xfrm>
              <a:off x="7531316" y="1728013"/>
              <a:ext cx="1130338" cy="49857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-12" baseline="0" dirty="0">
                  <a:latin typeface="PT Sans"/>
                </a:rPr>
                <a:t>Д</a:t>
              </a:r>
              <a:r>
                <a:rPr lang="en-US" sz="1400" b="0" i="0" spc="0" baseline="0" dirty="0">
                  <a:latin typeface="PT Sans"/>
                </a:rPr>
                <a:t>екабр</a:t>
              </a:r>
              <a:r>
                <a:rPr lang="en-US" sz="1400" b="0" i="0" spc="-25" baseline="0" dirty="0">
                  <a:latin typeface="PT Sans"/>
                </a:rPr>
                <a:t>ь</a:t>
              </a:r>
              <a:r>
                <a:rPr lang="en-US" sz="1400" b="0" i="0" spc="-69" baseline="0" dirty="0">
                  <a:latin typeface="PT Sans"/>
                </a:rPr>
                <a:t> 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  <a:p>
              <a:pPr marL="6476">
                <a:lnSpc>
                  <a:spcPts val="2585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ЕДИНСТВО И </a:t>
              </a:r>
            </a:p>
            <a:p>
              <a:pPr marL="11557">
                <a:lnSpc>
                  <a:spcPts val="120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СОЛИДАРНОСТЬ</a:t>
              </a:r>
              <a:r>
                <a:rPr lang="en-US" sz="1400" b="0" i="0" spc="0" baseline="1000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28" name="Rectangle 1735"/>
            <p:cNvSpPr/>
            <p:nvPr/>
          </p:nvSpPr>
          <p:spPr>
            <a:xfrm>
              <a:off x="2767368" y="1752370"/>
              <a:ext cx="1033268" cy="50767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latin typeface="PT Sans"/>
                </a:rPr>
                <a:t>Октябр</a:t>
              </a:r>
              <a:r>
                <a:rPr lang="en-US" sz="1400" b="0" i="0" spc="-25" baseline="0" dirty="0">
                  <a:latin typeface="PT Sans"/>
                </a:rPr>
                <a:t>ь</a:t>
              </a:r>
              <a:r>
                <a:rPr lang="en-US" sz="1400" b="0" i="0" spc="-69" baseline="0" dirty="0">
                  <a:latin typeface="PT Sans"/>
                </a:rPr>
                <a:t> </a:t>
              </a:r>
              <a:r>
                <a:rPr lang="en-US" sz="1400" b="0" i="0" spc="-70" baseline="0" dirty="0">
                  <a:latin typeface="PT Sans"/>
                </a:rPr>
                <a:t>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  <a:p>
              <a:pPr marL="0">
                <a:lnSpc>
                  <a:spcPts val="265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НЕЗАВИСИМОСТЬ И </a:t>
              </a:r>
            </a:p>
            <a:p>
              <a:pPr marL="5079">
                <a:lnSpc>
                  <a:spcPts val="120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ПАТРИОТИЗМ</a:t>
              </a:r>
              <a:r>
                <a:rPr lang="en-US" sz="1400" b="0" i="0" spc="0" baseline="1000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29" name="Rectangle 1736"/>
            <p:cNvSpPr/>
            <p:nvPr/>
          </p:nvSpPr>
          <p:spPr>
            <a:xfrm>
              <a:off x="2769146" y="3023113"/>
              <a:ext cx="994794" cy="2620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СОЗИДАНИЕ И </a:t>
              </a:r>
            </a:p>
            <a:p>
              <a:pPr marL="5079">
                <a:lnSpc>
                  <a:spcPts val="120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НОВАТОРСТВА</a:t>
              </a:r>
              <a:r>
                <a:rPr lang="en-US" sz="1400" b="0" i="0" spc="0" baseline="1000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30" name="Rectangle 1737"/>
            <p:cNvSpPr/>
            <p:nvPr/>
          </p:nvSpPr>
          <p:spPr>
            <a:xfrm>
              <a:off x="7480643" y="3028663"/>
              <a:ext cx="1450173" cy="2620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ТРУДОЛЮБИЕ И </a:t>
              </a:r>
            </a:p>
            <a:p>
              <a:pPr marL="5080">
                <a:lnSpc>
                  <a:spcPts val="120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ПРОФЕССИОНАЛИЗМ</a:t>
              </a:r>
              <a:r>
                <a:rPr lang="en-US" sz="1400" b="0" i="0" spc="0" baseline="1000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31" name="Rectangle 1738"/>
            <p:cNvSpPr/>
            <p:nvPr/>
          </p:nvSpPr>
          <p:spPr>
            <a:xfrm>
              <a:off x="2767368" y="3747336"/>
              <a:ext cx="994794" cy="50767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latin typeface="PT Sans"/>
                </a:rPr>
                <a:t>Июн</a:t>
              </a:r>
              <a:r>
                <a:rPr lang="en-US" sz="1400" b="0" i="0" spc="-25" baseline="0" dirty="0">
                  <a:latin typeface="PT Sans"/>
                </a:rPr>
                <a:t>ь</a:t>
              </a:r>
              <a:r>
                <a:rPr lang="en-US" sz="1400" b="0" i="0" spc="-70" baseline="0" dirty="0">
                  <a:latin typeface="PT Sans"/>
                </a:rPr>
                <a:t> </a:t>
              </a:r>
              <a:r>
                <a:rPr lang="en-US" sz="1400" b="0" i="0" spc="-69" baseline="0" dirty="0">
                  <a:latin typeface="PT Sans"/>
                </a:rPr>
                <a:t>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  <a:p>
              <a:pPr marL="0">
                <a:lnSpc>
                  <a:spcPts val="265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СОЗИДАНИЕ И </a:t>
              </a:r>
            </a:p>
            <a:p>
              <a:pPr marL="5079">
                <a:lnSpc>
                  <a:spcPts val="120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НОВАТОРСТВА</a:t>
              </a:r>
              <a:r>
                <a:rPr lang="en-US" sz="1400" b="0" i="0" spc="0" baseline="1000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32" name="Rectangle 1739"/>
            <p:cNvSpPr/>
            <p:nvPr/>
          </p:nvSpPr>
          <p:spPr>
            <a:xfrm>
              <a:off x="5174748" y="3766607"/>
              <a:ext cx="855131" cy="1528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latin typeface="PT Sans"/>
                </a:rPr>
                <a:t>Июл</a:t>
              </a:r>
              <a:r>
                <a:rPr lang="en-US" sz="1400" b="0" i="0" spc="-25" baseline="0" dirty="0">
                  <a:latin typeface="PT Sans"/>
                </a:rPr>
                <a:t>ь</a:t>
              </a:r>
              <a:r>
                <a:rPr lang="en-US" sz="1400" b="0" i="0" spc="-70" baseline="0" dirty="0">
                  <a:latin typeface="PT Sans"/>
                </a:rPr>
                <a:t> </a:t>
              </a:r>
              <a:r>
                <a:rPr lang="en-US" sz="1400" b="0" i="0" spc="-69" baseline="0" dirty="0">
                  <a:latin typeface="PT Sans"/>
                </a:rPr>
                <a:t>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</p:txBody>
        </p:sp>
        <p:sp>
          <p:nvSpPr>
            <p:cNvPr id="33" name="Rectangle 1740"/>
            <p:cNvSpPr/>
            <p:nvPr/>
          </p:nvSpPr>
          <p:spPr>
            <a:xfrm>
              <a:off x="5174748" y="4000664"/>
              <a:ext cx="988590" cy="1528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kk-KZ" sz="140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ЗАКОН И ПОРЯДОК</a:t>
              </a: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34" name="Rectangle 1741"/>
            <p:cNvSpPr/>
            <p:nvPr/>
          </p:nvSpPr>
          <p:spPr>
            <a:xfrm>
              <a:off x="7531316" y="3740907"/>
              <a:ext cx="912529" cy="1528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latin typeface="PT Sans"/>
                </a:rPr>
                <a:t>Авгус</a:t>
              </a:r>
              <a:r>
                <a:rPr lang="en-US" sz="1400" b="0" i="0" spc="-20" baseline="0" dirty="0">
                  <a:latin typeface="PT Sans"/>
                </a:rPr>
                <a:t>т</a:t>
              </a:r>
              <a:r>
                <a:rPr lang="en-US" sz="1400" b="0" i="0" spc="-70" baseline="0" dirty="0">
                  <a:latin typeface="PT Sans"/>
                </a:rPr>
                <a:t> </a:t>
              </a:r>
              <a:r>
                <a:rPr lang="en-US" sz="1400" b="0" i="0" spc="-69" baseline="0" dirty="0">
                  <a:latin typeface="PT Sans"/>
                </a:rPr>
                <a:t>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</p:txBody>
        </p:sp>
        <p:sp>
          <p:nvSpPr>
            <p:cNvPr id="35" name="Rectangle 1742"/>
            <p:cNvSpPr/>
            <p:nvPr/>
          </p:nvSpPr>
          <p:spPr>
            <a:xfrm>
              <a:off x="7531316" y="4000664"/>
              <a:ext cx="988590" cy="1528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ЗАКОН И ПОРЯДОК</a:t>
              </a: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6663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D9F72BD1-0048-FE4D-20DD-CA147D0AB43E}"/>
              </a:ext>
            </a:extLst>
          </p:cNvPr>
          <p:cNvGrpSpPr/>
          <p:nvPr/>
        </p:nvGrpSpPr>
        <p:grpSpPr>
          <a:xfrm>
            <a:off x="0" y="-118574"/>
            <a:ext cx="12467153" cy="7039915"/>
            <a:chOff x="0" y="-118574"/>
            <a:chExt cx="12467153" cy="7039915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0" y="-118574"/>
              <a:ext cx="12467153" cy="7039915"/>
              <a:chOff x="-89065" y="0"/>
              <a:chExt cx="12467153" cy="7039915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xmlns="" id="{9352EBBE-BFF2-8B56-2570-CCC2E3242B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89065" y="0"/>
                <a:ext cx="12467153" cy="7039915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0" y="0"/>
                <a:ext cx="3205212" cy="827773"/>
              </a:xfrm>
              <a:prstGeom prst="rect">
                <a:avLst/>
              </a:prstGeom>
              <a:solidFill>
                <a:srgbClr val="DEEDC6"/>
              </a:solidFill>
              <a:ln>
                <a:solidFill>
                  <a:srgbClr val="DEED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F2321F44-BAA3-AD2A-3F1C-5812E8786D66}"/>
                </a:ext>
              </a:extLst>
            </p:cNvPr>
            <p:cNvSpPr/>
            <p:nvPr/>
          </p:nvSpPr>
          <p:spPr>
            <a:xfrm>
              <a:off x="148664" y="2007826"/>
              <a:ext cx="6108535" cy="3011054"/>
            </a:xfrm>
            <a:prstGeom prst="rect">
              <a:avLst/>
            </a:prstGeom>
            <a:solidFill>
              <a:srgbClr val="DEED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/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AFED-7685-483D-BB3D-3688CA430C76}" type="slidenum">
              <a:rPr lang="ru-RU" smtClean="0"/>
              <a:t>12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7F78F2A-40BF-AF7C-2729-9F68F4A59DB1}"/>
              </a:ext>
            </a:extLst>
          </p:cNvPr>
          <p:cNvSpPr/>
          <p:nvPr/>
        </p:nvSpPr>
        <p:spPr>
          <a:xfrm flipV="1">
            <a:off x="6447683" y="-90958"/>
            <a:ext cx="6108535" cy="365950"/>
          </a:xfrm>
          <a:prstGeom prst="rect">
            <a:avLst/>
          </a:prstGeom>
          <a:solidFill>
            <a:srgbClr val="DEE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D8B7708-761C-5892-00D2-3B9269107ADE}"/>
              </a:ext>
            </a:extLst>
          </p:cNvPr>
          <p:cNvSpPr/>
          <p:nvPr/>
        </p:nvSpPr>
        <p:spPr>
          <a:xfrm>
            <a:off x="399255" y="1788535"/>
            <a:ext cx="5344320" cy="2002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3200" b="1" dirty="0">
                <a:latin typeface="Arial" panose="020B0604020202020204" pitchFamily="34" charset="0"/>
                <a:cs typeface="Arial" panose="020B0604020202020204" pitchFamily="34" charset="0"/>
              </a:rPr>
              <a:t>Әлеуметтік жобалар</a:t>
            </a:r>
          </a:p>
          <a:p>
            <a:r>
              <a:rPr lang="kk-KZ" sz="3200" b="1" dirty="0">
                <a:latin typeface="Arial" panose="020B0604020202020204" pitchFamily="34" charset="0"/>
                <a:cs typeface="Arial" panose="020B0604020202020204" pitchFamily="34" charset="0"/>
              </a:rPr>
              <a:t>мен іс-шаралар арқылы</a:t>
            </a:r>
          </a:p>
          <a:p>
            <a:r>
              <a:rPr lang="kk-KZ" sz="3200" b="1" dirty="0">
                <a:latin typeface="Arial" panose="020B0604020202020204" pitchFamily="34" charset="0"/>
                <a:cs typeface="Arial" panose="020B0604020202020204" pitchFamily="34" charset="0"/>
              </a:rPr>
              <a:t>құндылықтарды енгізу</a:t>
            </a:r>
            <a:endParaRPr lang="x-non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05A91FF-08CB-C5E7-D602-7D6C19FD4A42}"/>
              </a:ext>
            </a:extLst>
          </p:cNvPr>
          <p:cNvSpPr/>
          <p:nvPr/>
        </p:nvSpPr>
        <p:spPr>
          <a:xfrm>
            <a:off x="6549065" y="267278"/>
            <a:ext cx="5344320" cy="432915"/>
          </a:xfrm>
          <a:prstGeom prst="rect">
            <a:avLst/>
          </a:prstGeom>
          <a:solidFill>
            <a:srgbClr val="DEEDC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Жобалар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7404E34-DC63-2690-570A-8CCEF5C01E92}"/>
              </a:ext>
            </a:extLst>
          </p:cNvPr>
          <p:cNvSpPr/>
          <p:nvPr/>
        </p:nvSpPr>
        <p:spPr>
          <a:xfrm>
            <a:off x="6549065" y="732260"/>
            <a:ext cx="5344320" cy="1295399"/>
          </a:xfrm>
          <a:prstGeom prst="rect">
            <a:avLst/>
          </a:prstGeom>
          <a:solidFill>
            <a:srgbClr val="DEEDC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Жобалар – бұл білім беру мен қоғамның әртүрлі</a:t>
            </a:r>
          </a:p>
          <a:p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аспектілерін жақсартуға, білім алушыларды, ата-аналарды,</a:t>
            </a:r>
          </a:p>
          <a:p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педагогтерді профилактикалық іс-шараларға тарту арқылы</a:t>
            </a:r>
          </a:p>
          <a:p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жеке құндылықтарды қалыптастыруға бағытталған білім</a:t>
            </a:r>
          </a:p>
          <a:p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беру бастамалары</a:t>
            </a:r>
            <a:endParaRPr lang="x-non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1E110BF-E31C-6CFD-19EF-9C600768B525}"/>
              </a:ext>
            </a:extLst>
          </p:cNvPr>
          <p:cNvSpPr/>
          <p:nvPr/>
        </p:nvSpPr>
        <p:spPr>
          <a:xfrm>
            <a:off x="6623215" y="2286000"/>
            <a:ext cx="2672160" cy="1295399"/>
          </a:xfrm>
          <a:prstGeom prst="rect">
            <a:avLst/>
          </a:prstGeom>
          <a:solidFill>
            <a:srgbClr val="A7DDE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latin typeface="Arial" panose="020B0604020202020204" pitchFamily="34" charset="0"/>
                <a:cs typeface="Arial" panose="020B0604020202020204" pitchFamily="34" charset="0"/>
              </a:rPr>
              <a:t>«Қамқор»</a:t>
            </a:r>
          </a:p>
          <a:p>
            <a:endParaRPr lang="kk-K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Әлеуметтік жобаларды жүзеге</a:t>
            </a: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асыру арқылы құндылықтарды</a:t>
            </a: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дәріптеу</a:t>
            </a:r>
            <a:endParaRPr lang="x-non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EF644B19-E8F3-DB9A-0C38-817C0A18A897}"/>
              </a:ext>
            </a:extLst>
          </p:cNvPr>
          <p:cNvSpPr/>
          <p:nvPr/>
        </p:nvSpPr>
        <p:spPr>
          <a:xfrm>
            <a:off x="9412095" y="2246208"/>
            <a:ext cx="2672160" cy="1295399"/>
          </a:xfrm>
          <a:prstGeom prst="rect">
            <a:avLst/>
          </a:prstGeom>
          <a:solidFill>
            <a:srgbClr val="FDCE9D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i="0" u="none" strike="noStrike" baseline="0" dirty="0">
                <a:latin typeface="PTSans-Bold"/>
              </a:rPr>
              <a:t>«Еңбегі адал - жас өрен»</a:t>
            </a:r>
            <a:endParaRPr lang="kk-K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Білім алушылардың әртүрлі</a:t>
            </a: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мамандыққа деген қызығушылығын</a:t>
            </a: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арттыру және еңбекқорлық идеясы</a:t>
            </a: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арқылы құндылықтарды дәріптеу</a:t>
            </a:r>
            <a:endParaRPr lang="x-non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5CC7A9D-3CA8-871D-7C46-403084CA00B3}"/>
              </a:ext>
            </a:extLst>
          </p:cNvPr>
          <p:cNvSpPr/>
          <p:nvPr/>
        </p:nvSpPr>
        <p:spPr>
          <a:xfrm>
            <a:off x="6621417" y="3723482"/>
            <a:ext cx="2672160" cy="1295399"/>
          </a:xfrm>
          <a:prstGeom prst="rect">
            <a:avLst/>
          </a:prstGeom>
          <a:solidFill>
            <a:srgbClr val="FABAA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«SMART BALA»</a:t>
            </a:r>
            <a:endParaRPr lang="kk-K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Инновациялық жобалар конкурсы</a:t>
            </a: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арқылы құндылықтарды дәріптеу</a:t>
            </a:r>
            <a:endParaRPr lang="x-non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C346F96-8770-0870-2670-C8F65F1D9966}"/>
              </a:ext>
            </a:extLst>
          </p:cNvPr>
          <p:cNvSpPr/>
          <p:nvPr/>
        </p:nvSpPr>
        <p:spPr>
          <a:xfrm>
            <a:off x="9430775" y="3723481"/>
            <a:ext cx="2672160" cy="1295399"/>
          </a:xfrm>
          <a:prstGeom prst="rect">
            <a:avLst/>
          </a:prstGeom>
          <a:solidFill>
            <a:srgbClr val="BEB9D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kk-KZ" sz="1100" b="1" dirty="0">
                <a:latin typeface="Arial" panose="020B0604020202020204" pitchFamily="34" charset="0"/>
                <a:cs typeface="Arial" panose="020B0604020202020204" pitchFamily="34" charset="0"/>
              </a:rPr>
              <a:t>«Шабыт»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Білім алушылардың</a:t>
            </a: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шығармашылық әлеуетін ашу</a:t>
            </a: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арқылы құндылықтарды дәріптеу</a:t>
            </a:r>
            <a:endParaRPr lang="x-non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FBBB6C1-40B8-4AE5-8122-2EA69A4B6BCA}"/>
              </a:ext>
            </a:extLst>
          </p:cNvPr>
          <p:cNvSpPr/>
          <p:nvPr/>
        </p:nvSpPr>
        <p:spPr>
          <a:xfrm>
            <a:off x="6641897" y="5183981"/>
            <a:ext cx="2672160" cy="1295399"/>
          </a:xfrm>
          <a:prstGeom prst="rect">
            <a:avLst/>
          </a:prstGeom>
          <a:solidFill>
            <a:srgbClr val="D4E7B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kk-KZ" sz="1100" b="1" dirty="0">
                <a:latin typeface="Arial" panose="020B0604020202020204" pitchFamily="34" charset="0"/>
                <a:cs typeface="Arial" panose="020B0604020202020204" pitchFamily="34" charset="0"/>
              </a:rPr>
              <a:t>«Ұшқыр ой алаңы»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Тілдік дағдыларды дамыту және</a:t>
            </a: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тақырыптық талқылау арқылы</a:t>
            </a: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құндылықтарды дәріптеу</a:t>
            </a:r>
            <a:endParaRPr lang="x-non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293329DB-87FB-01CA-685F-328F11188247}"/>
              </a:ext>
            </a:extLst>
          </p:cNvPr>
          <p:cNvSpPr/>
          <p:nvPr/>
        </p:nvSpPr>
        <p:spPr>
          <a:xfrm>
            <a:off x="9412095" y="5200754"/>
            <a:ext cx="2672160" cy="1295399"/>
          </a:xfrm>
          <a:prstGeom prst="rect">
            <a:avLst/>
          </a:prstGeom>
          <a:solidFill>
            <a:srgbClr val="F6ADCD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kk-KZ" sz="1100" b="1" dirty="0">
                <a:latin typeface="Arial" panose="020B0604020202020204" pitchFamily="34" charset="0"/>
                <a:cs typeface="Arial" panose="020B0604020202020204" pitchFamily="34" charset="0"/>
              </a:rPr>
              <a:t>«Балалар кітапханасы»</a:t>
            </a:r>
            <a:endParaRPr lang="kk-K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Кітап оқуға және білім алуға</a:t>
            </a: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қызығушылықты қалыптастыру</a:t>
            </a:r>
            <a:endParaRPr lang="x-non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755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394874"/>
              </p:ext>
            </p:extLst>
          </p:nvPr>
        </p:nvGraphicFramePr>
        <p:xfrm>
          <a:off x="195943" y="922308"/>
          <a:ext cx="7449240" cy="5390001"/>
        </p:xfrm>
        <a:graphic>
          <a:graphicData uri="http://schemas.openxmlformats.org/drawingml/2006/table">
            <a:tbl>
              <a:tblPr firstRow="1" firstCol="1" bandRow="1"/>
              <a:tblGrid>
                <a:gridCol w="21875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87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629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7921">
                <a:tc gridSpan="3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kk-KZ" sz="1100" b="1" spc="10" dirty="0">
                          <a:effectLst/>
                        </a:rPr>
                        <a:t>Бастауыш мектеп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65" marR="587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kk-KZ" sz="1100" b="1" spc="10" dirty="0">
                          <a:effectLst/>
                        </a:rPr>
                        <a:t>Құндылықтар және түйінді </a:t>
                      </a:r>
                      <a:r>
                        <a:rPr lang="kk-KZ" sz="1100" b="1" spc="10" dirty="0" err="1">
                          <a:effectLst/>
                        </a:rPr>
                        <a:t>құзыреттіліктер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65" marR="58765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kk-KZ" sz="1100" b="1" spc="10" dirty="0">
                          <a:effectLst/>
                        </a:rPr>
                        <a:t>Күтілетін нәтиже (ГОСО)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65" marR="58765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kk-KZ" sz="1100" b="1" spc="10" dirty="0">
                          <a:effectLst/>
                        </a:rPr>
                        <a:t>Оқу мақсаты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kk-KZ" sz="1100" b="1" spc="10" dirty="0">
                          <a:effectLst/>
                        </a:rPr>
                        <a:t>(ТУПр)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65" marR="5876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7680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b="1" spc="10" dirty="0" err="1">
                          <a:solidFill>
                            <a:srgbClr val="002060"/>
                          </a:solidFill>
                          <a:effectLst/>
                        </a:rPr>
                        <a:t>Тәуелсіздік</a:t>
                      </a:r>
                      <a:r>
                        <a:rPr lang="ru-RU" sz="1000" b="1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000" b="1" spc="10" dirty="0" err="1">
                          <a:solidFill>
                            <a:srgbClr val="002060"/>
                          </a:solidFill>
                          <a:effectLst/>
                        </a:rPr>
                        <a:t>және</a:t>
                      </a:r>
                      <a:r>
                        <a:rPr lang="ru-RU" sz="1000" b="1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000" b="1" spc="10" dirty="0" err="1">
                          <a:solidFill>
                            <a:srgbClr val="002060"/>
                          </a:solidFill>
                          <a:effectLst/>
                        </a:rPr>
                        <a:t>отаншылдық</a:t>
                      </a:r>
                      <a:r>
                        <a:rPr lang="ru-RU" sz="1000" b="1" spc="10" dirty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spc="10" dirty="0">
                          <a:effectLst/>
                        </a:rPr>
                        <a:t>1) </a:t>
                      </a:r>
                      <a:r>
                        <a:rPr lang="ru-RU" sz="1000" spc="10" dirty="0" err="1">
                          <a:effectLst/>
                        </a:rPr>
                        <a:t>мемлекеттік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тілді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білу</a:t>
                      </a:r>
                      <a:r>
                        <a:rPr lang="ru-RU" sz="1000" spc="10" dirty="0">
                          <a:effectLst/>
                        </a:rPr>
                        <a:t>;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spc="10" dirty="0">
                          <a:effectLst/>
                        </a:rPr>
                        <a:t>2) </a:t>
                      </a:r>
                      <a:r>
                        <a:rPr lang="ru-RU" sz="1000" spc="10" dirty="0" err="1">
                          <a:effectLst/>
                        </a:rPr>
                        <a:t>мемлекеттік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рәміздерге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құрмет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көрсету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және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өз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еліне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деген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сүйіспеншілік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таныту</a:t>
                      </a:r>
                      <a:r>
                        <a:rPr lang="ru-RU" sz="1000" spc="10" dirty="0">
                          <a:effectLst/>
                        </a:rPr>
                        <a:t>;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spc="10" dirty="0">
                          <a:effectLst/>
                        </a:rPr>
                        <a:t>3) </a:t>
                      </a:r>
                      <a:r>
                        <a:rPr lang="ru-RU" sz="1000" spc="10" dirty="0" err="1">
                          <a:effectLst/>
                        </a:rPr>
                        <a:t>дәстүрлерді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сақтау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және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құрметтеу</a:t>
                      </a:r>
                      <a:r>
                        <a:rPr lang="ru-RU" sz="1000" spc="10" dirty="0">
                          <a:effectLst/>
                        </a:rPr>
                        <a:t>;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spc="10" dirty="0">
                          <a:effectLst/>
                        </a:rPr>
                        <a:t>4) </a:t>
                      </a:r>
                      <a:r>
                        <a:rPr lang="ru-RU" sz="1000" spc="10" dirty="0" err="1">
                          <a:effectLst/>
                        </a:rPr>
                        <a:t>отбасының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құндылығын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түсіну</a:t>
                      </a:r>
                      <a:r>
                        <a:rPr lang="ru-RU" sz="1000" spc="10" dirty="0">
                          <a:effectLst/>
                        </a:rPr>
                        <a:t>;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spc="10" dirty="0">
                          <a:effectLst/>
                        </a:rPr>
                        <a:t>5) </a:t>
                      </a:r>
                      <a:r>
                        <a:rPr lang="ru-RU" sz="1000" spc="10" dirty="0" err="1">
                          <a:effectLst/>
                        </a:rPr>
                        <a:t>тарихи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және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мәдени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мұраны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зерттеуге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қызығушылық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таныту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және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қоршаған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ортаға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қамқорлық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жасау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65" marR="58765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1000" b="1" spc="10" dirty="0">
                          <a:solidFill>
                            <a:srgbClr val="002060"/>
                          </a:solidFill>
                          <a:effectLst/>
                        </a:rPr>
                        <a:t>«Адам және қоғам»</a:t>
                      </a:r>
                      <a:endParaRPr lang="ru-RU" sz="1000" b="1" spc="1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spc="10" dirty="0" err="1">
                          <a:effectLst/>
                        </a:rPr>
                        <a:t>Қазақстанның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географиясы</a:t>
                      </a:r>
                      <a:r>
                        <a:rPr lang="ru-RU" sz="1000" spc="10" dirty="0">
                          <a:effectLst/>
                        </a:rPr>
                        <a:t> мен </a:t>
                      </a:r>
                      <a:r>
                        <a:rPr lang="ru-RU" sz="1000" spc="10" dirty="0" err="1">
                          <a:effectLst/>
                        </a:rPr>
                        <a:t>тарихы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туралы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жалпы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мәліметтерді</a:t>
                      </a:r>
                      <a:r>
                        <a:rPr lang="ru-RU" sz="1000" spc="10" dirty="0">
                          <a:effectLst/>
                        </a:rPr>
                        <a:t>; </a:t>
                      </a:r>
                      <a:r>
                        <a:rPr lang="ru-RU" sz="1000" spc="10" dirty="0" err="1">
                          <a:effectLst/>
                        </a:rPr>
                        <a:t>Қазақстан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халқының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негізгі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дәстүрлері</a:t>
                      </a:r>
                      <a:r>
                        <a:rPr lang="ru-RU" sz="1000" spc="10" dirty="0">
                          <a:effectLst/>
                        </a:rPr>
                        <a:t> мен </a:t>
                      </a:r>
                      <a:r>
                        <a:rPr lang="ru-RU" sz="1000" spc="10" dirty="0" err="1">
                          <a:effectLst/>
                        </a:rPr>
                        <a:t>фольклорын</a:t>
                      </a:r>
                      <a:r>
                        <a:rPr lang="ru-RU" sz="1000" spc="10" dirty="0">
                          <a:effectLst/>
                        </a:rPr>
                        <a:t>; </a:t>
                      </a:r>
                      <a:r>
                        <a:rPr lang="ru-RU" sz="1000" spc="10" dirty="0" err="1">
                          <a:effectLst/>
                        </a:rPr>
                        <a:t>Қазақстанның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әлемдегі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рөлі</a:t>
                      </a:r>
                      <a:r>
                        <a:rPr lang="ru-RU" sz="1000" spc="10" dirty="0">
                          <a:effectLst/>
                        </a:rPr>
                        <a:t> мен </a:t>
                      </a:r>
                      <a:r>
                        <a:rPr lang="ru-RU" sz="1000" spc="10" dirty="0" err="1">
                          <a:effectLst/>
                        </a:rPr>
                        <a:t>орнын</a:t>
                      </a:r>
                      <a:r>
                        <a:rPr lang="ru-RU" sz="1000" spc="10" dirty="0">
                          <a:effectLst/>
                        </a:rPr>
                        <a:t>; </a:t>
                      </a:r>
                      <a:r>
                        <a:rPr lang="ru-RU" sz="1000" spc="10" dirty="0" err="1">
                          <a:effectLst/>
                        </a:rPr>
                        <a:t>Қазақстанның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мемлекеттік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рәміздерін</a:t>
                      </a:r>
                      <a:r>
                        <a:rPr lang="ru-RU" sz="1000" spc="10" dirty="0">
                          <a:effectLst/>
                        </a:rPr>
                        <a:t>; </a:t>
                      </a:r>
                      <a:r>
                        <a:rPr lang="ru-RU" sz="1000" spc="10" dirty="0" err="1">
                          <a:effectLst/>
                        </a:rPr>
                        <a:t>жалпыадамзаттық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құндылықтарды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b="1" spc="1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БІЛЕДІ;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spc="10" dirty="0" err="1">
                          <a:effectLst/>
                        </a:rPr>
                        <a:t>Қазақстанның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жас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азаматы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ретінде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өзін-өзі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тану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түріндегі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өзінің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азаматтық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бірегейлігін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және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белгілі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бір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этносқа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жататындығын</a:t>
                      </a:r>
                      <a:r>
                        <a:rPr lang="ru-RU" sz="1000" spc="10" dirty="0">
                          <a:effectLst/>
                        </a:rPr>
                        <a:t>; </a:t>
                      </a:r>
                      <a:r>
                        <a:rPr lang="ru-RU" sz="1000" spc="10" dirty="0" err="1">
                          <a:effectLst/>
                        </a:rPr>
                        <a:t>отбасының</a:t>
                      </a:r>
                      <a:r>
                        <a:rPr lang="ru-RU" sz="1000" spc="10" dirty="0">
                          <a:effectLst/>
                        </a:rPr>
                        <a:t>, </a:t>
                      </a:r>
                      <a:r>
                        <a:rPr lang="ru-RU" sz="1000" spc="10" dirty="0" err="1">
                          <a:effectLst/>
                        </a:rPr>
                        <a:t>кіші</a:t>
                      </a:r>
                      <a:r>
                        <a:rPr lang="ru-RU" sz="1000" spc="10" dirty="0">
                          <a:effectLst/>
                        </a:rPr>
                        <a:t> Отан мен </a:t>
                      </a:r>
                      <a:r>
                        <a:rPr lang="ru-RU" sz="1000" spc="10" dirty="0" err="1">
                          <a:effectLst/>
                        </a:rPr>
                        <a:t>Отанның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құндылығын</a:t>
                      </a:r>
                      <a:r>
                        <a:rPr lang="ru-RU" sz="1000" spc="10" dirty="0">
                          <a:effectLst/>
                        </a:rPr>
                        <a:t>; </a:t>
                      </a:r>
                      <a:r>
                        <a:rPr lang="ru-RU" sz="1000" spc="10" dirty="0" err="1">
                          <a:effectLst/>
                        </a:rPr>
                        <a:t>көпұлтты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қазақстандық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қоғамның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құндылықтарын</a:t>
                      </a:r>
                      <a:r>
                        <a:rPr lang="ru-RU" sz="1000" spc="10" dirty="0">
                          <a:effectLst/>
                        </a:rPr>
                        <a:t>; </a:t>
                      </a:r>
                      <a:r>
                        <a:rPr lang="ru-RU" sz="1000" spc="10" dirty="0" err="1">
                          <a:effectLst/>
                        </a:rPr>
                        <a:t>Қазақстанның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Мемлекеттік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рәміздерінің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маңызын</a:t>
                      </a:r>
                      <a:r>
                        <a:rPr lang="ru-RU" sz="1000" spc="10" dirty="0">
                          <a:effectLst/>
                        </a:rPr>
                        <a:t>; </a:t>
                      </a:r>
                      <a:r>
                        <a:rPr lang="ru-RU" sz="1000" spc="10" dirty="0" err="1">
                          <a:effectLst/>
                        </a:rPr>
                        <a:t>ұлттық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салт-дәстүрлердің</a:t>
                      </a:r>
                      <a:r>
                        <a:rPr lang="ru-RU" sz="1000" spc="10" dirty="0">
                          <a:effectLst/>
                        </a:rPr>
                        <a:t>, </a:t>
                      </a:r>
                      <a:r>
                        <a:rPr lang="ru-RU" sz="1000" spc="10" dirty="0" err="1">
                          <a:effectLst/>
                        </a:rPr>
                        <a:t>әдет-ғұрыптардың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маңызын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b="1" spc="1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ТҮСІНЕДІ</a:t>
                      </a:r>
                      <a:r>
                        <a:rPr lang="ru-RU" sz="1000" spc="10" dirty="0">
                          <a:effectLst/>
                        </a:rPr>
                        <a:t>; 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spc="10" dirty="0" err="1">
                          <a:effectLst/>
                        </a:rPr>
                        <a:t>Қазақстанның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әлемдегі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жағдайын</a:t>
                      </a:r>
                      <a:r>
                        <a:rPr lang="ru-RU" sz="1000" spc="10" dirty="0">
                          <a:effectLst/>
                        </a:rPr>
                        <a:t>; </a:t>
                      </a:r>
                      <a:r>
                        <a:rPr lang="ru-RU" sz="1000" spc="10" dirty="0" err="1">
                          <a:effectLst/>
                        </a:rPr>
                        <a:t>Қазақстан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халқының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мәдени-салттық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дәстүрлеріндегі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spc="10" dirty="0" err="1">
                          <a:effectLst/>
                        </a:rPr>
                        <a:t>ұқсастықтар</a:t>
                      </a:r>
                      <a:r>
                        <a:rPr lang="ru-RU" sz="1000" spc="10" dirty="0">
                          <a:effectLst/>
                        </a:rPr>
                        <a:t> мен </a:t>
                      </a:r>
                      <a:r>
                        <a:rPr lang="ru-RU" sz="1000" spc="10" dirty="0" err="1">
                          <a:effectLst/>
                        </a:rPr>
                        <a:t>айырмашылықтарды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b="1" spc="1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ТАЛДАЙДЫ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65" marR="58765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1000" b="1" spc="10" dirty="0">
                          <a:solidFill>
                            <a:srgbClr val="002060"/>
                          </a:solidFill>
                          <a:effectLst/>
                        </a:rPr>
                        <a:t>Пән: «Дүниетану»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1000" i="1" spc="10" dirty="0">
                          <a:effectLst/>
                        </a:rPr>
                        <a:t>3.5 Қазақстан тарихы: тәуелсіздік, мемлекетті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1000" i="1" spc="10" dirty="0" err="1">
                          <a:effectLst/>
                        </a:rPr>
                        <a:t>лік</a:t>
                      </a:r>
                      <a:r>
                        <a:rPr lang="kk-KZ" sz="1000" i="1" spc="10" dirty="0">
                          <a:effectLst/>
                        </a:rPr>
                        <a:t> және патриотизм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endParaRPr lang="kk-KZ" sz="1000" i="1" spc="1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1000" i="1" u="sng" spc="1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1.3.5.1 Қазақстан Республикасының рәміздерін өзге елдердің рәміздерінен ажырату;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1000" i="1" spc="10" dirty="0">
                          <a:effectLst/>
                        </a:rPr>
                        <a:t>1.3.5.2 тәуелсіз мемлекеттің негізгі белгілері туралы әңгімелеу;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1000" i="1" spc="10" dirty="0">
                          <a:effectLst/>
                        </a:rPr>
                        <a:t>1.3.5.3 Қазақстан астанасы туралы шығармашылық жұмыстарын таныстыру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1000" i="1" spc="10" dirty="0">
                          <a:effectLst/>
                        </a:rPr>
                        <a:t>2.3.5.1 Қазақстан Республикасының мемлекеттік рәміздерінің мәнін түсіндіру;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1000" i="1" spc="10" dirty="0">
                          <a:effectLst/>
                        </a:rPr>
                        <a:t>2.3.5.2 бақылаулар негізінде Қазақстан Республикасының мемлекеттік рәміздерінің қолданылу саласын анықтау;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1000" i="1" spc="10" dirty="0">
                          <a:effectLst/>
                        </a:rPr>
                        <a:t>2.3.5.3 Қазақстан халықтары достығының маңыздылығын түсіндіру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1000" i="1" spc="10" dirty="0">
                          <a:effectLst/>
                        </a:rPr>
                        <a:t>3.3.5.1 Қазақстанның бейресми рәміздерінің мәнін түсіндіру ("Алтын адам", "Бәйтерек" монументі, "Мәңгілік Ел" қақпасы);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1000" i="1" spc="10" dirty="0">
                          <a:effectLst/>
                        </a:rPr>
                        <a:t>3.3.5.2 тұлғаның, отбасының, қоғам мен мемлекеттің дамуындағы еңбектің рөлін түсіндіру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1000" i="1" spc="10" dirty="0">
                          <a:effectLst/>
                        </a:rPr>
                        <a:t>4.3.5.1 зерттеулер негізінде "Қазақстан" атауымен байланысты мағыналық ассоциациялар қатарын (ұлттық </a:t>
                      </a:r>
                      <a:r>
                        <a:rPr lang="kk-KZ" sz="1000" i="1" spc="10" dirty="0" err="1">
                          <a:effectLst/>
                        </a:rPr>
                        <a:t>бренд</a:t>
                      </a:r>
                      <a:r>
                        <a:rPr lang="kk-KZ" sz="1000" i="1" spc="10" dirty="0">
                          <a:effectLst/>
                        </a:rPr>
                        <a:t>) ұсыну;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1000" i="1" spc="10" dirty="0">
                          <a:effectLst/>
                        </a:rPr>
                        <a:t>4.3.5.2 Қазақстанның әлемдік сахнадағы рөлін анықтау.</a:t>
                      </a:r>
                    </a:p>
                  </a:txBody>
                  <a:tcPr marL="58765" marR="5876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1949" y="178313"/>
            <a:ext cx="11316929" cy="480449"/>
          </a:xfrm>
        </p:spPr>
        <p:txBody>
          <a:bodyPr>
            <a:noAutofit/>
          </a:bodyPr>
          <a:lstStyle/>
          <a:p>
            <a:r>
              <a:rPr lang="kk-KZ" sz="2400" b="1" dirty="0"/>
              <a:t>Құндылықтардың түйінді </a:t>
            </a:r>
            <a:r>
              <a:rPr lang="kk-KZ" sz="2400" b="1" dirty="0" err="1"/>
              <a:t>құзыреттіліктермен</a:t>
            </a:r>
            <a:r>
              <a:rPr lang="kk-KZ" sz="2400" b="1" dirty="0"/>
              <a:t>, күтілетін нәтиже және оқу мақсаттарымен үйлестірілуі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905" y="764802"/>
            <a:ext cx="4104529" cy="599064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731045" y="6312309"/>
            <a:ext cx="2841523" cy="4431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>
                <a:solidFill>
                  <a:schemeClr val="tx1"/>
                </a:solidFill>
              </a:rPr>
              <a:t>Дүниетану, НЗМ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13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949" y="178313"/>
            <a:ext cx="11316929" cy="480449"/>
          </a:xfrm>
        </p:spPr>
        <p:txBody>
          <a:bodyPr>
            <a:noAutofit/>
          </a:bodyPr>
          <a:lstStyle/>
          <a:p>
            <a:r>
              <a:rPr lang="kk-KZ" sz="2400" b="1" dirty="0"/>
              <a:t>Құндылықтардың түйінді </a:t>
            </a:r>
            <a:r>
              <a:rPr lang="kk-KZ" sz="2400" b="1" dirty="0" err="1"/>
              <a:t>құзыреттіліктермен</a:t>
            </a:r>
            <a:r>
              <a:rPr lang="kk-KZ" sz="2400" b="1" dirty="0"/>
              <a:t>, күтілетін нәтиже және оқу мақсаттарымен үйлестірілуі</a:t>
            </a:r>
            <a:endParaRPr lang="ru-RU" sz="2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51386"/>
              </p:ext>
            </p:extLst>
          </p:nvPr>
        </p:nvGraphicFramePr>
        <p:xfrm>
          <a:off x="471949" y="904547"/>
          <a:ext cx="7216875" cy="5166360"/>
        </p:xfrm>
        <a:graphic>
          <a:graphicData uri="http://schemas.openxmlformats.org/drawingml/2006/table">
            <a:tbl>
              <a:tblPr firstRow="1" firstCol="1" bandRow="1"/>
              <a:tblGrid>
                <a:gridCol w="2405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5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5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4431">
                <a:tc gridSpan="3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kk-KZ" sz="1100" b="1" spc="10" dirty="0">
                          <a:effectLst/>
                        </a:rPr>
                        <a:t>Бастауыш мектеп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65" marR="587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kk-KZ" sz="1100" b="1" spc="10" dirty="0">
                          <a:effectLst/>
                        </a:rPr>
                        <a:t>Құндылықтар және түйінді </a:t>
                      </a:r>
                      <a:r>
                        <a:rPr lang="kk-KZ" sz="1100" b="1" spc="10" dirty="0" err="1">
                          <a:effectLst/>
                        </a:rPr>
                        <a:t>құзыреттіліктер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65" marR="58765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kk-KZ" sz="1100" b="1" spc="10" dirty="0">
                          <a:effectLst/>
                        </a:rPr>
                        <a:t>Күтілетін нәтиже (ГОСО)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65" marR="58765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kk-KZ" sz="1100" b="1" spc="10" dirty="0">
                          <a:effectLst/>
                        </a:rPr>
                        <a:t>Оқу мақсаты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kk-KZ" sz="1100" b="1" spc="10" dirty="0">
                          <a:effectLst/>
                        </a:rPr>
                        <a:t>(ТУПр)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65" marR="5876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9072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900" b="1" spc="10" dirty="0" err="1">
                          <a:solidFill>
                            <a:srgbClr val="002060"/>
                          </a:solidFill>
                          <a:effectLst/>
                        </a:rPr>
                        <a:t>Заң</a:t>
                      </a:r>
                      <a:r>
                        <a:rPr lang="ru-RU" sz="900" b="1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1" spc="10" dirty="0" err="1">
                          <a:solidFill>
                            <a:srgbClr val="002060"/>
                          </a:solidFill>
                          <a:effectLst/>
                        </a:rPr>
                        <a:t>және</a:t>
                      </a:r>
                      <a:r>
                        <a:rPr lang="ru-RU" sz="900" b="1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1" spc="10" dirty="0" err="1">
                          <a:solidFill>
                            <a:srgbClr val="002060"/>
                          </a:solidFill>
                          <a:effectLst/>
                        </a:rPr>
                        <a:t>тәртіп</a:t>
                      </a:r>
                      <a:r>
                        <a:rPr lang="ru-RU" sz="900" b="1" spc="10" dirty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16)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өз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құқықтары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мен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міндеттерін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білуге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әдеп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нормаларын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сыныптағы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және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мектептегі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мінез-құлық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қағидаларын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сақтауға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17)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қауіпсіздік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қағидаларын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оның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ішінде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жол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жүрісі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қағидаларын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білуге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және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сақтауға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міндетті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18)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мұғалімдерге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немесе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ата-аналарға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проблеманың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алдын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алу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және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шешу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шараларын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қабылдау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үшін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көрген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немесе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білетін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қауіптер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туралы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хабарлау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19)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кемсітушілік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пен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қудалаудың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кез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келген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түрінен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аулақ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бола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отырып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өз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мұғалімдерінің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сыныптастарының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құқықтары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мен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қадір-қасиетін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құрметтеуге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20)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билік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өкілдерін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және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олардың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тәртіпті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сақтаудағы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рөлін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900" b="0" spc="10" dirty="0" err="1">
                          <a:solidFill>
                            <a:srgbClr val="002060"/>
                          </a:solidFill>
                          <a:effectLst/>
                        </a:rPr>
                        <a:t>құрметтеу</a:t>
                      </a:r>
                      <a:r>
                        <a:rPr lang="ru-RU" sz="900" b="0" spc="10" dirty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13" marR="50513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900" b="1" spc="10" dirty="0">
                          <a:solidFill>
                            <a:srgbClr val="002060"/>
                          </a:solidFill>
                          <a:effectLst/>
                        </a:rPr>
                        <a:t>«Адам және қоғам»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900" spc="10" dirty="0" err="1">
                          <a:effectLst/>
                        </a:rPr>
                        <a:t>Позитивті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және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достық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қарым-қатынас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ережелерін</a:t>
                      </a:r>
                      <a:r>
                        <a:rPr lang="ru-RU" sz="900" spc="10" dirty="0">
                          <a:effectLst/>
                        </a:rPr>
                        <a:t>, этикет </a:t>
                      </a:r>
                      <a:r>
                        <a:rPr lang="ru-RU" sz="900" spc="10" dirty="0" err="1">
                          <a:effectLst/>
                        </a:rPr>
                        <a:t>ережелерін</a:t>
                      </a:r>
                      <a:r>
                        <a:rPr lang="ru-RU" sz="900" spc="10" dirty="0">
                          <a:effectLst/>
                        </a:rPr>
                        <a:t>, </a:t>
                      </a:r>
                      <a:r>
                        <a:rPr lang="ru-RU" sz="900" spc="10" dirty="0" err="1">
                          <a:effectLst/>
                        </a:rPr>
                        <a:t>Оқушының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құқықтары</a:t>
                      </a:r>
                      <a:r>
                        <a:rPr lang="ru-RU" sz="900" spc="10" dirty="0">
                          <a:effectLst/>
                        </a:rPr>
                        <a:t> мен </a:t>
                      </a:r>
                      <a:r>
                        <a:rPr lang="ru-RU" sz="900" spc="10" dirty="0" err="1">
                          <a:effectLst/>
                        </a:rPr>
                        <a:t>міндеттерін</a:t>
                      </a:r>
                      <a:r>
                        <a:rPr lang="ru-RU" sz="900" spc="10" dirty="0">
                          <a:effectLst/>
                        </a:rPr>
                        <a:t>, </a:t>
                      </a:r>
                      <a:r>
                        <a:rPr lang="ru-RU" sz="900" spc="10" dirty="0" err="1">
                          <a:effectLst/>
                        </a:rPr>
                        <a:t>салауатты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өмір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салты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ережелерін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біледі;Адамның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қоғамдағы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адамгершілік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мінез-құлық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нормаларын</a:t>
                      </a:r>
                      <a:r>
                        <a:rPr lang="ru-RU" sz="900" spc="10" dirty="0">
                          <a:effectLst/>
                        </a:rPr>
                        <a:t>; </a:t>
                      </a:r>
                      <a:r>
                        <a:rPr lang="ru-RU" sz="900" spc="10" dirty="0" err="1">
                          <a:effectLst/>
                        </a:rPr>
                        <a:t>мектеп</a:t>
                      </a:r>
                      <a:r>
                        <a:rPr lang="ru-RU" sz="900" spc="10" dirty="0">
                          <a:effectLst/>
                        </a:rPr>
                        <a:t>, </a:t>
                      </a:r>
                      <a:r>
                        <a:rPr lang="ru-RU" sz="900" spc="10" dirty="0" err="1">
                          <a:effectLst/>
                        </a:rPr>
                        <a:t>ауыл</a:t>
                      </a:r>
                      <a:r>
                        <a:rPr lang="ru-RU" sz="900" spc="10" dirty="0">
                          <a:effectLst/>
                        </a:rPr>
                        <a:t>, </a:t>
                      </a:r>
                      <a:r>
                        <a:rPr lang="ru-RU" sz="900" spc="10" dirty="0" err="1">
                          <a:effectLst/>
                        </a:rPr>
                        <a:t>қала</a:t>
                      </a:r>
                      <a:r>
                        <a:rPr lang="ru-RU" sz="900" spc="10" dirty="0">
                          <a:effectLst/>
                        </a:rPr>
                        <a:t>, ел </a:t>
                      </a:r>
                      <a:r>
                        <a:rPr lang="ru-RU" sz="900" spc="10" dirty="0" err="1">
                          <a:effectLst/>
                        </a:rPr>
                        <a:t>өміріне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өзінің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қатысуын</a:t>
                      </a:r>
                      <a:r>
                        <a:rPr lang="ru-RU" sz="900" spc="10" dirty="0">
                          <a:effectLst/>
                        </a:rPr>
                        <a:t>; </a:t>
                      </a:r>
                      <a:r>
                        <a:rPr lang="ru-RU" sz="900" spc="10" dirty="0" err="1">
                          <a:effectLst/>
                        </a:rPr>
                        <a:t>қоғамға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қызмет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етудің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маңыздылығын</a:t>
                      </a:r>
                      <a:r>
                        <a:rPr lang="ru-RU" sz="900" spc="10" dirty="0">
                          <a:effectLst/>
                        </a:rPr>
                        <a:t>; </a:t>
                      </a:r>
                      <a:r>
                        <a:rPr lang="ru-RU" sz="900" spc="10" dirty="0" err="1">
                          <a:effectLst/>
                        </a:rPr>
                        <a:t>ойлардың</a:t>
                      </a:r>
                      <a:r>
                        <a:rPr lang="ru-RU" sz="900" spc="10" dirty="0">
                          <a:effectLst/>
                        </a:rPr>
                        <a:t>, </a:t>
                      </a:r>
                      <a:r>
                        <a:rPr lang="ru-RU" sz="900" spc="10" dirty="0" err="1">
                          <a:effectLst/>
                        </a:rPr>
                        <a:t>сөздер</a:t>
                      </a:r>
                      <a:r>
                        <a:rPr lang="ru-RU" sz="900" spc="10" dirty="0">
                          <a:effectLst/>
                        </a:rPr>
                        <a:t> мен </a:t>
                      </a:r>
                      <a:r>
                        <a:rPr lang="ru-RU" sz="900" spc="10" dirty="0" err="1">
                          <a:effectLst/>
                        </a:rPr>
                        <a:t>іс-әрекеттердің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сәйкестігінің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маңыздылығын</a:t>
                      </a:r>
                      <a:r>
                        <a:rPr lang="ru-RU" sz="900" spc="10" dirty="0">
                          <a:effectLst/>
                        </a:rPr>
                        <a:t>, </a:t>
                      </a:r>
                      <a:r>
                        <a:rPr lang="ru-RU" sz="900" spc="10" dirty="0" err="1">
                          <a:effectLst/>
                        </a:rPr>
                        <a:t>олар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үшін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жауапкершілікті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түсінеді;Этикет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ережелерін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қолданады</a:t>
                      </a:r>
                      <a:r>
                        <a:rPr lang="ru-RU" sz="900" spc="10" dirty="0">
                          <a:effectLst/>
                        </a:rPr>
                        <a:t>; </a:t>
                      </a:r>
                      <a:r>
                        <a:rPr lang="ru-RU" sz="900" spc="10" dirty="0" err="1">
                          <a:effectLst/>
                        </a:rPr>
                        <a:t>отбасы</a:t>
                      </a:r>
                      <a:r>
                        <a:rPr lang="ru-RU" sz="900" spc="10" dirty="0">
                          <a:effectLst/>
                        </a:rPr>
                        <a:t> мен </a:t>
                      </a:r>
                      <a:r>
                        <a:rPr lang="ru-RU" sz="900" spc="10" dirty="0" err="1">
                          <a:effectLst/>
                        </a:rPr>
                        <a:t>ұжымда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жағымды</a:t>
                      </a:r>
                      <a:r>
                        <a:rPr lang="ru-RU" sz="900" spc="10" dirty="0">
                          <a:effectLst/>
                        </a:rPr>
                        <a:t>, </a:t>
                      </a:r>
                      <a:r>
                        <a:rPr lang="ru-RU" sz="900" spc="10" dirty="0" err="1">
                          <a:effectLst/>
                        </a:rPr>
                        <a:t>достық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қарым-қатынасты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сақтау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үшін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қарым-қатынас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ережелері;Адамның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сезімдері</a:t>
                      </a:r>
                      <a:r>
                        <a:rPr lang="ru-RU" sz="900" spc="10" dirty="0">
                          <a:effectLst/>
                        </a:rPr>
                        <a:t> мен </a:t>
                      </a:r>
                      <a:r>
                        <a:rPr lang="ru-RU" sz="900" spc="10" dirty="0" err="1">
                          <a:effectLst/>
                        </a:rPr>
                        <a:t>іс-әрекеттерінің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көріністерін</a:t>
                      </a:r>
                      <a:r>
                        <a:rPr lang="ru-RU" sz="900" spc="10" dirty="0">
                          <a:effectLst/>
                        </a:rPr>
                        <a:t>, </a:t>
                      </a:r>
                      <a:r>
                        <a:rPr lang="ru-RU" sz="900" spc="10" dirty="0" err="1">
                          <a:effectLst/>
                        </a:rPr>
                        <a:t>олардың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себептері</a:t>
                      </a:r>
                      <a:r>
                        <a:rPr lang="ru-RU" sz="900" spc="10" dirty="0">
                          <a:effectLst/>
                        </a:rPr>
                        <a:t> мен </a:t>
                      </a:r>
                      <a:r>
                        <a:rPr lang="ru-RU" sz="900" spc="10" dirty="0" err="1">
                          <a:effectLst/>
                        </a:rPr>
                        <a:t>салдарын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талдайды</a:t>
                      </a:r>
                      <a:r>
                        <a:rPr lang="ru-RU" sz="900" spc="10" dirty="0">
                          <a:effectLst/>
                        </a:rPr>
                        <a:t>; </a:t>
                      </a:r>
                      <a:r>
                        <a:rPr lang="ru-RU" sz="900" spc="10" dirty="0" err="1">
                          <a:effectLst/>
                        </a:rPr>
                        <a:t>өзінің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эмоционалды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жағдайы;Отбасылық</a:t>
                      </a:r>
                      <a:r>
                        <a:rPr lang="ru-RU" sz="900" spc="10" dirty="0">
                          <a:effectLst/>
                        </a:rPr>
                        <a:t>, </a:t>
                      </a:r>
                      <a:r>
                        <a:rPr lang="ru-RU" sz="900" spc="10" dirty="0" err="1">
                          <a:effectLst/>
                        </a:rPr>
                        <a:t>тұлғааралық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және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қоғамдық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салалардағы</a:t>
                      </a:r>
                      <a:r>
                        <a:rPr lang="ru-RU" sz="900" spc="10" dirty="0">
                          <a:effectLst/>
                        </a:rPr>
                        <a:t> коммуникация </a:t>
                      </a:r>
                      <a:r>
                        <a:rPr lang="ru-RU" sz="900" spc="10" dirty="0" err="1">
                          <a:effectLst/>
                        </a:rPr>
                        <a:t>модельдерін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синтездейді</a:t>
                      </a:r>
                      <a:r>
                        <a:rPr lang="ru-RU" sz="900" spc="10" dirty="0">
                          <a:effectLst/>
                        </a:rPr>
                        <a:t>; </a:t>
                      </a:r>
                      <a:r>
                        <a:rPr lang="ru-RU" sz="900" spc="10" dirty="0" err="1">
                          <a:effectLst/>
                        </a:rPr>
                        <a:t>өмір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қауіпсіздігі</a:t>
                      </a:r>
                      <a:r>
                        <a:rPr lang="ru-RU" sz="900" spc="10" dirty="0">
                          <a:effectLst/>
                        </a:rPr>
                        <a:t>, </a:t>
                      </a:r>
                      <a:r>
                        <a:rPr lang="ru-RU" sz="900" spc="10" dirty="0" err="1">
                          <a:effectLst/>
                        </a:rPr>
                        <a:t>саяхатты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ұйымдастыру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бойынша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жеке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жобалар</a:t>
                      </a:r>
                      <a:r>
                        <a:rPr lang="ru-RU" sz="900" spc="10" dirty="0">
                          <a:effectLst/>
                        </a:rPr>
                        <a:t>; </a:t>
                      </a:r>
                      <a:r>
                        <a:rPr lang="ru-RU" sz="900" spc="10" dirty="0" err="1">
                          <a:effectLst/>
                        </a:rPr>
                        <a:t>өзінің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рухани-адамгершілік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дамуы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бойынша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шешімдер;Өзінің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мінез-құлқын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және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айналасындағы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адамдардың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іс-әрекеттерін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адамгершілік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нормалары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тұрғысынан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бағалайды</a:t>
                      </a:r>
                      <a:r>
                        <a:rPr lang="ru-RU" sz="900" spc="10" dirty="0">
                          <a:effectLst/>
                        </a:rPr>
                        <a:t>; </a:t>
                      </a:r>
                      <a:r>
                        <a:rPr lang="ru-RU" sz="900" spc="10" dirty="0" err="1">
                          <a:effectLst/>
                        </a:rPr>
                        <a:t>отбасының</a:t>
                      </a:r>
                      <a:r>
                        <a:rPr lang="ru-RU" sz="900" spc="10" dirty="0">
                          <a:effectLst/>
                        </a:rPr>
                        <a:t>, </a:t>
                      </a:r>
                      <a:r>
                        <a:rPr lang="ru-RU" sz="900" spc="10" dirty="0" err="1">
                          <a:effectLst/>
                        </a:rPr>
                        <a:t>қоғамның</a:t>
                      </a:r>
                      <a:r>
                        <a:rPr lang="ru-RU" sz="900" spc="10" dirty="0">
                          <a:effectLst/>
                        </a:rPr>
                        <a:t>, </a:t>
                      </a:r>
                      <a:r>
                        <a:rPr lang="ru-RU" sz="900" spc="10" dirty="0" err="1">
                          <a:effectLst/>
                        </a:rPr>
                        <a:t>елдің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әр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адамның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өміріндегі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маңыздылығы</a:t>
                      </a:r>
                      <a:r>
                        <a:rPr lang="ru-RU" sz="900" spc="10" dirty="0">
                          <a:effectLst/>
                        </a:rPr>
                        <a:t>; </a:t>
                      </a:r>
                      <a:r>
                        <a:rPr lang="ru-RU" sz="900" spc="10" dirty="0" err="1">
                          <a:effectLst/>
                        </a:rPr>
                        <a:t>қазіргі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өмірдегі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дәстүрлер</a:t>
                      </a:r>
                      <a:r>
                        <a:rPr lang="ru-RU" sz="900" spc="10" dirty="0">
                          <a:effectLst/>
                        </a:rPr>
                        <a:t> мен </a:t>
                      </a:r>
                      <a:r>
                        <a:rPr lang="ru-RU" sz="900" spc="10" dirty="0" err="1">
                          <a:effectLst/>
                        </a:rPr>
                        <a:t>фольклордың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рөлі</a:t>
                      </a:r>
                      <a:r>
                        <a:rPr lang="ru-RU" sz="900" spc="10" dirty="0">
                          <a:effectLst/>
                        </a:rPr>
                        <a:t>; </a:t>
                      </a:r>
                      <a:r>
                        <a:rPr lang="ru-RU" sz="900" spc="10" dirty="0" err="1">
                          <a:effectLst/>
                        </a:rPr>
                        <a:t>тұлғааралық</a:t>
                      </a:r>
                      <a:r>
                        <a:rPr lang="ru-RU" sz="900" spc="10" dirty="0">
                          <a:effectLst/>
                        </a:rPr>
                        <a:t>, </a:t>
                      </a:r>
                      <a:r>
                        <a:rPr lang="ru-RU" sz="900" spc="10" dirty="0" err="1">
                          <a:effectLst/>
                        </a:rPr>
                        <a:t>Әлеуметтік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және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қаржылық-экономикалық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қатынастар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саласындағы</a:t>
                      </a:r>
                      <a:r>
                        <a:rPr lang="ru-RU" sz="900" spc="10" dirty="0">
                          <a:effectLst/>
                        </a:rPr>
                        <a:t> прогресс </a:t>
                      </a:r>
                      <a:r>
                        <a:rPr lang="ru-RU" sz="900" spc="10" dirty="0" err="1">
                          <a:effectLst/>
                        </a:rPr>
                        <a:t>деңгейі</a:t>
                      </a:r>
                      <a:r>
                        <a:rPr lang="ru-RU" sz="900" spc="10" dirty="0">
                          <a:effectLst/>
                        </a:rPr>
                        <a:t>; </a:t>
                      </a:r>
                      <a:r>
                        <a:rPr lang="ru-RU" sz="900" spc="10" dirty="0" err="1">
                          <a:effectLst/>
                        </a:rPr>
                        <a:t>адамдардың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мінез-құлқы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жалпы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қабылданған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моральдық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нормалар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тұрғысынан</a:t>
                      </a:r>
                      <a:r>
                        <a:rPr lang="ru-RU" sz="900" spc="10" dirty="0">
                          <a:effectLst/>
                        </a:rPr>
                        <a:t>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13" marR="50513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900" b="1" spc="10" dirty="0">
                          <a:solidFill>
                            <a:srgbClr val="002060"/>
                          </a:solidFill>
                          <a:effectLst/>
                        </a:rPr>
                        <a:t>Пән: «Дүниетану»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900" b="1" i="1" spc="10" dirty="0">
                          <a:effectLst/>
                        </a:rPr>
                        <a:t>Бөлім 1.5 Құқық және міндет</a:t>
                      </a:r>
                      <a:endParaRPr lang="ru-RU" sz="900" b="1" i="1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900" spc="10" dirty="0">
                          <a:solidFill>
                            <a:srgbClr val="00B0F0"/>
                          </a:solidFill>
                          <a:effectLst/>
                        </a:rPr>
                        <a:t>2.1.5.1 өз өмірінен мысалдар келтіру негізінде құқықты, міндетті және жауапкершілікті ажырату;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900" spc="10" dirty="0">
                          <a:solidFill>
                            <a:schemeClr val="tx1"/>
                          </a:solidFill>
                          <a:effectLst/>
                        </a:rPr>
                        <a:t>2.1.5.2 қоғамға қызмет етудің әлеуметтік маңызын түсіндіру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endParaRPr lang="kk-KZ" sz="900" spc="1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900" spc="10" dirty="0">
                          <a:solidFill>
                            <a:schemeClr val="tx1"/>
                          </a:solidFill>
                          <a:effectLst/>
                        </a:rPr>
                        <a:t>3.1.5.1 Қазақстан Республикасы Конституциясының маңызын түсіндіру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endParaRPr lang="kk-KZ" sz="900" spc="1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900" spc="10" dirty="0">
                          <a:solidFill>
                            <a:schemeClr val="tx1"/>
                          </a:solidFill>
                          <a:effectLst/>
                        </a:rPr>
                        <a:t>4.1.5.1 Конституцияның қоғам өміріндегі маңызы туралы қорытындылар жасау;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900" spc="10" dirty="0">
                          <a:solidFill>
                            <a:schemeClr val="tx1"/>
                          </a:solidFill>
                          <a:effectLst/>
                        </a:rPr>
                        <a:t>4.1.5.2 Қазақстан Республикасының азаматы ретінде демократиялық құқықтары, бостандықтары, міндеттерінен мысалдар келтіру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900" spc="1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kk-KZ" sz="900" b="1" i="1" spc="10" dirty="0">
                          <a:effectLst/>
                        </a:rPr>
                        <a:t>Бөлім </a:t>
                      </a:r>
                      <a:r>
                        <a:rPr lang="ru-RU" sz="900" b="1" i="1" spc="10" dirty="0">
                          <a:effectLst/>
                        </a:rPr>
                        <a:t>1.2 </a:t>
                      </a:r>
                      <a:r>
                        <a:rPr lang="ru-RU" sz="900" b="1" i="1" spc="10" dirty="0" err="1">
                          <a:effectLst/>
                        </a:rPr>
                        <a:t>Мектеп</a:t>
                      </a:r>
                      <a:r>
                        <a:rPr lang="ru-RU" sz="900" b="1" i="1" spc="10" dirty="0">
                          <a:effectLst/>
                        </a:rPr>
                        <a:t> </a:t>
                      </a:r>
                      <a:r>
                        <a:rPr lang="ru-RU" sz="900" b="1" i="1" spc="10" dirty="0" err="1">
                          <a:effectLst/>
                        </a:rPr>
                        <a:t>және</a:t>
                      </a:r>
                      <a:r>
                        <a:rPr lang="ru-RU" sz="900" b="1" i="1" spc="10" dirty="0">
                          <a:effectLst/>
                        </a:rPr>
                        <a:t> </a:t>
                      </a:r>
                      <a:r>
                        <a:rPr lang="ru-RU" sz="900" b="1" i="1" spc="10" dirty="0" err="1">
                          <a:effectLst/>
                        </a:rPr>
                        <a:t>мектеп</a:t>
                      </a:r>
                      <a:r>
                        <a:rPr lang="ru-RU" sz="900" b="1" i="1" spc="10" dirty="0">
                          <a:effectLst/>
                        </a:rPr>
                        <a:t> </a:t>
                      </a:r>
                      <a:r>
                        <a:rPr lang="ru-RU" sz="900" b="1" i="1" spc="10" dirty="0" err="1">
                          <a:effectLst/>
                        </a:rPr>
                        <a:t>қауымдасты</a:t>
                      </a:r>
                      <a:r>
                        <a:rPr lang="ru-RU" sz="900" b="1" i="1" spc="10" dirty="0">
                          <a:effectLst/>
                        </a:rPr>
                        <a:t> </a:t>
                      </a:r>
                      <a:r>
                        <a:rPr lang="ru-RU" sz="900" b="1" i="1" spc="10" dirty="0" err="1">
                          <a:effectLst/>
                        </a:rPr>
                        <a:t>ғы</a:t>
                      </a:r>
                      <a:endParaRPr lang="ru-RU" sz="900" b="1" i="1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effectLst/>
                        </a:rPr>
                        <a:t>1.1.2.1 </a:t>
                      </a:r>
                      <a:r>
                        <a:rPr lang="ru-RU" sz="900" spc="10" dirty="0" err="1">
                          <a:effectLst/>
                        </a:rPr>
                        <a:t>мектептің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адам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өміріндегі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маңызын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түсіндіру</a:t>
                      </a:r>
                      <a:r>
                        <a:rPr lang="ru-RU" sz="900" spc="10" dirty="0">
                          <a:effectLst/>
                        </a:rPr>
                        <a:t>;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effectLst/>
                        </a:rPr>
                        <a:t>1.1.2.6 </a:t>
                      </a:r>
                      <a:r>
                        <a:rPr lang="ru-RU" sz="900" spc="10" dirty="0" err="1">
                          <a:effectLst/>
                        </a:rPr>
                        <a:t>өзін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мектеп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оқушысы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және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сынып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ұжымының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мүшесі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ретінде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сипаттау</a:t>
                      </a:r>
                      <a:endParaRPr lang="ru-RU" sz="900" spc="1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effectLst/>
                        </a:rPr>
                        <a:t>2.1.2.3 </a:t>
                      </a:r>
                      <a:r>
                        <a:rPr lang="ru-RU" sz="900" spc="10" dirty="0" err="1">
                          <a:effectLst/>
                        </a:rPr>
                        <a:t>мектеп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қауымдастығындағы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ұжымдық</a:t>
                      </a:r>
                      <a:r>
                        <a:rPr lang="ru-RU" sz="900" spc="10" dirty="0">
                          <a:effectLst/>
                        </a:rPr>
                        <a:t>, </a:t>
                      </a:r>
                      <a:r>
                        <a:rPr lang="ru-RU" sz="900" spc="10" dirty="0" err="1">
                          <a:effectLst/>
                        </a:rPr>
                        <a:t>топтық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және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тұлғааралық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мінез-құлық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нормаларын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түсіндіру</a:t>
                      </a:r>
                      <a:r>
                        <a:rPr lang="ru-RU" sz="900" spc="10" dirty="0">
                          <a:effectLst/>
                        </a:rPr>
                        <a:t>;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effectLst/>
                        </a:rPr>
                        <a:t>3.1.2.1 </a:t>
                      </a:r>
                      <a:r>
                        <a:rPr lang="ru-RU" sz="900" spc="10" dirty="0" err="1">
                          <a:effectLst/>
                        </a:rPr>
                        <a:t>сыныптың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өзін-өзі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басқару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ережелерін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түсіндіру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және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өз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нұсқасын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ұсыну</a:t>
                      </a:r>
                      <a:r>
                        <a:rPr lang="ru-RU" sz="900" spc="10" dirty="0">
                          <a:effectLst/>
                        </a:rPr>
                        <a:t>;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effectLst/>
                        </a:rPr>
                        <a:t>3.1.2.2 </a:t>
                      </a:r>
                      <a:r>
                        <a:rPr lang="ru-RU" sz="900" spc="10" dirty="0" err="1">
                          <a:effectLst/>
                        </a:rPr>
                        <a:t>түрлі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көзқарастар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жағдайында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сыныпта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ұжымдық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шешімді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қабылдау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жолдарын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түсіндіру</a:t>
                      </a:r>
                      <a:r>
                        <a:rPr lang="ru-RU" sz="900" spc="10" dirty="0">
                          <a:effectLst/>
                        </a:rPr>
                        <a:t>;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effectLst/>
                        </a:rPr>
                        <a:t>3.1.2.3 </a:t>
                      </a:r>
                      <a:r>
                        <a:rPr lang="ru-RU" sz="900" spc="10" dirty="0" err="1">
                          <a:effectLst/>
                        </a:rPr>
                        <a:t>қоғамда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өзін-өзі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ұстау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әдеп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нормаларын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spc="10" dirty="0" err="1">
                          <a:effectLst/>
                        </a:rPr>
                        <a:t>түсіндіру</a:t>
                      </a:r>
                      <a:r>
                        <a:rPr lang="ru-RU" sz="900" spc="10" dirty="0">
                          <a:effectLst/>
                        </a:rPr>
                        <a:t>;</a:t>
                      </a:r>
                    </a:p>
                  </a:txBody>
                  <a:tcPr marL="50513" marR="5051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311" y="658762"/>
            <a:ext cx="4097309" cy="61992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410127" y="6567949"/>
            <a:ext cx="2949677" cy="2900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>
                <a:solidFill>
                  <a:schemeClr val="tx1"/>
                </a:solidFill>
              </a:rPr>
              <a:t>Дүниетану, НЗМ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4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C70C794-310F-8565-7F59-072E521F653D}"/>
              </a:ext>
            </a:extLst>
          </p:cNvPr>
          <p:cNvSpPr/>
          <p:nvPr/>
        </p:nvSpPr>
        <p:spPr>
          <a:xfrm>
            <a:off x="1066801" y="231442"/>
            <a:ext cx="11193780" cy="1144480"/>
          </a:xfrm>
          <a:prstGeom prst="rect">
            <a:avLst/>
          </a:prstGeom>
          <a:solidFill>
            <a:srgbClr val="006ED5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ru-RU" sz="1800" b="1" dirty="0">
                <a:solidFill>
                  <a:srgbClr val="51BCB9"/>
                </a:solidFill>
                <a:effectLst/>
                <a:latin typeface="+mn-lt"/>
                <a:ea typeface="Aptos" panose="020B0004020202020204" pitchFamily="34" charset="0"/>
              </a:rPr>
              <a:t>»</a:t>
            </a:r>
            <a:endParaRPr lang="en-US" sz="5400" dirty="0">
              <a:solidFill>
                <a:srgbClr val="51BCB9"/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4C35D20-DC87-2C8F-5AC1-82F981277D5B}"/>
              </a:ext>
            </a:extLst>
          </p:cNvPr>
          <p:cNvSpPr txBox="1"/>
          <p:nvPr/>
        </p:nvSpPr>
        <p:spPr>
          <a:xfrm>
            <a:off x="6096000" y="3247292"/>
            <a:ext cx="45110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Қағидамыз</a:t>
            </a:r>
            <a:r>
              <a:rPr lang="ru-RU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әділдік</a:t>
            </a:r>
            <a:r>
              <a:rPr lang="ru-RU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тірегіміз</a:t>
            </a:r>
            <a:r>
              <a:rPr lang="ru-RU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en-US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жауапкершілік</a:t>
            </a:r>
            <a:r>
              <a:rPr lang="ru-RU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мақсатымыз</a:t>
            </a:r>
            <a:r>
              <a:rPr lang="ru-RU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ru-RU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өрлеу</a:t>
            </a:r>
            <a:endParaRPr lang="en-US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Қ.Тоқаев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E9550D4-BBFC-D220-44B4-931AE83B4311}"/>
              </a:ext>
            </a:extLst>
          </p:cNvPr>
          <p:cNvSpPr txBox="1"/>
          <p:nvPr/>
        </p:nvSpPr>
        <p:spPr>
          <a:xfrm>
            <a:off x="1767840" y="389922"/>
            <a:ext cx="104927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Басшысының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тапсырмасы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мектептегі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тәрбие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жұмысын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ұйымдастыру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тәсілдерін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жаңарту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20FBDC7-CCA0-EA46-D95E-EDB3FCFC32B9}"/>
              </a:ext>
            </a:extLst>
          </p:cNvPr>
          <p:cNvSpPr txBox="1"/>
          <p:nvPr/>
        </p:nvSpPr>
        <p:spPr>
          <a:xfrm>
            <a:off x="5190308" y="1481198"/>
            <a:ext cx="69140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Құрылтайдың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Адал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Адал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Адал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табыс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атты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үшінші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отырысы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76D5AE92-8450-AECF-B892-AB6D7058EDA3}"/>
              </a:ext>
            </a:extLst>
          </p:cNvPr>
          <p:cNvSpPr/>
          <p:nvPr/>
        </p:nvSpPr>
        <p:spPr>
          <a:xfrm>
            <a:off x="0" y="0"/>
            <a:ext cx="1691640" cy="1595854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09DBC5B-14CA-EE2B-2631-1FF87E223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0" y="206789"/>
            <a:ext cx="1169133" cy="1169133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52B77F8-ABCD-2CA2-1734-A8A99BF60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B078653-FB48-3084-D324-AEDCB6690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79" y="1802643"/>
            <a:ext cx="4070309" cy="378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5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different colored rectangular objects&#10;&#10;Description automatically generated with medium confidence">
            <a:extLst>
              <a:ext uri="{FF2B5EF4-FFF2-40B4-BE49-F238E27FC236}">
                <a16:creationId xmlns:a16="http://schemas.microsoft.com/office/drawing/2014/main" xmlns="" id="{A0F77BC6-A8DA-008F-C1FE-91F5F9BC8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41" y="136525"/>
            <a:ext cx="11534502" cy="657225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FAFED-7685-483D-BB3D-3688CA430C76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615597F-06F5-A8C0-3D6A-3867E990C200}"/>
              </a:ext>
            </a:extLst>
          </p:cNvPr>
          <p:cNvSpPr/>
          <p:nvPr/>
        </p:nvSpPr>
        <p:spPr>
          <a:xfrm>
            <a:off x="334652" y="1040607"/>
            <a:ext cx="1787433" cy="537332"/>
          </a:xfrm>
          <a:prstGeom prst="rect">
            <a:avLst/>
          </a:prstGeom>
          <a:solidFill>
            <a:srgbClr val="FFF2E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rgbClr val="F89727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1050" b="1" dirty="0">
                <a:solidFill>
                  <a:srgbClr val="F89727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Қазіргі қоғамның мәселелері</a:t>
            </a:r>
          </a:p>
          <a:p>
            <a:pPr algn="ctr"/>
            <a:endParaRPr lang="x-none" sz="1050" b="1" dirty="0">
              <a:solidFill>
                <a:schemeClr val="accent4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49CB45D-D84D-D39A-96D8-6C80542D95BA}"/>
              </a:ext>
            </a:extLst>
          </p:cNvPr>
          <p:cNvSpPr/>
          <p:nvPr/>
        </p:nvSpPr>
        <p:spPr>
          <a:xfrm>
            <a:off x="838200" y="2386448"/>
            <a:ext cx="1084806" cy="3879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Нашақорлық</a:t>
            </a:r>
            <a:endParaRPr lang="x-none" sz="11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E7C5E6E-3699-2E38-6E70-A9FAB24BB83D}"/>
              </a:ext>
            </a:extLst>
          </p:cNvPr>
          <p:cNvSpPr/>
          <p:nvPr/>
        </p:nvSpPr>
        <p:spPr>
          <a:xfrm>
            <a:off x="838200" y="4260791"/>
            <a:ext cx="1276141" cy="43635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Діни </a:t>
            </a:r>
          </a:p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экстремизм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08754FA-4077-0461-DC7A-FAA0496E03AB}"/>
              </a:ext>
            </a:extLst>
          </p:cNvPr>
          <p:cNvSpPr/>
          <p:nvPr/>
        </p:nvSpPr>
        <p:spPr>
          <a:xfrm>
            <a:off x="838200" y="5441981"/>
            <a:ext cx="1084806" cy="5600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Зорлық-зомбылық</a:t>
            </a:r>
            <a:endParaRPr lang="x-none" sz="11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9F7C394-82E8-D050-4DB6-A9254F102101}"/>
              </a:ext>
            </a:extLst>
          </p:cNvPr>
          <p:cNvSpPr/>
          <p:nvPr/>
        </p:nvSpPr>
        <p:spPr>
          <a:xfrm>
            <a:off x="838200" y="6179185"/>
            <a:ext cx="1512504" cy="3524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Ысырапшылдық</a:t>
            </a:r>
            <a:r>
              <a:rPr lang="kk-KZ" sz="1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x-none" sz="11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E084487-7337-7F58-41DD-A03E5C491BD8}"/>
              </a:ext>
            </a:extLst>
          </p:cNvPr>
          <p:cNvSpPr/>
          <p:nvPr/>
        </p:nvSpPr>
        <p:spPr>
          <a:xfrm>
            <a:off x="107041" y="149224"/>
            <a:ext cx="5591795" cy="694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516EAC7-CAAF-E5E4-BD83-7ED6AADD5B04}"/>
              </a:ext>
            </a:extLst>
          </p:cNvPr>
          <p:cNvSpPr/>
          <p:nvPr/>
        </p:nvSpPr>
        <p:spPr>
          <a:xfrm>
            <a:off x="385045" y="211594"/>
            <a:ext cx="5710955" cy="5233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Тәрбие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парадигмасын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жаңарту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Республикасы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Президентінің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құрылтайда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сөйлеген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сөзіне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E96D274-AC99-4242-E2F5-BF1F8288428B}"/>
              </a:ext>
            </a:extLst>
          </p:cNvPr>
          <p:cNvSpPr/>
          <p:nvPr/>
        </p:nvSpPr>
        <p:spPr>
          <a:xfrm>
            <a:off x="3802856" y="1816138"/>
            <a:ext cx="1415688" cy="3879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Тәуелсіздік және</a:t>
            </a:r>
          </a:p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Отаншылдық</a:t>
            </a:r>
            <a:endParaRPr lang="x-none" sz="11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CF427FE-26FF-F2F1-659A-E9B8A067812E}"/>
              </a:ext>
            </a:extLst>
          </p:cNvPr>
          <p:cNvSpPr/>
          <p:nvPr/>
        </p:nvSpPr>
        <p:spPr>
          <a:xfrm>
            <a:off x="3802856" y="2707711"/>
            <a:ext cx="1415688" cy="3879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Бірлік және</a:t>
            </a:r>
          </a:p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Ынтымақ</a:t>
            </a:r>
            <a:endParaRPr lang="x-none" sz="11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624717-4995-956C-6F83-576FFA180968}"/>
              </a:ext>
            </a:extLst>
          </p:cNvPr>
          <p:cNvSpPr/>
          <p:nvPr/>
        </p:nvSpPr>
        <p:spPr>
          <a:xfrm>
            <a:off x="3802856" y="3527921"/>
            <a:ext cx="1415688" cy="3879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Әділдік және</a:t>
            </a:r>
          </a:p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Жауапкершілік</a:t>
            </a:r>
            <a:endParaRPr lang="x-none" sz="11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A55CB10-CC0C-B186-6DD0-12E2F16AA671}"/>
              </a:ext>
            </a:extLst>
          </p:cNvPr>
          <p:cNvSpPr/>
          <p:nvPr/>
        </p:nvSpPr>
        <p:spPr>
          <a:xfrm>
            <a:off x="3802856" y="4348131"/>
            <a:ext cx="1415688" cy="3879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Заң және Тәртіп</a:t>
            </a:r>
            <a:endParaRPr lang="x-none" sz="11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B334398-B9C4-428D-79B5-6AE55C82805A}"/>
              </a:ext>
            </a:extLst>
          </p:cNvPr>
          <p:cNvSpPr/>
          <p:nvPr/>
        </p:nvSpPr>
        <p:spPr>
          <a:xfrm>
            <a:off x="3802856" y="5168341"/>
            <a:ext cx="1600994" cy="3879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Еңбекқорлық және</a:t>
            </a:r>
          </a:p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Кәсіби біліктілік</a:t>
            </a:r>
            <a:endParaRPr lang="x-none" sz="11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DFAD993-7A72-38E6-CB18-C0B1724A8023}"/>
              </a:ext>
            </a:extLst>
          </p:cNvPr>
          <p:cNvSpPr/>
          <p:nvPr/>
        </p:nvSpPr>
        <p:spPr>
          <a:xfrm>
            <a:off x="3802856" y="6059914"/>
            <a:ext cx="1600994" cy="3879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Жасампаздық және</a:t>
            </a:r>
          </a:p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Жаңашылдық</a:t>
            </a:r>
            <a:endParaRPr lang="x-none" sz="11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A151DD6-36D5-38D8-546B-F3E989486FB0}"/>
              </a:ext>
            </a:extLst>
          </p:cNvPr>
          <p:cNvSpPr/>
          <p:nvPr/>
        </p:nvSpPr>
        <p:spPr>
          <a:xfrm>
            <a:off x="3519373" y="1088370"/>
            <a:ext cx="1787433" cy="387927"/>
          </a:xfrm>
          <a:prstGeom prst="rect">
            <a:avLst/>
          </a:prstGeom>
          <a:solidFill>
            <a:srgbClr val="E4EFF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50" b="1" dirty="0">
                <a:solidFill>
                  <a:srgbClr val="009DC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Құндылықтар</a:t>
            </a:r>
            <a:endParaRPr lang="x-none" sz="1050" b="1" dirty="0">
              <a:solidFill>
                <a:srgbClr val="009DCF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9600CC8A-C9FF-DB1A-108C-C2A918AE6367}"/>
              </a:ext>
            </a:extLst>
          </p:cNvPr>
          <p:cNvSpPr/>
          <p:nvPr/>
        </p:nvSpPr>
        <p:spPr>
          <a:xfrm>
            <a:off x="6384925" y="1082431"/>
            <a:ext cx="1498508" cy="387927"/>
          </a:xfrm>
          <a:prstGeom prst="rect">
            <a:avLst/>
          </a:prstGeom>
          <a:solidFill>
            <a:srgbClr val="E4EFF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50" b="1" dirty="0">
                <a:solidFill>
                  <a:srgbClr val="009DC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Әрекет</a:t>
            </a:r>
            <a:endParaRPr lang="x-none" sz="1050" b="1" dirty="0">
              <a:solidFill>
                <a:srgbClr val="009DCF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7264B08-7A41-EE4E-3E19-E72CAF50A73C}"/>
              </a:ext>
            </a:extLst>
          </p:cNvPr>
          <p:cNvSpPr/>
          <p:nvPr/>
        </p:nvSpPr>
        <p:spPr>
          <a:xfrm>
            <a:off x="8108949" y="1069732"/>
            <a:ext cx="1031783" cy="387927"/>
          </a:xfrm>
          <a:prstGeom prst="rect">
            <a:avLst/>
          </a:prstGeom>
          <a:solidFill>
            <a:srgbClr val="E4EFF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50" b="1" dirty="0">
                <a:solidFill>
                  <a:srgbClr val="009DC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Іс-шара</a:t>
            </a:r>
            <a:endParaRPr lang="x-none" sz="1050" b="1" dirty="0">
              <a:solidFill>
                <a:srgbClr val="009DCF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D70F1568-4001-95A3-8064-AB91D74DC03B}"/>
              </a:ext>
            </a:extLst>
          </p:cNvPr>
          <p:cNvSpPr/>
          <p:nvPr/>
        </p:nvSpPr>
        <p:spPr>
          <a:xfrm>
            <a:off x="9420224" y="1040607"/>
            <a:ext cx="1031783" cy="387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50" b="1" dirty="0">
                <a:solidFill>
                  <a:srgbClr val="9C793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Құзыреттілік</a:t>
            </a:r>
            <a:endParaRPr lang="x-none" sz="1050" b="1" dirty="0">
              <a:solidFill>
                <a:srgbClr val="9C793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E0662D2D-59A3-6D87-D18B-D552E950BCF8}"/>
              </a:ext>
            </a:extLst>
          </p:cNvPr>
          <p:cNvSpPr/>
          <p:nvPr/>
        </p:nvSpPr>
        <p:spPr>
          <a:xfrm>
            <a:off x="10796588" y="1035430"/>
            <a:ext cx="680759" cy="387927"/>
          </a:xfrm>
          <a:prstGeom prst="rect">
            <a:avLst/>
          </a:prstGeom>
          <a:solidFill>
            <a:srgbClr val="009DC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5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Нәтиже</a:t>
            </a:r>
            <a:endParaRPr lang="x-none" sz="1050" b="1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54497944-07B0-06C7-82E6-2B3F917C5CA3}"/>
              </a:ext>
            </a:extLst>
          </p:cNvPr>
          <p:cNvSpPr/>
          <p:nvPr/>
        </p:nvSpPr>
        <p:spPr>
          <a:xfrm>
            <a:off x="2426644" y="1035431"/>
            <a:ext cx="635322" cy="420764"/>
          </a:xfrm>
          <a:prstGeom prst="rect">
            <a:avLst/>
          </a:prstGeom>
          <a:solidFill>
            <a:srgbClr val="009DC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5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Шешу</a:t>
            </a:r>
          </a:p>
          <a:p>
            <a:pPr algn="ctr"/>
            <a:r>
              <a:rPr lang="kk-KZ" sz="105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жол-дары</a:t>
            </a:r>
            <a:endParaRPr lang="x-none" sz="1050" b="1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8E9FE71-F5E0-7AE7-495E-F5FC98EB42ED}"/>
              </a:ext>
            </a:extLst>
          </p:cNvPr>
          <p:cNvSpPr/>
          <p:nvPr/>
        </p:nvSpPr>
        <p:spPr>
          <a:xfrm rot="5400000">
            <a:off x="619746" y="3667079"/>
            <a:ext cx="4249118" cy="420764"/>
          </a:xfrm>
          <a:prstGeom prst="rect">
            <a:avLst/>
          </a:prstGeom>
          <a:solidFill>
            <a:srgbClr val="009DC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5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Тәрбиенің құндылыққа бағдарланған және</a:t>
            </a:r>
          </a:p>
          <a:p>
            <a:pPr algn="ctr"/>
            <a:r>
              <a:rPr lang="kk-KZ" sz="105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құзыреттілік тәсілдерін қолдану</a:t>
            </a:r>
            <a:endParaRPr lang="x-none" sz="1050" b="1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D752231-2E96-AF42-BB0C-2FB329129DAF}"/>
              </a:ext>
            </a:extLst>
          </p:cNvPr>
          <p:cNvSpPr/>
          <p:nvPr/>
        </p:nvSpPr>
        <p:spPr>
          <a:xfrm>
            <a:off x="6384925" y="1640412"/>
            <a:ext cx="1498507" cy="15517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Танымдық</a:t>
            </a:r>
          </a:p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компонент</a:t>
            </a:r>
          </a:p>
          <a:p>
            <a:r>
              <a:rPr lang="kk-KZ" sz="1100" dirty="0">
                <a:latin typeface="Aptos" panose="020B0004020202020204" pitchFamily="34" charset="0"/>
                <a:cs typeface="Arial" panose="020B0604020202020204" pitchFamily="34" charset="0"/>
              </a:rPr>
              <a:t>Баланың әл-ауқатын</a:t>
            </a:r>
          </a:p>
          <a:p>
            <a:r>
              <a:rPr lang="kk-KZ" sz="1100" dirty="0">
                <a:latin typeface="Aptos" panose="020B0004020202020204" pitchFamily="34" charset="0"/>
                <a:cs typeface="Arial" panose="020B0604020202020204" pitchFamily="34" charset="0"/>
              </a:rPr>
              <a:t>анықтайтын</a:t>
            </a:r>
          </a:p>
          <a:p>
            <a:r>
              <a:rPr lang="kk-KZ" sz="1100" dirty="0">
                <a:latin typeface="Aptos" panose="020B0004020202020204" pitchFamily="34" charset="0"/>
                <a:cs typeface="Arial" panose="020B0604020202020204" pitchFamily="34" charset="0"/>
              </a:rPr>
              <a:t>құндылықтардың</a:t>
            </a:r>
          </a:p>
          <a:p>
            <a:r>
              <a:rPr lang="kk-KZ" sz="1100" dirty="0">
                <a:latin typeface="Aptos" panose="020B0004020202020204" pitchFamily="34" charset="0"/>
                <a:cs typeface="Arial" panose="020B0604020202020204" pitchFamily="34" charset="0"/>
              </a:rPr>
              <a:t>маңыздылығын білу,</a:t>
            </a:r>
          </a:p>
          <a:p>
            <a:r>
              <a:rPr lang="kk-KZ" sz="1100" dirty="0">
                <a:latin typeface="Aptos" panose="020B0004020202020204" pitchFamily="34" charset="0"/>
                <a:cs typeface="Arial" panose="020B0604020202020204" pitchFamily="34" charset="0"/>
              </a:rPr>
              <a:t>түсіну, сезіну</a:t>
            </a:r>
            <a:endParaRPr lang="x-none" sz="11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EC733F3-62C2-6484-41DF-7988AAADABAE}"/>
              </a:ext>
            </a:extLst>
          </p:cNvPr>
          <p:cNvSpPr/>
          <p:nvPr/>
        </p:nvSpPr>
        <p:spPr>
          <a:xfrm>
            <a:off x="6384925" y="3227252"/>
            <a:ext cx="1498507" cy="173336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kk-KZ" sz="1100" b="1" i="0" u="none" strike="noStrike" baseline="0" dirty="0">
                <a:latin typeface="Aptos" panose="020B0004020202020204" pitchFamily="34" charset="0"/>
              </a:rPr>
              <a:t>Практикалық</a:t>
            </a:r>
          </a:p>
          <a:p>
            <a:pPr algn="l"/>
            <a:r>
              <a:rPr lang="kk-KZ" sz="1100" b="1" i="0" u="none" strike="noStrike" baseline="0" dirty="0">
                <a:latin typeface="Aptos" panose="020B0004020202020204" pitchFamily="34" charset="0"/>
              </a:rPr>
              <a:t>компонент</a:t>
            </a:r>
          </a:p>
          <a:p>
            <a:pPr algn="l"/>
            <a:r>
              <a:rPr lang="kk-KZ" sz="1100" b="0" i="0" u="none" strike="noStrike" baseline="0" dirty="0">
                <a:latin typeface="Aptos" panose="020B0004020202020204" pitchFamily="34" charset="0"/>
              </a:rPr>
              <a:t>Өмірлік жағдайларда</a:t>
            </a:r>
          </a:p>
          <a:p>
            <a:pPr algn="l"/>
            <a:r>
              <a:rPr lang="kk-KZ" sz="1100" b="0" i="0" u="none" strike="noStrike" baseline="0" dirty="0">
                <a:latin typeface="Aptos" panose="020B0004020202020204" pitchFamily="34" charset="0"/>
              </a:rPr>
              <a:t>құндылықтар</a:t>
            </a:r>
          </a:p>
          <a:p>
            <a:pPr algn="l"/>
            <a:r>
              <a:rPr lang="kk-KZ" sz="1100" b="0" i="0" u="none" strike="noStrike" baseline="0" dirty="0">
                <a:latin typeface="Aptos" panose="020B0004020202020204" pitchFamily="34" charset="0"/>
              </a:rPr>
              <a:t>қолдануды</a:t>
            </a:r>
          </a:p>
          <a:p>
            <a:pPr algn="l"/>
            <a:r>
              <a:rPr lang="kk-KZ" sz="1100" b="0" i="0" u="none" strike="noStrike" baseline="0" dirty="0">
                <a:latin typeface="Aptos" panose="020B0004020202020204" pitchFamily="34" charset="0"/>
              </a:rPr>
              <a:t>сипаттайтын</a:t>
            </a:r>
          </a:p>
          <a:p>
            <a:pPr algn="l"/>
            <a:r>
              <a:rPr lang="kk-KZ" sz="1100" b="0" i="0" u="none" strike="noStrike" baseline="0" dirty="0">
                <a:latin typeface="Aptos" panose="020B0004020202020204" pitchFamily="34" charset="0"/>
              </a:rPr>
              <a:t>дағдылар мен нақты</a:t>
            </a:r>
          </a:p>
          <a:p>
            <a:pPr algn="l"/>
            <a:r>
              <a:rPr lang="kk-KZ" sz="1100" b="0" i="0" u="none" strike="noStrike" baseline="0" dirty="0">
                <a:latin typeface="Aptos" panose="020B0004020202020204" pitchFamily="34" charset="0"/>
              </a:rPr>
              <a:t>әрекеттер</a:t>
            </a:r>
            <a:endParaRPr lang="x-none" sz="8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0EA854E-2B89-DB43-8F84-46A6FA2E22C7}"/>
              </a:ext>
            </a:extLst>
          </p:cNvPr>
          <p:cNvSpPr/>
          <p:nvPr/>
        </p:nvSpPr>
        <p:spPr>
          <a:xfrm>
            <a:off x="6348346" y="4736057"/>
            <a:ext cx="1498507" cy="173336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kk-KZ" sz="1100" b="1" i="0" u="none" strike="noStrike" baseline="0" dirty="0" err="1">
                <a:latin typeface="Aptos" panose="020B0004020202020204" pitchFamily="34" charset="0"/>
              </a:rPr>
              <a:t>Эмоционалды</a:t>
            </a:r>
            <a:endParaRPr lang="kk-KZ" sz="1100" b="1" i="0" u="none" strike="noStrike" baseline="0" dirty="0">
              <a:latin typeface="Aptos" panose="020B0004020202020204" pitchFamily="34" charset="0"/>
            </a:endParaRPr>
          </a:p>
          <a:p>
            <a:pPr algn="l"/>
            <a:r>
              <a:rPr lang="kk-KZ" sz="1100" b="1" i="0" u="none" strike="noStrike" baseline="0" dirty="0">
                <a:latin typeface="Aptos" panose="020B0004020202020204" pitchFamily="34" charset="0"/>
              </a:rPr>
              <a:t>компонент</a:t>
            </a:r>
          </a:p>
          <a:p>
            <a:pPr algn="l"/>
            <a:r>
              <a:rPr lang="kk-KZ" sz="1100" b="0" i="0" u="none" strike="noStrike" baseline="0" dirty="0">
                <a:latin typeface="Aptos" panose="020B0004020202020204" pitchFamily="34" charset="0"/>
              </a:rPr>
              <a:t>Баланың</a:t>
            </a:r>
          </a:p>
          <a:p>
            <a:pPr algn="l"/>
            <a:r>
              <a:rPr lang="kk-KZ" sz="1100" b="0" i="0" u="none" strike="noStrike" baseline="0" dirty="0">
                <a:latin typeface="Aptos" panose="020B0004020202020204" pitchFamily="34" charset="0"/>
              </a:rPr>
              <a:t>құндылықтарын,</a:t>
            </a:r>
          </a:p>
          <a:p>
            <a:pPr algn="l"/>
            <a:r>
              <a:rPr lang="kk-KZ" sz="1100" b="0" i="0" u="none" strike="noStrike" baseline="0" dirty="0">
                <a:latin typeface="Aptos" panose="020B0004020202020204" pitchFamily="34" charset="0"/>
              </a:rPr>
              <a:t>бағдарын және</a:t>
            </a:r>
          </a:p>
          <a:p>
            <a:pPr algn="l"/>
            <a:r>
              <a:rPr lang="kk-KZ" sz="1100" b="0" i="0" u="none" strike="noStrike" baseline="0" dirty="0">
                <a:latin typeface="Aptos" panose="020B0004020202020204" pitchFamily="34" charset="0"/>
              </a:rPr>
              <a:t>мінез-құлқын</a:t>
            </a:r>
          </a:p>
          <a:p>
            <a:pPr algn="l"/>
            <a:r>
              <a:rPr lang="kk-KZ" sz="1100" b="0" i="0" u="none" strike="noStrike" baseline="0" dirty="0">
                <a:latin typeface="Aptos" panose="020B0004020202020204" pitchFamily="34" charset="0"/>
              </a:rPr>
              <a:t>анықтайтын</a:t>
            </a:r>
          </a:p>
          <a:p>
            <a:pPr algn="l"/>
            <a:r>
              <a:rPr lang="kk-KZ" sz="1100" b="0" i="0" u="none" strike="noStrike" baseline="0" dirty="0" err="1">
                <a:latin typeface="Aptos" panose="020B0004020202020204" pitchFamily="34" charset="0"/>
              </a:rPr>
              <a:t>эмоционалдық</a:t>
            </a:r>
            <a:endParaRPr lang="kk-KZ" sz="1100" b="0" i="0" u="none" strike="noStrike" baseline="0" dirty="0">
              <a:latin typeface="Aptos" panose="020B0004020202020204" pitchFamily="34" charset="0"/>
            </a:endParaRPr>
          </a:p>
          <a:p>
            <a:pPr algn="l"/>
            <a:r>
              <a:rPr lang="kk-KZ" sz="1100" b="0" i="0" u="none" strike="noStrike" baseline="0" dirty="0">
                <a:latin typeface="Aptos" panose="020B0004020202020204" pitchFamily="34" charset="0"/>
              </a:rPr>
              <a:t>тәжірибе</a:t>
            </a:r>
            <a:endParaRPr lang="x-none" sz="4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8F109C43-F1E2-1969-B6A7-6D2A1D5414B2}"/>
              </a:ext>
            </a:extLst>
          </p:cNvPr>
          <p:cNvSpPr/>
          <p:nvPr/>
        </p:nvSpPr>
        <p:spPr>
          <a:xfrm rot="5400000">
            <a:off x="8094166" y="2140351"/>
            <a:ext cx="1109229" cy="334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200" b="1" dirty="0">
                <a:latin typeface="Aptos" panose="020B0004020202020204" pitchFamily="34" charset="0"/>
                <a:cs typeface="Arial" panose="020B0604020202020204" pitchFamily="34" charset="0"/>
              </a:rPr>
              <a:t>МЖМББС</a:t>
            </a:r>
            <a:endParaRPr lang="x-none" sz="12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2EDD0095-8F1F-AB8D-8169-AAA268B0279B}"/>
              </a:ext>
            </a:extLst>
          </p:cNvPr>
          <p:cNvSpPr/>
          <p:nvPr/>
        </p:nvSpPr>
        <p:spPr>
          <a:xfrm rot="5400000">
            <a:off x="8094165" y="3472189"/>
            <a:ext cx="1109229" cy="835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200" b="1" dirty="0">
                <a:latin typeface="Aptos" panose="020B0004020202020204" pitchFamily="34" charset="0"/>
                <a:cs typeface="Arial" panose="020B0604020202020204" pitchFamily="34" charset="0"/>
              </a:rPr>
              <a:t>Сынып сағаты</a:t>
            </a:r>
          </a:p>
          <a:p>
            <a:r>
              <a:rPr lang="kk-KZ" sz="1200" b="1" dirty="0">
                <a:latin typeface="Aptos" panose="020B0004020202020204" pitchFamily="34" charset="0"/>
                <a:cs typeface="Arial" panose="020B0604020202020204" pitchFamily="34" charset="0"/>
              </a:rPr>
              <a:t>Әлеуметтік</a:t>
            </a:r>
          </a:p>
          <a:p>
            <a:r>
              <a:rPr lang="kk-KZ" sz="1200" b="1" dirty="0">
                <a:latin typeface="Aptos" panose="020B0004020202020204" pitchFamily="34" charset="0"/>
                <a:cs typeface="Arial" panose="020B0604020202020204" pitchFamily="34" charset="0"/>
              </a:rPr>
              <a:t>жобалар</a:t>
            </a:r>
            <a:endParaRPr lang="x-none" sz="12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FC42313-1A14-9A4C-915A-52DB3B833580}"/>
              </a:ext>
            </a:extLst>
          </p:cNvPr>
          <p:cNvSpPr/>
          <p:nvPr/>
        </p:nvSpPr>
        <p:spPr>
          <a:xfrm rot="5400000">
            <a:off x="7868856" y="5622704"/>
            <a:ext cx="1483487" cy="334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200" b="1" dirty="0">
                <a:latin typeface="Aptos" panose="020B0004020202020204" pitchFamily="34" charset="0"/>
                <a:cs typeface="Arial" panose="020B0604020202020204" pitchFamily="34" charset="0"/>
              </a:rPr>
              <a:t>Алдын-алу</a:t>
            </a:r>
          </a:p>
          <a:p>
            <a:r>
              <a:rPr lang="kk-KZ" sz="1200" b="1" dirty="0">
                <a:latin typeface="Aptos" panose="020B0004020202020204" pitchFamily="34" charset="0"/>
                <a:cs typeface="Arial" panose="020B0604020202020204" pitchFamily="34" charset="0"/>
              </a:rPr>
              <a:t>шаралары</a:t>
            </a:r>
            <a:endParaRPr lang="x-none" sz="12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7DACDC70-3ADE-BB2F-A099-FD6DE6036359}"/>
              </a:ext>
            </a:extLst>
          </p:cNvPr>
          <p:cNvSpPr/>
          <p:nvPr/>
        </p:nvSpPr>
        <p:spPr>
          <a:xfrm rot="5400000">
            <a:off x="9012408" y="3844244"/>
            <a:ext cx="4249118" cy="420764"/>
          </a:xfrm>
          <a:prstGeom prst="rect">
            <a:avLst/>
          </a:prstGeom>
          <a:solidFill>
            <a:srgbClr val="009DC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5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Парасаттылық, адалдық және инновация</a:t>
            </a:r>
          </a:p>
          <a:p>
            <a:pPr algn="ctr"/>
            <a:r>
              <a:rPr lang="kk-KZ" sz="105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мәдениетін қалыптастыру</a:t>
            </a:r>
            <a:endParaRPr lang="x-none" sz="1050" b="1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616FE4FD-6ABE-A101-458A-7E9C3708E155}"/>
              </a:ext>
            </a:extLst>
          </p:cNvPr>
          <p:cNvSpPr/>
          <p:nvPr/>
        </p:nvSpPr>
        <p:spPr>
          <a:xfrm>
            <a:off x="9380900" y="1749475"/>
            <a:ext cx="1031783" cy="574494"/>
          </a:xfrm>
          <a:prstGeom prst="rect">
            <a:avLst/>
          </a:prstGeom>
          <a:solidFill>
            <a:srgbClr val="9F7D3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Ұлттық</a:t>
            </a:r>
          </a:p>
          <a:p>
            <a:r>
              <a:rPr lang="kk-KZ" sz="11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мүдделерді</a:t>
            </a:r>
          </a:p>
          <a:p>
            <a:r>
              <a:rPr lang="kk-KZ" sz="11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насихаттау</a:t>
            </a:r>
            <a:endParaRPr lang="x-none" sz="1100" b="1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0393E1C4-5B79-8C62-9E4E-E1BAA538C09E}"/>
              </a:ext>
            </a:extLst>
          </p:cNvPr>
          <p:cNvSpPr/>
          <p:nvPr/>
        </p:nvSpPr>
        <p:spPr>
          <a:xfrm>
            <a:off x="9414128" y="2614427"/>
            <a:ext cx="1168147" cy="574494"/>
          </a:xfrm>
          <a:prstGeom prst="rect">
            <a:avLst/>
          </a:prstGeom>
          <a:solidFill>
            <a:srgbClr val="9F7D3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Тиімді</a:t>
            </a:r>
          </a:p>
          <a:p>
            <a:r>
              <a:rPr lang="kk-KZ" sz="11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коммуникация</a:t>
            </a:r>
            <a:endParaRPr lang="x-none" sz="1100" b="1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9DC09C38-87B7-F5F5-39A7-E09EB3FF85DF}"/>
              </a:ext>
            </a:extLst>
          </p:cNvPr>
          <p:cNvSpPr/>
          <p:nvPr/>
        </p:nvSpPr>
        <p:spPr>
          <a:xfrm>
            <a:off x="9414128" y="3373477"/>
            <a:ext cx="1168147" cy="574494"/>
          </a:xfrm>
          <a:prstGeom prst="rect">
            <a:avLst/>
          </a:prstGeom>
          <a:solidFill>
            <a:srgbClr val="9F7D3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Қоғамға қызмет</a:t>
            </a:r>
            <a:endParaRPr lang="x-none" sz="1100" b="1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E96F80B9-72B7-481A-1304-EEF099DCE1C3}"/>
              </a:ext>
            </a:extLst>
          </p:cNvPr>
          <p:cNvSpPr/>
          <p:nvPr/>
        </p:nvSpPr>
        <p:spPr>
          <a:xfrm>
            <a:off x="9398126" y="4281390"/>
            <a:ext cx="1168147" cy="574494"/>
          </a:xfrm>
          <a:prstGeom prst="rect">
            <a:avLst/>
          </a:prstGeom>
          <a:solidFill>
            <a:srgbClr val="9F7D3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Азаматтық</a:t>
            </a:r>
          </a:p>
          <a:p>
            <a:r>
              <a:rPr lang="kk-KZ" sz="11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парыз</a:t>
            </a:r>
            <a:endParaRPr lang="x-none" sz="1100" b="1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88113A85-7E0A-38A1-397A-3455D2DE713A}"/>
              </a:ext>
            </a:extLst>
          </p:cNvPr>
          <p:cNvSpPr/>
          <p:nvPr/>
        </p:nvSpPr>
        <p:spPr>
          <a:xfrm>
            <a:off x="9374346" y="4968948"/>
            <a:ext cx="1207929" cy="574494"/>
          </a:xfrm>
          <a:prstGeom prst="rect">
            <a:avLst/>
          </a:prstGeom>
          <a:solidFill>
            <a:srgbClr val="9F7D3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Инновациялық</a:t>
            </a:r>
          </a:p>
          <a:p>
            <a:r>
              <a:rPr lang="kk-KZ" sz="11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ойлау</a:t>
            </a:r>
            <a:endParaRPr lang="x-none" sz="1100" b="1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EE93EFC6-C0ED-2AF2-F39E-83D2144CE4B9}"/>
              </a:ext>
            </a:extLst>
          </p:cNvPr>
          <p:cNvSpPr/>
          <p:nvPr/>
        </p:nvSpPr>
        <p:spPr>
          <a:xfrm>
            <a:off x="9352041" y="5894930"/>
            <a:ext cx="1168147" cy="574494"/>
          </a:xfrm>
          <a:prstGeom prst="rect">
            <a:avLst/>
          </a:prstGeom>
          <a:solidFill>
            <a:srgbClr val="9F7D3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Жасампаздық</a:t>
            </a:r>
            <a:endParaRPr lang="x-none" sz="1100" b="1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51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E2F863-94B6-73DF-5465-21276EEB1A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857"/>
            <a:ext cx="12191998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97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415450F-EC32-A8BC-B921-5AEAEBE6EB12}"/>
              </a:ext>
            </a:extLst>
          </p:cNvPr>
          <p:cNvSpPr txBox="1"/>
          <p:nvPr/>
        </p:nvSpPr>
        <p:spPr>
          <a:xfrm>
            <a:off x="1530220" y="167502"/>
            <a:ext cx="8667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ТӘУЕЛСІЗДІК ПЕН ОТАНШЫЛДЫҚ ҚҰНДЫЛЫҒЫН ДЕКОМПОЗИЦИЯЛАУ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19ADEFAE-DF34-DC99-8100-238328B18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427472"/>
              </p:ext>
            </p:extLst>
          </p:nvPr>
        </p:nvGraphicFramePr>
        <p:xfrm>
          <a:off x="938459" y="1059347"/>
          <a:ext cx="10874095" cy="4419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29892">
                  <a:extLst>
                    <a:ext uri="{9D8B030D-6E8A-4147-A177-3AD203B41FA5}">
                      <a16:colId xmlns:a16="http://schemas.microsoft.com/office/drawing/2014/main" xmlns="" val="4179057334"/>
                    </a:ext>
                  </a:extLst>
                </a:gridCol>
                <a:gridCol w="5355771">
                  <a:extLst>
                    <a:ext uri="{9D8B030D-6E8A-4147-A177-3AD203B41FA5}">
                      <a16:colId xmlns:a16="http://schemas.microsoft.com/office/drawing/2014/main" xmlns="" val="195277465"/>
                    </a:ext>
                  </a:extLst>
                </a:gridCol>
                <a:gridCol w="3088432">
                  <a:extLst>
                    <a:ext uri="{9D8B030D-6E8A-4147-A177-3AD203B41FA5}">
                      <a16:colId xmlns:a16="http://schemas.microsoft.com/office/drawing/2014/main" xmlns="" val="32744143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Компонент</a:t>
                      </a:r>
                      <a:endParaRPr lang="ru-RU" sz="2400" b="1" kern="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b="1" kern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Сипаттамасы</a:t>
                      </a:r>
                      <a:endParaRPr lang="ru-RU" sz="2400" b="1" kern="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Жеке </a:t>
                      </a:r>
                      <a:r>
                        <a:rPr lang="ru-RU" sz="2400" b="1" kern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қасиеттер</a:t>
                      </a:r>
                      <a:endParaRPr lang="ru-RU" sz="2400" b="1" kern="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53307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Тәуелсіздікті</a:t>
                      </a:r>
                      <a:r>
                        <a:rPr lang="ru-RU" sz="1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түсіну</a:t>
                      </a:r>
                      <a:r>
                        <a:rPr lang="ru-RU" sz="1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құрметтеу</a:t>
                      </a:r>
                      <a:endParaRPr lang="ru-RU" sz="14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әуелсізді</a:t>
                      </a:r>
                      <a:r>
                        <a:rPr lang="kk-KZ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ктің</a:t>
                      </a: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маңыздылығын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түсіну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әуелсіздік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жолындағы жетістіктер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тарихын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білу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мәдени</a:t>
                      </a: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мұраны</a:t>
                      </a: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құрметтеу</a:t>
                      </a: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-ел </a:t>
                      </a:r>
                      <a:r>
                        <a:rPr lang="ru-RU" sz="1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дамуындағы</a:t>
                      </a: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әуелсіздіктің</a:t>
                      </a: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рөлін</a:t>
                      </a: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түсіну</a:t>
                      </a:r>
                      <a:endParaRPr lang="ru-RU" sz="14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Тарихты</a:t>
                      </a:r>
                      <a:r>
                        <a:rPr lang="ru-RU" sz="1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білу</a:t>
                      </a:r>
                      <a:r>
                        <a:rPr lang="ru-RU" sz="1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kk-KZ" sz="1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ұлттық </a:t>
                      </a:r>
                      <a:r>
                        <a:rPr lang="ru-RU" sz="1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мәдениетті</a:t>
                      </a:r>
                      <a:r>
                        <a:rPr lang="ru-RU" sz="1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құрметтеу</a:t>
                      </a:r>
                      <a:r>
                        <a:rPr lang="ru-RU" sz="1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білімге</a:t>
                      </a:r>
                      <a:r>
                        <a:rPr lang="ru-RU" sz="1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ұмтылу</a:t>
                      </a:r>
                      <a:r>
                        <a:rPr lang="ru-RU" sz="1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27057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Патриотизм</a:t>
                      </a:r>
                      <a:endParaRPr lang="ru-RU" sz="14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019" marR="470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Отанға сүйіспеншілік;</a:t>
                      </a:r>
                      <a:endParaRPr lang="ru-RU" sz="1400" kern="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ел өміріне белсенді қатысу;</a:t>
                      </a:r>
                      <a:endParaRPr lang="ru-RU" sz="1400" kern="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ел мүдделерін қорғау;</a:t>
                      </a:r>
                      <a:endParaRPr lang="ru-RU" sz="1400" kern="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k-KZ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 жетістіктері үшін мақтаныш.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4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019" marR="470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Бастамашылық, белсенділік</a:t>
                      </a:r>
                      <a:endParaRPr lang="ru-RU" sz="14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019" marR="47019" marT="0" marB="0"/>
                </a:tc>
                <a:extLst>
                  <a:ext uri="{0D108BD9-81ED-4DB2-BD59-A6C34878D82A}">
                    <a16:rowId xmlns:a16="http://schemas.microsoft.com/office/drawing/2014/main" xmlns="" val="1539635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Жауапкершілік </a:t>
                      </a:r>
                      <a:endParaRPr lang="ru-RU" sz="14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019" marR="470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Отанның мүддесі үшін әрекет ету:</a:t>
                      </a:r>
                      <a:endParaRPr lang="ru-RU" sz="1400" kern="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ел игілігінің жеке мүдделерден басымдығы;</a:t>
                      </a:r>
                      <a:endParaRPr lang="ru-RU" sz="1400" kern="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елдің болашағы үшін жауапкершілікті түсіну;</a:t>
                      </a:r>
                      <a:endParaRPr lang="ru-RU" sz="1400" kern="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k-KZ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қоғамның дамуына қосқан үлес қосу.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4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019" marR="470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Жауапкершілік</a:t>
                      </a:r>
                      <a:endParaRPr lang="ru-RU" sz="14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019" marR="47019" marT="0" marB="0"/>
                </a:tc>
                <a:extLst>
                  <a:ext uri="{0D108BD9-81ED-4DB2-BD59-A6C34878D82A}">
                    <a16:rowId xmlns:a16="http://schemas.microsoft.com/office/drawing/2014/main" xmlns="" val="113348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Егемендікті</a:t>
                      </a:r>
                      <a:r>
                        <a:rPr lang="ru-RU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қорғауға</a:t>
                      </a:r>
                      <a:r>
                        <a:rPr lang="ru-RU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дайындық</a:t>
                      </a:r>
                      <a:endParaRPr lang="ru-RU" sz="14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019" marR="470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Әлемдік</a:t>
                      </a:r>
                      <a:r>
                        <a:rPr lang="ru-RU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сын-</a:t>
                      </a:r>
                      <a:r>
                        <a:rPr lang="ru-RU" sz="14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тегеуріндер</a:t>
                      </a:r>
                      <a:r>
                        <a:rPr lang="ru-RU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жағдайында</a:t>
                      </a:r>
                      <a:r>
                        <a:rPr lang="ru-RU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елді</a:t>
                      </a:r>
                      <a:r>
                        <a:rPr lang="ru-RU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қорғау</a:t>
                      </a:r>
                      <a:r>
                        <a:rPr lang="ru-RU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қабілеті</a:t>
                      </a:r>
                      <a:r>
                        <a:rPr lang="ru-RU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4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батылдық</a:t>
                      </a:r>
                      <a:r>
                        <a:rPr lang="ru-RU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пен </a:t>
                      </a:r>
                      <a:r>
                        <a:rPr lang="ru-RU" sz="14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шешім</a:t>
                      </a:r>
                      <a:r>
                        <a:rPr lang="ru-RU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қабылдағыштық</a:t>
                      </a:r>
                      <a:r>
                        <a:rPr lang="ru-RU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шешімдердің</a:t>
                      </a:r>
                      <a:r>
                        <a:rPr lang="ru-RU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жылдамдығы</a:t>
                      </a:r>
                      <a:r>
                        <a:rPr lang="ru-RU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мен </a:t>
                      </a:r>
                      <a:r>
                        <a:rPr lang="ru-RU" sz="14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салмақтылығы</a:t>
                      </a:r>
                      <a:endParaRPr lang="ru-RU" sz="1400" kern="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4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019" marR="470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Батылдық, шешімділік, шешім жылдамдығы, стратегиялық ойлау</a:t>
                      </a:r>
                      <a:endParaRPr lang="ru-RU" sz="14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019" marR="47019" marT="0" marB="0"/>
                </a:tc>
                <a:extLst>
                  <a:ext uri="{0D108BD9-81ED-4DB2-BD59-A6C34878D82A}">
                    <a16:rowId xmlns:a16="http://schemas.microsoft.com/office/drawing/2014/main" xmlns="" val="1824544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594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415450F-EC32-A8BC-B921-5AEAEBE6EB12}"/>
              </a:ext>
            </a:extLst>
          </p:cNvPr>
          <p:cNvSpPr txBox="1"/>
          <p:nvPr/>
        </p:nvSpPr>
        <p:spPr>
          <a:xfrm>
            <a:off x="1530220" y="167502"/>
            <a:ext cx="8667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БІРЛІК ЖӘНЕ ЫНТЫМАҚ ҚҰНДЫЛЫҒЫН ДЕКОМПОЗИЦИЯЛАУ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19ADEFAE-DF34-DC99-8100-238328B18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067516"/>
              </p:ext>
            </p:extLst>
          </p:nvPr>
        </p:nvGraphicFramePr>
        <p:xfrm>
          <a:off x="985112" y="682053"/>
          <a:ext cx="10874095" cy="4876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29892">
                  <a:extLst>
                    <a:ext uri="{9D8B030D-6E8A-4147-A177-3AD203B41FA5}">
                      <a16:colId xmlns:a16="http://schemas.microsoft.com/office/drawing/2014/main" xmlns="" val="4179057334"/>
                    </a:ext>
                  </a:extLst>
                </a:gridCol>
                <a:gridCol w="5355771">
                  <a:extLst>
                    <a:ext uri="{9D8B030D-6E8A-4147-A177-3AD203B41FA5}">
                      <a16:colId xmlns:a16="http://schemas.microsoft.com/office/drawing/2014/main" xmlns="" val="195277465"/>
                    </a:ext>
                  </a:extLst>
                </a:gridCol>
                <a:gridCol w="3088432">
                  <a:extLst>
                    <a:ext uri="{9D8B030D-6E8A-4147-A177-3AD203B41FA5}">
                      <a16:colId xmlns:a16="http://schemas.microsoft.com/office/drawing/2014/main" xmlns="" val="32744143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Компонент</a:t>
                      </a:r>
                      <a:endParaRPr lang="ru-RU" sz="2400" b="1" kern="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b="1" kern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Сипаттамасы</a:t>
                      </a:r>
                      <a:endParaRPr lang="ru-RU" sz="2400" b="1" kern="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Жеке </a:t>
                      </a:r>
                      <a:r>
                        <a:rPr lang="ru-RU" sz="2400" b="1" kern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қасиеттер</a:t>
                      </a:r>
                      <a:endParaRPr lang="ru-RU" sz="2400" b="1" kern="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53307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Ұжымдық</a:t>
                      </a:r>
                      <a:r>
                        <a:rPr lang="ru-RU" sz="14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сана</a:t>
                      </a:r>
                      <a:endParaRPr lang="ru-RU" sz="11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Ортақ мақсаттар мен мүдделер туралы хабардар болу:</a:t>
                      </a:r>
                      <a:endParaRPr lang="ru-RU" sz="110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жеке және қоғамдық мүдделер арасындағы байланысты түсіну;</a:t>
                      </a:r>
                      <a:endParaRPr lang="ru-RU" sz="110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ел мен қоғамның тағдыры</a:t>
                      </a:r>
                      <a:r>
                        <a:rPr lang="kk-KZ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 өз тағдыры арасындағы сабақтастықты түсіну</a:t>
                      </a:r>
                      <a:r>
                        <a:rPr lang="ru-RU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10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kern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ортақ мақсаттарға жету үшін </a:t>
                      </a:r>
                      <a:r>
                        <a:rPr lang="kk-KZ" sz="1400" kern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өзгелермен </a:t>
                      </a:r>
                      <a:r>
                        <a:rPr lang="ru-RU" sz="1400" kern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бірлес</a:t>
                      </a:r>
                      <a:r>
                        <a:rPr lang="kk-KZ" sz="1400" kern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іп</a:t>
                      </a:r>
                      <a:r>
                        <a:rPr lang="ru-RU" sz="1400" kern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іс-әрекет</a:t>
                      </a:r>
                      <a:r>
                        <a:rPr lang="kk-KZ" sz="1400" kern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етудің маңызын бағалау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1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Стратегиялық ойлау / командалық рух</a:t>
                      </a:r>
                      <a:r>
                        <a:rPr lang="kk-KZ" sz="1400" kern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ұйымшылдық қабілет</a:t>
                      </a:r>
                      <a:endParaRPr lang="ru-RU" sz="11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27057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Өзара</a:t>
                      </a:r>
                      <a:r>
                        <a:rPr lang="ru-RU" sz="14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сыйластық</a:t>
                      </a:r>
                      <a:endParaRPr lang="ru-RU" sz="11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Пікірлер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мен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мәдениет</a:t>
                      </a: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тің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әртүрлілігін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құрметтеу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адамдар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арасындағы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айырмашылықтарды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қабылдау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басқа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көзқарастарға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төзімділік</a:t>
                      </a: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таныту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kern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диалогқа</a:t>
                      </a:r>
                      <a:r>
                        <a:rPr lang="ru-RU" sz="14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4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4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ымыраға</a:t>
                      </a:r>
                      <a:r>
                        <a:rPr lang="ru-RU" sz="14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келуге</a:t>
                      </a:r>
                      <a:r>
                        <a:rPr lang="ru-RU" sz="14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дайын</a:t>
                      </a:r>
                      <a:r>
                        <a:rPr lang="ru-RU" sz="14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болу.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1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Айырмашылықтарды құрметтеу, төзімділік, жаң</a:t>
                      </a:r>
                      <a:r>
                        <a:rPr lang="kk-KZ" sz="1400" kern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аға</a:t>
                      </a:r>
                      <a:r>
                        <a:rPr lang="ru-RU" sz="1400" kern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ашықтық.</a:t>
                      </a:r>
                      <a:endParaRPr lang="ru-RU" sz="1100" kern="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39635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Қолдау</a:t>
                      </a:r>
                      <a:r>
                        <a:rPr lang="ru-RU" sz="14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4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өзара</a:t>
                      </a:r>
                      <a:r>
                        <a:rPr lang="ru-RU" sz="14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көмек</a:t>
                      </a:r>
                      <a:endParaRPr lang="ru-RU" sz="11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Басқаларға көмектесуге дайын болу:</a:t>
                      </a:r>
                      <a:endParaRPr lang="ru-RU" sz="110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қиын жағдайға тап болған адамдарға жанашырлық</a:t>
                      </a:r>
                      <a:r>
                        <a:rPr lang="kk-KZ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таныту</a:t>
                      </a:r>
                      <a:r>
                        <a:rPr lang="ru-RU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10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мұқтаж жандарға риясыз көмек</a:t>
                      </a:r>
                      <a:r>
                        <a:rPr lang="kk-KZ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көрсетуге ниетті болу</a:t>
                      </a:r>
                      <a:r>
                        <a:rPr lang="ru-RU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10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kern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волонтерлік қызметке қатысу.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1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Эмпатия, </a:t>
                      </a:r>
                      <a:r>
                        <a:rPr lang="kk-KZ" sz="1400" kern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жанашырлық</a:t>
                      </a:r>
                      <a:r>
                        <a:rPr lang="ru-RU" sz="1400" kern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</a:t>
                      </a:r>
                      <a:endParaRPr lang="ru-RU" sz="11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3348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Сындарлы</a:t>
                      </a:r>
                      <a:r>
                        <a:rPr lang="ru-RU" sz="14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диалог </a:t>
                      </a:r>
                      <a:r>
                        <a:rPr lang="ru-RU" sz="1400" kern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4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ынтымақтастық</a:t>
                      </a:r>
                      <a:endParaRPr lang="ru-RU" sz="11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Ынтымақтастық қабілеті:</a:t>
                      </a:r>
                      <a:endParaRPr lang="ru-RU" sz="110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тиімді</a:t>
                      </a:r>
                      <a:r>
                        <a:rPr lang="kk-KZ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қарым-қатынас орнату</a:t>
                      </a:r>
                      <a:r>
                        <a:rPr lang="ru-RU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10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командада жұмыс істей білу;</a:t>
                      </a:r>
                      <a:endParaRPr lang="ru-RU" sz="110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kern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барлық тараптарға тиімді шешімдерді іздеуге дайын болу.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1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Қарым-қатынас, дипломатия, ашықтық </a:t>
                      </a:r>
                      <a:endParaRPr lang="ru-RU" sz="11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24544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862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415450F-EC32-A8BC-B921-5AEAEBE6EB12}"/>
              </a:ext>
            </a:extLst>
          </p:cNvPr>
          <p:cNvSpPr txBox="1"/>
          <p:nvPr/>
        </p:nvSpPr>
        <p:spPr>
          <a:xfrm>
            <a:off x="1530220" y="167502"/>
            <a:ext cx="8667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ЗАҢ ЖӘНЕ ТӘРТІП ҚҰНДЫЛЫҒЫН ДЕКОМПОЗИЦИЯЛАУ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19ADEFAE-DF34-DC99-8100-238328B18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507192"/>
              </p:ext>
            </p:extLst>
          </p:nvPr>
        </p:nvGraphicFramePr>
        <p:xfrm>
          <a:off x="985112" y="682053"/>
          <a:ext cx="10874095" cy="52425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29892">
                  <a:extLst>
                    <a:ext uri="{9D8B030D-6E8A-4147-A177-3AD203B41FA5}">
                      <a16:colId xmlns:a16="http://schemas.microsoft.com/office/drawing/2014/main" xmlns="" val="4179057334"/>
                    </a:ext>
                  </a:extLst>
                </a:gridCol>
                <a:gridCol w="5355771">
                  <a:extLst>
                    <a:ext uri="{9D8B030D-6E8A-4147-A177-3AD203B41FA5}">
                      <a16:colId xmlns:a16="http://schemas.microsoft.com/office/drawing/2014/main" xmlns="" val="195277465"/>
                    </a:ext>
                  </a:extLst>
                </a:gridCol>
                <a:gridCol w="3088432">
                  <a:extLst>
                    <a:ext uri="{9D8B030D-6E8A-4147-A177-3AD203B41FA5}">
                      <a16:colId xmlns:a16="http://schemas.microsoft.com/office/drawing/2014/main" xmlns="" val="32744143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kern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Компонент</a:t>
                      </a:r>
                      <a:endParaRPr lang="ru-RU" sz="2400" b="1" kern="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2400" b="1" kern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Сипаттамасы</a:t>
                      </a:r>
                      <a:endParaRPr lang="ru-RU" sz="2400" b="1" kern="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kern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Жеке </a:t>
                      </a:r>
                      <a:r>
                        <a:rPr lang="ru-RU" sz="2400" b="1" kern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қасиеттер</a:t>
                      </a:r>
                      <a:endParaRPr lang="ru-RU" sz="2400" b="1" kern="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53307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Заң алдындағы теңдік</a:t>
                      </a:r>
                      <a:endParaRPr lang="ru-RU" sz="16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Қоғамның барлық мүшелерінің заңды сақтауы: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заң және құқық нормаларын білу;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оларды бұзғаны үшін әділеттілікке және жазаның бұлтартпастығына сенімділік таныту;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өз құқықтарын заңды жолмен қорғауға дайын болу</a:t>
                      </a:r>
                      <a:endParaRPr lang="ru-RU" sz="1600" kern="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Ереже мен заңды құрметтеу, заңға бағыну, жауапкершілік.</a:t>
                      </a:r>
                      <a:endParaRPr lang="ru-RU" sz="1600" kern="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27057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Шығармашылық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плюрализм</a:t>
                      </a:r>
                      <a:endParaRPr lang="ru-RU" sz="16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Қоғамдағы конструктивті өзара әрекеттесуді қолдау: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әртүрлі көзқарастар мен сенімдерге құрметпен қарау;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k-KZ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диалогқа және келісімге келу жолдарын іздеуге дайын болу;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Ашықтық, сындарлы диалогқа қабілеттілік</a:t>
                      </a:r>
                      <a:endParaRPr lang="ru-RU" sz="16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39635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Жеке тәртіп</a:t>
                      </a:r>
                      <a:endParaRPr lang="ru-RU" sz="16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Өзін-өзі ұйымдастыру және жауапкершілік: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өз уақытын пен ресурстарын басқару мүмкіндігі;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уәделер мен келісімдерді орындау;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өз міндеттеріне жауапкершілікпен қарау.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Тәртіп, әдептілік, ұқыптылық</a:t>
                      </a:r>
                      <a:endParaRPr lang="ru-RU" sz="16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3348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Қиын жағдайлардағы тәртіп</a:t>
                      </a:r>
                      <a:endParaRPr lang="ru-RU" sz="16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Қиын  жағдайларда сабырлылық пен тәртіпті сақтау: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нұсқаулыққа сәйкес әрекет ете білу;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қиын жағдайда басқаларға көмектесуге дайын болу.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стреске төзімділік, өзін-өзі ұстай білу, сабырлық, байсалдылық.</a:t>
                      </a:r>
                      <a:endParaRPr lang="ru-RU" sz="16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24544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152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415450F-EC32-A8BC-B921-5AEAEBE6EB12}"/>
              </a:ext>
            </a:extLst>
          </p:cNvPr>
          <p:cNvSpPr txBox="1"/>
          <p:nvPr/>
        </p:nvSpPr>
        <p:spPr>
          <a:xfrm>
            <a:off x="1530220" y="167502"/>
            <a:ext cx="8667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ӘДІЛДІК ПЕН ЖАУАПКЕРШІЛІК ҚҰНДЫЛЫҒЫН ДЕКОМПОЗИЦИЯЛАУ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19ADEFAE-DF34-DC99-8100-238328B18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754561"/>
              </p:ext>
            </p:extLst>
          </p:nvPr>
        </p:nvGraphicFramePr>
        <p:xfrm>
          <a:off x="985112" y="682053"/>
          <a:ext cx="10874095" cy="4800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29892">
                  <a:extLst>
                    <a:ext uri="{9D8B030D-6E8A-4147-A177-3AD203B41FA5}">
                      <a16:colId xmlns:a16="http://schemas.microsoft.com/office/drawing/2014/main" xmlns="" val="4179057334"/>
                    </a:ext>
                  </a:extLst>
                </a:gridCol>
                <a:gridCol w="5355771">
                  <a:extLst>
                    <a:ext uri="{9D8B030D-6E8A-4147-A177-3AD203B41FA5}">
                      <a16:colId xmlns:a16="http://schemas.microsoft.com/office/drawing/2014/main" xmlns="" val="195277465"/>
                    </a:ext>
                  </a:extLst>
                </a:gridCol>
                <a:gridCol w="3088432">
                  <a:extLst>
                    <a:ext uri="{9D8B030D-6E8A-4147-A177-3AD203B41FA5}">
                      <a16:colId xmlns:a16="http://schemas.microsoft.com/office/drawing/2014/main" xmlns="" val="32744143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kern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Компонент</a:t>
                      </a:r>
                      <a:endParaRPr lang="ru-RU" sz="2400" b="1" kern="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2400" b="1" kern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Сипаттамасы</a:t>
                      </a:r>
                      <a:endParaRPr lang="ru-RU" sz="2400" b="1" kern="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kern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Жеке </a:t>
                      </a:r>
                      <a:r>
                        <a:rPr lang="ru-RU" sz="2400" b="1" kern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қасиеттер</a:t>
                      </a:r>
                      <a:endParaRPr lang="ru-RU" sz="2400" b="1" kern="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53307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Құқықтардың тең бөлінуі</a:t>
                      </a:r>
                      <a:endParaRPr lang="ru-RU" sz="11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Өмірдің барлық салаларындағы әділеттілік: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қоғамның барлық мүшелеріне тең құқық пен мүмкіндіктерді қамтамасыз ету;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кемсітушілік пен теңсіздікке жол бермеу;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білім алуға, денсаулық сақтауға және басқа да әлеуметтік игіліктерге қолжетімді болуын қамтамасыз ету;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игілік пен ресурстарды әділ бөлу;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адамның қадір-қасиеті мен жеке бас бостандығын құрметтеу;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Адалдық, объективтілік, риясыздық.</a:t>
                      </a:r>
                      <a:endParaRPr lang="ru-RU" sz="11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27057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Міндеттерге </a:t>
                      </a:r>
                      <a:r>
                        <a:rPr lang="ru-RU" sz="1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жауапкершілікпен</a:t>
                      </a:r>
                      <a:r>
                        <a:rPr lang="ru-RU" sz="1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қарау</a:t>
                      </a:r>
                      <a:endParaRPr lang="ru-RU" sz="11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Өз міндеттерін саналы түрде орындау: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өзінің, отбасының, басқа адамдардың, қоғам мен мемлекет алдындағы өз міндеттерін орындаудың маңыздылығын түсіну;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өз іс-әрекеті үшін жауапкершілікті түсіну;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k-KZ" sz="1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еңбекке және оқуға деген саналы көзқарас. 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1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Тәртіп, мақсатқа талпынушылық, өзін-өзі бақылау.</a:t>
                      </a:r>
                      <a:endParaRPr lang="ru-RU" sz="1100" kern="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39635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Құқықтық мәдениет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Заң мен адам құқықтарын құрметтеу: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заң және өз құқығы мен міндеттерін білу;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басқа адамдардың заңды мүдделерін, құқықтары мен еркіндіктерін құрметтеу;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құқықтық білімді өмірде қолдана білу;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Байсалдылық, парасаттылық, заңға бағынушылық,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басқаларды құрметтеу,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өзгенің пікірін құрметтеу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3348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111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415450F-EC32-A8BC-B921-5AEAEBE6EB12}"/>
              </a:ext>
            </a:extLst>
          </p:cNvPr>
          <p:cNvSpPr txBox="1"/>
          <p:nvPr/>
        </p:nvSpPr>
        <p:spPr>
          <a:xfrm>
            <a:off x="1530220" y="167502"/>
            <a:ext cx="9797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ЕҢБЕКҚОРЛЫҚ ЖӘНЕ КӘСІБИ БІЛІКТІЛІК ҚҰНДЫЛЫҒЫН ДЕКОМПОЗИЦИЯЛАУ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19ADEFAE-DF34-DC99-8100-238328B18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271742"/>
              </p:ext>
            </p:extLst>
          </p:nvPr>
        </p:nvGraphicFramePr>
        <p:xfrm>
          <a:off x="985112" y="774356"/>
          <a:ext cx="10874095" cy="550125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29892">
                  <a:extLst>
                    <a:ext uri="{9D8B030D-6E8A-4147-A177-3AD203B41FA5}">
                      <a16:colId xmlns:a16="http://schemas.microsoft.com/office/drawing/2014/main" xmlns="" val="4179057334"/>
                    </a:ext>
                  </a:extLst>
                </a:gridCol>
                <a:gridCol w="5355771">
                  <a:extLst>
                    <a:ext uri="{9D8B030D-6E8A-4147-A177-3AD203B41FA5}">
                      <a16:colId xmlns:a16="http://schemas.microsoft.com/office/drawing/2014/main" xmlns="" val="195277465"/>
                    </a:ext>
                  </a:extLst>
                </a:gridCol>
                <a:gridCol w="3088432">
                  <a:extLst>
                    <a:ext uri="{9D8B030D-6E8A-4147-A177-3AD203B41FA5}">
                      <a16:colId xmlns:a16="http://schemas.microsoft.com/office/drawing/2014/main" xmlns="" val="3274414383"/>
                    </a:ext>
                  </a:extLst>
                </a:gridCol>
              </a:tblGrid>
              <a:tr h="905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Компонент</a:t>
                      </a:r>
                      <a:endParaRPr lang="ru-RU" sz="1600" b="1" kern="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1" kern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Сипаттамасы</a:t>
                      </a:r>
                      <a:endParaRPr lang="ru-RU" sz="1600" b="1" kern="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Жеке </a:t>
                      </a:r>
                      <a:r>
                        <a:rPr lang="ru-RU" sz="1600" b="1" kern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қасиеттер</a:t>
                      </a:r>
                      <a:endParaRPr lang="ru-RU" sz="1600" b="1" kern="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53307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Білім мен дамуға ұмтылу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Білім мен дағдының құндылығын түсіну: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табысқа жету үшін білім мен өздігінен білім алудың маңыздылығын түсіну; 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өзін-өзі жетілдіруге ұмтылу;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жаңа білімді және дағдыларды меңгеруге ұмтылу;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мақсат қоя білу және оған қол жеткізу;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өз қателіктерінен сабақ алу қабілеті.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Мақсатқа талпынушылық, табандылық, қызығушылық.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27057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Бастамашылдық және мүмкіндіктерді пайдалану</a:t>
                      </a:r>
                      <a:endParaRPr lang="ru-RU" sz="12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Белсенді өмірлік ұстаным: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өз бетінше мақсат қоя білу және оларға қол жеткізу;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өз дағдылары мен құзыреттерін дамыту үшін түрлі мүмкіндіктерді өз бетінше тауып, пайдалана білу;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жұмысты орындау үшін жауапкершілікті өз мойнына алуға дайын болу;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қиындықтар мен кедергілерді жеңуге деген сенімділік.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Іскерлік, өзін-өзі ынталандыру</a:t>
                      </a:r>
                      <a:endParaRPr lang="ru-RU" sz="12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39635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Жұмысқа жауапкершілікпен қарау</a:t>
                      </a:r>
                      <a:endParaRPr lang="ru-RU" sz="12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Өз міндеттерін саналы түрде орындау: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өз кәсібіне адал көзқарас;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өз жұмысының нәтижесіне жауапкершілікті сезіну;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ортақ іске үлес қосу.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ұқыптылық</a:t>
                      </a:r>
                      <a:r>
                        <a:rPr lang="ru-RU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kk-KZ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табандылық</a:t>
                      </a:r>
                      <a:endParaRPr lang="ru-RU" sz="12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3348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Ұтқырлық және өзгерістерге дайын болу</a:t>
                      </a:r>
                      <a:endParaRPr lang="ru-RU" sz="12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Жаңа мүмкіндіктерге ашықтық: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білім алу немесе жұмыс істеу үшін басқа қалаға, облысқа немесе елге қоныс аударуға дайын болу;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өмір сүрудің және еңбек етудің жаңа жағдайларына бейімделу мүмкіндігі;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ой-өрісті және мәдени тәжірибені кеңейту;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өзгерістерге позитивті көзқарас.</a:t>
                      </a:r>
                      <a:endParaRPr lang="ru-RU" sz="12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Бейімділік, икемділік, жаңашылдыққа ашықтық.</a:t>
                      </a:r>
                      <a:endParaRPr lang="ru-RU" sz="12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03928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Ұтқырлық және өзгерістерге дайын болу</a:t>
                      </a:r>
                      <a:endParaRPr lang="ru-RU" sz="12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Жаңа мүмкіндіктерге ашықтық: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білім алу немесе жұмыс істеу үшін басқа қалаға, облысқа немесе елге қоныс аударуға дайын болу;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өмір сүрудің және еңбек етудің жаңа жағдайларына бейімделу мүмкіндігі;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ой-өрісті және мәдени тәжірибені кеңейту;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өзгерістерге позитивті көзқарас.</a:t>
                      </a:r>
                      <a:endParaRPr lang="ru-RU" sz="1200" kern="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Бейімділік, икемділік, жаңашылдыққа ашықтық.</a:t>
                      </a:r>
                      <a:endParaRPr lang="ru-RU" sz="12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33033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590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2356</TotalTime>
  <Words>2092</Words>
  <Application>Microsoft Office PowerPoint</Application>
  <PresentationFormat>Произвольный</PresentationFormat>
  <Paragraphs>415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Құндылықтардың айларға бөлінісі </vt:lpstr>
      <vt:lpstr>Презентация PowerPoint</vt:lpstr>
      <vt:lpstr>Құндылықтардың түйінді құзыреттіліктермен, күтілетін нәтиже және оқу мақсаттарымен үйлестірілуі</vt:lpstr>
      <vt:lpstr>Құндылықтардың түйінді құзыреттіліктермен, күтілетін нәтиже және оқу мақсаттарымен үйлестірілуі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Анар Танирбергенова</dc:creator>
  <cp:lastModifiedBy>УМЦ Караганда</cp:lastModifiedBy>
  <cp:revision>12</cp:revision>
  <dcterms:created xsi:type="dcterms:W3CDTF">2024-07-26T04:49:11Z</dcterms:created>
  <dcterms:modified xsi:type="dcterms:W3CDTF">2024-08-13T17:08:00Z</dcterms:modified>
</cp:coreProperties>
</file>