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elasio" panose="020B0604020202020204" charset="0"/>
      <p:regular r:id="rId15"/>
    </p:embeddedFont>
    <p:embeddedFont>
      <p:font typeface="Gelasio Semi Bold" panose="020B0604020202020204" charset="0"/>
      <p:regular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4" d="100"/>
          <a:sy n="9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32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65208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Аутизм и </a:t>
            </a:r>
            <a:r>
              <a:rPr lang="ru-RU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нарушение интеллекта</a:t>
            </a: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: Различие и сходство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131707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Презентация посвящена пониманию аутизма и умственной отсталости. Важно знать различия и сходства между этими состояниями. Это поможет обеспечить эффективную поддержку нуждающимся.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583846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Приблизительно 1-2% населения мира имеют</a:t>
            </a:r>
            <a:r>
              <a:rPr lang="ru-RU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нарушение интеллекта</a:t>
            </a: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. Около 1% населения страдает аутизмом. 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6961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54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Что такое аутизм?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793790" y="29453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Определение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793790" y="352651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Аутизм - это расстройство развития нервной системы.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793790" y="4093488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Оно влияет на социальное взаимодействие, коммуникацию и поведение.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7599521" y="2945368"/>
            <a:ext cx="371617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Ключевые характеристики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7599521" y="3526512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0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Трудности в социальном взаимодействии и общении.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7599521" y="4331613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0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Повторяющиеся модели поведения, интересов или деятельности.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7599521" y="5136713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0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Сенсорные особенности (гипер- или гипочувствительность).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793790" y="619696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Спектр аутистических расстройств варьируется от легкой до тяжелой степени</a:t>
            </a: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123712"/>
            <a:ext cx="4607362" cy="592371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67889" y="1095375"/>
            <a:ext cx="7876223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Что такое нарушение интеллекта?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5967889" y="2739747"/>
            <a:ext cx="787622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Нарушение интеллекта характеризуется ограничениями в интеллектуальном функционировании и адаптивном поведении.</a:t>
            </a:r>
            <a:endParaRPr lang="en-US" sz="2000" dirty="0"/>
          </a:p>
        </p:txBody>
      </p:sp>
      <p:sp>
        <p:nvSpPr>
          <p:cNvPr id="5" name="Shape 2"/>
          <p:cNvSpPr/>
          <p:nvPr/>
        </p:nvSpPr>
        <p:spPr>
          <a:xfrm>
            <a:off x="5967889" y="3720703"/>
            <a:ext cx="3824764" cy="1760577"/>
          </a:xfrm>
          <a:prstGeom prst="roundRect">
            <a:avLst>
              <a:gd name="adj" fmla="val 1933"/>
            </a:avLst>
          </a:prstGeom>
          <a:solidFill>
            <a:srgbClr val="EEE8DD"/>
          </a:solidFill>
          <a:ln/>
        </p:spPr>
      </p:sp>
      <p:sp>
        <p:nvSpPr>
          <p:cNvPr id="6" name="Text 3"/>
          <p:cNvSpPr/>
          <p:nvPr/>
        </p:nvSpPr>
        <p:spPr>
          <a:xfrm>
            <a:off x="6194703" y="39475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Низкий IQ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6194703" y="4528661"/>
            <a:ext cx="337113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Обычно ниже 70.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019467" y="3720703"/>
            <a:ext cx="3824764" cy="1760577"/>
          </a:xfrm>
          <a:prstGeom prst="roundRect">
            <a:avLst>
              <a:gd name="adj" fmla="val 1933"/>
            </a:avLst>
          </a:prstGeom>
          <a:solidFill>
            <a:srgbClr val="EEE8DD"/>
          </a:solidFill>
          <a:ln/>
        </p:spPr>
      </p:sp>
      <p:sp>
        <p:nvSpPr>
          <p:cNvPr id="9" name="Text 6"/>
          <p:cNvSpPr/>
          <p:nvPr/>
        </p:nvSpPr>
        <p:spPr>
          <a:xfrm>
            <a:off x="10246281" y="3947517"/>
            <a:ext cx="308943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Трудности в обучении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10246281" y="4528661"/>
            <a:ext cx="337113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Проблемы с решением задач и рассуждением.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5967889" y="5708094"/>
            <a:ext cx="7876223" cy="1397675"/>
          </a:xfrm>
          <a:prstGeom prst="roundRect">
            <a:avLst>
              <a:gd name="adj" fmla="val 2434"/>
            </a:avLst>
          </a:prstGeom>
          <a:solidFill>
            <a:srgbClr val="EEE8DD"/>
          </a:solidFill>
          <a:ln/>
        </p:spPr>
      </p:sp>
      <p:sp>
        <p:nvSpPr>
          <p:cNvPr id="12" name="Text 9"/>
          <p:cNvSpPr/>
          <p:nvPr/>
        </p:nvSpPr>
        <p:spPr>
          <a:xfrm>
            <a:off x="6194703" y="59349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Ограничения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6194703" y="6516053"/>
            <a:ext cx="742259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Ограничения в самообслуживании и социальных навыках.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9181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Общие черты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240756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3034546"/>
            <a:ext cx="22919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Социальное взаимодействие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3879294"/>
            <a:ext cx="229195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Оба состояния могут вызывать трудности в установлении социальных связей.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304" y="2240756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12304" y="3034546"/>
            <a:ext cx="229207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Поведенческие проблемы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912304" y="3879294"/>
            <a:ext cx="2292072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Могут сопровождаться повторяющимися поведениями и трудностями с адаптацией.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4538" y="2240756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4538" y="3034546"/>
            <a:ext cx="22919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Потребность в поддержке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44538" y="3879294"/>
            <a:ext cx="22919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Требуется поддержка в различных аспектах жизни.</a:t>
            </a:r>
            <a:endParaRPr lang="en-US" sz="1750" dirty="0"/>
          </a:p>
        </p:txBody>
      </p:sp>
      <p:sp>
        <p:nvSpPr>
          <p:cNvPr id="13" name="Text 7"/>
          <p:cNvSpPr/>
          <p:nvPr/>
        </p:nvSpPr>
        <p:spPr>
          <a:xfrm>
            <a:off x="6280190" y="6311860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Ребенок с аутизмом и ребенок с нарушением интелллекта могут испытывать трудности при общении со сверстниками.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0731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Ключевые различия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683073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Интеллектуальное функционирование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618548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При аутизме интеллект может быть различным.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548426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У некоторых людей с аутизмом наблюдаются "островки гениальности".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332928" y="2683073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Социальное взаимодействие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332928" y="361854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При аутизме социальные трудности связаны с особыми способами обработки информации.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9872067" y="2683073"/>
            <a:ext cx="385322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Повторяющееся поведение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9872067" y="326421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При аутизме повторяющееся поведение часто является более сложным и ритуализированным.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93790" y="6096357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Человек с аутизмом может иметь высокий IQ и испытывать трудности в общении. Человек с нарушением интеллекта может иметь ограниченные знания.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4202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Коморбидность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576030" y="3778806"/>
            <a:ext cx="300299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Сочетание диагнозов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69224"/>
            <a:ext cx="3785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Аутизм и </a:t>
            </a:r>
            <a:r>
              <a:rPr lang="ru-RU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нарушение интеллекта </a:t>
            </a: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могут встречаться вместе.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547717" y="4174688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9937790" y="2371011"/>
            <a:ext cx="325243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Трудности диагностики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37790" y="2861429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Диагностика может быть затруднена из-за перекрывающихся симптомов.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944326" y="2791063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7"/>
          <p:cNvSpPr/>
          <p:nvPr/>
        </p:nvSpPr>
        <p:spPr>
          <a:xfrm>
            <a:off x="9937790" y="4823579"/>
            <a:ext cx="288488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Комплексная оценка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937790" y="5313998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Необходимо проводить комплексную оценку для точной диагностики.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7944326" y="5558314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0"/>
          <p:cNvSpPr/>
          <p:nvPr/>
        </p:nvSpPr>
        <p:spPr>
          <a:xfrm>
            <a:off x="793790" y="692455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Человек может соответствовать диагностическим критериям как для аутизма, так и для </a:t>
            </a:r>
            <a:r>
              <a:rPr lang="ru-RU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нарушения интеллекта</a:t>
            </a: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186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5069" y="611862"/>
            <a:ext cx="5562481" cy="695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Выводы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6265069" y="1891189"/>
            <a:ext cx="500539" cy="500539"/>
          </a:xfrm>
          <a:prstGeom prst="roundRect">
            <a:avLst>
              <a:gd name="adj" fmla="val 6668"/>
            </a:avLst>
          </a:prstGeom>
          <a:solidFill>
            <a:srgbClr val="EEE8DD"/>
          </a:solidFill>
          <a:ln/>
        </p:spPr>
      </p:sp>
      <p:sp>
        <p:nvSpPr>
          <p:cNvPr id="5" name="Text 2"/>
          <p:cNvSpPr/>
          <p:nvPr/>
        </p:nvSpPr>
        <p:spPr>
          <a:xfrm>
            <a:off x="6988016" y="1891189"/>
            <a:ext cx="2781181" cy="347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Разные состояния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6988016" y="2372320"/>
            <a:ext cx="6863715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Аутизм и нарушение интеллекта - разные состояния.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265069" y="3200995"/>
            <a:ext cx="500539" cy="500539"/>
          </a:xfrm>
          <a:prstGeom prst="roundRect">
            <a:avLst>
              <a:gd name="adj" fmla="val 6668"/>
            </a:avLst>
          </a:prstGeom>
          <a:solidFill>
            <a:srgbClr val="EEE8DD"/>
          </a:solidFill>
          <a:ln/>
        </p:spPr>
      </p:sp>
      <p:sp>
        <p:nvSpPr>
          <p:cNvPr id="8" name="Text 5"/>
          <p:cNvSpPr/>
          <p:nvPr/>
        </p:nvSpPr>
        <p:spPr>
          <a:xfrm>
            <a:off x="6988016" y="3200995"/>
            <a:ext cx="3381613" cy="347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Эффективная поддержка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6988016" y="3682127"/>
            <a:ext cx="6863715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Важно понимать различия и сходства для поддержки.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65069" y="4510802"/>
            <a:ext cx="500539" cy="500539"/>
          </a:xfrm>
          <a:prstGeom prst="roundRect">
            <a:avLst>
              <a:gd name="adj" fmla="val 6668"/>
            </a:avLst>
          </a:prstGeom>
          <a:solidFill>
            <a:srgbClr val="EEE8DD"/>
          </a:solidFill>
          <a:ln/>
        </p:spPr>
      </p:sp>
      <p:sp>
        <p:nvSpPr>
          <p:cNvPr id="11" name="Text 8"/>
          <p:cNvSpPr/>
          <p:nvPr/>
        </p:nvSpPr>
        <p:spPr>
          <a:xfrm>
            <a:off x="6988016" y="4510802"/>
            <a:ext cx="2781181" cy="347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Ранняя диагностика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6988016" y="4991933"/>
            <a:ext cx="6863715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Имеют решающее значение.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6265069" y="5820608"/>
            <a:ext cx="500539" cy="500539"/>
          </a:xfrm>
          <a:prstGeom prst="roundRect">
            <a:avLst>
              <a:gd name="adj" fmla="val 6668"/>
            </a:avLst>
          </a:prstGeom>
          <a:solidFill>
            <a:srgbClr val="EEE8DD"/>
          </a:solidFill>
          <a:ln/>
        </p:spPr>
      </p:sp>
      <p:sp>
        <p:nvSpPr>
          <p:cNvPr id="14" name="Text 11"/>
          <p:cNvSpPr/>
          <p:nvPr/>
        </p:nvSpPr>
        <p:spPr>
          <a:xfrm>
            <a:off x="6988016" y="5820608"/>
            <a:ext cx="2781181" cy="347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Инклюзивная среда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6988016" y="6301740"/>
            <a:ext cx="6863715" cy="711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Общество играет важную роль в создании инклюзивной </a:t>
            </a:r>
            <a:r>
              <a:rPr lang="en-US" sz="1750" dirty="0" err="1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среды</a:t>
            </a: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.</a:t>
            </a:r>
            <a:endParaRPr lang="ru-RU" sz="1750" dirty="0">
              <a:solidFill>
                <a:srgbClr val="746558"/>
              </a:solidFill>
              <a:latin typeface="Gelasio" pitchFamily="34" charset="0"/>
              <a:ea typeface="Gelasio" pitchFamily="34" charset="-122"/>
              <a:cs typeface="Gelasio" pitchFamily="34" charset="-12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6265069" y="7264003"/>
            <a:ext cx="7586663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9A760F-8A74-4DC1-BE3B-E8B81334B490}"/>
              </a:ext>
            </a:extLst>
          </p:cNvPr>
          <p:cNvSpPr txBox="1"/>
          <p:nvPr/>
        </p:nvSpPr>
        <p:spPr>
          <a:xfrm>
            <a:off x="3657600" y="3919660"/>
            <a:ext cx="7315200" cy="524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ru-RU" sz="4800" b="1" dirty="0">
                <a:solidFill>
                  <a:srgbClr val="746558"/>
                </a:solidFill>
                <a:cs typeface="Gelasio" pitchFamily="34" charset="-120"/>
              </a:rPr>
              <a:t>Спасибо за внимание !!!</a:t>
            </a:r>
            <a:endParaRPr lang="en-US" sz="4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93095E-7BBA-44A9-A2F5-A7CC035324F0}"/>
              </a:ext>
            </a:extLst>
          </p:cNvPr>
          <p:cNvSpPr txBox="1"/>
          <p:nvPr/>
        </p:nvSpPr>
        <p:spPr>
          <a:xfrm>
            <a:off x="3657600" y="3930134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24FD97-7273-4C0E-8B52-1C1BA42F5038}"/>
              </a:ext>
            </a:extLst>
          </p:cNvPr>
          <p:cNvSpPr txBox="1"/>
          <p:nvPr/>
        </p:nvSpPr>
        <p:spPr>
          <a:xfrm>
            <a:off x="3657600" y="3930134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055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363</Words>
  <Application>Microsoft Office PowerPoint</Application>
  <PresentationFormat>Произвольный</PresentationFormat>
  <Paragraphs>65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Gelasio</vt:lpstr>
      <vt:lpstr>Arial</vt:lpstr>
      <vt:lpstr>Gelasio Semi Bold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Ботагоз Мейрамова</cp:lastModifiedBy>
  <cp:revision>4</cp:revision>
  <dcterms:created xsi:type="dcterms:W3CDTF">2025-03-26T11:13:34Z</dcterms:created>
  <dcterms:modified xsi:type="dcterms:W3CDTF">2025-03-27T04:21:22Z</dcterms:modified>
</cp:coreProperties>
</file>