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0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82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8" r:id="rId19"/>
    <p:sldId id="281" r:id="rId20"/>
    <p:sldId id="280" r:id="rId21"/>
    <p:sldId id="277" r:id="rId22"/>
    <p:sldId id="276" r:id="rId23"/>
    <p:sldId id="286" r:id="rId24"/>
    <p:sldId id="287" r:id="rId25"/>
    <p:sldId id="275" r:id="rId26"/>
    <p:sldId id="283" r:id="rId27"/>
    <p:sldId id="284" r:id="rId28"/>
    <p:sldId id="285" r:id="rId29"/>
  </p:sldIdLst>
  <p:sldSz cx="12192000" cy="6858000"/>
  <p:notesSz cx="6805613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657DB9-A924-455F-A722-8FDF0D03B348}" v="54" dt="2023-07-13T11:11:00.3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85" autoAdjust="0"/>
    <p:restoredTop sz="96803" autoAdjust="0"/>
  </p:normalViewPr>
  <p:slideViewPr>
    <p:cSldViewPr snapToGrid="0">
      <p:cViewPr varScale="1">
        <p:scale>
          <a:sx n="80" d="100"/>
          <a:sy n="80" d="100"/>
        </p:scale>
        <p:origin x="92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2C9D2-837B-41DE-9790-0CA3C26DD00F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6C123-5557-4BFC-B891-D88C2C4D74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985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6C123-5557-4BFC-B891-D88C2C4D748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09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6C123-5557-4BFC-B891-D88C2C4D748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810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D78B6-53FC-4357-BBC2-2EBB1EE79760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B986-DBC6-4F3B-8EB6-EC6FD136D6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385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D78B6-53FC-4357-BBC2-2EBB1EE79760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B986-DBC6-4F3B-8EB6-EC6FD136D6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603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D78B6-53FC-4357-BBC2-2EBB1EE79760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B986-DBC6-4F3B-8EB6-EC6FD136D6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57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D78B6-53FC-4357-BBC2-2EBB1EE79760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B986-DBC6-4F3B-8EB6-EC6FD136D6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578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D78B6-53FC-4357-BBC2-2EBB1EE79760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B986-DBC6-4F3B-8EB6-EC6FD136D6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349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D78B6-53FC-4357-BBC2-2EBB1EE79760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B986-DBC6-4F3B-8EB6-EC6FD136D6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08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D78B6-53FC-4357-BBC2-2EBB1EE79760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B986-DBC6-4F3B-8EB6-EC6FD136D6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541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D78B6-53FC-4357-BBC2-2EBB1EE79760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B986-DBC6-4F3B-8EB6-EC6FD136D6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881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D78B6-53FC-4357-BBC2-2EBB1EE79760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B986-DBC6-4F3B-8EB6-EC6FD136D6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887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D78B6-53FC-4357-BBC2-2EBB1EE79760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B986-DBC6-4F3B-8EB6-EC6FD136D6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96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D78B6-53FC-4357-BBC2-2EBB1EE79760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B986-DBC6-4F3B-8EB6-EC6FD136D6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125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D78B6-53FC-4357-BBC2-2EBB1EE79760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0B986-DBC6-4F3B-8EB6-EC6FD136D6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68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outfund.ru/wp-content/uploads/2013/02/haircut05.jpg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hyperlink" Target="http://outfund.ru/wp-content/uploads/2013/02/hair02.jpg" TargetMode="Externa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outfund.ru/wp-content/uploads/2013/02/hair04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C5B334B-6054-417D-BBEA-06EBEB1C4F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419" y="1825625"/>
            <a:ext cx="8981161" cy="4351338"/>
          </a:xfrm>
        </p:spPr>
      </p:pic>
      <p:pic>
        <p:nvPicPr>
          <p:cNvPr id="4100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5" t="18206" r="-8425" b="6372"/>
          <a:stretch/>
        </p:blipFill>
        <p:spPr bwMode="auto">
          <a:xfrm>
            <a:off x="0" y="0"/>
            <a:ext cx="12192000" cy="6923801"/>
          </a:xfrm>
          <a:prstGeom prst="rect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Заголовок 1"/>
          <p:cNvSpPr txBox="1">
            <a:spLocks/>
          </p:cNvSpPr>
          <p:nvPr/>
        </p:nvSpPr>
        <p:spPr bwMode="auto">
          <a:xfrm>
            <a:off x="1168154" y="4881485"/>
            <a:ext cx="8438184" cy="166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006475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06475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06475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06475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06475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06475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06475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06475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06475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altLang="ru-RU" sz="2812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ИГ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1633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8709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633" b="1" i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Вебинарды</a:t>
            </a:r>
            <a:r>
              <a:rPr lang="ru-RU" altLang="ru-RU" sz="1633" b="1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1633" b="1" i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жүргізетін</a:t>
            </a:r>
            <a:r>
              <a:rPr lang="ru-RU" altLang="ru-RU" sz="1633" b="1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ru-RU" altLang="ru-RU" sz="1633" b="1" i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Жагипарова</a:t>
            </a:r>
            <a:r>
              <a:rPr lang="ru-RU" altLang="ru-RU" sz="1633" b="1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Аяжан, </a:t>
            </a:r>
            <a:r>
              <a:rPr lang="ru-RU" altLang="ru-RU" sz="1633" b="1" i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Тарбакова</a:t>
            </a:r>
            <a:r>
              <a:rPr lang="ru-RU" altLang="ru-RU" sz="1633" b="1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1633" b="1" i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Айдана</a:t>
            </a:r>
            <a:r>
              <a:rPr lang="ru-RU" altLang="ru-RU" sz="1633" b="1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633" b="1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ru-RU" altLang="ru-RU" sz="1633" b="1" i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Өмірлік</a:t>
            </a:r>
            <a:r>
              <a:rPr lang="ru-RU" altLang="ru-RU" sz="1633" b="1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1633" b="1" i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дағдыларды</a:t>
            </a:r>
            <a:r>
              <a:rPr lang="ru-RU" altLang="ru-RU" sz="1633" b="1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1633" b="1" i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дамыту</a:t>
            </a:r>
            <a:r>
              <a:rPr lang="ru-RU" altLang="ru-RU" sz="1633" b="1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 </a:t>
            </a:r>
            <a:r>
              <a:rPr lang="ru-RU" altLang="ru-RU" sz="1633" b="1" i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бағдарламасының</a:t>
            </a:r>
            <a:r>
              <a:rPr lang="ru-RU" altLang="ru-RU" sz="1633" b="1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1633" b="1" i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педагогтары</a:t>
            </a:r>
            <a:endParaRPr lang="ru-RU" altLang="ru-RU" sz="1633" b="1" i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ru-RU" altLang="ru-RU" sz="2812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1633" b="1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633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altLang="ru-RU" sz="2812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ru-RU" altLang="ru-RU" sz="2812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02" name="Прямоугольник 6"/>
          <p:cNvSpPr>
            <a:spLocks noChangeArrowheads="1"/>
          </p:cNvSpPr>
          <p:nvPr/>
        </p:nvSpPr>
        <p:spPr bwMode="auto">
          <a:xfrm>
            <a:off x="1764054" y="443367"/>
            <a:ext cx="8892739" cy="2781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altLang="ru-RU" sz="3629" b="1" dirty="0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АСБ бар балалардың </a:t>
            </a:r>
          </a:p>
          <a:p>
            <a:pPr algn="ctr">
              <a:lnSpc>
                <a:spcPct val="120000"/>
              </a:lnSpc>
            </a:pPr>
            <a:r>
              <a:rPr lang="ru-RU" altLang="ru-RU" sz="3629" b="1" dirty="0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ата-</a:t>
            </a:r>
            <a:r>
              <a:rPr lang="ru-RU" altLang="ru-RU" sz="3629" b="1" dirty="0" err="1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аналарына</a:t>
            </a:r>
            <a:r>
              <a:rPr lang="ru-RU" altLang="ru-RU" sz="3629" b="1" dirty="0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арналған вебинар</a:t>
            </a:r>
            <a:endParaRPr lang="ru-RU" altLang="ru-RU" sz="998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ru-RU" altLang="ru-RU" sz="8000" b="1" i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ГИГИЕНА</a:t>
            </a:r>
            <a:r>
              <a:rPr lang="ru-RU" altLang="ru-RU" sz="5988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79" y="3198978"/>
            <a:ext cx="2987441" cy="23558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216B32-925E-4F72-B2C6-E812604D37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54" y="307619"/>
            <a:ext cx="2132671" cy="96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335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9314" y="418698"/>
            <a:ext cx="4853049" cy="90794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i="0" u="none" strike="noStrike" kern="1200" cap="none" spc="0" baseline="0" dirty="0" err="1">
                <a:solidFill>
                  <a:srgbClr val="002060"/>
                </a:solidFill>
                <a:uFillTx/>
                <a:latin typeface="Arial" pitchFamily="34"/>
                <a:cs typeface="Arial" pitchFamily="34"/>
              </a:rPr>
              <a:t>Бетімізді</a:t>
            </a:r>
            <a:r>
              <a:rPr lang="ru-RU" sz="3200" b="1" dirty="0">
                <a:solidFill>
                  <a:srgbClr val="002060"/>
                </a:solidFill>
                <a:latin typeface="Arial" pitchFamily="34"/>
                <a:cs typeface="Arial" pitchFamily="34"/>
              </a:rPr>
              <a:t> </a:t>
            </a:r>
            <a:r>
              <a:rPr lang="ru-RU" sz="3200" b="1" i="0" u="none" strike="noStrike" kern="1200" cap="none" spc="0" baseline="0" dirty="0" err="1">
                <a:solidFill>
                  <a:srgbClr val="002060"/>
                </a:solidFill>
                <a:uFillTx/>
                <a:latin typeface="Arial" pitchFamily="34"/>
                <a:cs typeface="Arial" pitchFamily="34"/>
              </a:rPr>
              <a:t>жуамыз</a:t>
            </a:r>
            <a:endParaRPr lang="ru-RU" sz="3200" b="1" i="0" u="none" strike="noStrike" kern="1200" cap="none" spc="0" baseline="0" dirty="0">
              <a:solidFill>
                <a:srgbClr val="002060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100" b="0" i="0" u="none" strike="noStrike" kern="1200" cap="none" spc="0" baseline="0" dirty="0">
              <a:solidFill>
                <a:srgbClr val="0099FF"/>
              </a:solidFill>
              <a:uFillTx/>
              <a:latin typeface="Verdana" pitchFamily="34"/>
              <a:ea typeface="Verdana" pitchFamily="34"/>
              <a:cs typeface="Verdana" pitchFamily="34"/>
            </a:endParaRPr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 rotWithShape="1">
          <a:blip r:embed="rId2"/>
          <a:srcRect l="1807" t="4216" r="1199" b="1435"/>
          <a:stretch/>
        </p:blipFill>
        <p:spPr>
          <a:xfrm>
            <a:off x="362857" y="1236653"/>
            <a:ext cx="4888943" cy="523671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Подзаголовок 5"/>
          <p:cNvSpPr txBox="1">
            <a:spLocks/>
          </p:cNvSpPr>
          <p:nvPr/>
        </p:nvSpPr>
        <p:spPr>
          <a:xfrm>
            <a:off x="5399315" y="1236653"/>
            <a:ext cx="6439532" cy="4377086"/>
          </a:xfrm>
          <a:prstGeom prst="rect">
            <a:avLst/>
          </a:prstGeom>
        </p:spPr>
        <p:txBody>
          <a:bodyPr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 не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істеп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тұрғанын көру үшін айнаның алдында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тұруы керек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Толық физикалық көмекті қолдану қажет.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Балаға үйрету барысында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сабынды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қолданбаймыз.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</a:p>
          <a:p>
            <a:pPr algn="just"/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Әрекетті дұрыс орындағаны үшін 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ынталандыру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200" dirty="0">
              <a:solidFill>
                <a:srgbClr val="7F7F7F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endParaRPr lang="ru-RU" sz="1200" dirty="0">
              <a:solidFill>
                <a:srgbClr val="7F7F7F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endParaRPr lang="ru-RU" sz="1200" dirty="0">
              <a:solidFill>
                <a:srgbClr val="7F7F7F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endParaRPr lang="ru-RU" sz="1200" dirty="0">
              <a:solidFill>
                <a:srgbClr val="7F7F7F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97E4A9D-BAFD-41BA-A11B-567BE0C0E7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7" y="288589"/>
            <a:ext cx="1576780" cy="58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95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52155" y="418698"/>
            <a:ext cx="4776915" cy="90794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i="0" u="none" strike="noStrike" kern="1200" cap="none" spc="0" baseline="0" dirty="0" err="1">
                <a:solidFill>
                  <a:srgbClr val="002060"/>
                </a:solidFill>
                <a:uFillTx/>
                <a:latin typeface="Arial" pitchFamily="34"/>
                <a:cs typeface="Arial" pitchFamily="34"/>
              </a:rPr>
              <a:t>Тісімізді</a:t>
            </a:r>
            <a:r>
              <a:rPr lang="ru-RU" sz="3200" b="1" i="0" u="none" strike="noStrike" kern="1200" cap="none" spc="0" baseline="0" dirty="0">
                <a:solidFill>
                  <a:srgbClr val="002060"/>
                </a:solidFill>
                <a:uFillTx/>
                <a:latin typeface="Arial" pitchFamily="34"/>
                <a:cs typeface="Arial" pitchFamily="34"/>
              </a:rPr>
              <a:t> тазалаймыз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100" b="0" i="0" u="none" strike="noStrike" kern="1200" cap="none" spc="0" baseline="0" dirty="0">
              <a:solidFill>
                <a:srgbClr val="0099FF"/>
              </a:solidFill>
              <a:uFillTx/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5" name="Подзаголовок 5"/>
          <p:cNvSpPr txBox="1">
            <a:spLocks/>
          </p:cNvSpPr>
          <p:nvPr/>
        </p:nvSpPr>
        <p:spPr>
          <a:xfrm>
            <a:off x="5210629" y="1048872"/>
            <a:ext cx="6433329" cy="5117752"/>
          </a:xfrm>
          <a:prstGeom prst="rect">
            <a:avLst/>
          </a:prstGeom>
        </p:spPr>
        <p:txBody>
          <a:bodyPr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45" indent="-342945" algn="just">
              <a:buSzPct val="100000"/>
              <a:buFont typeface="Wingdings" pitchFamily="2"/>
              <a:buChar char="Ø"/>
            </a:pP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жұмсақ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тіс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щеткасын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алыңыз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Оны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ыстық судың астында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ұстаңыз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ол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одан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жұмсақ болады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45" indent="-342945" algn="just">
              <a:buSzPct val="100000"/>
              <a:buFont typeface="Wingdings" pitchFamily="2"/>
              <a:buChar char="Ø"/>
            </a:pP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Үйрету барысында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паста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қолданылмайды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Алғашқыда  балаға пастасыз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щетканы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қолдануға үйретіңіз.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Сондай-ақ толық физикалық көмекті қолданамыз.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Балаға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артында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тұру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көмектесу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ыңғайлы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45" indent="-342945" algn="just">
              <a:buSzPct val="100000"/>
              <a:buFont typeface="Wingdings" pitchFamily="2"/>
              <a:buChar char="Ø"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Щетка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тістердің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өсу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бағытында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қозғалуы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жоғарғы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тістер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тазаланған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төмен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төменгі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тістер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тазаланған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SzPct val="100000"/>
              <a:buNone/>
            </a:pPr>
            <a:endParaRPr lang="ru-RU" dirty="0">
              <a:solidFill>
                <a:srgbClr val="0070C0"/>
              </a:solidFill>
              <a:latin typeface="Times New Roman" pitchFamily="18"/>
              <a:cs typeface="Times New Roman" pitchFamily="18"/>
            </a:endParaRPr>
          </a:p>
          <a:p>
            <a:pPr marL="0" indent="0" algn="just">
              <a:buSzPct val="100000"/>
              <a:buNone/>
            </a:pPr>
            <a:endParaRPr lang="ru-RU" dirty="0">
              <a:solidFill>
                <a:srgbClr val="0070C0"/>
              </a:solidFill>
              <a:latin typeface="Times New Roman" pitchFamily="18"/>
              <a:cs typeface="Times New Roman" pitchFamily="18"/>
            </a:endParaRPr>
          </a:p>
          <a:p>
            <a:endParaRPr lang="ru-RU" sz="1200" dirty="0">
              <a:solidFill>
                <a:srgbClr val="0070C0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176722"/>
            <a:ext cx="5039178" cy="539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82FD580-0F0A-400D-9AE6-AC91281B1E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1" y="177921"/>
            <a:ext cx="1533524" cy="67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32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6"/>
          <p:cNvSpPr/>
          <p:nvPr/>
        </p:nvSpPr>
        <p:spPr>
          <a:xfrm>
            <a:off x="2166425" y="253218"/>
            <a:ext cx="9439421" cy="58477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dirty="0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>К</a:t>
            </a:r>
            <a:r>
              <a:rPr lang="ru-RU" sz="3200" b="1" i="0" u="none" strike="noStrike" kern="1200" cap="none" spc="0" baseline="0" dirty="0">
                <a:solidFill>
                  <a:srgbClr val="002060"/>
                </a:solidFill>
                <a:uFillTx/>
                <a:latin typeface="Times New Roman" pitchFamily="18"/>
                <a:cs typeface="Times New Roman" pitchFamily="18"/>
              </a:rPr>
              <a:t>өрнекі</a:t>
            </a:r>
            <a:r>
              <a:rPr lang="ru-RU" sz="3200" b="1" i="0" u="none" strike="noStrike" kern="1200" cap="none" spc="0" dirty="0">
                <a:solidFill>
                  <a:srgbClr val="002060"/>
                </a:solidFill>
                <a:uFillTx/>
                <a:latin typeface="Times New Roman" pitchFamily="18"/>
                <a:cs typeface="Times New Roman" pitchFamily="18"/>
              </a:rPr>
              <a:t> суреттер «Біз тістерді тазалаймыз»</a:t>
            </a:r>
            <a:endParaRPr lang="ru-RU" sz="3200" b="1" i="0" u="none" strike="noStrike" kern="1200" cap="none" spc="0" baseline="0" dirty="0">
              <a:solidFill>
                <a:srgbClr val="00206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2"/>
          <a:srcRect l="720" t="2508"/>
          <a:stretch/>
        </p:blipFill>
        <p:spPr>
          <a:xfrm>
            <a:off x="420915" y="943429"/>
            <a:ext cx="11306628" cy="555897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8E6287A-738E-4815-992F-AB46AA7E2B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48" y="177921"/>
            <a:ext cx="1430453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539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5"/>
          <p:cNvSpPr txBox="1"/>
          <p:nvPr/>
        </p:nvSpPr>
        <p:spPr>
          <a:xfrm>
            <a:off x="4260272" y="176645"/>
            <a:ext cx="7683909" cy="673545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Тіс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тазалау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мысалының қадамдарының бірінші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бөлігі:</a:t>
            </a:r>
            <a:endParaRPr lang="ru-RU" sz="2000" b="1" i="0" u="none" strike="noStrike" kern="1200" cap="none" spc="0" baseline="0" dirty="0">
              <a:solidFill>
                <a:schemeClr val="accent1">
                  <a:lumMod val="75000"/>
                </a:schemeClr>
              </a:solidFill>
              <a:uFillTx/>
              <a:latin typeface="Times New Roman" pitchFamily="18" charset="0"/>
              <a:cs typeface="Times New Roman" pitchFamily="18" charset="0"/>
            </a:endParaRPr>
          </a:p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«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Тіс</a:t>
            </a:r>
            <a:r>
              <a:rPr lang="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ерің</a:t>
            </a:r>
            <a:r>
              <a:rPr lang="kk-KZ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өрсет! Менің қалай көрсеткенімді қара».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Тістеріңізді ашпай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күліп, содан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Керемет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Мен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сенің тістеріңді көрдім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айтыңыз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i="0" u="none" strike="noStrike" kern="1200" cap="none" spc="0" baseline="0" dirty="0">
                <a:solidFill>
                  <a:schemeClr val="accent1">
                    <a:lumMod val="75000"/>
                  </a:schemeClr>
                </a:solidFill>
                <a:uFillTx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0" i="0" u="none" strike="noStrike" kern="1200" cap="none" spc="0" baseline="0" dirty="0">
                <a:solidFill>
                  <a:schemeClr val="accent1">
                    <a:lumMod val="75000"/>
                  </a:schemeClr>
                </a:solidFill>
                <a:uFillTx/>
                <a:latin typeface="Times New Roman" pitchFamily="18" charset="0"/>
                <a:cs typeface="Times New Roman" pitchFamily="18" charset="0"/>
              </a:rPr>
              <a:t>. Т</a:t>
            </a:r>
            <a:r>
              <a:rPr lang="kk-KZ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щеткасын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баланың тістеріне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апарып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щетканы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жоғары-төмен жылжыту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арқылы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тазалауды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бастаңыз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жоғары-төмен тазалаймыз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b="0" i="0" u="none" strike="noStrike" kern="1200" cap="none" spc="0" baseline="0" dirty="0">
              <a:solidFill>
                <a:schemeClr val="accent1">
                  <a:lumMod val="75000"/>
                </a:schemeClr>
              </a:solidFill>
              <a:uFillTx/>
              <a:latin typeface="Times New Roman" pitchFamily="18" charset="0"/>
              <a:cs typeface="Times New Roman" pitchFamily="18" charset="0"/>
            </a:endParaRPr>
          </a:p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i="0" u="none" strike="noStrike" kern="1200" cap="none" spc="0" baseline="0" dirty="0">
                <a:solidFill>
                  <a:schemeClr val="accent1">
                    <a:lumMod val="75000"/>
                  </a:schemeClr>
                </a:solidFill>
                <a:uFillTx/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0" i="0" u="none" strike="noStrike" kern="1200" cap="none" spc="0" baseline="0" dirty="0">
                <a:solidFill>
                  <a:schemeClr val="accent1">
                    <a:lumMod val="75000"/>
                  </a:schemeClr>
                </a:solidFill>
                <a:uFillTx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0" i="0" u="none" strike="noStrike" kern="1200" cap="none" spc="0" dirty="0">
                <a:solidFill>
                  <a:schemeClr val="accent1">
                    <a:lumMod val="75000"/>
                  </a:schemeClr>
                </a:solidFill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Баланың аузынан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щетканы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алып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енді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щетка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аузының оң жағына қарайды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Щетканы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тістеріне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қойып, жоғары және төмен жылжытып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оң жаққа қарай щетканы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бұрыңыз.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Тіс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тазалау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қадамдарының екінші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бөлігі: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Балаңызға щетканы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ұстауға көмектесіп,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1-3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қадамдарды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жасаңыз. </a:t>
            </a:r>
          </a:p>
          <a:p>
            <a:pPr marL="385812" lvl="0" indent="-385812" algn="just"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4-5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сабақ бойы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1-ден 3-ке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қадамдарды баланың қолын ұстап жасаңыз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marL="385812" lvl="0" indent="-385812" algn="just"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4-5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сабақ бойы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1-ден 3-ке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қадамдарды баланың білегін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ұстап жасаңыз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85812" marR="0" lvl="0" indent="-385812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4-5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сабақ бойы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1-ден 3-ке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қадамдарды жасап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баланың шынтағына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kk-KZ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үрту арқылы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85812" marR="0" lvl="0" indent="-385812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Қолыңызды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алып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тек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ауызша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нұсқаулар беріңіз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1450" y="875531"/>
            <a:ext cx="4088822" cy="5337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DCB1AC-DCD0-4E3A-A025-154A3FFE16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1" y="177921"/>
            <a:ext cx="1428750" cy="58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04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329026" y="325764"/>
            <a:ext cx="4205375" cy="508433"/>
          </a:xfrm>
          <a:prstGeom prst="rect">
            <a:avLst/>
          </a:prstGeom>
        </p:spPr>
        <p:txBody>
          <a:bodyPr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200" b="1" dirty="0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>Шаш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>қию</a:t>
            </a:r>
            <a:r>
              <a:rPr lang="ru-RU" sz="3200" b="1" dirty="0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> 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234736" y="1327851"/>
            <a:ext cx="6682281" cy="40901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kk-KZ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АСБ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бар кез-келген бала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үшін салонға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бару стрессті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тудырады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Бала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шаштаразда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күйзеліске ұшырайды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Сенсорлық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мәселелерді ескеру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маңызды.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Стресстің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ықтимал көздерін анықтау үшін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шаш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қию процесін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қадамдарға бөлу керек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Рисунок 4" descr="C:\Users\AsilMiras1\Desktop\МОИ документы\ФОТО рабочие\Фото наших деток с РАС\IMG_158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62857" y="1081108"/>
            <a:ext cx="4749895" cy="5421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332542D-3376-4488-A334-EDBA487E3C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7" y="287940"/>
            <a:ext cx="1428750" cy="58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287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283527" y="325764"/>
            <a:ext cx="4517662" cy="508433"/>
          </a:xfrm>
          <a:prstGeom prst="rect">
            <a:avLst/>
          </a:prstGeom>
        </p:spPr>
        <p:txBody>
          <a:bodyPr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kk-KZ" sz="3200" b="1" dirty="0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>Шаш қию</a:t>
            </a:r>
            <a:endParaRPr lang="ru-RU" sz="3200" b="1" dirty="0">
              <a:solidFill>
                <a:srgbClr val="002060"/>
              </a:solidFill>
              <a:latin typeface="Times New Roman" pitchFamily="18"/>
              <a:cs typeface="Times New Roman" pitchFamily="18"/>
            </a:endParaRPr>
          </a:p>
        </p:txBody>
      </p:sp>
      <p:pic>
        <p:nvPicPr>
          <p:cNvPr id="4" name="Рисунок 3" descr="C:\Users\AsilMiras1\Desktop\МОИ документы\ФОТО рабочие\Фото наших деток с РАС\IMG_158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33829" y="1045029"/>
            <a:ext cx="5486400" cy="5500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4" descr="haircut05">
            <a:hlinkClick r:id="rId3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155989" y="1045029"/>
            <a:ext cx="5615097" cy="2773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air02">
            <a:hlinkClick r:id="rId5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155989" y="3818265"/>
            <a:ext cx="5615097" cy="2727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58ECDBD-6480-4967-8746-C0CDAC06F54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29" y="250118"/>
            <a:ext cx="1428750" cy="58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642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381828" y="471075"/>
            <a:ext cx="5979887" cy="533442"/>
          </a:xfrm>
          <a:prstGeom prst="rect">
            <a:avLst/>
          </a:prstGeom>
        </p:spPr>
        <p:txBody>
          <a:bodyPr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200" b="1" dirty="0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>Шаш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>қию мәселелерін шешу</a:t>
            </a:r>
            <a:endParaRPr lang="ru-RU" sz="3200" b="1" dirty="0">
              <a:solidFill>
                <a:srgbClr val="002060"/>
              </a:solidFill>
              <a:latin typeface="Times New Roman" pitchFamily="18"/>
              <a:cs typeface="Times New Roman" pitchFamily="18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46653" y="1491162"/>
            <a:ext cx="6318606" cy="41901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SzPct val="100000"/>
              <a:buFont typeface="Wingdings" pitchFamily="2"/>
              <a:buChar char="ü"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баланы әпкесінің немесе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ағасының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шаштарын қалай қырқатынын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көру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үшін шаштаразға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апарыңыз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lnSpc>
                <a:spcPct val="80000"/>
              </a:lnSpc>
              <a:buSzPct val="100000"/>
              <a:buFont typeface="Wingdings" pitchFamily="2"/>
              <a:buChar char="ü"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бүкіл шаш қию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процесін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бейнеге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түсіріңіз,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шашын қырықтырған баланы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марапаттаңыз;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SzPct val="100000"/>
              <a:buFont typeface="Wingdings" pitchFamily="2"/>
              <a:buChar char="ü"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қауіпсіз қайшыны алып</a:t>
            </a:r>
            <a:r>
              <a:rPr lang="kk-KZ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балаңызбен бірге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қағазды кесіңіз;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SzPct val="100000"/>
              <a:buFont typeface="Wingdings" pitchFamily="2"/>
              <a:buChar char="ü"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әр түрлі әлеуметтік жағдайларды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қолданыңыз.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hair04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81372" y="1215391"/>
            <a:ext cx="4905828" cy="5127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6BCD857-D466-434F-A146-0C819B6426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1" y="309396"/>
            <a:ext cx="1428750" cy="69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775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890655" y="201926"/>
            <a:ext cx="3728646" cy="632271"/>
          </a:xfrm>
          <a:prstGeom prst="rect">
            <a:avLst/>
          </a:prstGeom>
        </p:spPr>
        <p:txBody>
          <a:bodyPr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kk-KZ" sz="3200" b="1" dirty="0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>Тырнақ алу</a:t>
            </a:r>
            <a:endParaRPr lang="ru-RU" sz="3200" b="1" dirty="0">
              <a:solidFill>
                <a:srgbClr val="002060"/>
              </a:solidFill>
              <a:latin typeface="Times New Roman" pitchFamily="18"/>
              <a:cs typeface="Times New Roman" pitchFamily="18"/>
            </a:endParaRPr>
          </a:p>
        </p:txBody>
      </p:sp>
      <p:pic>
        <p:nvPicPr>
          <p:cNvPr id="4" name="Рисунок 3" descr="Фото Аутизм: идеи и советы."/>
          <p:cNvPicPr>
            <a:picLocks noChangeAspect="1"/>
          </p:cNvPicPr>
          <p:nvPr/>
        </p:nvPicPr>
        <p:blipFill>
          <a:blip r:embed="rId2"/>
          <a:srcRect l="15089" t="13256" r="2070" b="11942"/>
          <a:stretch>
            <a:fillRect/>
          </a:stretch>
        </p:blipFill>
        <p:spPr>
          <a:xfrm>
            <a:off x="290028" y="883616"/>
            <a:ext cx="4270434" cy="3980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2"/>
          <p:cNvSpPr txBox="1"/>
          <p:nvPr/>
        </p:nvSpPr>
        <p:spPr>
          <a:xfrm>
            <a:off x="4560462" y="705678"/>
            <a:ext cx="7579878" cy="20379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 defTabSz="1006470" hangingPunct="0">
              <a:lnSpc>
                <a:spcPct val="90000"/>
              </a:lnSpc>
              <a:spcBef>
                <a:spcPts val="11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Баланы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тырнақтарын алуға қалай үйрету керек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lvl="0" defTabSz="1006470" hangingPunct="0">
              <a:lnSpc>
                <a:spcPct val="90000"/>
              </a:lnSpc>
              <a:spcBef>
                <a:spcPts val="11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Тырнақ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 тұрақты гигиеналық процедуралардың бірі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 көптеген балалар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 тырнақ алу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 нағыз сынақ.</a:t>
            </a:r>
            <a:endParaRPr lang="ru-RU" sz="2800" b="0" i="0" u="none" strike="noStrike" kern="1200" cap="none" spc="0" baseline="0" dirty="0">
              <a:solidFill>
                <a:srgbClr val="0070C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006470" hangingPunct="0">
              <a:lnSpc>
                <a:spcPct val="90000"/>
              </a:lnSpc>
              <a:spcBef>
                <a:spcPts val="11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250" b="0" i="0" u="none" strike="noStrike" kern="1200" cap="none" spc="0" baseline="0" dirty="0">
              <a:solidFill>
                <a:srgbClr val="0070C0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l" defTabSz="1006470" rtl="0" fontAlgn="auto" hangingPunct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2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Содержимое 2"/>
          <p:cNvSpPr txBox="1"/>
          <p:nvPr/>
        </p:nvSpPr>
        <p:spPr>
          <a:xfrm>
            <a:off x="440096" y="4864270"/>
            <a:ext cx="7150875" cy="184464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 defTabSz="1006470" hangingPunct="0">
              <a:lnSpc>
                <a:spcPct val="90000"/>
              </a:lnSpc>
              <a:spcBef>
                <a:spcPts val="11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Алдымен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қағаз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манекенімен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жаттығуға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тырнақтарды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сары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сызықпен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сызып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оны бала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көрсетілгендей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кесіп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тастауы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0" i="0" u="none" strike="noStrike" kern="1200" cap="none" spc="0" baseline="0" dirty="0">
              <a:solidFill>
                <a:srgbClr val="0070C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0829" marR="0" lvl="0" indent="-250829" algn="l" defTabSz="1006470" rtl="0" fontAlgn="auto" hangingPunct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2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7" name="Содержимое 4" descr="Фото Аутизм: идеи и советы.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731547" y="2975817"/>
            <a:ext cx="4122048" cy="3733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3A90DBA-2492-4852-AD24-B3644964B6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48" y="210568"/>
            <a:ext cx="1428750" cy="58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048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352799" y="366336"/>
            <a:ext cx="6574971" cy="818022"/>
          </a:xfrm>
          <a:prstGeom prst="rect">
            <a:avLst/>
          </a:prstGeom>
        </p:spPr>
        <p:txBody>
          <a:bodyPr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b="1" dirty="0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>Киіну </a:t>
            </a:r>
            <a:r>
              <a:rPr lang="ru-RU" b="1" dirty="0" err="1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>және </a:t>
            </a:r>
            <a:r>
              <a:rPr lang="ru-RU" b="1" dirty="0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>шешіну</a:t>
            </a:r>
          </a:p>
        </p:txBody>
      </p:sp>
      <p:sp>
        <p:nvSpPr>
          <p:cNvPr id="5" name="Прямоугольник 1"/>
          <p:cNvSpPr/>
          <p:nvPr/>
        </p:nvSpPr>
        <p:spPr>
          <a:xfrm>
            <a:off x="445948" y="1556820"/>
            <a:ext cx="6949934" cy="440120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457200" lvl="0" indent="-45720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Бірінші шарт: 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Киім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ыңғайлы болуы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 (мысалы: бос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жеңді киім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ыңғайлы шалбар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жапсырмасы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аяқ киім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457200" lvl="0" indent="-45720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Екінші шарт: 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Оқытудың басында біз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толық физикалық көмекті қолданамыз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800" dirty="0">
              <a:solidFill>
                <a:srgbClr val="0070C0"/>
              </a:solidFill>
              <a:latin typeface="Times New Roman" pitchFamily="18"/>
              <a:cs typeface="Times New Roman" pitchFamily="18"/>
            </a:endParaRPr>
          </a:p>
          <a:p>
            <a:pPr marL="457200" marR="0" lvl="0" indent="-4572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800" b="0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2904" y="24429720"/>
            <a:ext cx="10435590" cy="1391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012" y="1184358"/>
            <a:ext cx="4473112" cy="5391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4BC1C6-A8AC-416B-93B7-FCC52A481D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6" y="366336"/>
            <a:ext cx="1428750" cy="58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44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265991" y="405689"/>
            <a:ext cx="6705321" cy="818022"/>
          </a:xfrm>
          <a:prstGeom prst="rect">
            <a:avLst/>
          </a:prstGeom>
        </p:spPr>
        <p:txBody>
          <a:bodyPr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b="1" dirty="0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>Киіну және шешіну</a:t>
            </a:r>
          </a:p>
        </p:txBody>
      </p:sp>
      <p:sp>
        <p:nvSpPr>
          <p:cNvPr id="5" name="Прямоугольник 1"/>
          <p:cNvSpPr/>
          <p:nvPr/>
        </p:nvSpPr>
        <p:spPr>
          <a:xfrm>
            <a:off x="592364" y="1223711"/>
            <a:ext cx="8819993" cy="483209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Баланы басынан бастап киіндіру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біз ОНЫҢ қолдарымен әрекет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етеміз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қимылдар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жасаймыз), киіну процесінде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қолдарыңызбен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қалай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әрекет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етесіз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дәл солай! </a:t>
            </a:r>
            <a:endParaRPr lang="ru-RU" sz="2800" b="0" i="0" u="none" strike="noStrike" kern="1200" cap="none" spc="0" baseline="0" dirty="0">
              <a:solidFill>
                <a:schemeClr val="accent1">
                  <a:lumMod val="75000"/>
                </a:schemeClr>
              </a:solidFill>
              <a:uFillTx/>
              <a:latin typeface="Times New Roman" pitchFamily="18" charset="0"/>
              <a:cs typeface="Times New Roman" pitchFamily="18" charset="0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Яғни, біз оны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жәй ғана киіндірмейміз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 Біз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мұның қалай жасалатынын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үйретеміз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endParaRPr lang="ru-RU" sz="2800" b="0" i="0" u="none" strike="noStrike" kern="1200" cap="none" spc="0" baseline="0" dirty="0">
              <a:solidFill>
                <a:schemeClr val="accent1">
                  <a:lumMod val="75000"/>
                </a:schemeClr>
              </a:solidFill>
              <a:uFillTx/>
              <a:latin typeface="Times New Roman" pitchFamily="18" charset="0"/>
              <a:cs typeface="Times New Roman" pitchFamily="18" charset="0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Егер біз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процесті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үнемі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ауызша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айтып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отырсақ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содан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соң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бала да оны</a:t>
            </a:r>
            <a:r>
              <a:rPr lang="kk-KZ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ң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қалай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аталатынын есте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сақтайды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Кейін оған киіну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оңайырақ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алдымен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сіздің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көмегіңізбен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содан кейін, нұсқауларға сүйене отырып,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өзі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үйренеді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0" i="0" u="none" strike="noStrike" kern="1200" cap="none" spc="0" baseline="0" dirty="0">
              <a:solidFill>
                <a:schemeClr val="accent1">
                  <a:lumMod val="75000"/>
                </a:schemeClr>
              </a:solidFill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103659" y="1425389"/>
            <a:ext cx="3088341" cy="4826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5455B7E-87D2-47A1-841A-576730486E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64" y="405689"/>
            <a:ext cx="1428750" cy="58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137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612571" y="314458"/>
            <a:ext cx="8451899" cy="13065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Гигиена</a:t>
            </a:r>
            <a:r>
              <a:rPr lang="kk-KZ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4" name="Picture 2" descr="https://theslide.ru/img/thumbs/72fe18c203c746fad52f3f97b76f5877-800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173" y="1143000"/>
            <a:ext cx="11367654" cy="5559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F94B57-FAC0-4914-8CBA-BACCB0E303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54" y="307619"/>
            <a:ext cx="1961221" cy="83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952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963479" y="1074057"/>
            <a:ext cx="5406886" cy="818022"/>
          </a:xfrm>
          <a:prstGeom prst="rect">
            <a:avLst/>
          </a:prstGeom>
        </p:spPr>
        <p:txBody>
          <a:bodyPr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b="1" dirty="0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>Киіну және шешіну</a:t>
            </a:r>
          </a:p>
        </p:txBody>
      </p:sp>
      <p:sp>
        <p:nvSpPr>
          <p:cNvPr id="5" name="Прямоугольник 1"/>
          <p:cNvSpPr/>
          <p:nvPr/>
        </p:nvSpPr>
        <p:spPr>
          <a:xfrm>
            <a:off x="5631542" y="2040285"/>
            <a:ext cx="5878286" cy="304698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Ерте өздігінен киінудің үшінші шарты - бұл баланың киімінің кішкене бөлігіне еркін қол жетімділігі, аяқ киімнің бауын байлап, замогын жабуға тырысу мүмкіндігі.</a:t>
            </a:r>
            <a:endParaRPr lang="ru-RU" sz="3200" b="0" i="0" u="none" strike="noStrike" kern="1200" cap="none" spc="0" baseline="0" dirty="0">
              <a:solidFill>
                <a:schemeClr val="accent1">
                  <a:lumMod val="75000"/>
                </a:schemeClr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82" y="1892080"/>
            <a:ext cx="5217460" cy="452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D0DE4C-507E-43DF-8B7D-2097E24516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6" y="443752"/>
            <a:ext cx="1428750" cy="58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26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Lenovo PC\Desktop\Рисунок - купание.jpg"/>
          <p:cNvPicPr>
            <a:picLocks noChangeAspect="1"/>
          </p:cNvPicPr>
          <p:nvPr/>
        </p:nvPicPr>
        <p:blipFill rotWithShape="1">
          <a:blip r:embed="rId2"/>
          <a:srcRect l="1540" r="1412"/>
          <a:stretch/>
        </p:blipFill>
        <p:spPr>
          <a:xfrm>
            <a:off x="348343" y="682171"/>
            <a:ext cx="11509828" cy="6175829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292429" y="1105972"/>
            <a:ext cx="2887684" cy="604884"/>
          </a:xfrm>
          <a:prstGeom prst="rect">
            <a:avLst/>
          </a:prstGeom>
        </p:spPr>
        <p:txBody>
          <a:bodyPr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b="1" dirty="0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>Шомылу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3F51621-3D73-461A-B028-9D2D3FB0E8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6" y="309992"/>
            <a:ext cx="1428750" cy="70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76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/>
          <p:cNvSpPr txBox="1"/>
          <p:nvPr/>
        </p:nvSpPr>
        <p:spPr>
          <a:xfrm>
            <a:off x="4524535" y="326367"/>
            <a:ext cx="3873496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600" b="1" i="0" u="none" strike="noStrike" kern="1200" cap="none" spc="0" baseline="0" dirty="0" err="1">
                <a:solidFill>
                  <a:srgbClr val="002060"/>
                </a:solidFill>
                <a:uFillTx/>
                <a:latin typeface="Times New Roman" pitchFamily="18" charset="0"/>
                <a:cs typeface="Times New Roman" pitchFamily="18" charset="0"/>
              </a:rPr>
              <a:t>оршокқа үйрету</a:t>
            </a:r>
            <a:endParaRPr lang="ru-RU" sz="3600" b="1" i="0" u="none" strike="noStrike" kern="1200" cap="none" spc="0" baseline="0" dirty="0">
              <a:solidFill>
                <a:srgbClr val="002060"/>
              </a:solidFill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406400" y="1160955"/>
            <a:ext cx="7499643" cy="45243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Памперстерден бас тарту, әзірге тек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 жағдайында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0" i="0" u="none" strike="noStrike" kern="1200" cap="none" spc="0" baseline="0" dirty="0">
              <a:solidFill>
                <a:srgbClr val="0070C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Дәретханаға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баруды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сәттерде жасаңыз: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бала </a:t>
            </a:r>
            <a:r>
              <a:rPr lang="kk-KZ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ұйқыдан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тұрғаннан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бірден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lvl="0" indent="-342900" algn="just">
              <a:lnSpc>
                <a:spcPct val="150000"/>
              </a:lnSpc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үйде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таңғы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астан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0" algn="just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серуендеуге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шықпас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бұрын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 б. </a:t>
            </a:r>
            <a:endParaRPr lang="ru-RU" sz="2400" b="0" i="0" u="none" strike="noStrike" kern="1200" cap="none" spc="0" baseline="0" dirty="0">
              <a:solidFill>
                <a:srgbClr val="0070C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Баланың дәретханаға қаншалықты жиі баратынын белгілеп жазыңыз,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дәретханаға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 горшокқа отырғызу кестесін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жасаңыз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0" i="0" u="none" strike="noStrike" kern="1200" cap="none" spc="0" baseline="0" dirty="0">
              <a:solidFill>
                <a:srgbClr val="0070C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750" y="1160955"/>
            <a:ext cx="4082757" cy="5462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94F8DCE-F351-4CA3-9493-1EBB020A66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9" y="326367"/>
            <a:ext cx="1527175" cy="58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12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/>
          <p:cNvSpPr txBox="1"/>
          <p:nvPr/>
        </p:nvSpPr>
        <p:spPr>
          <a:xfrm>
            <a:off x="2101519" y="467812"/>
            <a:ext cx="10284445" cy="5847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k-KZ" sz="32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Дәретхананы дұрыс пайдалануға арналған кеңестер</a:t>
            </a:r>
            <a:r>
              <a:rPr lang="ru-RU" sz="32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1" i="0" u="none" strike="noStrike" kern="1200" cap="none" spc="0" baseline="0" dirty="0">
              <a:solidFill>
                <a:srgbClr val="002060"/>
              </a:solidFill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406399" y="1160955"/>
            <a:ext cx="11494247" cy="674030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Бала</a:t>
            </a:r>
            <a:r>
              <a:rPr lang="kk-K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ңыздың 3 күндік тәртібін қадағалаңыз – оның қашан тамақ ішетінін қадағалап, тамақтанғаннан кейін 15 минуттан кейін жөргекті тексеріңіз.</a:t>
            </a:r>
            <a:endParaRPr lang="ru-RU" sz="2000" b="0" i="0" u="none" strike="noStrike" kern="1200" cap="none" spc="0" baseline="0" dirty="0">
              <a:solidFill>
                <a:srgbClr val="0070C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Балаңыздың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диетасы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ойланыңыз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диетадағы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сұйықтық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талшықтың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мөлшерін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көбейту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оларға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дәретханаға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жиі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баруға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көмектеседі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0" i="0" u="none" strike="noStrike" kern="1200" cap="none" spc="0" baseline="0" dirty="0">
              <a:solidFill>
                <a:srgbClr val="0070C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Балаңыздың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әдеттеріне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шағын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өзгерістер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енгізіңіз – оны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оңай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шешілетін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киіммен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киіндіріңіз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дәретханада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жаялықты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ауыстырыңыз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баланы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жаялықты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ауыстыру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процесіне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тартыңыз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Баладан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жөргектегіні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дәретханаға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тастауды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сұраңыз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бәрі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қайда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кететінін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түсіне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бастайды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Баладан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дәретхананың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суын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ағызып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содан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қолдарын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жууын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талап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етіңіз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Балаңыздың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дәретханаға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бару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ыңғайлы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екеніне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жеткізіңіз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нәресте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дәретханасының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орындығын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аяқ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тірегін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пайдаланыңыз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сенсорлық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ерекшеліктері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сақтаңыз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дыбыстар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иістер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қоршаған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орта оны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ренжітуі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sz="2000" b="0" i="0" u="none" strike="noStrike" kern="1200" cap="none" spc="0" baseline="0" dirty="0">
              <a:solidFill>
                <a:srgbClr val="0070C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b="0" i="0" u="none" strike="noStrike" kern="1200" cap="none" spc="0" baseline="0" dirty="0">
              <a:solidFill>
                <a:srgbClr val="0070C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84A386-5BF4-4A77-AEF9-37763A8B66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9" y="311271"/>
            <a:ext cx="1428750" cy="58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4601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/>
          <p:cNvSpPr txBox="1"/>
          <p:nvPr/>
        </p:nvSpPr>
        <p:spPr>
          <a:xfrm>
            <a:off x="2101519" y="467812"/>
            <a:ext cx="10284445" cy="5847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k-KZ" sz="32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Дәретхананы дұрыс пайдалануға арналған кеңестер</a:t>
            </a:r>
            <a:r>
              <a:rPr lang="ru-RU" sz="32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1" i="0" u="none" strike="noStrike" kern="1200" cap="none" spc="0" baseline="0" dirty="0">
              <a:solidFill>
                <a:srgbClr val="002060"/>
              </a:solidFill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406400" y="1160955"/>
            <a:ext cx="11785600" cy="627864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Таза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киімнің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жұптарын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дайындаңыз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балаға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күндіз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киім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кигізіп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саяхатта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үйден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шыққанда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жаялықтарды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қолданыңыз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0" lvl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Көрнекі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суреттерді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пайдаланыңыз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суреттер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дәретхана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процедураларының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қадамдарын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көрсетуі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керек;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суреттер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балаға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күтілетінін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және не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істеу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керектігін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түсінуге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көмектеседі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kk-K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 әрбір қадамын белгілеңіз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Мотивациялық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марапаттарды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қолданыңыз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зәр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шығару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дефекациядан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дереу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марапаттау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бала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дәретхананы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пайдаланғаны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марапаттар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жағдайларда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пайдаланылмауы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Қарапайым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түсінікті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суреттерді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қолданыңыз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kk-K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ауызша нұсқауларды суреттермен күшейтіңіз.</a:t>
            </a:r>
          </a:p>
          <a:p>
            <a:pPr lvl="0" algn="just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Балаңызға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мүмкіндігінше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ертерек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киім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киюге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дағдылануға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беріңіз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lvl="0" algn="just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k-KZ" sz="2000" b="0" i="0" u="none" strike="noStrike" kern="1200" cap="none" spc="0" baseline="0" dirty="0">
                <a:solidFill>
                  <a:srgbClr val="0070C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12.</a:t>
            </a:r>
            <a:r>
              <a:rPr lang="kk-KZ" sz="2000" b="0" i="0" u="none" strike="noStrike" kern="1200" cap="none" spc="0" dirty="0">
                <a:solidFill>
                  <a:srgbClr val="0070C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Сәтсіздіктерге назар аудармаңыз.</a:t>
            </a:r>
            <a:endParaRPr lang="ru-RU" sz="2000" b="0" i="0" u="none" strike="noStrike" kern="1200" cap="none" spc="0" baseline="0" dirty="0">
              <a:solidFill>
                <a:srgbClr val="0070C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b="0" i="0" u="none" strike="noStrike" kern="1200" cap="none" spc="0" baseline="0" dirty="0">
              <a:solidFill>
                <a:srgbClr val="0070C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0547322-3598-4396-9D24-F9B6C4B148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230653"/>
            <a:ext cx="1428750" cy="71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33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/>
          <p:cNvSpPr txBox="1"/>
          <p:nvPr/>
        </p:nvSpPr>
        <p:spPr>
          <a:xfrm>
            <a:off x="2581007" y="326367"/>
            <a:ext cx="7917552" cy="58477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lvl="0"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Дәретхана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процесінің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визуалды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суреттері</a:t>
            </a:r>
            <a:endParaRPr lang="ru-RU" sz="3200" b="1" i="0" u="none" strike="noStrike" kern="1200" cap="none" spc="0" baseline="0" dirty="0">
              <a:solidFill>
                <a:schemeClr val="accent5">
                  <a:lumMod val="50000"/>
                </a:schemeClr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48343" y="957944"/>
            <a:ext cx="11524343" cy="56460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D51F60-1C7B-4E40-BC0A-BC34CE7BC8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3" y="254000"/>
            <a:ext cx="1428750" cy="58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0946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3386730" y="380793"/>
            <a:ext cx="7455887" cy="50783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700" b="1" dirty="0" err="1">
                <a:solidFill>
                  <a:srgbClr val="002060"/>
                </a:solidFill>
                <a:latin typeface="Arial" pitchFamily="34"/>
                <a:cs typeface="Arial" pitchFamily="34"/>
              </a:rPr>
              <a:t>Дәретхана процесінің визуалды</a:t>
            </a:r>
            <a:r>
              <a:rPr lang="ru-RU" sz="2700" b="1" dirty="0">
                <a:solidFill>
                  <a:srgbClr val="002060"/>
                </a:solidFill>
                <a:latin typeface="Arial" pitchFamily="34"/>
                <a:cs typeface="Arial" pitchFamily="34"/>
              </a:rPr>
              <a:t> </a:t>
            </a:r>
            <a:r>
              <a:rPr lang="ru-RU" sz="2700" b="1" dirty="0" err="1">
                <a:solidFill>
                  <a:srgbClr val="002060"/>
                </a:solidFill>
                <a:latin typeface="Arial" pitchFamily="34"/>
                <a:cs typeface="Arial" pitchFamily="34"/>
              </a:rPr>
              <a:t>суреттері</a:t>
            </a:r>
            <a:endParaRPr lang="ru-RU" sz="2700" b="1" i="0" u="none" strike="noStrike" kern="1200" cap="none" spc="0" baseline="0" dirty="0">
              <a:solidFill>
                <a:srgbClr val="002060"/>
              </a:solidFill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3" name="Рисунок 16"/>
          <p:cNvPicPr>
            <a:picLocks noChangeAspect="1"/>
          </p:cNvPicPr>
          <p:nvPr/>
        </p:nvPicPr>
        <p:blipFill>
          <a:blip r:embed="rId2"/>
          <a:srcRect l="1361" t="16780" r="5827"/>
          <a:stretch>
            <a:fillRect/>
          </a:stretch>
        </p:blipFill>
        <p:spPr>
          <a:xfrm>
            <a:off x="174171" y="1001486"/>
            <a:ext cx="11785600" cy="561344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6CAE2ED-C751-4F69-96CD-D79B2F903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6" y="243067"/>
            <a:ext cx="1428750" cy="58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0153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1257" y="1125014"/>
            <a:ext cx="4577871" cy="3702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09030" y="219501"/>
            <a:ext cx="5442856" cy="3320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634781" y="3539700"/>
            <a:ext cx="5266933" cy="3207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одзаголовок 5"/>
          <p:cNvSpPr txBox="1">
            <a:spLocks/>
          </p:cNvSpPr>
          <p:nvPr/>
        </p:nvSpPr>
        <p:spPr>
          <a:xfrm>
            <a:off x="159026" y="4970858"/>
            <a:ext cx="6475755" cy="1135949"/>
          </a:xfrm>
          <a:prstGeom prst="rect">
            <a:avLst/>
          </a:prstGeom>
        </p:spPr>
        <p:txBody>
          <a:bodyPr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Жеке гигиена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бұл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АСБ бар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балаларға ауырмауға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денсаулықты нығайтуға көмектесетін ереже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70C0"/>
              </a:solidFill>
              <a:latin typeface="Times New Roman" pitchFamily="18" charset="0"/>
              <a:ea typeface="Verdana" pitchFamily="34"/>
              <a:cs typeface="Times New Roman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C85AA7D-BDC0-476D-94DA-C27EF9AAC5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1" y="397709"/>
            <a:ext cx="1428750" cy="58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773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/>
          <p:nvPr/>
        </p:nvSpPr>
        <p:spPr>
          <a:xfrm>
            <a:off x="5589794" y="2915752"/>
            <a:ext cx="6415315" cy="303440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1006470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575" b="0" i="0" u="none" strike="noStrike" kern="1200" cap="none" spc="0" baseline="0" dirty="0">
              <a:solidFill>
                <a:srgbClr val="0070C0"/>
              </a:solidFill>
              <a:uFillTx/>
              <a:latin typeface="Verdana" pitchFamily="34"/>
              <a:ea typeface="Verdana" pitchFamily="34"/>
              <a:cs typeface="Verdana" pitchFamily="34"/>
            </a:endParaRPr>
          </a:p>
          <a:p>
            <a:pPr marL="0" marR="0" lvl="0" indent="0" algn="l" defTabSz="1006470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000" b="0" i="0" u="none" strike="noStrike" kern="1200" cap="none" spc="0" dirty="0">
              <a:solidFill>
                <a:srgbClr val="0070C0"/>
              </a:solidFill>
              <a:uFillTx/>
              <a:latin typeface="Verdana" pitchFamily="34"/>
              <a:ea typeface="Verdana" pitchFamily="34"/>
              <a:cs typeface="Verdana" pitchFamily="34"/>
            </a:endParaRPr>
          </a:p>
          <a:p>
            <a:pPr marL="0" marR="0" lvl="0" indent="0" algn="l" defTabSz="1006470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Verdana" pitchFamily="34"/>
                <a:cs typeface="Times New Roman" panose="02020603050405020304" pitchFamily="18" charset="0"/>
              </a:rPr>
              <a:t>Тарбакова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Verdana" pitchFamily="34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Verdana" pitchFamily="34"/>
                <a:cs typeface="Times New Roman" panose="02020603050405020304" pitchFamily="18" charset="0"/>
              </a:rPr>
              <a:t>Айдана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Verdana" pitchFamily="34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Verdana" pitchFamily="34"/>
                <a:cs typeface="Times New Roman" panose="02020603050405020304" pitchFamily="18" charset="0"/>
              </a:rPr>
              <a:t>Жагипарова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Verdana" pitchFamily="34"/>
                <a:cs typeface="Times New Roman" panose="02020603050405020304" pitchFamily="18" charset="0"/>
              </a:rPr>
              <a:t> Аяжан</a:t>
            </a:r>
            <a:endParaRPr lang="ru-RU" sz="2000" baseline="0" dirty="0">
              <a:solidFill>
                <a:srgbClr val="0070C0"/>
              </a:solidFill>
              <a:latin typeface="Times New Roman" panose="02020603050405020304" pitchFamily="18" charset="0"/>
              <a:ea typeface="Verdana" pitchFamily="34"/>
              <a:cs typeface="Times New Roman" panose="02020603050405020304" pitchFamily="18" charset="0"/>
            </a:endParaRPr>
          </a:p>
          <a:p>
            <a:pPr marL="0" marR="0" lvl="0" indent="0" algn="l" defTabSz="1006470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aseline="0" dirty="0">
                <a:solidFill>
                  <a:srgbClr val="0070C0"/>
                </a:solidFill>
                <a:latin typeface="Times New Roman" panose="02020603050405020304" pitchFamily="18" charset="0"/>
                <a:ea typeface="Verdana" pitchFamily="34"/>
                <a:cs typeface="Times New Roman" panose="02020603050405020304" pitchFamily="18" charset="0"/>
              </a:rPr>
              <a:t>«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Verdana" pitchFamily="34"/>
                <a:cs typeface="Times New Roman" panose="02020603050405020304" pitchFamily="18" charset="0"/>
              </a:rPr>
              <a:t>Өмірлік дағдыларды дамыту</a:t>
            </a:r>
            <a:r>
              <a:rPr lang="ru-RU" sz="2000" baseline="0" dirty="0">
                <a:solidFill>
                  <a:srgbClr val="0070C0"/>
                </a:solidFill>
                <a:latin typeface="Times New Roman" panose="02020603050405020304" pitchFamily="18" charset="0"/>
                <a:ea typeface="Verdana" pitchFamily="34"/>
                <a:cs typeface="Times New Roman" panose="02020603050405020304" pitchFamily="18" charset="0"/>
              </a:rPr>
              <a:t>» бағдарламасы</a:t>
            </a:r>
            <a:endParaRPr lang="ru-RU" sz="2000" b="0" i="0" u="none" strike="noStrike" kern="1200" cap="none" spc="0" baseline="0" dirty="0">
              <a:solidFill>
                <a:srgbClr val="0070C0"/>
              </a:solidFill>
              <a:uFillTx/>
              <a:latin typeface="Times New Roman" panose="02020603050405020304" pitchFamily="18" charset="0"/>
              <a:ea typeface="Verdana" pitchFamily="34"/>
              <a:cs typeface="Times New Roman" panose="02020603050405020304" pitchFamily="18" charset="0"/>
            </a:endParaRPr>
          </a:p>
          <a:p>
            <a:pPr marL="0" marR="0" lvl="0" indent="0" algn="l" defTabSz="1006470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1200" cap="none" spc="0" baseline="0" dirty="0">
                <a:solidFill>
                  <a:srgbClr val="0070C0"/>
                </a:solidFill>
                <a:uFillTx/>
                <a:latin typeface="Times New Roman" panose="02020603050405020304" pitchFamily="18" charset="0"/>
                <a:ea typeface="Verdana" pitchFamily="34"/>
                <a:cs typeface="Times New Roman" panose="02020603050405020304" pitchFamily="18" charset="0"/>
              </a:rPr>
              <a:t>«</a:t>
            </a:r>
            <a:r>
              <a:rPr lang="ru-RU" sz="2000" b="0" i="0" u="none" strike="noStrike" kern="1200" cap="none" spc="0" baseline="0" dirty="0" err="1">
                <a:solidFill>
                  <a:srgbClr val="0070C0"/>
                </a:solidFill>
                <a:uFillTx/>
                <a:latin typeface="Times New Roman" panose="02020603050405020304" pitchFamily="18" charset="0"/>
                <a:ea typeface="Verdana" pitchFamily="34"/>
                <a:cs typeface="Times New Roman" panose="02020603050405020304" pitchFamily="18" charset="0"/>
              </a:rPr>
              <a:t>Асыл</a:t>
            </a:r>
            <a:r>
              <a:rPr lang="ru-RU" sz="2000" b="0" i="0" u="none" strike="noStrike" kern="1200" cap="none" spc="0" baseline="0" dirty="0">
                <a:solidFill>
                  <a:srgbClr val="0070C0"/>
                </a:solidFill>
                <a:uFillTx/>
                <a:latin typeface="Times New Roman" panose="02020603050405020304" pitchFamily="18" charset="0"/>
                <a:ea typeface="Verdana" pitchFamily="34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kern="1200" cap="none" spc="0" baseline="0" dirty="0" err="1">
                <a:solidFill>
                  <a:srgbClr val="0070C0"/>
                </a:solidFill>
                <a:uFillTx/>
                <a:latin typeface="Times New Roman" panose="02020603050405020304" pitchFamily="18" charset="0"/>
                <a:ea typeface="Verdana" pitchFamily="34"/>
                <a:cs typeface="Times New Roman" panose="02020603050405020304" pitchFamily="18" charset="0"/>
              </a:rPr>
              <a:t>Мирас</a:t>
            </a:r>
            <a:r>
              <a:rPr lang="ru-RU" sz="2000" b="0" i="0" u="none" strike="noStrike" kern="1200" cap="none" spc="0" baseline="0" dirty="0">
                <a:solidFill>
                  <a:srgbClr val="0070C0"/>
                </a:solidFill>
                <a:uFillTx/>
                <a:latin typeface="Times New Roman" panose="02020603050405020304" pitchFamily="18" charset="0"/>
                <a:ea typeface="Verdana" pitchFamily="34"/>
                <a:cs typeface="Times New Roman" panose="02020603050405020304" pitchFamily="18" charset="0"/>
              </a:rPr>
              <a:t>»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Verdana" pitchFamily="34"/>
                <a:cs typeface="Times New Roman" panose="02020603050405020304" pitchFamily="18" charset="0"/>
              </a:rPr>
              <a:t> Аутизм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Verdana" pitchFamily="34"/>
                <a:cs typeface="Times New Roman" panose="02020603050405020304" pitchFamily="18" charset="0"/>
              </a:rPr>
              <a:t>орталығы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Verdana" pitchFamily="34"/>
                <a:cs typeface="Times New Roman" panose="02020603050405020304" pitchFamily="18" charset="0"/>
              </a:rPr>
              <a:t>, </a:t>
            </a:r>
            <a:r>
              <a:rPr lang="kk-KZ" sz="2000" dirty="0">
                <a:solidFill>
                  <a:srgbClr val="0070C0"/>
                </a:solidFill>
                <a:latin typeface="Times New Roman" panose="02020603050405020304" pitchFamily="18" charset="0"/>
                <a:ea typeface="Verdana" pitchFamily="34"/>
                <a:cs typeface="Times New Roman" panose="02020603050405020304" pitchFamily="18" charset="0"/>
              </a:rPr>
              <a:t>Қарағанды</a:t>
            </a:r>
            <a:r>
              <a:rPr lang="ru-RU" sz="2000" b="0" i="0" u="none" strike="noStrike" kern="1200" cap="none" spc="0" dirty="0">
                <a:solidFill>
                  <a:srgbClr val="0070C0"/>
                </a:solidFill>
                <a:uFillTx/>
                <a:latin typeface="Times New Roman" panose="02020603050405020304" pitchFamily="18" charset="0"/>
                <a:ea typeface="Verdana" pitchFamily="34"/>
                <a:cs typeface="Times New Roman" panose="02020603050405020304" pitchFamily="18" charset="0"/>
              </a:rPr>
              <a:t> қ</a:t>
            </a:r>
            <a:r>
              <a:rPr lang="ru-RU" sz="2000" b="0" i="0" u="none" strike="noStrike" kern="1200" cap="none" spc="0" baseline="0" dirty="0">
                <a:solidFill>
                  <a:srgbClr val="0070C0"/>
                </a:solidFill>
                <a:uFillTx/>
                <a:latin typeface="Times New Roman" panose="02020603050405020304" pitchFamily="18" charset="0"/>
                <a:ea typeface="Verdana" pitchFamily="34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1006470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000" b="0" i="0" u="none" strike="noStrike" kern="1200" cap="none" spc="0" baseline="0" dirty="0">
              <a:solidFill>
                <a:srgbClr val="0070C0"/>
              </a:solidFill>
              <a:uFillTx/>
              <a:latin typeface="Times New Roman" panose="02020603050405020304" pitchFamily="18" charset="0"/>
              <a:ea typeface="Verdana" pitchFamily="34"/>
              <a:cs typeface="Times New Roman" panose="02020603050405020304" pitchFamily="18" charset="0"/>
            </a:endParaRPr>
          </a:p>
          <a:p>
            <a:pPr lvl="0" defTabSz="1006470">
              <a:lnSpc>
                <a:spcPct val="12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Verdana" pitchFamily="34"/>
                <a:cs typeface="Times New Roman" panose="02020603050405020304" pitchFamily="18" charset="0"/>
              </a:rPr>
              <a:t>Куляш Каршалова</a:t>
            </a:r>
          </a:p>
          <a:p>
            <a:pPr lvl="0" defTabSz="1006470">
              <a:lnSpc>
                <a:spcPct val="12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Verdana" pitchFamily="34"/>
                <a:cs typeface="Times New Roman" panose="02020603050405020304" pitchFamily="18" charset="0"/>
              </a:rPr>
              <a:t>Б.Өтемұратов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Verdana" pitchFamily="34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Verdana" pitchFamily="34"/>
                <a:cs typeface="Times New Roman" panose="02020603050405020304" pitchFamily="18" charset="0"/>
              </a:rPr>
              <a:t>қорының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Verdana" pitchFamily="34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Verdana" pitchFamily="34"/>
                <a:cs typeface="Times New Roman" panose="02020603050405020304" pitchFamily="18" charset="0"/>
              </a:rPr>
              <a:t>өкілі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Verdana" pitchFamily="34"/>
                <a:cs typeface="Times New Roman" panose="02020603050405020304" pitchFamily="18" charset="0"/>
              </a:rPr>
              <a:t> </a:t>
            </a:r>
          </a:p>
          <a:p>
            <a:pPr lvl="0" defTabSz="1006470">
              <a:lnSpc>
                <a:spcPct val="12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Verdana" pitchFamily="34"/>
                <a:cs typeface="Times New Roman" panose="02020603050405020304" pitchFamily="18" charset="0"/>
              </a:rPr>
              <a:t>«Асыл Мирас» Аутизм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Verdana" pitchFamily="34"/>
                <a:cs typeface="Times New Roman" panose="02020603050405020304" pitchFamily="18" charset="0"/>
              </a:rPr>
              <a:t>орталықтары</a:t>
            </a:r>
            <a:endParaRPr lang="ru-RU" sz="2000" b="0" i="0" u="none" strike="noStrike" kern="1200" cap="none" spc="0" baseline="0" dirty="0">
              <a:solidFill>
                <a:srgbClr val="0070C0"/>
              </a:solidFill>
              <a:uFillTx/>
              <a:latin typeface="Times New Roman" panose="02020603050405020304" pitchFamily="18" charset="0"/>
              <a:ea typeface="Verdana" pitchFamily="34"/>
              <a:cs typeface="Times New Roman" panose="02020603050405020304" pitchFamily="18" charset="0"/>
            </a:endParaRPr>
          </a:p>
          <a:p>
            <a:pPr marL="0" marR="0" lvl="0" indent="0" algn="l" defTabSz="1006470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1200" cap="none" spc="0" baseline="0" dirty="0">
                <a:solidFill>
                  <a:srgbClr val="0070C0"/>
                </a:solidFill>
                <a:uFillTx/>
                <a:latin typeface="Times New Roman" panose="02020603050405020304" pitchFamily="18" charset="0"/>
                <a:ea typeface="Verdana" pitchFamily="34"/>
                <a:cs typeface="Times New Roman" panose="02020603050405020304" pitchFamily="18" charset="0"/>
              </a:rPr>
              <a:t>тел.: +7 777 129 66 44</a:t>
            </a:r>
          </a:p>
          <a:p>
            <a:pPr lvl="0" defTabSz="1006470">
              <a:lnSpc>
                <a:spcPct val="12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800" b="0" i="0" u="none" strike="noStrike" kern="1200" cap="none" spc="0" baseline="0" dirty="0">
              <a:solidFill>
                <a:srgbClr val="0070C0"/>
              </a:solidFill>
              <a:uFillTx/>
              <a:latin typeface="Verdana" pitchFamily="34"/>
              <a:ea typeface="Verdana" pitchFamily="34"/>
              <a:cs typeface="Verdana" pitchFamily="34"/>
            </a:endParaRPr>
          </a:p>
          <a:p>
            <a:pPr marL="0" marR="0" lvl="0" indent="0" algn="l" defTabSz="1006470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575" b="0" i="0" u="none" strike="noStrike" kern="1200" cap="none" spc="0" baseline="0" dirty="0">
              <a:solidFill>
                <a:srgbClr val="FFFFFF"/>
              </a:solidFill>
              <a:uFillTx/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62510" y="1108149"/>
            <a:ext cx="6731330" cy="8340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006470">
              <a:lnSpc>
                <a:spcPct val="12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400" b="1" i="1" dirty="0">
                <a:solidFill>
                  <a:srgbClr val="0070C0"/>
                </a:solidFill>
                <a:latin typeface="Times New Roman" panose="02020603050405020304" pitchFamily="18" charset="0"/>
                <a:ea typeface="Verdana" pitchFamily="34"/>
                <a:cs typeface="Times New Roman" panose="02020603050405020304" pitchFamily="18" charset="0"/>
              </a:rPr>
              <a:t>Назарларыңызға рахмет!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139" y="2044557"/>
            <a:ext cx="4736879" cy="4515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774A9D2-1323-464E-8D39-93E0531C07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39" y="368421"/>
            <a:ext cx="1428750" cy="58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252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"/>
          <p:cNvSpPr/>
          <p:nvPr/>
        </p:nvSpPr>
        <p:spPr>
          <a:xfrm>
            <a:off x="2666174" y="107954"/>
            <a:ext cx="6097681" cy="110370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6000" b="1" i="1" u="none" strike="noStrike" kern="1200" cap="none" spc="0" baseline="0" dirty="0">
                <a:solidFill>
                  <a:srgbClr val="002060"/>
                </a:solidFill>
                <a:uFillTx/>
                <a:latin typeface="Times New Roman" pitchFamily="18"/>
                <a:ea typeface="Verdana" pitchFamily="34"/>
                <a:cs typeface="Times New Roman" pitchFamily="18"/>
              </a:rPr>
              <a:t>ГИГИЕНА</a:t>
            </a:r>
            <a:r>
              <a:rPr lang="ru-RU" sz="1200" b="1" i="0" u="none" strike="noStrike" kern="1200" cap="none" spc="0" baseline="0" dirty="0">
                <a:solidFill>
                  <a:srgbClr val="002060"/>
                </a:solidFill>
                <a:uFillTx/>
                <a:latin typeface="Verdana" pitchFamily="34"/>
                <a:ea typeface="Verdana" pitchFamily="34"/>
                <a:cs typeface="Times New Roman" pitchFamily="18"/>
              </a:rPr>
              <a:t> </a:t>
            </a:r>
          </a:p>
        </p:txBody>
      </p:sp>
      <p:sp>
        <p:nvSpPr>
          <p:cNvPr id="5" name="Прямоугольник 1">
            <a:extLst>
              <a:ext uri="{FF2B5EF4-FFF2-40B4-BE49-F238E27FC236}">
                <a16:creationId xmlns:a16="http://schemas.microsoft.com/office/drawing/2014/main" id="{11AF0158-E4B9-A8C3-1249-D569E04E7CE0}"/>
              </a:ext>
            </a:extLst>
          </p:cNvPr>
          <p:cNvSpPr/>
          <p:nvPr/>
        </p:nvSpPr>
        <p:spPr>
          <a:xfrm>
            <a:off x="1976718" y="1134422"/>
            <a:ext cx="8749501" cy="49686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Verdana" pitchFamily="34"/>
                <a:cs typeface="Times New Roman" panose="02020603050405020304" pitchFamily="18" charset="0"/>
              </a:rPr>
              <a:t>Жеке бас </a:t>
            </a:r>
            <a:r>
              <a:rPr lang="ru-RU" sz="2400" b="1" i="1" u="none" strike="noStrike" kern="1200" cap="none" spc="0" baseline="0" dirty="0" err="1">
                <a:solidFill>
                  <a:srgbClr val="002060"/>
                </a:solidFill>
                <a:uFillTx/>
                <a:latin typeface="Times New Roman" panose="02020603050405020304" pitchFamily="18" charset="0"/>
                <a:ea typeface="Verdana" pitchFamily="34"/>
                <a:cs typeface="Times New Roman" panose="02020603050405020304" pitchFamily="18" charset="0"/>
              </a:rPr>
              <a:t>ги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itchFamily="34"/>
                <a:cs typeface="Times New Roman" panose="02020603050405020304" pitchFamily="18" charset="0"/>
              </a:rPr>
              <a:t>гиенасы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Verdana" pitchFamily="34"/>
                <a:cs typeface="Times New Roman" panose="02020603050405020304" pitchFamily="18" charset="0"/>
              </a:rPr>
              <a:t> –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itchFamily="34"/>
                <a:cs typeface="Times New Roman" panose="02020603050405020304" pitchFamily="18" charset="0"/>
              </a:rPr>
              <a:t>бұл денеге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Verdana" pitchFamily="34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itchFamily="34"/>
                <a:cs typeface="Times New Roman" panose="02020603050405020304" pitchFamily="18" charset="0"/>
              </a:rPr>
              <a:t>күтім жасау</a:t>
            </a:r>
            <a:r>
              <a:rPr lang="ru-RU" sz="2400" b="1" i="1" u="none" strike="noStrike" kern="1200" cap="none" spc="0" baseline="0" dirty="0">
                <a:solidFill>
                  <a:srgbClr val="002060"/>
                </a:solidFill>
                <a:uFillTx/>
                <a:latin typeface="Times New Roman" panose="02020603050405020304" pitchFamily="18" charset="0"/>
                <a:ea typeface="Verdana" pitchFamily="34"/>
                <a:cs typeface="Times New Roman" panose="02020603050405020304" pitchFamily="18" charset="0"/>
              </a:rPr>
              <a:t>,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Verdana" pitchFamily="34"/>
                <a:cs typeface="Times New Roman" panose="02020603050405020304" pitchFamily="18" charset="0"/>
              </a:rPr>
              <a:t> оны таза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itchFamily="34"/>
                <a:cs typeface="Times New Roman" panose="02020603050405020304" pitchFamily="18" charset="0"/>
              </a:rPr>
              <a:t>ұстау</a:t>
            </a:r>
            <a:endParaRPr lang="ru-RU" sz="2400" b="1" i="1" u="none" strike="noStrike" kern="1200" cap="none" spc="0" baseline="0" dirty="0">
              <a:solidFill>
                <a:srgbClr val="002060"/>
              </a:solidFill>
              <a:uFillTx/>
              <a:latin typeface="Times New Roman" panose="02020603050405020304" pitchFamily="18" charset="0"/>
              <a:ea typeface="Verdana" pitchFamily="34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300" y="2113151"/>
            <a:ext cx="5745265" cy="455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" y="2113151"/>
            <a:ext cx="6007475" cy="455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A7808A-FB7E-4D40-9D89-89C95DB6B2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07619"/>
            <a:ext cx="2323274" cy="98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93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103418" y="177921"/>
            <a:ext cx="7859452" cy="8619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Жуынудың қарапайым және тиімді</a:t>
            </a:r>
            <a:r>
              <a:rPr lang="ru-RU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жолдары</a:t>
            </a:r>
            <a:r>
              <a:rPr lang="ru-RU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/>
          <a:srcRect t="5382"/>
          <a:stretch>
            <a:fillRect/>
          </a:stretch>
        </p:blipFill>
        <p:spPr>
          <a:xfrm>
            <a:off x="171450" y="998806"/>
            <a:ext cx="11583401" cy="53316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531775-C085-457E-8BB1-06A89ACCD2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1" y="177921"/>
            <a:ext cx="1428750" cy="58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711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387065" y="471762"/>
            <a:ext cx="9144983" cy="5314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sz="3200" b="1" dirty="0">
                <a:solidFill>
                  <a:srgbClr val="002060"/>
                </a:solidFill>
                <a:latin typeface="Arial" pitchFamily="34"/>
                <a:cs typeface="Arial" pitchFamily="34"/>
              </a:rPr>
              <a:t>Әлеуметтік оқиғаларды қолданыңыз</a:t>
            </a:r>
            <a:br>
              <a:rPr lang="ru-RU" b="1" dirty="0"/>
            </a:br>
            <a:endParaRPr lang="ru-RU" dirty="0"/>
          </a:p>
        </p:txBody>
      </p:sp>
      <p:pic>
        <p:nvPicPr>
          <p:cNvPr id="3" name="Объект 1"/>
          <p:cNvPicPr>
            <a:picLocks noChangeAspect="1"/>
          </p:cNvPicPr>
          <p:nvPr/>
        </p:nvPicPr>
        <p:blipFill>
          <a:blip r:embed="rId2"/>
          <a:srcRect t="13200" r="5842" b="1"/>
          <a:stretch>
            <a:fillRect/>
          </a:stretch>
        </p:blipFill>
        <p:spPr>
          <a:xfrm>
            <a:off x="449943" y="1201548"/>
            <a:ext cx="5457371" cy="4670618"/>
          </a:xfrm>
          <a:prstGeom prst="rect">
            <a:avLst/>
          </a:prstGeom>
        </p:spPr>
      </p:pic>
      <p:pic>
        <p:nvPicPr>
          <p:cNvPr id="4" name="Рисунок 2"/>
          <p:cNvPicPr>
            <a:picLocks noChangeAspect="1"/>
          </p:cNvPicPr>
          <p:nvPr/>
        </p:nvPicPr>
        <p:blipFill rotWithShape="1">
          <a:blip r:embed="rId3"/>
          <a:srcRect l="2427" t="4010" r="2526" b="4100"/>
          <a:stretch/>
        </p:blipFill>
        <p:spPr>
          <a:xfrm>
            <a:off x="6183086" y="1828800"/>
            <a:ext cx="5500914" cy="47171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568" y="1828799"/>
            <a:ext cx="5988204" cy="48396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6"/>
          <a:stretch>
            <a:fillRect/>
          </a:stretch>
        </p:blipFill>
        <p:spPr>
          <a:xfrm>
            <a:off x="5978265" y="1153551"/>
            <a:ext cx="6002720" cy="55356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88" y="1201547"/>
            <a:ext cx="5638625" cy="553805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93D8F9A-8B6F-4EEB-9FCA-637A2A47E7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1" y="177921"/>
            <a:ext cx="1428750" cy="58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88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/>
          <p:nvPr/>
        </p:nvSpPr>
        <p:spPr>
          <a:xfrm>
            <a:off x="4382167" y="224068"/>
            <a:ext cx="6659906" cy="107721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 dirty="0">
                <a:solidFill>
                  <a:schemeClr val="accent5">
                    <a:lumMod val="75000"/>
                  </a:schemeClr>
                </a:solidFill>
                <a:uFillTx/>
                <a:latin typeface="Times New Roman" pitchFamily="18"/>
                <a:cs typeface="Times New Roman" pitchFamily="18"/>
              </a:rPr>
              <a:t> </a:t>
            </a:r>
            <a:r>
              <a:rPr lang="ru-RU" sz="3200" b="1" i="0" u="none" strike="noStrike" kern="1200" cap="none" spc="0" baseline="0" dirty="0" err="1">
                <a:solidFill>
                  <a:schemeClr val="accent5">
                    <a:lumMod val="75000"/>
                  </a:schemeClr>
                </a:solidFill>
                <a:uFillTx/>
                <a:latin typeface="Times New Roman" pitchFamily="18"/>
                <a:cs typeface="Times New Roman" pitchFamily="18"/>
              </a:rPr>
              <a:t>Балалардың</a:t>
            </a:r>
            <a:r>
              <a:rPr lang="ru-RU" sz="3200" b="1" i="0" u="none" strike="noStrike" kern="1200" cap="none" spc="0" dirty="0" err="1">
                <a:solidFill>
                  <a:schemeClr val="accent5">
                    <a:lumMod val="75000"/>
                  </a:schemeClr>
                </a:solidFill>
                <a:uFillTx/>
                <a:latin typeface="Times New Roman" pitchFamily="18"/>
                <a:cs typeface="Times New Roman" pitchFamily="18"/>
              </a:rPr>
              <a:t> өз-өзіне күтім </a:t>
            </a:r>
            <a:r>
              <a:rPr lang="ru-RU" sz="3200" b="1" i="0" u="none" strike="noStrike" kern="1200" cap="none" spc="0" dirty="0">
                <a:solidFill>
                  <a:schemeClr val="accent5">
                    <a:lumMod val="75000"/>
                  </a:schemeClr>
                </a:solidFill>
                <a:uFillTx/>
                <a:latin typeface="Times New Roman" pitchFamily="18"/>
                <a:cs typeface="Times New Roman" pitchFamily="18"/>
              </a:rPr>
              <a:t>жасау </a:t>
            </a:r>
            <a:r>
              <a:rPr lang="ru-RU" sz="3200" b="1" i="0" u="none" strike="noStrike" kern="1200" cap="none" spc="0" dirty="0" err="1">
                <a:solidFill>
                  <a:schemeClr val="accent5">
                    <a:lumMod val="75000"/>
                  </a:schemeClr>
                </a:solidFill>
                <a:uFillTx/>
                <a:latin typeface="Times New Roman" pitchFamily="18"/>
                <a:cs typeface="Times New Roman" pitchFamily="18"/>
              </a:rPr>
              <a:t>дағдыларына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/>
                <a:cs typeface="Times New Roman" pitchFamily="18"/>
              </a:rPr>
              <a:t> кіреді</a:t>
            </a:r>
            <a:r>
              <a:rPr lang="ru-RU" sz="3200" b="1" i="0" u="none" strike="noStrike" kern="1200" cap="none" spc="0" baseline="0" dirty="0">
                <a:solidFill>
                  <a:schemeClr val="accent5">
                    <a:lumMod val="75000"/>
                  </a:schemeClr>
                </a:solidFill>
                <a:uFillTx/>
                <a:latin typeface="Times New Roman" pitchFamily="18"/>
                <a:cs typeface="Times New Roman" pitchFamily="18"/>
              </a:rPr>
              <a:t>:</a:t>
            </a:r>
          </a:p>
        </p:txBody>
      </p:sp>
      <p:pic>
        <p:nvPicPr>
          <p:cNvPr id="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68631" y="1198576"/>
            <a:ext cx="3840512" cy="5158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одзаголовок 5"/>
          <p:cNvSpPr txBox="1">
            <a:spLocks/>
          </p:cNvSpPr>
          <p:nvPr/>
        </p:nvSpPr>
        <p:spPr>
          <a:xfrm>
            <a:off x="4209143" y="1688123"/>
            <a:ext cx="7679204" cy="3746907"/>
          </a:xfrm>
          <a:prstGeom prst="rect">
            <a:avLst/>
          </a:prstGeom>
        </p:spPr>
        <p:txBody>
          <a:bodyPr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қолды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бетінше жуу мүмкіндігі;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бетті, мойынды, құлақты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бетінше жуу мүмкіндігі;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тістерді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бетінше тазалай білу;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өз бетінше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шомылу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мүмкіндігі;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шашты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бетінше тарай білу;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заттарды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бетінше тазалай білу;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дәретхананы пайдалану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мүмкіндігі</a:t>
            </a:r>
            <a:r>
              <a:rPr lang="kk-KZ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100" dirty="0">
              <a:solidFill>
                <a:srgbClr val="7F7F7F"/>
              </a:solidFill>
              <a:latin typeface="Times New Roman" pitchFamily="18"/>
              <a:ea typeface="Verdana" pitchFamily="34"/>
              <a:cs typeface="Times New Roman" pitchFamily="18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0A608BA-46DC-46EB-AF20-D65F385985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52" y="339846"/>
            <a:ext cx="1428750" cy="58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43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/>
          <p:nvPr/>
        </p:nvSpPr>
        <p:spPr>
          <a:xfrm>
            <a:off x="3841632" y="459612"/>
            <a:ext cx="8319778" cy="64633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b="1" i="0" u="none" strike="noStrike" kern="1200" cap="none" spc="0" baseline="0" dirty="0">
                <a:solidFill>
                  <a:srgbClr val="00206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АСБ бар</a:t>
            </a:r>
            <a:r>
              <a:rPr lang="ru-RU" sz="3600" b="1" i="0" u="none" strike="noStrike" kern="1200" cap="none" spc="0" dirty="0">
                <a:solidFill>
                  <a:srgbClr val="00206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u="none" strike="noStrike" kern="1200" cap="none" spc="0" dirty="0" err="1">
                <a:solidFill>
                  <a:srgbClr val="00206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3600" b="1" i="0" u="none" strike="noStrike" kern="1200" cap="none" spc="0" baseline="0" dirty="0" err="1">
                <a:solidFill>
                  <a:srgbClr val="00206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алалардың жеке</a:t>
            </a:r>
            <a:r>
              <a:rPr lang="ru-RU" sz="3600" b="1" i="0" u="none" strike="noStrike" kern="1200" cap="none" spc="0" baseline="0" dirty="0">
                <a:solidFill>
                  <a:srgbClr val="00206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гигиенасы</a:t>
            </a:r>
            <a:r>
              <a:rPr lang="ru-RU" sz="3600" b="1" i="0" u="none" strike="noStrike" kern="1200" cap="none" spc="0" dirty="0">
                <a:solidFill>
                  <a:srgbClr val="00206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u="none" strike="noStrike" kern="1200" cap="none" spc="0" baseline="0" dirty="0">
                <a:solidFill>
                  <a:srgbClr val="00206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5"/>
          <p:cNvSpPr txBox="1">
            <a:spLocks/>
          </p:cNvSpPr>
          <p:nvPr/>
        </p:nvSpPr>
        <p:spPr>
          <a:xfrm>
            <a:off x="5271860" y="1889055"/>
            <a:ext cx="6412140" cy="3893652"/>
          </a:xfrm>
          <a:prstGeom prst="rect">
            <a:avLst/>
          </a:prstGeom>
        </p:spPr>
        <p:txBody>
          <a:bodyPr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err="1">
                <a:solidFill>
                  <a:srgbClr val="0070C0"/>
                </a:solidFill>
                <a:latin typeface="Times New Roman" pitchFamily="18"/>
                <a:ea typeface="Verdana" pitchFamily="34"/>
                <a:cs typeface="Times New Roman" pitchFamily="18"/>
              </a:rPr>
              <a:t>Балаға алдын-ала</a:t>
            </a:r>
            <a:r>
              <a:rPr lang="ru-RU" dirty="0">
                <a:solidFill>
                  <a:srgbClr val="0070C0"/>
                </a:solidFill>
                <a:latin typeface="Times New Roman" pitchFamily="18"/>
                <a:ea typeface="Verdana" pitchFamily="34"/>
                <a:cs typeface="Times New Roman" pitchFamily="18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/>
                <a:ea typeface="Verdana" pitchFamily="34"/>
                <a:cs typeface="Times New Roman" pitchFamily="18"/>
              </a:rPr>
              <a:t>қандай іс</a:t>
            </a:r>
            <a:r>
              <a:rPr lang="ru-RU" dirty="0">
                <a:solidFill>
                  <a:srgbClr val="0070C0"/>
                </a:solidFill>
                <a:latin typeface="Times New Roman" pitchFamily="18"/>
                <a:ea typeface="Verdana" pitchFamily="34"/>
                <a:cs typeface="Times New Roman" pitchFamily="18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/>
                <a:ea typeface="Verdana" pitchFamily="34"/>
                <a:cs typeface="Times New Roman" pitchFamily="18"/>
              </a:rPr>
              <a:t>әрекет жасайтынын</a:t>
            </a:r>
            <a:r>
              <a:rPr lang="ru-RU" dirty="0">
                <a:solidFill>
                  <a:srgbClr val="0070C0"/>
                </a:solidFill>
                <a:latin typeface="Times New Roman" pitchFamily="18"/>
                <a:ea typeface="Verdana" pitchFamily="34"/>
                <a:cs typeface="Times New Roman" pitchFamily="18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/>
                <a:ea typeface="Verdana" pitchFamily="34"/>
                <a:cs typeface="Times New Roman" pitchFamily="18"/>
              </a:rPr>
              <a:t>хабардар</a:t>
            </a:r>
            <a:r>
              <a:rPr lang="ru-RU" dirty="0">
                <a:solidFill>
                  <a:srgbClr val="0070C0"/>
                </a:solidFill>
                <a:latin typeface="Times New Roman" pitchFamily="18"/>
                <a:ea typeface="Verdana" pitchFamily="34"/>
                <a:cs typeface="Times New Roman" pitchFamily="18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/>
                <a:ea typeface="Verdana" pitchFamily="34"/>
                <a:cs typeface="Times New Roman" pitchFamily="18"/>
              </a:rPr>
              <a:t>ету</a:t>
            </a:r>
            <a:r>
              <a:rPr lang="ru-RU" dirty="0">
                <a:solidFill>
                  <a:srgbClr val="0070C0"/>
                </a:solidFill>
                <a:latin typeface="Times New Roman" pitchFamily="18"/>
                <a:ea typeface="Verdana" pitchFamily="34"/>
                <a:cs typeface="Times New Roman" pitchFamily="18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/>
                <a:ea typeface="Verdana" pitchFamily="34"/>
                <a:cs typeface="Times New Roman" pitchFamily="18"/>
              </a:rPr>
              <a:t>өте маңызды, сондықтан </a:t>
            </a:r>
            <a:r>
              <a:rPr lang="ru-RU" dirty="0">
                <a:solidFill>
                  <a:srgbClr val="0070C0"/>
                </a:solidFill>
                <a:latin typeface="Times New Roman" pitchFamily="18"/>
                <a:ea typeface="Verdana" pitchFamily="34"/>
                <a:cs typeface="Times New Roman" pitchFamily="18"/>
              </a:rPr>
              <a:t>ол </a:t>
            </a:r>
            <a:r>
              <a:rPr lang="ru-RU" dirty="0" err="1">
                <a:solidFill>
                  <a:srgbClr val="0070C0"/>
                </a:solidFill>
                <a:latin typeface="Times New Roman" pitchFamily="18"/>
                <a:ea typeface="Verdana" pitchFamily="34"/>
                <a:cs typeface="Times New Roman" pitchFamily="18"/>
              </a:rPr>
              <a:t>оған </a:t>
            </a:r>
            <a:r>
              <a:rPr lang="ru-RU" dirty="0">
                <a:solidFill>
                  <a:srgbClr val="0070C0"/>
                </a:solidFill>
                <a:latin typeface="Times New Roman" pitchFamily="18"/>
                <a:ea typeface="Verdana" pitchFamily="34"/>
                <a:cs typeface="Times New Roman" pitchFamily="18"/>
              </a:rPr>
              <a:t>не </a:t>
            </a:r>
            <a:r>
              <a:rPr lang="ru-RU" dirty="0" err="1">
                <a:solidFill>
                  <a:srgbClr val="0070C0"/>
                </a:solidFill>
                <a:latin typeface="Times New Roman" pitchFamily="18"/>
                <a:ea typeface="Verdana" pitchFamily="34"/>
                <a:cs typeface="Times New Roman" pitchFamily="18"/>
              </a:rPr>
              <a:t>болатынын</a:t>
            </a:r>
            <a:r>
              <a:rPr lang="ru-RU" dirty="0">
                <a:solidFill>
                  <a:srgbClr val="0070C0"/>
                </a:solidFill>
                <a:latin typeface="Times New Roman" pitchFamily="18"/>
                <a:ea typeface="Verdana" pitchFamily="34"/>
                <a:cs typeface="Times New Roman" pitchFamily="18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/>
                <a:ea typeface="Verdana" pitchFamily="34"/>
                <a:cs typeface="Times New Roman" pitchFamily="18"/>
              </a:rPr>
              <a:t>түсінеді</a:t>
            </a:r>
            <a:r>
              <a:rPr lang="ru-RU" dirty="0">
                <a:solidFill>
                  <a:srgbClr val="0070C0"/>
                </a:solidFill>
                <a:latin typeface="Times New Roman" pitchFamily="18"/>
                <a:ea typeface="Verdana" pitchFamily="34"/>
                <a:cs typeface="Times New Roman" pitchFamily="18"/>
              </a:rPr>
              <a:t>.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itchFamily="18"/>
                <a:ea typeface="Verdana" pitchFamily="34"/>
                <a:cs typeface="Times New Roman" pitchFamily="18"/>
              </a:rPr>
              <a:t>АСБ бар </a:t>
            </a:r>
            <a:r>
              <a:rPr lang="ru-RU" dirty="0" err="1">
                <a:solidFill>
                  <a:srgbClr val="0070C0"/>
                </a:solidFill>
                <a:latin typeface="Times New Roman" pitchFamily="18"/>
                <a:ea typeface="Verdana" pitchFamily="34"/>
                <a:cs typeface="Times New Roman" pitchFamily="18"/>
              </a:rPr>
              <a:t>балалардың ата-аналары</a:t>
            </a:r>
            <a:r>
              <a:rPr lang="ru-RU" dirty="0">
                <a:solidFill>
                  <a:srgbClr val="0070C0"/>
                </a:solidFill>
                <a:latin typeface="Times New Roman" pitchFamily="18"/>
                <a:ea typeface="Verdana" pitchFamily="34"/>
                <a:cs typeface="Times New Roman" pitchFamily="18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/>
                <a:ea typeface="Verdana" pitchFamily="34"/>
                <a:cs typeface="Times New Roman" pitchFamily="18"/>
              </a:rPr>
              <a:t>балаға </a:t>
            </a:r>
            <a:r>
              <a:rPr lang="ru-RU" dirty="0">
                <a:solidFill>
                  <a:srgbClr val="0070C0"/>
                </a:solidFill>
                <a:latin typeface="Times New Roman" pitchFamily="18"/>
                <a:ea typeface="Verdana" pitchFamily="34"/>
                <a:cs typeface="Times New Roman" pitchFamily="18"/>
              </a:rPr>
              <a:t>гигиена </a:t>
            </a:r>
            <a:r>
              <a:rPr lang="ru-RU" dirty="0" err="1">
                <a:solidFill>
                  <a:srgbClr val="0070C0"/>
                </a:solidFill>
                <a:latin typeface="Times New Roman" pitchFamily="18"/>
                <a:ea typeface="Verdana" pitchFamily="34"/>
                <a:cs typeface="Times New Roman" pitchFamily="18"/>
              </a:rPr>
              <a:t>дағдыларын үйретуді бастамас</a:t>
            </a:r>
            <a:r>
              <a:rPr lang="ru-RU" dirty="0">
                <a:solidFill>
                  <a:srgbClr val="0070C0"/>
                </a:solidFill>
                <a:latin typeface="Times New Roman" pitchFamily="18"/>
                <a:ea typeface="Verdana" pitchFamily="34"/>
                <a:cs typeface="Times New Roman" pitchFamily="18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/>
                <a:ea typeface="Verdana" pitchFamily="34"/>
                <a:cs typeface="Times New Roman" pitchFamily="18"/>
              </a:rPr>
              <a:t>бұрын</a:t>
            </a:r>
            <a:r>
              <a:rPr lang="ru-RU" dirty="0">
                <a:solidFill>
                  <a:srgbClr val="0070C0"/>
                </a:solidFill>
                <a:latin typeface="Times New Roman" pitchFamily="18"/>
                <a:ea typeface="Verdana" pitchFamily="34"/>
                <a:cs typeface="Times New Roman" pitchFamily="18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Times New Roman" pitchFamily="18"/>
                <a:ea typeface="Verdana" pitchFamily="34"/>
                <a:cs typeface="Times New Roman" pitchFamily="18"/>
              </a:rPr>
              <a:t>алдымен</a:t>
            </a:r>
            <a:r>
              <a:rPr lang="ru-RU" dirty="0">
                <a:solidFill>
                  <a:srgbClr val="0070C0"/>
                </a:solidFill>
                <a:latin typeface="Times New Roman" pitchFamily="18"/>
                <a:ea typeface="Verdana" pitchFamily="34"/>
                <a:cs typeface="Times New Roman" pitchFamily="18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/>
                <a:ea typeface="Verdana" pitchFamily="34"/>
                <a:cs typeface="Times New Roman" pitchFamily="18"/>
              </a:rPr>
              <a:t>өздері дайындалуы</a:t>
            </a:r>
            <a:r>
              <a:rPr lang="ru-RU" dirty="0">
                <a:solidFill>
                  <a:srgbClr val="0070C0"/>
                </a:solidFill>
                <a:latin typeface="Times New Roman" pitchFamily="18"/>
                <a:ea typeface="Verdana" pitchFamily="34"/>
                <a:cs typeface="Times New Roman" pitchFamily="18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/>
                <a:ea typeface="Verdana" pitchFamily="34"/>
                <a:cs typeface="Times New Roman" pitchFamily="18"/>
              </a:rPr>
              <a:t>қажет</a:t>
            </a:r>
            <a:r>
              <a:rPr lang="ru-RU" dirty="0">
                <a:solidFill>
                  <a:srgbClr val="0070C0"/>
                </a:solidFill>
                <a:latin typeface="Times New Roman" pitchFamily="18"/>
                <a:ea typeface="Verdana" pitchFamily="34"/>
                <a:cs typeface="Times New Roman" pitchFamily="18"/>
              </a:rPr>
              <a:t>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08" y="1385887"/>
            <a:ext cx="5140351" cy="5230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93F2C2-1425-4EBB-B2A7-589C0D97E2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1" y="369797"/>
            <a:ext cx="1428750" cy="58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91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2375452" y="366535"/>
            <a:ext cx="9134061" cy="107721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Баланы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өз-өзіне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дағдыларына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үйрету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кезіндегі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ережелер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b="1" i="0" u="none" strike="noStrike" kern="1200" cap="none" spc="0" baseline="0" dirty="0">
              <a:solidFill>
                <a:schemeClr val="accent5">
                  <a:lumMod val="75000"/>
                </a:schemeClr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5"/>
          <p:cNvSpPr txBox="1">
            <a:spLocks/>
          </p:cNvSpPr>
          <p:nvPr/>
        </p:nvSpPr>
        <p:spPr>
          <a:xfrm>
            <a:off x="634272" y="1023729"/>
            <a:ext cx="11078757" cy="5685183"/>
          </a:xfrm>
          <a:prstGeom prst="rect">
            <a:avLst/>
          </a:prstGeom>
        </p:spPr>
        <p:txBody>
          <a:bodyPr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2746" indent="0">
              <a:buNone/>
            </a:pP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Оқу  барысында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толық физикалық көмекті қолданыңыз, яғни өз қолыңызбен оның қолын ұстаңыз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онымен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бірге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барлық әрекеттерді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жасаңыз.  </a:t>
            </a:r>
          </a:p>
          <a:p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Қадамдық оқыту әдісін қолданыңыз (дағдыны бірнеше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қадамға бөліп, әр қадамды жеке-жеке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рындаңыз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kk-KZ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өзі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істеп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жатқанын көру үшін  көз жеткізіңіз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назарын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аударыңыз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Балаңызбен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бірге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гигиеналық шараларды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орындаңыз.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Көрнекі суреттерді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қолданыңыз.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Баланы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дұрыс орындаған әрекеттері үшін мақтап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марапаттаңыз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 err="1"/>
          </a:p>
          <a:p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6C6D99-FBCB-4C03-A382-2F4F7102A9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6" y="366536"/>
            <a:ext cx="1428750" cy="65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77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3207657" y="570307"/>
            <a:ext cx="8447314" cy="58477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dirty="0">
                <a:solidFill>
                  <a:srgbClr val="002060"/>
                </a:solidFill>
                <a:latin typeface="Arial" pitchFamily="34"/>
                <a:cs typeface="Arial" pitchFamily="34"/>
              </a:rPr>
              <a:t>Г</a:t>
            </a:r>
            <a:r>
              <a:rPr lang="ru-RU" sz="3200" b="1" i="0" u="none" strike="noStrike" kern="1200" cap="none" spc="0" baseline="0" dirty="0">
                <a:solidFill>
                  <a:srgbClr val="002060"/>
                </a:solidFill>
                <a:uFillTx/>
                <a:latin typeface="Arial" pitchFamily="34"/>
                <a:cs typeface="Arial" pitchFamily="34"/>
              </a:rPr>
              <a:t>игиена</a:t>
            </a:r>
            <a:r>
              <a:rPr lang="ru-RU" sz="3200" b="1" i="0" u="none" strike="noStrike" kern="1200" cap="none" spc="0" dirty="0">
                <a:solidFill>
                  <a:srgbClr val="002060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ru-RU" sz="3200" b="1" i="0" u="none" strike="noStrike" kern="1200" cap="none" spc="0" dirty="0" err="1">
                <a:solidFill>
                  <a:srgbClr val="002060"/>
                </a:solidFill>
                <a:uFillTx/>
                <a:latin typeface="Arial" pitchFamily="34"/>
                <a:cs typeface="Arial" pitchFamily="34"/>
              </a:rPr>
              <a:t>дағдылары</a:t>
            </a:r>
            <a:r>
              <a:rPr lang="ru-RU" sz="3200" b="1" i="0" u="none" strike="noStrike" kern="1200" cap="none" spc="0" baseline="0" dirty="0">
                <a:solidFill>
                  <a:srgbClr val="002060"/>
                </a:solidFill>
                <a:uFillTx/>
                <a:latin typeface="Arial" pitchFamily="34"/>
                <a:cs typeface="Arial" pitchFamily="34"/>
              </a:rPr>
              <a:t>:</a:t>
            </a:r>
            <a:r>
              <a:rPr lang="ru-RU" sz="3200" b="1" i="0" u="none" strike="noStrike" kern="1200" cap="none" spc="0" dirty="0">
                <a:solidFill>
                  <a:srgbClr val="002060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ru-RU" sz="3200" b="1" i="0" u="none" strike="noStrike" kern="1200" cap="none" spc="0" dirty="0" err="1">
                <a:solidFill>
                  <a:srgbClr val="002060"/>
                </a:solidFill>
                <a:uFillTx/>
                <a:latin typeface="Arial" pitchFamily="34"/>
                <a:cs typeface="Arial" pitchFamily="34"/>
              </a:rPr>
              <a:t>Қол</a:t>
            </a:r>
            <a:r>
              <a:rPr lang="ru-RU" sz="3200" b="1" i="0" u="none" strike="noStrike" kern="1200" cap="none" spc="0" dirty="0">
                <a:solidFill>
                  <a:srgbClr val="002060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ru-RU" sz="3200" b="1" i="0" u="none" strike="noStrike" kern="1200" cap="none" spc="0" dirty="0" err="1">
                <a:solidFill>
                  <a:srgbClr val="002060"/>
                </a:solidFill>
                <a:uFillTx/>
                <a:latin typeface="Arial" pitchFamily="34"/>
                <a:cs typeface="Arial" pitchFamily="34"/>
              </a:rPr>
              <a:t>жууға</a:t>
            </a:r>
            <a:r>
              <a:rPr lang="ru-RU" sz="3200" b="1" i="0" u="none" strike="noStrike" kern="1200" cap="none" spc="0" dirty="0">
                <a:solidFill>
                  <a:srgbClr val="002060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ru-RU" sz="3200" b="1" i="0" u="none" strike="noStrike" kern="1200" cap="none" spc="0" dirty="0" err="1">
                <a:solidFill>
                  <a:srgbClr val="002060"/>
                </a:solidFill>
                <a:uFillTx/>
                <a:latin typeface="Arial" pitchFamily="34"/>
                <a:cs typeface="Arial" pitchFamily="34"/>
              </a:rPr>
              <a:t>үйрету</a:t>
            </a:r>
            <a:r>
              <a:rPr lang="ru-RU" sz="3200" b="1" i="0" u="none" strike="noStrike" kern="1200" cap="none" spc="0" baseline="0" dirty="0">
                <a:solidFill>
                  <a:srgbClr val="002060"/>
                </a:solidFill>
                <a:uFillTx/>
                <a:latin typeface="Arial" pitchFamily="34"/>
                <a:cs typeface="Arial" pitchFamily="34"/>
              </a:rPr>
              <a:t> </a:t>
            </a:r>
            <a:endParaRPr lang="ru-RU" sz="3200" b="0" i="0" u="none" strike="noStrike" kern="1200" cap="none" spc="0" baseline="0" dirty="0">
              <a:solidFill>
                <a:srgbClr val="002060"/>
              </a:solidFill>
              <a:uFillTx/>
              <a:latin typeface="Arial" pitchFamily="34"/>
              <a:ea typeface="Verdana" pitchFamily="34"/>
              <a:cs typeface="Arial" pitchFamily="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865" t="8192" r="652" b="20799"/>
          <a:stretch/>
        </p:blipFill>
        <p:spPr>
          <a:xfrm>
            <a:off x="270882" y="1316064"/>
            <a:ext cx="11640457" cy="42672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915353B-5F87-4440-97C9-E95D636140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358759"/>
            <a:ext cx="1466849" cy="6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109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1147</Words>
  <Application>Microsoft Office PowerPoint</Application>
  <PresentationFormat>Широкоэкранный</PresentationFormat>
  <Paragraphs>123</Paragraphs>
  <Slides>28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AsilMiras1</dc:creator>
  <cp:lastModifiedBy>Асел Тусупбаева</cp:lastModifiedBy>
  <cp:revision>235</cp:revision>
  <cp:lastPrinted>2017-12-21T03:50:45Z</cp:lastPrinted>
  <dcterms:created xsi:type="dcterms:W3CDTF">2017-12-19T09:21:47Z</dcterms:created>
  <dcterms:modified xsi:type="dcterms:W3CDTF">2025-03-27T05:42:42Z</dcterms:modified>
</cp:coreProperties>
</file>