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 id="277" r:id="rId10"/>
    <p:sldId id="265" r:id="rId11"/>
    <p:sldId id="263" r:id="rId12"/>
    <p:sldId id="266" r:id="rId13"/>
    <p:sldId id="267" r:id="rId14"/>
    <p:sldId id="268" r:id="rId15"/>
    <p:sldId id="275" r:id="rId16"/>
    <p:sldId id="269" r:id="rId17"/>
    <p:sldId id="270" r:id="rId18"/>
    <p:sldId id="271" r:id="rId19"/>
    <p:sldId id="272" r:id="rId20"/>
    <p:sldId id="273" r:id="rId21"/>
    <p:sldId id="274" r:id="rId22"/>
    <p:sldId id="276"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theme" Target="theme/theme1.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viewProps" Target="view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presProps" Target="pres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tableStyles" Target="tableStyle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72E84B79-2A68-4169-AB9F-4B1E58DE424D}" type="datetimeFigureOut">
              <a:rPr lang="ru-RU" smtClean="0"/>
              <a:pPr/>
              <a:t>23.09.2022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30C2F3F-4E45-4B9E-951B-1602FE63F050}" type="slidenum">
              <a:rPr lang="ru-RU" smtClean="0"/>
              <a:pPr/>
              <a:t>‹#›</a:t>
            </a:fld>
            <a:endParaRPr lang="ru-RU"/>
          </a:p>
        </p:txBody>
      </p:sp>
    </p:spTree>
    <p:extLst>
      <p:ext uri="{BB962C8B-B14F-4D97-AF65-F5344CB8AC3E}">
        <p14:creationId xmlns:p14="http://schemas.microsoft.com/office/powerpoint/2010/main" val="411626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2E84B79-2A68-4169-AB9F-4B1E58DE424D}" type="datetimeFigureOut">
              <a:rPr lang="ru-RU" smtClean="0"/>
              <a:pPr/>
              <a:t>23.09.2022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30C2F3F-4E45-4B9E-951B-1602FE63F050}" type="slidenum">
              <a:rPr lang="ru-RU" smtClean="0"/>
              <a:pPr/>
              <a:t>‹#›</a:t>
            </a:fld>
            <a:endParaRPr lang="ru-RU"/>
          </a:p>
        </p:txBody>
      </p:sp>
    </p:spTree>
    <p:extLst>
      <p:ext uri="{BB962C8B-B14F-4D97-AF65-F5344CB8AC3E}">
        <p14:creationId xmlns:p14="http://schemas.microsoft.com/office/powerpoint/2010/main" val="1842193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2E84B79-2A68-4169-AB9F-4B1E58DE424D}" type="datetimeFigureOut">
              <a:rPr lang="ru-RU" smtClean="0"/>
              <a:pPr/>
              <a:t>23.09.2022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30C2F3F-4E45-4B9E-951B-1602FE63F050}" type="slidenum">
              <a:rPr lang="ru-RU" smtClean="0"/>
              <a:pPr/>
              <a:t>‹#›</a:t>
            </a:fld>
            <a:endParaRPr lang="ru-RU"/>
          </a:p>
        </p:txBody>
      </p:sp>
    </p:spTree>
    <p:extLst>
      <p:ext uri="{BB962C8B-B14F-4D97-AF65-F5344CB8AC3E}">
        <p14:creationId xmlns:p14="http://schemas.microsoft.com/office/powerpoint/2010/main" val="695479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2E84B79-2A68-4169-AB9F-4B1E58DE424D}" type="datetimeFigureOut">
              <a:rPr lang="ru-RU" smtClean="0"/>
              <a:pPr/>
              <a:t>23.09.2022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30C2F3F-4E45-4B9E-951B-1602FE63F050}" type="slidenum">
              <a:rPr lang="ru-RU" smtClean="0"/>
              <a:pPr/>
              <a:t>‹#›</a:t>
            </a:fld>
            <a:endParaRPr lang="ru-RU"/>
          </a:p>
        </p:txBody>
      </p:sp>
    </p:spTree>
    <p:extLst>
      <p:ext uri="{BB962C8B-B14F-4D97-AF65-F5344CB8AC3E}">
        <p14:creationId xmlns:p14="http://schemas.microsoft.com/office/powerpoint/2010/main" val="2249937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72E84B79-2A68-4169-AB9F-4B1E58DE424D}" type="datetimeFigureOut">
              <a:rPr lang="ru-RU" smtClean="0"/>
              <a:pPr/>
              <a:t>23.09.2022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30C2F3F-4E45-4B9E-951B-1602FE63F050}" type="slidenum">
              <a:rPr lang="ru-RU" smtClean="0"/>
              <a:pPr/>
              <a:t>‹#›</a:t>
            </a:fld>
            <a:endParaRPr lang="ru-RU"/>
          </a:p>
        </p:txBody>
      </p:sp>
    </p:spTree>
    <p:extLst>
      <p:ext uri="{BB962C8B-B14F-4D97-AF65-F5344CB8AC3E}">
        <p14:creationId xmlns:p14="http://schemas.microsoft.com/office/powerpoint/2010/main" val="2894454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72E84B79-2A68-4169-AB9F-4B1E58DE424D}" type="datetimeFigureOut">
              <a:rPr lang="ru-RU" smtClean="0"/>
              <a:pPr/>
              <a:t>23.09.2022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30C2F3F-4E45-4B9E-951B-1602FE63F050}" type="slidenum">
              <a:rPr lang="ru-RU" smtClean="0"/>
              <a:pPr/>
              <a:t>‹#›</a:t>
            </a:fld>
            <a:endParaRPr lang="ru-RU"/>
          </a:p>
        </p:txBody>
      </p:sp>
    </p:spTree>
    <p:extLst>
      <p:ext uri="{BB962C8B-B14F-4D97-AF65-F5344CB8AC3E}">
        <p14:creationId xmlns:p14="http://schemas.microsoft.com/office/powerpoint/2010/main" val="3709881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72E84B79-2A68-4169-AB9F-4B1E58DE424D}" type="datetimeFigureOut">
              <a:rPr lang="ru-RU" smtClean="0"/>
              <a:pPr/>
              <a:t>23.09.2022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30C2F3F-4E45-4B9E-951B-1602FE63F050}" type="slidenum">
              <a:rPr lang="ru-RU" smtClean="0"/>
              <a:pPr/>
              <a:t>‹#›</a:t>
            </a:fld>
            <a:endParaRPr lang="ru-RU"/>
          </a:p>
        </p:txBody>
      </p:sp>
    </p:spTree>
    <p:extLst>
      <p:ext uri="{BB962C8B-B14F-4D97-AF65-F5344CB8AC3E}">
        <p14:creationId xmlns:p14="http://schemas.microsoft.com/office/powerpoint/2010/main" val="142593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72E84B79-2A68-4169-AB9F-4B1E58DE424D}" type="datetimeFigureOut">
              <a:rPr lang="ru-RU" smtClean="0"/>
              <a:pPr/>
              <a:t>23.09.2022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30C2F3F-4E45-4B9E-951B-1602FE63F050}" type="slidenum">
              <a:rPr lang="ru-RU" smtClean="0"/>
              <a:pPr/>
              <a:t>‹#›</a:t>
            </a:fld>
            <a:endParaRPr lang="ru-RU"/>
          </a:p>
        </p:txBody>
      </p:sp>
    </p:spTree>
    <p:extLst>
      <p:ext uri="{BB962C8B-B14F-4D97-AF65-F5344CB8AC3E}">
        <p14:creationId xmlns:p14="http://schemas.microsoft.com/office/powerpoint/2010/main" val="3669470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2E84B79-2A68-4169-AB9F-4B1E58DE424D}" type="datetimeFigureOut">
              <a:rPr lang="ru-RU" smtClean="0"/>
              <a:pPr/>
              <a:t>23.09.2022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30C2F3F-4E45-4B9E-951B-1602FE63F050}" type="slidenum">
              <a:rPr lang="ru-RU" smtClean="0"/>
              <a:pPr/>
              <a:t>‹#›</a:t>
            </a:fld>
            <a:endParaRPr lang="ru-RU"/>
          </a:p>
        </p:txBody>
      </p:sp>
    </p:spTree>
    <p:extLst>
      <p:ext uri="{BB962C8B-B14F-4D97-AF65-F5344CB8AC3E}">
        <p14:creationId xmlns:p14="http://schemas.microsoft.com/office/powerpoint/2010/main" val="1530637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72E84B79-2A68-4169-AB9F-4B1E58DE424D}" type="datetimeFigureOut">
              <a:rPr lang="ru-RU" smtClean="0"/>
              <a:pPr/>
              <a:t>23.09.2022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30C2F3F-4E45-4B9E-951B-1602FE63F050}" type="slidenum">
              <a:rPr lang="ru-RU" smtClean="0"/>
              <a:pPr/>
              <a:t>‹#›</a:t>
            </a:fld>
            <a:endParaRPr lang="ru-RU"/>
          </a:p>
        </p:txBody>
      </p:sp>
    </p:spTree>
    <p:extLst>
      <p:ext uri="{BB962C8B-B14F-4D97-AF65-F5344CB8AC3E}">
        <p14:creationId xmlns:p14="http://schemas.microsoft.com/office/powerpoint/2010/main" val="2159710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72E84B79-2A68-4169-AB9F-4B1E58DE424D}" type="datetimeFigureOut">
              <a:rPr lang="ru-RU" smtClean="0"/>
              <a:pPr/>
              <a:t>23.09.2022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30C2F3F-4E45-4B9E-951B-1602FE63F050}" type="slidenum">
              <a:rPr lang="ru-RU" smtClean="0"/>
              <a:pPr/>
              <a:t>‹#›</a:t>
            </a:fld>
            <a:endParaRPr lang="ru-RU"/>
          </a:p>
        </p:txBody>
      </p:sp>
    </p:spTree>
    <p:extLst>
      <p:ext uri="{BB962C8B-B14F-4D97-AF65-F5344CB8AC3E}">
        <p14:creationId xmlns:p14="http://schemas.microsoft.com/office/powerpoint/2010/main" val="2582731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image" Target="../media/image1.jpe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E84B79-2A68-4169-AB9F-4B1E58DE424D}" type="datetimeFigureOut">
              <a:rPr lang="ru-RU" smtClean="0"/>
              <a:pPr/>
              <a:t>23.09.2022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0C2F3F-4E45-4B9E-951B-1602FE63F050}" type="slidenum">
              <a:rPr lang="ru-RU" smtClean="0"/>
              <a:pPr/>
              <a:t>‹#›</a:t>
            </a:fld>
            <a:endParaRPr lang="ru-RU"/>
          </a:p>
        </p:txBody>
      </p:sp>
    </p:spTree>
    <p:extLst>
      <p:ext uri="{BB962C8B-B14F-4D97-AF65-F5344CB8AC3E}">
        <p14:creationId xmlns:p14="http://schemas.microsoft.com/office/powerpoint/2010/main" val="42464366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8" Type="http://schemas.openxmlformats.org/officeDocument/2006/relationships/image" Target="../media/image10.jpeg" /><Relationship Id="rId3" Type="http://schemas.openxmlformats.org/officeDocument/2006/relationships/slide" Target="slide17.xml" /><Relationship Id="rId7" Type="http://schemas.openxmlformats.org/officeDocument/2006/relationships/slide" Target="slide21.xml" /><Relationship Id="rId2" Type="http://schemas.openxmlformats.org/officeDocument/2006/relationships/slide" Target="slide16.xml" /><Relationship Id="rId1" Type="http://schemas.openxmlformats.org/officeDocument/2006/relationships/slideLayout" Target="../slideLayouts/slideLayout7.xml" /><Relationship Id="rId6" Type="http://schemas.openxmlformats.org/officeDocument/2006/relationships/slide" Target="slide20.xml" /><Relationship Id="rId5" Type="http://schemas.openxmlformats.org/officeDocument/2006/relationships/slide" Target="slide19.xml" /><Relationship Id="rId4" Type="http://schemas.openxmlformats.org/officeDocument/2006/relationships/slide" Target="slide18.xml" /><Relationship Id="rId9" Type="http://schemas.microsoft.com/office/2007/relationships/hdphoto" Target="../media/hdphoto2.wdp" /></Relationships>
</file>

<file path=ppt/slides/_rels/slide11.xml.rels><?xml version="1.0" encoding="UTF-8" standalone="yes"?>
<Relationships xmlns="http://schemas.openxmlformats.org/package/2006/relationships"><Relationship Id="rId3" Type="http://schemas.openxmlformats.org/officeDocument/2006/relationships/slide" Target="slide12.xml" /><Relationship Id="rId7" Type="http://schemas.openxmlformats.org/officeDocument/2006/relationships/slide" Target="slide22.xml" /><Relationship Id="rId2" Type="http://schemas.openxmlformats.org/officeDocument/2006/relationships/image" Target="../media/image11.gif" /><Relationship Id="rId1" Type="http://schemas.openxmlformats.org/officeDocument/2006/relationships/slideLayout" Target="../slideLayouts/slideLayout7.xml" /><Relationship Id="rId6" Type="http://schemas.openxmlformats.org/officeDocument/2006/relationships/slide" Target="slide13.xml" /><Relationship Id="rId5" Type="http://schemas.openxmlformats.org/officeDocument/2006/relationships/slide" Target="slide15.xml" /><Relationship Id="rId4" Type="http://schemas.openxmlformats.org/officeDocument/2006/relationships/slide" Target="slide14.xml" /></Relationships>
</file>

<file path=ppt/slides/_rels/slide12.xml.rels><?xml version="1.0" encoding="UTF-8" standalone="yes"?>
<Relationships xmlns="http://schemas.openxmlformats.org/package/2006/relationships"><Relationship Id="rId3" Type="http://schemas.openxmlformats.org/officeDocument/2006/relationships/slide" Target="slide11.xml" /><Relationship Id="rId2" Type="http://schemas.openxmlformats.org/officeDocument/2006/relationships/image" Target="../media/image12.jpeg" /><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3" Type="http://schemas.openxmlformats.org/officeDocument/2006/relationships/slide" Target="slide11.xml" /><Relationship Id="rId2" Type="http://schemas.openxmlformats.org/officeDocument/2006/relationships/image" Target="../media/image13.jpeg" /><Relationship Id="rId1" Type="http://schemas.openxmlformats.org/officeDocument/2006/relationships/slideLayout" Target="../slideLayouts/slideLayout7.xml" /></Relationships>
</file>

<file path=ppt/slides/_rels/slide14.xml.rels><?xml version="1.0" encoding="UTF-8" standalone="yes"?>
<Relationships xmlns="http://schemas.openxmlformats.org/package/2006/relationships"><Relationship Id="rId3" Type="http://schemas.openxmlformats.org/officeDocument/2006/relationships/slide" Target="slide11.xml" /><Relationship Id="rId2" Type="http://schemas.openxmlformats.org/officeDocument/2006/relationships/image" Target="../media/image14.jpeg" /><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3" Type="http://schemas.openxmlformats.org/officeDocument/2006/relationships/slide" Target="slide11.xml" /><Relationship Id="rId2" Type="http://schemas.openxmlformats.org/officeDocument/2006/relationships/image" Target="../media/image15.jpeg" /><Relationship Id="rId1" Type="http://schemas.openxmlformats.org/officeDocument/2006/relationships/slideLayout" Target="../slideLayouts/slideLayout7.xml" /></Relationships>
</file>

<file path=ppt/slides/_rels/slide16.xml.rels><?xml version="1.0" encoding="UTF-8" standalone="yes"?>
<Relationships xmlns="http://schemas.openxmlformats.org/package/2006/relationships"><Relationship Id="rId2" Type="http://schemas.openxmlformats.org/officeDocument/2006/relationships/slide" Target="slide10.xml" /><Relationship Id="rId1" Type="http://schemas.openxmlformats.org/officeDocument/2006/relationships/slideLayout" Target="../slideLayouts/slideLayout7.xml" /></Relationships>
</file>

<file path=ppt/slides/_rels/slide17.xml.rels><?xml version="1.0" encoding="UTF-8" standalone="yes"?>
<Relationships xmlns="http://schemas.openxmlformats.org/package/2006/relationships"><Relationship Id="rId2" Type="http://schemas.openxmlformats.org/officeDocument/2006/relationships/slide" Target="slide10.xml" /><Relationship Id="rId1" Type="http://schemas.openxmlformats.org/officeDocument/2006/relationships/slideLayout" Target="../slideLayouts/slideLayout7.xml" /></Relationships>
</file>

<file path=ppt/slides/_rels/slide18.xml.rels><?xml version="1.0" encoding="UTF-8" standalone="yes"?>
<Relationships xmlns="http://schemas.openxmlformats.org/package/2006/relationships"><Relationship Id="rId2" Type="http://schemas.openxmlformats.org/officeDocument/2006/relationships/slide" Target="slide10.xml" /><Relationship Id="rId1" Type="http://schemas.openxmlformats.org/officeDocument/2006/relationships/slideLayout" Target="../slideLayouts/slideLayout7.xml" /></Relationships>
</file>

<file path=ppt/slides/_rels/slide19.xml.rels><?xml version="1.0" encoding="UTF-8" standalone="yes"?>
<Relationships xmlns="http://schemas.openxmlformats.org/package/2006/relationships"><Relationship Id="rId2" Type="http://schemas.openxmlformats.org/officeDocument/2006/relationships/slide" Target="slide10.xml" /><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2.jpeg" /><Relationship Id="rId1" Type="http://schemas.openxmlformats.org/officeDocument/2006/relationships/slideLayout" Target="../slideLayouts/slideLayout7.xml" /></Relationships>
</file>

<file path=ppt/slides/_rels/slide20.xml.rels><?xml version="1.0" encoding="UTF-8" standalone="yes"?>
<Relationships xmlns="http://schemas.openxmlformats.org/package/2006/relationships"><Relationship Id="rId2" Type="http://schemas.openxmlformats.org/officeDocument/2006/relationships/slide" Target="slide10.xml" /><Relationship Id="rId1" Type="http://schemas.openxmlformats.org/officeDocument/2006/relationships/slideLayout" Target="../slideLayouts/slideLayout7.xml" /></Relationships>
</file>

<file path=ppt/slides/_rels/slide21.xml.rels><?xml version="1.0" encoding="UTF-8" standalone="yes"?>
<Relationships xmlns="http://schemas.openxmlformats.org/package/2006/relationships"><Relationship Id="rId2" Type="http://schemas.openxmlformats.org/officeDocument/2006/relationships/slide" Target="slide10.xml" /><Relationship Id="rId1" Type="http://schemas.openxmlformats.org/officeDocument/2006/relationships/slideLayout" Target="../slideLayouts/slideLayout7.xml" /></Relationships>
</file>

<file path=ppt/slides/_rels/slide22.xml.rels><?xml version="1.0" encoding="UTF-8" standalone="yes"?>
<Relationships xmlns="http://schemas.openxmlformats.org/package/2006/relationships"><Relationship Id="rId3" Type="http://schemas.openxmlformats.org/officeDocument/2006/relationships/image" Target="../media/image17.jpeg" /><Relationship Id="rId7" Type="http://schemas.openxmlformats.org/officeDocument/2006/relationships/image" Target="../media/image21.jpeg" /><Relationship Id="rId2" Type="http://schemas.openxmlformats.org/officeDocument/2006/relationships/image" Target="../media/image16.jpeg" /><Relationship Id="rId1" Type="http://schemas.openxmlformats.org/officeDocument/2006/relationships/slideLayout" Target="../slideLayouts/slideLayout7.xml" /><Relationship Id="rId6" Type="http://schemas.openxmlformats.org/officeDocument/2006/relationships/image" Target="../media/image20.jpeg" /><Relationship Id="rId5" Type="http://schemas.openxmlformats.org/officeDocument/2006/relationships/image" Target="../media/image19.jpeg" /><Relationship Id="rId4" Type="http://schemas.openxmlformats.org/officeDocument/2006/relationships/image" Target="../media/image18.jpeg" /></Relationships>
</file>

<file path=ppt/slides/_rels/slide3.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3" Type="http://schemas.openxmlformats.org/officeDocument/2006/relationships/image" Target="../media/image7.jpeg" /><Relationship Id="rId2" Type="http://schemas.openxmlformats.org/officeDocument/2006/relationships/image" Target="../media/image6.jpeg" /><Relationship Id="rId1" Type="http://schemas.openxmlformats.org/officeDocument/2006/relationships/slideLayout" Target="../slideLayouts/slideLayout7.xml" /><Relationship Id="rId4" Type="http://schemas.microsoft.com/office/2007/relationships/hdphoto" Target="../media/hdphoto1.wdp" /></Relationships>
</file>

<file path=ppt/slides/_rels/slide7.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2" Type="http://schemas.openxmlformats.org/officeDocument/2006/relationships/hyperlink" Target="&#1058;&#1077;&#1089;&#1090;%20&#1040;&#1081;&#1079;&#1077;&#1085;&#1082;&#1072;%20(&#1087;&#1086;&#1076;&#1088;&#1086;&#1089;&#1090;&#1082;&#1086;&#1074;&#1099;&#1081;).exe" TargetMode="External" /><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2492896"/>
            <a:ext cx="7772400" cy="1470025"/>
          </a:xfrm>
        </p:spPr>
        <p:txBody>
          <a:bodyPr>
            <a:normAutofit fontScale="90000"/>
          </a:bodyPr>
          <a:lstStyle/>
          <a:p>
            <a:r>
              <a:rPr lang="ru-RU" b="1" dirty="0">
                <a:solidFill>
                  <a:schemeClr val="tx2"/>
                </a:solidFill>
                <a:latin typeface="Comic Sans MS" pitchFamily="66" charset="0"/>
              </a:rPr>
              <a:t>Влияние типа темперамента на выбор профессии</a:t>
            </a:r>
          </a:p>
        </p:txBody>
      </p:sp>
    </p:spTree>
    <p:extLst>
      <p:ext uri="{BB962C8B-B14F-4D97-AF65-F5344CB8AC3E}">
        <p14:creationId xmlns:p14="http://schemas.microsoft.com/office/powerpoint/2010/main" val="37336202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Rot="1" noChangeArrowheads="1"/>
          </p:cNvSpPr>
          <p:nvPr/>
        </p:nvSpPr>
        <p:spPr>
          <a:xfrm>
            <a:off x="323850" y="764704"/>
            <a:ext cx="5256262" cy="619283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Wingdings" pitchFamily="2" charset="2"/>
              <a:buNone/>
              <a:defRPr/>
            </a:pPr>
            <a:r>
              <a:rPr lang="ru-RU" sz="2800" dirty="0"/>
              <a:t> </a:t>
            </a:r>
            <a:r>
              <a:rPr lang="ru-RU" sz="1800" b="1" dirty="0"/>
              <a:t>Интерпретация результатов</a:t>
            </a:r>
          </a:p>
          <a:p>
            <a:pPr algn="ctr">
              <a:buFont typeface="Wingdings" pitchFamily="2" charset="2"/>
              <a:buNone/>
              <a:defRPr/>
            </a:pPr>
            <a:r>
              <a:rPr lang="ru-RU" sz="1800" b="1" dirty="0"/>
              <a:t>Шкала «Интроверсия – экстраверсия»:</a:t>
            </a:r>
          </a:p>
          <a:p>
            <a:pPr>
              <a:buFont typeface="Wingdings" pitchFamily="2" charset="2"/>
              <a:buNone/>
              <a:defRPr/>
            </a:pPr>
            <a:r>
              <a:rPr lang="ru-RU" sz="1800" b="1" dirty="0">
                <a:solidFill>
                  <a:srgbClr val="C00000"/>
                </a:solidFill>
              </a:rPr>
              <a:t>1 – 11 баллов</a:t>
            </a:r>
            <a:r>
              <a:rPr lang="ru-RU" sz="1800" dirty="0"/>
              <a:t>. </a:t>
            </a:r>
            <a:r>
              <a:rPr lang="ru-RU" sz="1800" dirty="0">
                <a:hlinkClick r:id="rId2" action="ppaction://hlinksldjump"/>
              </a:rPr>
              <a:t>Вы интроверт.</a:t>
            </a:r>
            <a:endParaRPr lang="ru-RU" sz="1800" dirty="0"/>
          </a:p>
          <a:p>
            <a:pPr>
              <a:buFont typeface="Wingdings" pitchFamily="2" charset="2"/>
              <a:buNone/>
              <a:defRPr/>
            </a:pPr>
            <a:r>
              <a:rPr lang="ru-RU" sz="1800" b="1" dirty="0">
                <a:solidFill>
                  <a:srgbClr val="C00000"/>
                </a:solidFill>
              </a:rPr>
              <a:t>12 – 13 баллов</a:t>
            </a:r>
            <a:r>
              <a:rPr lang="ru-RU" sz="1800" dirty="0"/>
              <a:t>. </a:t>
            </a:r>
            <a:r>
              <a:rPr lang="ru-RU" sz="1800" dirty="0">
                <a:hlinkClick r:id="rId3" action="ppaction://hlinksldjump"/>
              </a:rPr>
              <a:t>Вы амбиверт</a:t>
            </a:r>
            <a:r>
              <a:rPr lang="ru-RU" sz="1800" dirty="0"/>
              <a:t>.</a:t>
            </a:r>
          </a:p>
          <a:p>
            <a:pPr>
              <a:buFont typeface="Wingdings" pitchFamily="2" charset="2"/>
              <a:buNone/>
              <a:defRPr/>
            </a:pPr>
            <a:r>
              <a:rPr lang="ru-RU" sz="1800" b="1" dirty="0">
                <a:solidFill>
                  <a:srgbClr val="C00000"/>
                </a:solidFill>
              </a:rPr>
              <a:t>14 – 24 балла. </a:t>
            </a:r>
            <a:r>
              <a:rPr lang="ru-RU" sz="1800" dirty="0">
                <a:hlinkClick r:id="rId4" action="ppaction://hlinksldjump"/>
              </a:rPr>
              <a:t>Вы экстраверт.</a:t>
            </a:r>
            <a:endParaRPr lang="ru-RU" sz="1800" dirty="0"/>
          </a:p>
          <a:p>
            <a:pPr algn="ctr">
              <a:buFont typeface="Wingdings" pitchFamily="2" charset="2"/>
              <a:buNone/>
              <a:defRPr/>
            </a:pPr>
            <a:r>
              <a:rPr lang="ru-RU" sz="1800" b="1" dirty="0"/>
              <a:t>Шкала «Нейротизм ( стабильность – чувственность)»:</a:t>
            </a:r>
          </a:p>
          <a:p>
            <a:pPr>
              <a:buFont typeface="Wingdings" pitchFamily="2" charset="2"/>
              <a:buNone/>
              <a:defRPr/>
            </a:pPr>
            <a:r>
              <a:rPr lang="ru-RU" sz="1800" b="1" dirty="0">
                <a:solidFill>
                  <a:srgbClr val="C00000"/>
                </a:solidFill>
              </a:rPr>
              <a:t>1 – 10 баллов</a:t>
            </a:r>
            <a:r>
              <a:rPr lang="ru-RU" sz="1800" dirty="0"/>
              <a:t>. </a:t>
            </a:r>
            <a:r>
              <a:rPr lang="ru-RU" sz="1800" dirty="0">
                <a:hlinkClick r:id="rId5" action="ppaction://hlinksldjump"/>
              </a:rPr>
              <a:t>Вас трудно вывести из терпения.</a:t>
            </a:r>
            <a:endParaRPr lang="ru-RU" sz="1800" dirty="0"/>
          </a:p>
          <a:p>
            <a:pPr>
              <a:buFont typeface="Wingdings" pitchFamily="2" charset="2"/>
              <a:buNone/>
              <a:defRPr/>
            </a:pPr>
            <a:r>
              <a:rPr lang="ru-RU" sz="1800" b="1" dirty="0">
                <a:solidFill>
                  <a:srgbClr val="C00000"/>
                </a:solidFill>
              </a:rPr>
              <a:t>11 – 14 баллов</a:t>
            </a:r>
            <a:r>
              <a:rPr lang="ru-RU" sz="1800" b="1" dirty="0">
                <a:solidFill>
                  <a:srgbClr val="C00000"/>
                </a:solidFill>
                <a:hlinkClick r:id="rId6" action="ppaction://hlinksldjump"/>
              </a:rPr>
              <a:t>. </a:t>
            </a:r>
            <a:r>
              <a:rPr lang="ru-RU" sz="1800" dirty="0">
                <a:hlinkClick r:id="rId6" action="ppaction://hlinksldjump"/>
              </a:rPr>
              <a:t>Вы эмоционально стабильны.</a:t>
            </a:r>
            <a:endParaRPr lang="ru-RU" sz="1800" dirty="0"/>
          </a:p>
          <a:p>
            <a:pPr>
              <a:buFont typeface="Wingdings" pitchFamily="2" charset="2"/>
              <a:buNone/>
              <a:defRPr/>
            </a:pPr>
            <a:r>
              <a:rPr lang="ru-RU" sz="1800" b="1" dirty="0">
                <a:solidFill>
                  <a:srgbClr val="C00000"/>
                </a:solidFill>
              </a:rPr>
              <a:t>15 – 24 балла. </a:t>
            </a:r>
            <a:r>
              <a:rPr lang="ru-RU" sz="1800" dirty="0">
                <a:hlinkClick r:id="rId7" action="ppaction://hlinksldjump"/>
              </a:rPr>
              <a:t>Вы эмоционально неустойчивы.</a:t>
            </a:r>
            <a:endParaRPr lang="ru-RU" sz="1800" dirty="0"/>
          </a:p>
          <a:p>
            <a:pPr algn="ctr">
              <a:buFont typeface="Wingdings" pitchFamily="2" charset="2"/>
              <a:buNone/>
              <a:defRPr/>
            </a:pPr>
            <a:r>
              <a:rPr lang="ru-RU" sz="1800" b="1" dirty="0"/>
              <a:t>Шкала «Лжи»:</a:t>
            </a:r>
          </a:p>
          <a:p>
            <a:pPr>
              <a:buFont typeface="Wingdings" pitchFamily="2" charset="2"/>
              <a:buNone/>
              <a:defRPr/>
            </a:pPr>
            <a:r>
              <a:rPr lang="ru-RU" sz="1800" b="1" dirty="0"/>
              <a:t>1 – 3</a:t>
            </a:r>
            <a:r>
              <a:rPr lang="ru-RU" sz="1800" dirty="0"/>
              <a:t> баллов. Результаты теста достоверны.</a:t>
            </a:r>
          </a:p>
          <a:p>
            <a:pPr>
              <a:buFont typeface="Wingdings" pitchFamily="2" charset="2"/>
              <a:buNone/>
              <a:defRPr/>
            </a:pPr>
            <a:r>
              <a:rPr lang="ru-RU" sz="1800" b="1" dirty="0"/>
              <a:t>4</a:t>
            </a:r>
            <a:r>
              <a:rPr lang="ru-RU" sz="1800" dirty="0"/>
              <a:t> балла и выше рассматриваются как критические. Возможно, вы подсознательно стремились давать  «хорошие», «правильные» ответы. </a:t>
            </a:r>
          </a:p>
          <a:p>
            <a:pPr>
              <a:buFont typeface="Wingdings" pitchFamily="2" charset="2"/>
              <a:buNone/>
              <a:defRPr/>
            </a:pPr>
            <a:endParaRPr lang="ru-RU" sz="2400" b="1" dirty="0">
              <a:solidFill>
                <a:schemeClr val="hlink"/>
              </a:solidFill>
            </a:endParaRPr>
          </a:p>
          <a:p>
            <a:pPr>
              <a:buFont typeface="Wingdings" pitchFamily="2" charset="2"/>
              <a:buNone/>
              <a:defRPr/>
            </a:pPr>
            <a:endParaRPr lang="ru-RU" sz="2000" dirty="0"/>
          </a:p>
        </p:txBody>
      </p:sp>
      <p:pic>
        <p:nvPicPr>
          <p:cNvPr id="8196" name="Picture 4" descr="http://www.yolatrud.ru/upload/temperament.jpg"/>
          <p:cNvPicPr>
            <a:picLocks noChangeAspect="1" noChangeArrowheads="1"/>
          </p:cNvPicPr>
          <p:nvPr/>
        </p:nvPicPr>
        <p:blipFill>
          <a:blip r:embed="rId8" cstate="print">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381625" y="1556792"/>
            <a:ext cx="3762375" cy="4095750"/>
          </a:xfrm>
          <a:prstGeom prst="rect">
            <a:avLst/>
          </a:prstGeom>
          <a:noFill/>
          <a:extLst>
            <a:ext uri="{909E8E84-426E-40DD-AFC4-6F175D3DCCD1}">
              <a14:hiddenFill xmlns:a14="http://schemas.microsoft.com/office/drawing/2010/main">
                <a:solidFill>
                  <a:srgbClr val="FFFFFF"/>
                </a:solidFill>
              </a14:hiddenFill>
            </a:ext>
          </a:extLst>
        </p:spPr>
      </p:pic>
      <p:sp>
        <p:nvSpPr>
          <p:cNvPr id="3" name="Управляющая кнопка: далее 2">
            <a:hlinkClick r:id="" action="ppaction://hlinkshowjump?jump=nextslide" highlightClick="1"/>
          </p:cNvPr>
          <p:cNvSpPr/>
          <p:nvPr/>
        </p:nvSpPr>
        <p:spPr>
          <a:xfrm>
            <a:off x="8028384" y="6093296"/>
            <a:ext cx="648072"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170853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to="" calcmode="lin" valueType="num">
                                      <p:cBhvr>
                                        <p:cTn id="7" dur="1" fill="hold"/>
                                        <p:tgtEl>
                                          <p:spTgt spid="2">
                                            <p:txEl>
                                              <p:pRg st="0" end="0"/>
                                            </p:txEl>
                                          </p:spTgt>
                                        </p:tgtEl>
                                        <p:attrNameLst>
                                          <p:attrName/>
                                        </p:attrNameLst>
                                      </p:cBhvr>
                                    </p:anim>
                                  </p:childTnLst>
                                </p:cTn>
                              </p:par>
                            </p:childTnLst>
                          </p:cTn>
                        </p:par>
                        <p:par>
                          <p:cTn id="8" fill="hold">
                            <p:stCondLst>
                              <p:cond delay="0"/>
                            </p:stCondLst>
                            <p:childTnLst>
                              <p:par>
                                <p:cTn id="9" presetID="24" presetClass="entr" presetSubtype="0"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to="" calcmode="lin" valueType="num">
                                      <p:cBhvr>
                                        <p:cTn id="11" dur="1" fill="hold"/>
                                        <p:tgtEl>
                                          <p:spTgt spid="2">
                                            <p:txEl>
                                              <p:pRg st="1" end="1"/>
                                            </p:txEl>
                                          </p:spTgt>
                                        </p:tgtEl>
                                        <p:attrNameLst>
                                          <p:attrName/>
                                        </p:attrNameLst>
                                      </p:cBhvr>
                                    </p:anim>
                                  </p:childTnLst>
                                </p:cTn>
                              </p:par>
                            </p:childTnLst>
                          </p:cTn>
                        </p:par>
                        <p:par>
                          <p:cTn id="12" fill="hold">
                            <p:stCondLst>
                              <p:cond delay="0"/>
                            </p:stCondLst>
                            <p:childTnLst>
                              <p:par>
                                <p:cTn id="13" presetID="24" presetClass="entr" presetSubtype="0"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to="" calcmode="lin" valueType="num">
                                      <p:cBhvr>
                                        <p:cTn id="15" dur="1" fill="hold"/>
                                        <p:tgtEl>
                                          <p:spTgt spid="2">
                                            <p:txEl>
                                              <p:pRg st="2" end="2"/>
                                            </p:txEl>
                                          </p:spTgt>
                                        </p:tgtEl>
                                        <p:attrNameLst>
                                          <p:attrName/>
                                        </p:attrNameLst>
                                      </p:cBhvr>
                                    </p:anim>
                                  </p:childTnLst>
                                </p:cTn>
                              </p:par>
                            </p:childTnLst>
                          </p:cTn>
                        </p:par>
                        <p:par>
                          <p:cTn id="16" fill="hold">
                            <p:stCondLst>
                              <p:cond delay="0"/>
                            </p:stCondLst>
                            <p:childTnLst>
                              <p:par>
                                <p:cTn id="17" presetID="24" presetClass="entr" presetSubtype="0" fill="hold" grpId="0"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to="" calcmode="lin" valueType="num">
                                      <p:cBhvr>
                                        <p:cTn id="19" dur="1" fill="hold"/>
                                        <p:tgtEl>
                                          <p:spTgt spid="2">
                                            <p:txEl>
                                              <p:pRg st="3" end="3"/>
                                            </p:txEl>
                                          </p:spTgt>
                                        </p:tgtEl>
                                        <p:attrNameLst>
                                          <p:attrName/>
                                        </p:attrNameLst>
                                      </p:cBhvr>
                                    </p:anim>
                                  </p:childTnLst>
                                </p:cTn>
                              </p:par>
                            </p:childTnLst>
                          </p:cTn>
                        </p:par>
                        <p:par>
                          <p:cTn id="20" fill="hold">
                            <p:stCondLst>
                              <p:cond delay="0"/>
                            </p:stCondLst>
                            <p:childTnLst>
                              <p:par>
                                <p:cTn id="21" presetID="24" presetClass="entr" presetSubtype="0" fill="hold" grpId="0"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to="" calcmode="lin" valueType="num">
                                      <p:cBhvr>
                                        <p:cTn id="23" dur="1" fill="hold"/>
                                        <p:tgtEl>
                                          <p:spTgt spid="2">
                                            <p:txEl>
                                              <p:pRg st="4" end="4"/>
                                            </p:txEl>
                                          </p:spTgt>
                                        </p:tgtEl>
                                        <p:attrNameLst>
                                          <p:attrName/>
                                        </p:attrNameLst>
                                      </p:cBhvr>
                                    </p:anim>
                                  </p:childTnLst>
                                </p:cTn>
                              </p:par>
                            </p:childTnLst>
                          </p:cTn>
                        </p:par>
                        <p:par>
                          <p:cTn id="24" fill="hold">
                            <p:stCondLst>
                              <p:cond delay="0"/>
                            </p:stCondLst>
                            <p:childTnLst>
                              <p:par>
                                <p:cTn id="25" presetID="24" presetClass="entr" presetSubtype="0" fill="hold" grpId="0" nodeType="after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 to="" calcmode="lin" valueType="num">
                                      <p:cBhvr>
                                        <p:cTn id="27" dur="1" fill="hold"/>
                                        <p:tgtEl>
                                          <p:spTgt spid="2">
                                            <p:txEl>
                                              <p:pRg st="5" end="5"/>
                                            </p:txEl>
                                          </p:spTgt>
                                        </p:tgtEl>
                                        <p:attrNameLst>
                                          <p:attrName/>
                                        </p:attrNameLst>
                                      </p:cBhvr>
                                    </p:anim>
                                  </p:childTnLst>
                                </p:cTn>
                              </p:par>
                            </p:childTnLst>
                          </p:cTn>
                        </p:par>
                        <p:par>
                          <p:cTn id="28" fill="hold">
                            <p:stCondLst>
                              <p:cond delay="0"/>
                            </p:stCondLst>
                            <p:childTnLst>
                              <p:par>
                                <p:cTn id="29" presetID="24" presetClass="entr" presetSubtype="0" fill="hold" grpId="0" nodeType="after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to="" calcmode="lin" valueType="num">
                                      <p:cBhvr>
                                        <p:cTn id="31" dur="1" fill="hold"/>
                                        <p:tgtEl>
                                          <p:spTgt spid="2">
                                            <p:txEl>
                                              <p:pRg st="6" end="6"/>
                                            </p:txEl>
                                          </p:spTgt>
                                        </p:tgtEl>
                                        <p:attrNameLst>
                                          <p:attrName/>
                                        </p:attrNameLst>
                                      </p:cBhvr>
                                    </p:anim>
                                  </p:childTnLst>
                                </p:cTn>
                              </p:par>
                            </p:childTnLst>
                          </p:cTn>
                        </p:par>
                        <p:par>
                          <p:cTn id="32" fill="hold">
                            <p:stCondLst>
                              <p:cond delay="0"/>
                            </p:stCondLst>
                            <p:childTnLst>
                              <p:par>
                                <p:cTn id="33" presetID="24" presetClass="entr" presetSubtype="0" fill="hold" grpId="0" nodeType="after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anim to="" calcmode="lin" valueType="num">
                                      <p:cBhvr>
                                        <p:cTn id="35" dur="1" fill="hold"/>
                                        <p:tgtEl>
                                          <p:spTgt spid="2">
                                            <p:txEl>
                                              <p:pRg st="7" end="7"/>
                                            </p:txEl>
                                          </p:spTgt>
                                        </p:tgtEl>
                                        <p:attrNameLst>
                                          <p:attrName/>
                                        </p:attrNameLst>
                                      </p:cBhvr>
                                    </p:anim>
                                  </p:childTnLst>
                                </p:cTn>
                              </p:par>
                            </p:childTnLst>
                          </p:cTn>
                        </p:par>
                        <p:par>
                          <p:cTn id="36" fill="hold">
                            <p:stCondLst>
                              <p:cond delay="0"/>
                            </p:stCondLst>
                            <p:childTnLst>
                              <p:par>
                                <p:cTn id="37" presetID="24" presetClass="entr" presetSubtype="0" fill="hold" grpId="0" nodeType="after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anim to="" calcmode="lin" valueType="num">
                                      <p:cBhvr>
                                        <p:cTn id="39" dur="1" fill="hold"/>
                                        <p:tgtEl>
                                          <p:spTgt spid="2">
                                            <p:txEl>
                                              <p:pRg st="8" end="8"/>
                                            </p:txEl>
                                          </p:spTgt>
                                        </p:tgtEl>
                                        <p:attrNameLst>
                                          <p:attrName/>
                                        </p:attrNameLst>
                                      </p:cBhvr>
                                    </p:anim>
                                  </p:childTnLst>
                                </p:cTn>
                              </p:par>
                            </p:childTnLst>
                          </p:cTn>
                        </p:par>
                        <p:par>
                          <p:cTn id="40" fill="hold">
                            <p:stCondLst>
                              <p:cond delay="0"/>
                            </p:stCondLst>
                            <p:childTnLst>
                              <p:par>
                                <p:cTn id="41" presetID="24" presetClass="entr" presetSubtype="0" fill="hold" grpId="0" nodeType="after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anim to="" calcmode="lin" valueType="num">
                                      <p:cBhvr>
                                        <p:cTn id="43" dur="1" fill="hold"/>
                                        <p:tgtEl>
                                          <p:spTgt spid="2">
                                            <p:txEl>
                                              <p:pRg st="9" end="9"/>
                                            </p:txEl>
                                          </p:spTgt>
                                        </p:tgtEl>
                                        <p:attrNameLst>
                                          <p:attrName/>
                                        </p:attrNameLst>
                                      </p:cBhvr>
                                    </p:anim>
                                  </p:childTnLst>
                                </p:cTn>
                              </p:par>
                            </p:childTnLst>
                          </p:cTn>
                        </p:par>
                        <p:par>
                          <p:cTn id="44" fill="hold">
                            <p:stCondLst>
                              <p:cond delay="0"/>
                            </p:stCondLst>
                            <p:childTnLst>
                              <p:par>
                                <p:cTn id="45" presetID="24" presetClass="entr" presetSubtype="0" fill="hold" grpId="0" nodeType="after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anim to="" calcmode="lin" valueType="num">
                                      <p:cBhvr>
                                        <p:cTn id="47" dur="1" fill="hold"/>
                                        <p:tgtEl>
                                          <p:spTgt spid="2">
                                            <p:txEl>
                                              <p:pRg st="10" end="10"/>
                                            </p:txEl>
                                          </p:spTgt>
                                        </p:tgtEl>
                                        <p:attrNameLst>
                                          <p:attrName/>
                                        </p:attrNameLst>
                                      </p:cBhvr>
                                    </p:anim>
                                  </p:childTnLst>
                                </p:cTn>
                              </p:par>
                            </p:childTnLst>
                          </p:cTn>
                        </p:par>
                        <p:par>
                          <p:cTn id="48" fill="hold">
                            <p:stCondLst>
                              <p:cond delay="0"/>
                            </p:stCondLst>
                            <p:childTnLst>
                              <p:par>
                                <p:cTn id="49" presetID="24" presetClass="entr" presetSubtype="0" fill="hold" grpId="0" nodeType="afterEffect">
                                  <p:stCondLst>
                                    <p:cond delay="0"/>
                                  </p:stCondLst>
                                  <p:childTnLst>
                                    <p:set>
                                      <p:cBhvr>
                                        <p:cTn id="50" dur="1" fill="hold">
                                          <p:stCondLst>
                                            <p:cond delay="0"/>
                                          </p:stCondLst>
                                        </p:cTn>
                                        <p:tgtEl>
                                          <p:spTgt spid="2">
                                            <p:txEl>
                                              <p:pRg st="11" end="11"/>
                                            </p:txEl>
                                          </p:spTgt>
                                        </p:tgtEl>
                                        <p:attrNameLst>
                                          <p:attrName>style.visibility</p:attrName>
                                        </p:attrNameLst>
                                      </p:cBhvr>
                                      <p:to>
                                        <p:strVal val="visible"/>
                                      </p:to>
                                    </p:set>
                                    <p:anim to="" calcmode="lin" valueType="num">
                                      <p:cBhvr>
                                        <p:cTn id="51" dur="1" fill="hold"/>
                                        <p:tgtEl>
                                          <p:spTgt spid="2">
                                            <p:txEl>
                                              <p:pRg st="11" end="1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greenmama.ru/dn_images/00/76/32/30/1194869883030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196752"/>
            <a:ext cx="3744416" cy="498482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499992" y="859551"/>
            <a:ext cx="3609450" cy="369332"/>
          </a:xfrm>
          <a:prstGeom prst="rect">
            <a:avLst/>
          </a:prstGeom>
          <a:noFill/>
        </p:spPr>
        <p:txBody>
          <a:bodyPr wrap="none" rtlCol="0">
            <a:spAutoFit/>
          </a:bodyPr>
          <a:lstStyle/>
          <a:p>
            <a:r>
              <a:rPr lang="ru-RU" b="1" dirty="0">
                <a:solidFill>
                  <a:srgbClr val="C00000"/>
                </a:solidFill>
              </a:rPr>
              <a:t>Определи свой тип темперамента</a:t>
            </a:r>
          </a:p>
        </p:txBody>
      </p:sp>
      <p:sp>
        <p:nvSpPr>
          <p:cNvPr id="3" name="TextBox 2"/>
          <p:cNvSpPr txBox="1"/>
          <p:nvPr/>
        </p:nvSpPr>
        <p:spPr>
          <a:xfrm>
            <a:off x="4203576" y="1556792"/>
            <a:ext cx="3105394" cy="369332"/>
          </a:xfrm>
          <a:prstGeom prst="rect">
            <a:avLst/>
          </a:prstGeom>
          <a:noFill/>
        </p:spPr>
        <p:txBody>
          <a:bodyPr wrap="square" rtlCol="0">
            <a:spAutoFit/>
          </a:bodyPr>
          <a:lstStyle/>
          <a:p>
            <a:r>
              <a:rPr lang="ru-RU" dirty="0">
                <a:hlinkClick r:id="rId3" action="ppaction://hlinksldjump"/>
              </a:rPr>
              <a:t>Холерик</a:t>
            </a:r>
            <a:endParaRPr lang="ru-RU" dirty="0"/>
          </a:p>
        </p:txBody>
      </p:sp>
      <p:sp>
        <p:nvSpPr>
          <p:cNvPr id="4" name="TextBox 3"/>
          <p:cNvSpPr txBox="1"/>
          <p:nvPr/>
        </p:nvSpPr>
        <p:spPr>
          <a:xfrm>
            <a:off x="4211960" y="2920421"/>
            <a:ext cx="1872208" cy="369332"/>
          </a:xfrm>
          <a:prstGeom prst="rect">
            <a:avLst/>
          </a:prstGeom>
          <a:noFill/>
        </p:spPr>
        <p:txBody>
          <a:bodyPr wrap="square" rtlCol="0">
            <a:spAutoFit/>
          </a:bodyPr>
          <a:lstStyle/>
          <a:p>
            <a:r>
              <a:rPr lang="ru-RU" dirty="0">
                <a:hlinkClick r:id="rId4" action="ppaction://hlinksldjump"/>
              </a:rPr>
              <a:t>флегматик</a:t>
            </a:r>
            <a:endParaRPr lang="ru-RU" dirty="0"/>
          </a:p>
        </p:txBody>
      </p:sp>
      <p:sp>
        <p:nvSpPr>
          <p:cNvPr id="5" name="TextBox 4"/>
          <p:cNvSpPr txBox="1"/>
          <p:nvPr/>
        </p:nvSpPr>
        <p:spPr>
          <a:xfrm>
            <a:off x="4211960" y="4157960"/>
            <a:ext cx="2448272" cy="369332"/>
          </a:xfrm>
          <a:prstGeom prst="rect">
            <a:avLst/>
          </a:prstGeom>
          <a:noFill/>
        </p:spPr>
        <p:txBody>
          <a:bodyPr wrap="square" rtlCol="0">
            <a:spAutoFit/>
          </a:bodyPr>
          <a:lstStyle/>
          <a:p>
            <a:r>
              <a:rPr lang="ru-RU" dirty="0">
                <a:hlinkClick r:id="rId5" action="ppaction://hlinksldjump"/>
              </a:rPr>
              <a:t>меланхолик</a:t>
            </a:r>
            <a:endParaRPr lang="ru-RU" dirty="0"/>
          </a:p>
        </p:txBody>
      </p:sp>
      <p:sp>
        <p:nvSpPr>
          <p:cNvPr id="6" name="TextBox 5"/>
          <p:cNvSpPr txBox="1"/>
          <p:nvPr/>
        </p:nvSpPr>
        <p:spPr>
          <a:xfrm>
            <a:off x="4203576" y="5589240"/>
            <a:ext cx="2448272" cy="369332"/>
          </a:xfrm>
          <a:prstGeom prst="rect">
            <a:avLst/>
          </a:prstGeom>
          <a:noFill/>
        </p:spPr>
        <p:txBody>
          <a:bodyPr wrap="square" rtlCol="0">
            <a:spAutoFit/>
          </a:bodyPr>
          <a:lstStyle/>
          <a:p>
            <a:r>
              <a:rPr lang="ru-RU" dirty="0">
                <a:hlinkClick r:id="rId6" action="ppaction://hlinksldjump"/>
              </a:rPr>
              <a:t>сангвиник</a:t>
            </a:r>
            <a:endParaRPr lang="ru-RU" dirty="0"/>
          </a:p>
        </p:txBody>
      </p:sp>
      <p:sp>
        <p:nvSpPr>
          <p:cNvPr id="7" name="Управляющая кнопка: далее 6">
            <a:hlinkClick r:id="rId7" action="ppaction://hlinksldjump" highlightClick="1"/>
          </p:cNvPr>
          <p:cNvSpPr/>
          <p:nvPr/>
        </p:nvSpPr>
        <p:spPr>
          <a:xfrm>
            <a:off x="8244408" y="6021288"/>
            <a:ext cx="648072" cy="43204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981638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51519" y="2780928"/>
            <a:ext cx="8226755" cy="3929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12696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a:ln>
                  <a:noFill/>
                </a:ln>
                <a:solidFill>
                  <a:srgbClr val="000000"/>
                </a:solidFill>
                <a:effectLst/>
                <a:latin typeface="Arial" pitchFamily="34" charset="0"/>
                <a:ea typeface="Times New Roman" pitchFamily="18" charset="0"/>
                <a:cs typeface="Arial" pitchFamily="34" charset="0"/>
              </a:rPr>
              <a:t>ТЫ ХОЛЕРИК.</a:t>
            </a:r>
            <a:endParaRPr kumimoji="0" lang="ru-RU"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Холерики добиваются больших успехов в тех профессиях, где требуется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повышенная концентрация, внимание и энергичность. Они –  лидеры. Этот тип темперамента выделяется большой устойчивостью к стрессам.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При необходимости они умеют быстро восстанавливать свои силы. Но жестоко</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 заставлять холерика выполнять монотонную и однообразную работу. Хроническая усталость наступит не из-за объема работ, а из-за постоянной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необходимости сдерживать свою кипучую энергию. Холерику противопоказаны</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 такие профессии, как цветоводство, библиотекарское дело и бухгалтерский учет.</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1" u="none" strike="noStrike" cap="none" normalizeH="0" baseline="0" dirty="0">
                <a:ln>
                  <a:noFill/>
                </a:ln>
                <a:solidFill>
                  <a:srgbClr val="FF8C00"/>
                </a:solidFill>
                <a:effectLst/>
                <a:latin typeface="Arial" pitchFamily="34" charset="0"/>
                <a:ea typeface="Times New Roman" pitchFamily="18" charset="0"/>
                <a:cs typeface="Arial" pitchFamily="34" charset="0"/>
              </a:rPr>
              <a:t>Рекомендуемые профессии:</a:t>
            </a:r>
            <a:r>
              <a:rPr kumimoji="0" lang="ru-RU"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 телерепортер, товаровед, артист, дипломат,</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 журналист, снабженец, предприниматель, хирург, летчик, диспетчер, водитель, тренер, менеджер, строитель, режиссер, повар, следователь, геолог, электрик и т.д.</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Среди знаменитых холериков следует отметить Петра I, А.В. Суворова,</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 А.С. Пушкина, Д.И. Менделеева.</a:t>
            </a:r>
            <a:endParaRPr kumimoji="0" lang="ru-RU" sz="1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a:ln>
                <a:noFill/>
              </a:ln>
              <a:solidFill>
                <a:schemeClr val="tx1"/>
              </a:solidFill>
              <a:effectLst/>
              <a:latin typeface="Arial" pitchFamily="34" charset="0"/>
              <a:cs typeface="Arial" pitchFamily="34" charset="0"/>
            </a:endParaRPr>
          </a:p>
        </p:txBody>
      </p:sp>
      <p:sp>
        <p:nvSpPr>
          <p:cNvPr id="3" name="Rectangle 2"/>
          <p:cNvSpPr>
            <a:spLocks noChangeArrowheads="1"/>
          </p:cNvSpPr>
          <p:nvPr/>
        </p:nvSpPr>
        <p:spPr bwMode="auto">
          <a:xfrm>
            <a:off x="0" y="457200"/>
            <a:ext cx="9144000" cy="12700"/>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5" name="Рисунок 4" descr="http://moeobrazovanie.ru/data/ckfinder/images/holerik.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1124744"/>
            <a:ext cx="2095500" cy="1905000"/>
          </a:xfrm>
          <a:prstGeom prst="rect">
            <a:avLst/>
          </a:prstGeom>
          <a:noFill/>
          <a:ln>
            <a:noFill/>
          </a:ln>
        </p:spPr>
      </p:pic>
      <p:sp>
        <p:nvSpPr>
          <p:cNvPr id="6" name="Прямоугольник 5"/>
          <p:cNvSpPr/>
          <p:nvPr/>
        </p:nvSpPr>
        <p:spPr>
          <a:xfrm>
            <a:off x="35496" y="980728"/>
            <a:ext cx="6696744" cy="1754326"/>
          </a:xfrm>
          <a:prstGeom prst="rect">
            <a:avLst/>
          </a:prstGeom>
        </p:spPr>
        <p:txBody>
          <a:bodyPr wrap="square">
            <a:spAutoFit/>
          </a:bodyPr>
          <a:lstStyle/>
          <a:p>
            <a:r>
              <a:rPr lang="ru-RU" dirty="0"/>
              <a:t>Любишь трудности и препятствия, способен их преодолевать красиво, креативно. Временами ты склонен переоценивать свои возможности, но это не страшно. Ты быстро включаешься в работу и  всегда все доводишь до конца. Стремишься к самостоятельности и плохо подчиняешься власти. Говорят, что ты напорист, но недостаточно настойчив.</a:t>
            </a:r>
          </a:p>
        </p:txBody>
      </p:sp>
      <p:sp>
        <p:nvSpPr>
          <p:cNvPr id="7" name="Управляющая кнопка: домой 6">
            <a:hlinkClick r:id="rId3" action="ppaction://hlinksldjump" highlightClick="1"/>
          </p:cNvPr>
          <p:cNvSpPr/>
          <p:nvPr/>
        </p:nvSpPr>
        <p:spPr>
          <a:xfrm>
            <a:off x="8388424" y="6181579"/>
            <a:ext cx="504056" cy="34376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591460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moeobrazovanie.ru/data/ckfinder/images/sangvinik.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9720"/>
            <a:ext cx="1691680" cy="1412776"/>
          </a:xfrm>
          <a:prstGeom prst="rect">
            <a:avLst/>
          </a:prstGeom>
          <a:noFill/>
          <a:ln>
            <a:noFill/>
          </a:ln>
        </p:spPr>
      </p:pic>
      <p:sp>
        <p:nvSpPr>
          <p:cNvPr id="3" name="Прямоугольник 2"/>
          <p:cNvSpPr/>
          <p:nvPr/>
        </p:nvSpPr>
        <p:spPr>
          <a:xfrm>
            <a:off x="287016" y="1340768"/>
            <a:ext cx="8856984" cy="5078313"/>
          </a:xfrm>
          <a:prstGeom prst="rect">
            <a:avLst/>
          </a:prstGeom>
        </p:spPr>
        <p:txBody>
          <a:bodyPr wrap="square">
            <a:spAutoFit/>
          </a:bodyPr>
          <a:lstStyle/>
          <a:p>
            <a:r>
              <a:rPr lang="ru-RU" dirty="0"/>
              <a:t>	Среди одноклассников ты выделяешься высокой работоспособностью, легко сосредотачиваешь внимание. Параллельно выполнять несколько дел – проще простого. Легко загораешься новой работой, но также быстро теряешь к ней интерес. Увы, не способен вникать в детали и не переносишь однообразия и монотонности. Зато проявляешь организаторские способности и быстро осваиваешь новые специальности. Ни одно ответственное мероприятие не проходит без твоего участия.</a:t>
            </a:r>
          </a:p>
          <a:p>
            <a:r>
              <a:rPr lang="ru-RU" b="1" dirty="0"/>
              <a:t>			ВЫВОД: ТЫ САНГВИНИК.</a:t>
            </a:r>
            <a:endParaRPr lang="ru-RU" dirty="0"/>
          </a:p>
          <a:p>
            <a:r>
              <a:rPr lang="ru-RU" dirty="0"/>
              <a:t>Сангвиник – прирожденный руководитель. С точки зрения подчиненных этот тип является, пожалуй, самым приятным и душевным начальником. Не удивительно, подобный темперамент, как правило, характеризует расчётливого человека. Его сильная черта – умение уговаривать и располагать к себе. Однако технические моменты в работе часто вызывают у сангвиников затруднения. Монотонная, конвейерная, требующая постоянного внимания работа не для них. Поэтому профессию ткача, делопроизводителя, бухгалтера, мастера-часовщика, радиомонтажника, библиографа, архивиста, реставратора можно смело исключить.</a:t>
            </a:r>
          </a:p>
          <a:p>
            <a:r>
              <a:rPr lang="ru-RU" b="1" i="1" dirty="0"/>
              <a:t>Рекомендуемые профессии: </a:t>
            </a:r>
            <a:r>
              <a:rPr lang="ru-RU" dirty="0"/>
              <a:t>менеджер, учитель, врач, психолог, воспитатель, организатор, продавец, официант, инженер-технолог и т.д.</a:t>
            </a:r>
          </a:p>
          <a:p>
            <a:r>
              <a:rPr lang="ru-RU" dirty="0"/>
              <a:t>Н. Бонапарт, П. Бомарше, А.И. Герцен — известные истории сангвиники.</a:t>
            </a:r>
          </a:p>
        </p:txBody>
      </p:sp>
      <p:sp>
        <p:nvSpPr>
          <p:cNvPr id="4" name="Управляющая кнопка: домой 3">
            <a:hlinkClick r:id="rId3" action="ppaction://hlinksldjump" highlightClick="1"/>
          </p:cNvPr>
          <p:cNvSpPr/>
          <p:nvPr/>
        </p:nvSpPr>
        <p:spPr>
          <a:xfrm>
            <a:off x="8388424" y="6181579"/>
            <a:ext cx="504056" cy="34376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886639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23528" y="1699077"/>
            <a:ext cx="8352928" cy="463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12696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Не тороплив в учебе и медлителен в работе? Успеха ты достигаешь за счет упорства, терпеливости. Выполнение монотонной работы – твоя фишка. Если тебя не будут торопить, продумаешь все мелочи и доведешь дело до идеала. Но ты не стремишься брать на себя обязанности лидера, поэтому тебя нередко называют неинициативным. Сбой привычного ритма, смена обстановки работы пугают тебя, а суета может довести до депрессии.</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a:ln>
                  <a:noFill/>
                </a:ln>
                <a:solidFill>
                  <a:schemeClr val="tx1"/>
                </a:solidFill>
                <a:effectLst/>
                <a:latin typeface="Arial" pitchFamily="34" charset="0"/>
                <a:ea typeface="Times New Roman" pitchFamily="18" charset="0"/>
                <a:cs typeface="Arial" pitchFamily="34" charset="0"/>
              </a:rPr>
              <a:t>ВЫВОД: ТЫ ФЛЕГМАТИК.</a:t>
            </a:r>
            <a:endParaRPr kumimoji="0" lang="ru-RU" sz="16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На первый взгляд отрицательная черта – медлительность – делает их очень сильными. Способность флегматиков неторопливо и без паники проанализировать положение незаменима в стрессовых ситуациях. Поэтому из них получаются высококлассные экономисты, бухгалтеры, делопроизводители. С другой стороны, эта же самая черта делает не возможной для них карьеру хирурга и менеджера, но они прекрасно подойдут для роли терапевта и главного бухгалтера. Активная, яркая публичная жизнь актера, дирижера, телерепортера, коммерсанта будет им в тягость.</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1" u="none" strike="noStrike" cap="none" normalizeH="0" baseline="0" dirty="0">
                <a:ln>
                  <a:noFill/>
                </a:ln>
                <a:solidFill>
                  <a:srgbClr val="FF8C00"/>
                </a:solidFill>
                <a:effectLst/>
                <a:latin typeface="Arial" pitchFamily="34" charset="0"/>
                <a:ea typeface="Times New Roman" pitchFamily="18" charset="0"/>
                <a:cs typeface="Arial" pitchFamily="34" charset="0"/>
              </a:rPr>
              <a:t>Рекомендуемые профессии: </a:t>
            </a:r>
            <a:r>
              <a:rPr kumimoji="0" lang="ru-RU"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механик, электрик, инженер, агроном, водитель, научные – ботаник, астроном, физик, математик.</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Среди великих умов этой категории: И.А.  Крылов, М.И. Кутузов, И. Ньютон.</a:t>
            </a:r>
            <a:endParaRPr kumimoji="0" lang="ru-RU" sz="1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sp>
        <p:nvSpPr>
          <p:cNvPr id="3" name="Rectangle 2"/>
          <p:cNvSpPr>
            <a:spLocks noChangeArrowheads="1"/>
          </p:cNvSpPr>
          <p:nvPr/>
        </p:nvSpPr>
        <p:spPr bwMode="auto">
          <a:xfrm>
            <a:off x="0" y="457200"/>
            <a:ext cx="9144000" cy="12700"/>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4" name="Рисунок 3" descr="http://moeobrazovanie.ru/data/ckfinder/images/flegmatik.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57677"/>
            <a:ext cx="1440160" cy="1440160"/>
          </a:xfrm>
          <a:prstGeom prst="rect">
            <a:avLst/>
          </a:prstGeom>
          <a:noFill/>
          <a:ln>
            <a:noFill/>
          </a:ln>
        </p:spPr>
      </p:pic>
      <p:sp>
        <p:nvSpPr>
          <p:cNvPr id="5" name="Управляющая кнопка: домой 4">
            <a:hlinkClick r:id="rId3" action="ppaction://hlinksldjump" highlightClick="1"/>
          </p:cNvPr>
          <p:cNvSpPr/>
          <p:nvPr/>
        </p:nvSpPr>
        <p:spPr>
          <a:xfrm>
            <a:off x="8388424" y="6181579"/>
            <a:ext cx="504056" cy="34376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3613395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412776"/>
            <a:ext cx="8208912" cy="5078313"/>
          </a:xfrm>
          <a:prstGeom prst="rect">
            <a:avLst/>
          </a:prstGeom>
        </p:spPr>
        <p:txBody>
          <a:bodyPr wrap="square">
            <a:spAutoFit/>
          </a:bodyPr>
          <a:lstStyle/>
          <a:p>
            <a:r>
              <a:rPr lang="ru-RU" dirty="0"/>
              <a:t>Ты – человек настроения. Вчера был способен свернуть горы, а сегодня тебе лень вставать с кровати</a:t>
            </a:r>
            <a:r>
              <a:rPr lang="ru-RU" i="1" dirty="0"/>
              <a:t>. </a:t>
            </a:r>
            <a:r>
              <a:rPr lang="ru-RU" dirty="0"/>
              <a:t>Быстро устаешь, трудно приспосабливаешься к новому коллективу. В работе тебе необходима постоянная поддержка и регулярный отдых. Все называют тебя невероятно тонким и наблюдательным человеком, способным замечать в поведении людей такие детали, которые те хотят скрыть.</a:t>
            </a:r>
          </a:p>
          <a:p>
            <a:pPr algn="ctr"/>
            <a:r>
              <a:rPr lang="ru-RU" b="1" dirty="0"/>
              <a:t>ВЫВОД: ТЫ МЕЛАНХОЛИК.</a:t>
            </a:r>
            <a:endParaRPr lang="ru-RU" dirty="0"/>
          </a:p>
          <a:p>
            <a:r>
              <a:rPr lang="ru-RU" dirty="0"/>
              <a:t>Меланхоликам не следует выбирать работу, где требуется постоянное общение с людьми, так как «общение» с компьютерами у них выходит намного лучше. Опасен такой тип темперамента и в роли водителя общественного транспорта или монтажника-верхолаза. Характерное им торможение нервной системы могут привести к потере концентрации, внимания и, как следствие, чрезвычайным ситуациям. Напряженная работа врача, особенно хирурга, спасателя, летчика, диспетчера приведут меланхолика к истощению нервной системы и ухудшению здоровья.</a:t>
            </a:r>
          </a:p>
          <a:p>
            <a:r>
              <a:rPr lang="ru-RU" b="1" i="1" dirty="0"/>
              <a:t>Рекомендуемые профессии: </a:t>
            </a:r>
            <a:r>
              <a:rPr lang="ru-RU" dirty="0"/>
              <a:t>педагог, деятель искусств, художник, швея-модельер, маляр, копировщик рисунков, композитор, писатель, ветеринарный врач, геолог, агроном, зоотехник, бухгалтер, специалист по машинописи, автослесарь, слесарь, токарь, радиомеханик и т.д.</a:t>
            </a:r>
          </a:p>
        </p:txBody>
      </p:sp>
      <p:pic>
        <p:nvPicPr>
          <p:cNvPr id="3" name="Рисунок 2" descr="http://moeobrazovanie.ru/data/ckfinder/images/melanholik.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53628"/>
            <a:ext cx="1440160" cy="1384548"/>
          </a:xfrm>
          <a:prstGeom prst="rect">
            <a:avLst/>
          </a:prstGeom>
          <a:noFill/>
          <a:ln>
            <a:noFill/>
          </a:ln>
        </p:spPr>
      </p:pic>
      <p:sp>
        <p:nvSpPr>
          <p:cNvPr id="4" name="Управляющая кнопка: домой 3">
            <a:hlinkClick r:id="rId3" action="ppaction://hlinksldjump" highlightClick="1"/>
          </p:cNvPr>
          <p:cNvSpPr/>
          <p:nvPr/>
        </p:nvSpPr>
        <p:spPr>
          <a:xfrm>
            <a:off x="8388424" y="6181579"/>
            <a:ext cx="504056" cy="34376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4081745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980728"/>
            <a:ext cx="8568952" cy="2862322"/>
          </a:xfrm>
          <a:prstGeom prst="rect">
            <a:avLst/>
          </a:prstGeom>
        </p:spPr>
        <p:txBody>
          <a:bodyPr wrap="square">
            <a:spAutoFit/>
          </a:bodyPr>
          <a:lstStyle/>
          <a:p>
            <a:r>
              <a:rPr lang="ru-RU" b="1" dirty="0">
                <a:solidFill>
                  <a:srgbClr val="C00000"/>
                </a:solidFill>
              </a:rPr>
              <a:t>1 - 11 баллов.   </a:t>
            </a:r>
            <a:r>
              <a:rPr lang="ru-RU" dirty="0"/>
              <a:t>Вы — интро­верт.</a:t>
            </a:r>
            <a:endParaRPr lang="en-US" dirty="0"/>
          </a:p>
          <a:p>
            <a:r>
              <a:rPr lang="ru-RU" i="1" dirty="0"/>
              <a:t>Интроверт </a:t>
            </a:r>
            <a:r>
              <a:rPr lang="ru-RU" dirty="0"/>
              <a:t>(от латинского </a:t>
            </a:r>
            <a:r>
              <a:rPr lang="ru-RU" i="1" dirty="0"/>
              <a:t>"</a:t>
            </a:r>
            <a:r>
              <a:rPr lang="en-US" i="1" dirty="0"/>
              <a:t>intro</a:t>
            </a:r>
            <a:r>
              <a:rPr lang="ru-RU" i="1" dirty="0"/>
              <a:t>", </a:t>
            </a:r>
            <a:r>
              <a:rPr lang="ru-RU" dirty="0"/>
              <a:t>что означает "внутрь") ориен­тирован на свой внутренний мир, он живет своими чувствами, мыс­лями, переживаниями, не испытывая особой потребности в общении с другими людьми. Поэтому профессии продавца, врача, учителя, юриста, журналиста, менеджера, требующие интенсивного обще­ния, могут вас утомлять. Обратите внимание на виды деятельности, которые не связаны с широкими человеческими контактами: про­граммирование, конструирование, творчество, работа с текстами, животными и растениями. При наличии способностей вы добьетесь успеха в науке, искусстве, ремеслах, требующих точности, аккурат­ности и концентрации внимания.</a:t>
            </a:r>
          </a:p>
        </p:txBody>
      </p:sp>
      <p:sp>
        <p:nvSpPr>
          <p:cNvPr id="3" name="Прямоугольник 2"/>
          <p:cNvSpPr/>
          <p:nvPr/>
        </p:nvSpPr>
        <p:spPr>
          <a:xfrm>
            <a:off x="308803" y="3811012"/>
            <a:ext cx="8568952" cy="2677656"/>
          </a:xfrm>
          <a:prstGeom prst="rect">
            <a:avLst/>
          </a:prstGeom>
        </p:spPr>
        <p:txBody>
          <a:bodyPr wrap="square">
            <a:spAutoFit/>
          </a:bodyPr>
          <a:lstStyle/>
          <a:p>
            <a:pPr algn="ctr"/>
            <a:r>
              <a:rPr lang="ru-RU" sz="1200" b="1" dirty="0"/>
              <a:t>Профессии для интроверта</a:t>
            </a:r>
            <a:endParaRPr lang="ru-RU" sz="1200" dirty="0"/>
          </a:p>
          <a:p>
            <a:pPr lvl="0"/>
            <a:r>
              <a:rPr lang="ru-RU" sz="1200" dirty="0"/>
              <a:t>Программист. Практически любая работа, связанная с компьютерами, разработкой программ, администрированием баз данных и т.д.</a:t>
            </a:r>
          </a:p>
          <a:p>
            <a:pPr lvl="0"/>
            <a:r>
              <a:rPr lang="ru-RU" sz="1200" dirty="0"/>
              <a:t>				Бухгалтер</a:t>
            </a:r>
          </a:p>
          <a:p>
            <a:pPr lvl="0"/>
            <a:r>
              <a:rPr lang="ru-RU" sz="1200" dirty="0"/>
              <a:t>Технический писатель</a:t>
            </a:r>
          </a:p>
          <a:p>
            <a:pPr lvl="0"/>
            <a:r>
              <a:rPr lang="ru-RU" sz="1200" dirty="0"/>
              <a:t>				Статистик				</a:t>
            </a:r>
          </a:p>
          <a:p>
            <a:pPr lvl="0"/>
            <a:r>
              <a:rPr lang="ru-RU" sz="1200" dirty="0"/>
              <a:t>Инженер</a:t>
            </a:r>
          </a:p>
          <a:p>
            <a:pPr lvl="0"/>
            <a:r>
              <a:rPr lang="ru-RU" sz="1200" dirty="0"/>
              <a:t>				Водитель грузовика			</a:t>
            </a:r>
          </a:p>
          <a:p>
            <a:pPr lvl="0"/>
            <a:r>
              <a:rPr lang="ru-RU" sz="1200" dirty="0"/>
              <a:t>Фермер</a:t>
            </a:r>
          </a:p>
          <a:p>
            <a:pPr lvl="0"/>
            <a:r>
              <a:rPr lang="ru-RU" sz="1200" dirty="0"/>
              <a:t>Писатель				Маркетолог-аналитик								Редактор</a:t>
            </a:r>
          </a:p>
          <a:p>
            <a:pPr lvl="0"/>
            <a:r>
              <a:rPr lang="ru-RU" sz="1200" dirty="0"/>
              <a:t>Аудитор				Юрист</a:t>
            </a:r>
          </a:p>
          <a:p>
            <a:pPr lvl="0"/>
            <a:r>
              <a:rPr lang="ru-RU" sz="1200" dirty="0"/>
              <a:t>Финансовый аналитик	</a:t>
            </a:r>
          </a:p>
          <a:p>
            <a:pPr lvl="0"/>
            <a:r>
              <a:rPr lang="ru-RU" sz="1200" dirty="0"/>
              <a:t>Ученый				</a:t>
            </a:r>
          </a:p>
        </p:txBody>
      </p:sp>
      <p:sp>
        <p:nvSpPr>
          <p:cNvPr id="4" name="Управляющая кнопка: домой 3">
            <a:hlinkClick r:id="rId2" action="ppaction://hlinksldjump" highlightClick="1"/>
          </p:cNvPr>
          <p:cNvSpPr/>
          <p:nvPr/>
        </p:nvSpPr>
        <p:spPr>
          <a:xfrm>
            <a:off x="8388424" y="6181579"/>
            <a:ext cx="504056" cy="34376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8072262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1582341"/>
            <a:ext cx="7488832" cy="2862322"/>
          </a:xfrm>
          <a:prstGeom prst="rect">
            <a:avLst/>
          </a:prstGeom>
        </p:spPr>
        <p:txBody>
          <a:bodyPr wrap="square">
            <a:spAutoFit/>
          </a:bodyPr>
          <a:lstStyle/>
          <a:p>
            <a:r>
              <a:rPr lang="ru-RU" b="1" dirty="0">
                <a:solidFill>
                  <a:srgbClr val="C00000"/>
                </a:solidFill>
              </a:rPr>
              <a:t>12 - 13 баллов.</a:t>
            </a:r>
          </a:p>
          <a:p>
            <a:r>
              <a:rPr lang="ru-RU" b="1" dirty="0">
                <a:solidFill>
                  <a:srgbClr val="C00000"/>
                </a:solidFill>
              </a:rPr>
              <a:t>	 </a:t>
            </a:r>
            <a:r>
              <a:rPr lang="ru-RU" dirty="0"/>
              <a:t>Для людей вашего типа в психологии есть специальный термин — </a:t>
            </a:r>
            <a:r>
              <a:rPr lang="ru-RU" i="1" dirty="0"/>
              <a:t>амбиверт </a:t>
            </a:r>
            <a:r>
              <a:rPr lang="ru-RU" dirty="0"/>
              <a:t>(от латинского </a:t>
            </a:r>
            <a:r>
              <a:rPr lang="ru-RU" i="1" dirty="0"/>
              <a:t>"</a:t>
            </a:r>
            <a:r>
              <a:rPr lang="en-US" i="1" dirty="0" err="1"/>
              <a:t>ambi</a:t>
            </a:r>
            <a:r>
              <a:rPr lang="ru-RU" i="1" dirty="0"/>
              <a:t>" — </a:t>
            </a:r>
            <a:r>
              <a:rPr lang="ru-RU" dirty="0"/>
              <a:t>двойственный). </a:t>
            </a:r>
            <a:endParaRPr lang="en-US" dirty="0"/>
          </a:p>
          <a:p>
            <a:endParaRPr lang="en-US" dirty="0"/>
          </a:p>
          <a:p>
            <a:r>
              <a:rPr lang="en-US" dirty="0"/>
              <a:t>	</a:t>
            </a:r>
            <a:r>
              <a:rPr lang="ru-RU" dirty="0"/>
              <a:t>Это — универсальный тип личности, золотая середина. Вы избирательны в общении. Вам нравится быть с людьми, но вам не все равно, кто вас окружает. Вы хорошо чувствуете себя в компании, но лег­ко можете от нее отказаться. Одиночество вас не пугает. Вам подхо­дят не только профессии, связанные с общением, но и требующие умения работать одному.</a:t>
            </a:r>
          </a:p>
        </p:txBody>
      </p:sp>
      <p:sp>
        <p:nvSpPr>
          <p:cNvPr id="3" name="Управляющая кнопка: домой 2">
            <a:hlinkClick r:id="rId2" action="ppaction://hlinksldjump" highlightClick="1"/>
          </p:cNvPr>
          <p:cNvSpPr/>
          <p:nvPr/>
        </p:nvSpPr>
        <p:spPr>
          <a:xfrm>
            <a:off x="8388424" y="6181579"/>
            <a:ext cx="504056" cy="34376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5074743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836712"/>
            <a:ext cx="7272808" cy="4247317"/>
          </a:xfrm>
          <a:prstGeom prst="rect">
            <a:avLst/>
          </a:prstGeom>
        </p:spPr>
        <p:txBody>
          <a:bodyPr wrap="square">
            <a:spAutoFit/>
          </a:bodyPr>
          <a:lstStyle/>
          <a:p>
            <a:r>
              <a:rPr lang="ru-RU" b="1" dirty="0">
                <a:solidFill>
                  <a:srgbClr val="C00000"/>
                </a:solidFill>
              </a:rPr>
              <a:t>14 - 24 баллов. </a:t>
            </a:r>
            <a:r>
              <a:rPr lang="ru-RU" dirty="0"/>
              <a:t>Если вы набрали больше 12 баллов, вы — экстраверт.</a:t>
            </a:r>
            <a:endParaRPr lang="en-US" dirty="0"/>
          </a:p>
          <a:p>
            <a:r>
              <a:rPr lang="en-US" dirty="0"/>
              <a:t>	</a:t>
            </a:r>
            <a:r>
              <a:rPr lang="ru-RU" dirty="0"/>
              <a:t> </a:t>
            </a:r>
            <a:r>
              <a:rPr lang="ru-RU" i="1" dirty="0"/>
              <a:t>Экстраверт </a:t>
            </a:r>
            <a:r>
              <a:rPr lang="ru-RU" dirty="0"/>
              <a:t>(от латинского </a:t>
            </a:r>
            <a:r>
              <a:rPr lang="ru-RU" i="1" dirty="0"/>
              <a:t>"</a:t>
            </a:r>
            <a:r>
              <a:rPr lang="en-US" i="1" dirty="0"/>
              <a:t>extra</a:t>
            </a:r>
            <a:r>
              <a:rPr lang="ru-RU" i="1" dirty="0"/>
              <a:t>", </a:t>
            </a:r>
            <a:r>
              <a:rPr lang="ru-RU" dirty="0"/>
              <a:t>что означает "сверх", "снаружи", "вне") — это человек, который ориентирован на внешние предметы и обстоятельства. Вероятно, вам нравится быть в центре внимания. Ради компании вы можете пренебречь другими делами. Занятия, требующие усидчивости и терпения, даются вам усилием воли. Вам подошли бы профессии, требующие интенсивного общения с покупателями, клиентами, пациентами, учениками, студентами, пассажирами. Если вы не только любите, но и умеете общаться, смело выбирайте профессию, связанную с частыми встречами, переговорами, консультациями. Профессии, требующие терпения и усидчивости (работа за компьютером, исследовательская деятельность, расчеты и вычисления), будут даваться вам ценой больших усилий и нервного напряжения.</a:t>
            </a:r>
          </a:p>
          <a:p>
            <a:r>
              <a:rPr lang="ru-RU" dirty="0"/>
              <a:t> </a:t>
            </a:r>
          </a:p>
        </p:txBody>
      </p:sp>
      <p:sp>
        <p:nvSpPr>
          <p:cNvPr id="3" name="Прямоугольник 2"/>
          <p:cNvSpPr/>
          <p:nvPr/>
        </p:nvSpPr>
        <p:spPr>
          <a:xfrm>
            <a:off x="1043608" y="4797152"/>
            <a:ext cx="7560840" cy="1938992"/>
          </a:xfrm>
          <a:prstGeom prst="rect">
            <a:avLst/>
          </a:prstGeom>
        </p:spPr>
        <p:txBody>
          <a:bodyPr wrap="square">
            <a:spAutoFit/>
          </a:bodyPr>
          <a:lstStyle/>
          <a:p>
            <a:pPr algn="ctr"/>
            <a:r>
              <a:rPr lang="ru-RU" sz="1200" b="1" dirty="0"/>
              <a:t>Профессии для экстраверта</a:t>
            </a:r>
          </a:p>
          <a:p>
            <a:r>
              <a:rPr lang="ru-RU" sz="1200" dirty="0"/>
              <a:t>Воспитатель</a:t>
            </a:r>
          </a:p>
          <a:p>
            <a:r>
              <a:rPr lang="ru-RU" sz="1200" dirty="0"/>
              <a:t>Организатор праздников, ведущий шоу			Корреспондент</a:t>
            </a:r>
          </a:p>
          <a:p>
            <a:r>
              <a:rPr lang="ru-RU" sz="1200" dirty="0"/>
              <a:t>Администратор</a:t>
            </a:r>
          </a:p>
          <a:p>
            <a:r>
              <a:rPr lang="ru-RU" sz="1200" dirty="0"/>
              <a:t>					Военный офицер, полицейский</a:t>
            </a:r>
          </a:p>
          <a:p>
            <a:r>
              <a:rPr lang="ru-RU" sz="1200" dirty="0"/>
              <a:t>Секретарь, помощник руководителя			Рекрутер, специалист кадровой службы</a:t>
            </a:r>
          </a:p>
          <a:p>
            <a:r>
              <a:rPr lang="ru-RU" sz="1200" dirty="0"/>
              <a:t>Гид-переводчик</a:t>
            </a:r>
          </a:p>
          <a:p>
            <a:r>
              <a:rPr lang="ru-RU" sz="1200" dirty="0"/>
              <a:t>Менеджер по рекламе												Адвокат</a:t>
            </a:r>
          </a:p>
          <a:p>
            <a:endParaRPr lang="ru-RU" sz="1200" dirty="0"/>
          </a:p>
        </p:txBody>
      </p:sp>
      <p:sp>
        <p:nvSpPr>
          <p:cNvPr id="4" name="Управляющая кнопка: домой 3">
            <a:hlinkClick r:id="rId2" action="ppaction://hlinksldjump" highlightClick="1"/>
          </p:cNvPr>
          <p:cNvSpPr/>
          <p:nvPr/>
        </p:nvSpPr>
        <p:spPr>
          <a:xfrm>
            <a:off x="8388424" y="6181579"/>
            <a:ext cx="504056" cy="34376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1556480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77528" y="1124744"/>
            <a:ext cx="7704856" cy="2862322"/>
          </a:xfrm>
          <a:prstGeom prst="rect">
            <a:avLst/>
          </a:prstGeom>
        </p:spPr>
        <p:txBody>
          <a:bodyPr wrap="square">
            <a:spAutoFit/>
          </a:bodyPr>
          <a:lstStyle/>
          <a:p>
            <a:pPr algn="ctr"/>
            <a:r>
              <a:rPr lang="ru-RU" b="1" dirty="0"/>
              <a:t>Шкала нейротизма</a:t>
            </a:r>
          </a:p>
          <a:p>
            <a:r>
              <a:rPr lang="ru-RU" b="1" dirty="0">
                <a:solidFill>
                  <a:srgbClr val="C00000"/>
                </a:solidFill>
              </a:rPr>
              <a:t>1 - 10 баллов</a:t>
            </a:r>
            <a:r>
              <a:rPr lang="ru-RU" b="1" dirty="0"/>
              <a:t>. </a:t>
            </a:r>
          </a:p>
          <a:p>
            <a:r>
              <a:rPr lang="ru-RU" b="1" dirty="0"/>
              <a:t>	</a:t>
            </a:r>
            <a:r>
              <a:rPr lang="ru-RU" dirty="0"/>
              <a:t>Вас трудно вывести из равновесия. Вы хладнокровны и невозмутимы. Переживания многих людей вам непонятны. Вы, скорее, поможете делом, чем будете на словах выражать свое сочувствие. Профессии, требующие самоконтроля и умения рисковать, будто созданы для вас. Если только это не маска супермена (или супервумен).</a:t>
            </a:r>
          </a:p>
          <a:p>
            <a:r>
              <a:rPr lang="ru-RU" dirty="0"/>
              <a:t>   Вы способны выдерживать большие эмоциональные нагрузки. Обратите внимание на профессии хирурга, военного, сотрудника правоохранительных органов, испытателя техники, спасателя.</a:t>
            </a:r>
          </a:p>
        </p:txBody>
      </p:sp>
      <p:sp>
        <p:nvSpPr>
          <p:cNvPr id="5" name="Управляющая кнопка: домой 4">
            <a:hlinkClick r:id="rId2" action="ppaction://hlinksldjump" highlightClick="1"/>
          </p:cNvPr>
          <p:cNvSpPr/>
          <p:nvPr/>
        </p:nvSpPr>
        <p:spPr>
          <a:xfrm>
            <a:off x="8388424" y="6181579"/>
            <a:ext cx="504056" cy="34376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658434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1124744"/>
            <a:ext cx="8496944" cy="1719702"/>
          </a:xfrm>
          <a:prstGeom prst="rect">
            <a:avLst/>
          </a:prstGeom>
        </p:spPr>
        <p:txBody>
          <a:bodyPr wrap="square">
            <a:spAutoFit/>
          </a:bodyPr>
          <a:lstStyle/>
          <a:p>
            <a:pPr lvl="3">
              <a:lnSpc>
                <a:spcPct val="150000"/>
              </a:lnSpc>
            </a:pPr>
            <a:r>
              <a:rPr lang="ru-RU" b="1" dirty="0">
                <a:latin typeface="Segoe Print" pitchFamily="2" charset="0"/>
              </a:rPr>
              <a:t>Самая большая ошибка при поиске работы – не знать, где и на что способен. И это в такой области, от которой зависит ваше будущее благополучие.</a:t>
            </a:r>
            <a:endParaRPr lang="en-US" b="1" dirty="0">
              <a:latin typeface="Segoe Print" pitchFamily="2" charset="0"/>
            </a:endParaRPr>
          </a:p>
          <a:p>
            <a:pPr lvl="3" algn="r">
              <a:lnSpc>
                <a:spcPct val="150000"/>
              </a:lnSpc>
            </a:pPr>
            <a:r>
              <a:rPr lang="ru-RU" b="1" dirty="0">
                <a:latin typeface="Segoe Print" pitchFamily="2" charset="0"/>
              </a:rPr>
              <a:t>Дейл Карнеги </a:t>
            </a: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39545" y="3431034"/>
            <a:ext cx="2991689" cy="2882900"/>
          </a:xfrm>
          <a:prstGeom prst="rect">
            <a:avLst/>
          </a:prstGeom>
        </p:spPr>
      </p:pic>
      <p:pic>
        <p:nvPicPr>
          <p:cNvPr id="2050" name="Picture 2" descr="0789394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173" y="3431034"/>
            <a:ext cx="2882900" cy="288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17326917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8059" y="1484784"/>
            <a:ext cx="7848872" cy="3139321"/>
          </a:xfrm>
          <a:prstGeom prst="rect">
            <a:avLst/>
          </a:prstGeom>
        </p:spPr>
        <p:txBody>
          <a:bodyPr wrap="square">
            <a:spAutoFit/>
          </a:bodyPr>
          <a:lstStyle/>
          <a:p>
            <a:endParaRPr lang="ru-RU" b="1" dirty="0">
              <a:solidFill>
                <a:srgbClr val="C00000"/>
              </a:solidFill>
            </a:endParaRPr>
          </a:p>
          <a:p>
            <a:pPr algn="ctr"/>
            <a:r>
              <a:rPr lang="ru-RU" b="1" dirty="0"/>
              <a:t>Шкала нейротизма</a:t>
            </a:r>
          </a:p>
          <a:p>
            <a:pPr algn="ctr"/>
            <a:endParaRPr lang="ru-RU" b="1" dirty="0">
              <a:solidFill>
                <a:srgbClr val="C00000"/>
              </a:solidFill>
            </a:endParaRPr>
          </a:p>
          <a:p>
            <a:r>
              <a:rPr lang="ru-RU" b="1" dirty="0">
                <a:solidFill>
                  <a:srgbClr val="C00000"/>
                </a:solidFill>
              </a:rPr>
              <a:t>11 - 14</a:t>
            </a:r>
            <a:r>
              <a:rPr lang="ru-RU" dirty="0">
                <a:solidFill>
                  <a:srgbClr val="C00000"/>
                </a:solidFill>
              </a:rPr>
              <a:t> </a:t>
            </a:r>
            <a:r>
              <a:rPr lang="ru-RU" b="1" dirty="0">
                <a:solidFill>
                  <a:srgbClr val="C00000"/>
                </a:solidFill>
              </a:rPr>
              <a:t>баллов.</a:t>
            </a:r>
            <a:r>
              <a:rPr lang="ru-RU" b="1" dirty="0"/>
              <a:t> </a:t>
            </a:r>
          </a:p>
          <a:p>
            <a:r>
              <a:rPr lang="ru-RU" b="1" dirty="0"/>
              <a:t>	</a:t>
            </a:r>
            <a:r>
              <a:rPr lang="ru-RU" dirty="0"/>
              <a:t>Эмоциональная стабильность. В вас удачно сочетаются устойчивость и чувствительность нервной системы. Вы легче многих справляетесь с жизненными трудностями и при этом способны понять и почувствовать эмоциональное состояние другого человека, поддержать его. Если у вас при этом есть потребность в общении с другими людьми, обратите внимание на такие сферы деятельности, как обслуживание, обучение, воспитание, медицина, управление.</a:t>
            </a:r>
          </a:p>
        </p:txBody>
      </p:sp>
      <p:sp>
        <p:nvSpPr>
          <p:cNvPr id="3" name="Управляющая кнопка: домой 2">
            <a:hlinkClick r:id="rId2" action="ppaction://hlinksldjump" highlightClick="1"/>
          </p:cNvPr>
          <p:cNvSpPr/>
          <p:nvPr/>
        </p:nvSpPr>
        <p:spPr>
          <a:xfrm>
            <a:off x="8388424" y="6181579"/>
            <a:ext cx="504056" cy="34376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5541496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1628800"/>
            <a:ext cx="8280920" cy="3970318"/>
          </a:xfrm>
          <a:prstGeom prst="rect">
            <a:avLst/>
          </a:prstGeom>
        </p:spPr>
        <p:txBody>
          <a:bodyPr wrap="square">
            <a:spAutoFit/>
          </a:bodyPr>
          <a:lstStyle/>
          <a:p>
            <a:pPr algn="ctr"/>
            <a:r>
              <a:rPr lang="ru-RU" b="1" dirty="0"/>
              <a:t>Шкала нейротизма</a:t>
            </a:r>
          </a:p>
          <a:p>
            <a:pPr algn="ctr"/>
            <a:endParaRPr lang="ru-RU" b="1" dirty="0"/>
          </a:p>
          <a:p>
            <a:r>
              <a:rPr lang="ru-RU" b="1" dirty="0">
                <a:solidFill>
                  <a:srgbClr val="C00000"/>
                </a:solidFill>
              </a:rPr>
              <a:t>15 - 24 баллов. </a:t>
            </a:r>
          </a:p>
          <a:p>
            <a:r>
              <a:rPr lang="ru-RU" b="1" dirty="0">
                <a:solidFill>
                  <a:srgbClr val="C00000"/>
                </a:solidFill>
              </a:rPr>
              <a:t>	</a:t>
            </a:r>
            <a:r>
              <a:rPr lang="ru-RU" dirty="0"/>
              <a:t>Вы принимаете близко к сердцу не только свои проблемы, но и проблемы своих друзей и знакомых. Ваша готовность прийти на помощь другому человеку, вероятно, нравится людям. Есть масса профессий, где это качество является профессионально важным. Например, все профессии социальной сферы. Люди искусства также обладают особой восприимчивостью, чуткостью и ранимостью.</a:t>
            </a:r>
          </a:p>
          <a:p>
            <a:r>
              <a:rPr lang="ru-RU" dirty="0"/>
              <a:t>   Природа наградила вас более тонкой нервной системой, чем других людей. Если помнить об этом, то окружающий мир будет восприниматься намного спокойнее. Ваша отзывчивость наверняка притягивает людей, которые нуждаются в вашем сочувствии. Но в первую очередь вы должны сами обрести силу и уверенность.</a:t>
            </a:r>
          </a:p>
        </p:txBody>
      </p:sp>
      <p:sp>
        <p:nvSpPr>
          <p:cNvPr id="3" name="Управляющая кнопка: домой 2">
            <a:hlinkClick r:id="rId2" action="ppaction://hlinksldjump" highlightClick="1"/>
          </p:cNvPr>
          <p:cNvSpPr/>
          <p:nvPr/>
        </p:nvSpPr>
        <p:spPr>
          <a:xfrm>
            <a:off x="8388424" y="6181579"/>
            <a:ext cx="504056" cy="34376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7520112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9592" y="2780928"/>
            <a:ext cx="7632848" cy="1569660"/>
          </a:xfrm>
          <a:prstGeom prst="rect">
            <a:avLst/>
          </a:prstGeom>
        </p:spPr>
        <p:txBody>
          <a:bodyPr wrap="square">
            <a:spAutoFit/>
          </a:bodyPr>
          <a:lstStyle/>
          <a:p>
            <a:r>
              <a:rPr lang="en-US" b="1" i="1" dirty="0"/>
              <a:t>	</a:t>
            </a:r>
            <a:r>
              <a:rPr lang="ru-RU" sz="2400" b="1" i="1" dirty="0"/>
              <a:t>Выбирайте будущую профессию с умом и любовью к себе, </a:t>
            </a:r>
            <a:endParaRPr lang="ru-RU" sz="2400" dirty="0"/>
          </a:p>
          <a:p>
            <a:r>
              <a:rPr lang="ru-RU" sz="2400" b="1" i="1" dirty="0"/>
              <a:t>тогда и рабочее время будет проходить интересно и с пользой.</a:t>
            </a:r>
            <a:endParaRPr lang="ru-RU" sz="2400" dirty="0"/>
          </a:p>
        </p:txBody>
      </p:sp>
      <p:sp>
        <p:nvSpPr>
          <p:cNvPr id="3" name="Прямоугольник 2"/>
          <p:cNvSpPr/>
          <p:nvPr/>
        </p:nvSpPr>
        <p:spPr>
          <a:xfrm>
            <a:off x="1139101" y="5013176"/>
            <a:ext cx="6907660" cy="923330"/>
          </a:xfrm>
          <a:prstGeom prst="rect">
            <a:avLst/>
          </a:prstGeom>
          <a:noFill/>
        </p:spPr>
        <p:txBody>
          <a:bodyPr wrap="none" lIns="91440" tIns="45720" rIns="91440" bIns="45720">
            <a:spAutoFit/>
          </a:bodyPr>
          <a:lstStyle/>
          <a:p>
            <a:pPr algn="ctr"/>
            <a:r>
              <a:rPr lang="ru-RU"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Спасибо за внимание!</a:t>
            </a:r>
          </a:p>
        </p:txBody>
      </p:sp>
      <p:pic>
        <p:nvPicPr>
          <p:cNvPr id="1026" name="Picture 2" descr="http://im6-tub-ru.yandex.net/i?id=308049910-56-72&amp;n=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84" y="972058"/>
            <a:ext cx="15049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im0-tub-ru.yandex.net/i?id=151971841-65-72&amp;n=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9734" y="972058"/>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im3-tub-ru.yandex.net/i?id=382622814-54-72&amp;n=2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48484" y="986979"/>
            <a:ext cx="190500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im2-tub-ru.yandex.net/i?id=194837426-19-72&amp;n=2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30228" y="986979"/>
            <a:ext cx="118110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im3-tub-ru.yandex.net/i?id=103440670-65-72&amp;n=2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11329" y="986979"/>
            <a:ext cx="1440992"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im7-tub-ru.yandex.net/i?id=221087705-41-72&amp;n=2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52321" y="997012"/>
            <a:ext cx="1691679"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0235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42616" y="1844824"/>
            <a:ext cx="7704856" cy="4524315"/>
          </a:xfrm>
          <a:prstGeom prst="rect">
            <a:avLst/>
          </a:prstGeom>
        </p:spPr>
        <p:txBody>
          <a:bodyPr wrap="square">
            <a:spAutoFit/>
          </a:bodyPr>
          <a:lstStyle/>
          <a:p>
            <a:r>
              <a:rPr lang="ru-RU" sz="1600" dirty="0"/>
              <a:t>Еще 2400 лет назад, в V в. до н. э., великий врач Греции Гиппократ создал свое учение о типах темперамента (темперамент от латинского </a:t>
            </a:r>
            <a:r>
              <a:rPr lang="ru-RU" sz="1600" dirty="0" err="1"/>
              <a:t>temperamentum</a:t>
            </a:r>
            <a:r>
              <a:rPr lang="ru-RU" sz="1600" dirty="0"/>
              <a:t> – означает надлежащее соотношение, соразмерность частей),  в котором он  утверждал, что здоровье определяется правильным сочетанием четырех основных жидкостей, входящих в состав человеческого тела:  крови, лимфы, желтой желчи и черной желчи. Каждая жидкость имеет особые свойства и особое назначение. </a:t>
            </a:r>
          </a:p>
          <a:p>
            <a:pPr lvl="0"/>
            <a:r>
              <a:rPr lang="ru-RU" sz="1600" i="1" dirty="0"/>
              <a:t>Свойство крови – теплота. Назначение её – согревать организм.</a:t>
            </a:r>
          </a:p>
          <a:p>
            <a:pPr lvl="0"/>
            <a:r>
              <a:rPr lang="ru-RU" sz="1600" i="1" dirty="0"/>
              <a:t>Свойство флегмы – холод, а назначение – охлаждать организм.</a:t>
            </a:r>
          </a:p>
          <a:p>
            <a:pPr lvl="0"/>
            <a:r>
              <a:rPr lang="ru-RU" sz="1600" i="1" dirty="0"/>
              <a:t>Свойство желтой желчи – сухость. Назначение её – поддерживать сухость в организме, «подсушивать» его.</a:t>
            </a:r>
          </a:p>
          <a:p>
            <a:pPr lvl="0"/>
            <a:r>
              <a:rPr lang="ru-RU" sz="1600" i="1" dirty="0"/>
              <a:t>Свойство черной желчи – сырость. Назначение её – поддерживать сырость, влагу в организме.</a:t>
            </a:r>
          </a:p>
          <a:p>
            <a:r>
              <a:rPr lang="ru-RU" sz="1600" dirty="0"/>
              <a:t>Если эти жидкости в организме человека смешаны непропорционально, то развиваются различные заболевания.</a:t>
            </a:r>
          </a:p>
          <a:p>
            <a:r>
              <a:rPr lang="ru-RU" sz="1600" dirty="0"/>
              <a:t>Это учение было принято древней медициной и философией и господствовало в науке более двух тысячелетий. Затем оно постепенно вышло из рамок медицины и стало использоваться для объяснения индивидуальных особенностей не только больных, но и здоровых людей.  </a:t>
            </a:r>
          </a:p>
        </p:txBody>
      </p:sp>
      <p:pic>
        <p:nvPicPr>
          <p:cNvPr id="1026" name="Picture 2" descr="http://im0-tub-ru.yandex.net/i?id=70272882-06-72&amp;n=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58" y="116632"/>
            <a:ext cx="1584176" cy="15841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768323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23728" y="1052736"/>
            <a:ext cx="6840760" cy="2308324"/>
          </a:xfrm>
          <a:prstGeom prst="rect">
            <a:avLst/>
          </a:prstGeom>
        </p:spPr>
        <p:txBody>
          <a:bodyPr wrap="square">
            <a:spAutoFit/>
          </a:bodyPr>
          <a:lstStyle/>
          <a:p>
            <a:r>
              <a:rPr lang="ru-RU" dirty="0"/>
              <a:t>Исходя из этой теории, самый знаменитый после Гиппократа врач античности Клавдий Гален разработал первую типологию темпераментов. Он предположил, что между соотношением жидкостей человека с его психологическими свойствами и особенностями поведения есть связь.</a:t>
            </a:r>
            <a:br>
              <a:rPr lang="ru-RU" dirty="0"/>
            </a:br>
            <a:r>
              <a:rPr lang="ru-RU" dirty="0"/>
              <a:t>Гален выделил четыре основных типа темперамента, которыми психология оперирует и по сей день. Эта типология очень хорошо описана в стихах в «</a:t>
            </a:r>
            <a:r>
              <a:rPr lang="ru-RU" dirty="0" err="1"/>
              <a:t>Салернском</a:t>
            </a:r>
            <a:r>
              <a:rPr lang="ru-RU" dirty="0"/>
              <a:t> кодексе здоровья» (XIV в.).</a:t>
            </a:r>
          </a:p>
        </p:txBody>
      </p:sp>
      <p:sp>
        <p:nvSpPr>
          <p:cNvPr id="3" name="Прямоугольник 2"/>
          <p:cNvSpPr/>
          <p:nvPr/>
        </p:nvSpPr>
        <p:spPr>
          <a:xfrm>
            <a:off x="827584" y="4005064"/>
            <a:ext cx="6768752" cy="2031325"/>
          </a:xfrm>
          <a:prstGeom prst="rect">
            <a:avLst/>
          </a:prstGeom>
        </p:spPr>
        <p:txBody>
          <a:bodyPr wrap="square">
            <a:spAutoFit/>
          </a:bodyPr>
          <a:lstStyle/>
          <a:p>
            <a:r>
              <a:rPr lang="ru-RU" b="1" dirty="0"/>
              <a:t>Холерик</a:t>
            </a:r>
            <a:r>
              <a:rPr lang="ru-RU" dirty="0"/>
              <a:t> (от латинского </a:t>
            </a:r>
            <a:r>
              <a:rPr lang="ru-RU" i="1" dirty="0" err="1"/>
              <a:t>chole</a:t>
            </a:r>
            <a:r>
              <a:rPr lang="ru-RU" dirty="0"/>
              <a:t> – желчь)</a:t>
            </a:r>
          </a:p>
          <a:p>
            <a:r>
              <a:rPr lang="ru-RU" dirty="0"/>
              <a:t>Желчь существует – она необузданным свойственна людям, </a:t>
            </a:r>
            <a:br>
              <a:rPr lang="ru-RU" dirty="0"/>
            </a:br>
            <a:r>
              <a:rPr lang="ru-RU" dirty="0"/>
              <a:t>Всех и во всём превзойти человек подобный стремиться;</a:t>
            </a:r>
            <a:br>
              <a:rPr lang="ru-RU" dirty="0"/>
            </a:br>
            <a:r>
              <a:rPr lang="ru-RU" dirty="0"/>
              <a:t>Много он ест, превосходно растёт, ко всему восприимчив,</a:t>
            </a:r>
            <a:br>
              <a:rPr lang="ru-RU" dirty="0"/>
            </a:br>
            <a:r>
              <a:rPr lang="ru-RU" dirty="0"/>
              <a:t>Великодушен и щедр, неизменно стремится к вершинам;</a:t>
            </a:r>
            <a:br>
              <a:rPr lang="ru-RU" dirty="0"/>
            </a:br>
            <a:r>
              <a:rPr lang="ru-RU" dirty="0"/>
              <a:t>Вечно взъерошен, лукав, раздражителен, смел и </a:t>
            </a:r>
            <a:r>
              <a:rPr lang="ru-RU" dirty="0" err="1"/>
              <a:t>несдержан</a:t>
            </a:r>
            <a:r>
              <a:rPr lang="ru-RU" dirty="0"/>
              <a:t>,</a:t>
            </a:r>
            <a:br>
              <a:rPr lang="ru-RU" dirty="0"/>
            </a:br>
            <a:r>
              <a:rPr lang="ru-RU" dirty="0"/>
              <a:t>Строен и хитрости полон, сухой он и с ликом шафранным.</a:t>
            </a:r>
          </a:p>
        </p:txBody>
      </p:sp>
      <p:pic>
        <p:nvPicPr>
          <p:cNvPr id="2052" name="Picture 4" descr="http://www.biology.ru/course/content/scientist/images/gale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990600"/>
            <a:ext cx="1428750" cy="190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79231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83568" y="3356992"/>
            <a:ext cx="7848872" cy="2862322"/>
          </a:xfrm>
          <a:prstGeom prst="rect">
            <a:avLst/>
          </a:prstGeom>
        </p:spPr>
        <p:txBody>
          <a:bodyPr wrap="square">
            <a:spAutoFit/>
          </a:bodyPr>
          <a:lstStyle/>
          <a:p>
            <a:pPr lvl="4"/>
            <a:r>
              <a:rPr lang="ru-RU" b="1" dirty="0"/>
              <a:t>Флегматик</a:t>
            </a:r>
            <a:r>
              <a:rPr lang="ru-RU" dirty="0"/>
              <a:t> (от латинского </a:t>
            </a:r>
            <a:r>
              <a:rPr lang="ru-RU" i="1" dirty="0" err="1"/>
              <a:t>phlegma</a:t>
            </a:r>
            <a:r>
              <a:rPr lang="ru-RU" dirty="0"/>
              <a:t> – флегма)</a:t>
            </a:r>
          </a:p>
          <a:p>
            <a:pPr lvl="4"/>
            <a:r>
              <a:rPr lang="ru-RU" dirty="0"/>
              <a:t>Флегма лишь скудные силы даёт, ширину, малорослость,</a:t>
            </a:r>
            <a:br>
              <a:rPr lang="ru-RU" dirty="0"/>
            </a:br>
            <a:r>
              <a:rPr lang="ru-RU" dirty="0"/>
              <a:t>Лень порождает она и ленивое крови движенье,</a:t>
            </a:r>
            <a:br>
              <a:rPr lang="ru-RU" dirty="0"/>
            </a:br>
            <a:r>
              <a:rPr lang="ru-RU" dirty="0"/>
              <a:t>Сну – не занятьям – своим посвящает флегматик досуги…</a:t>
            </a:r>
            <a:endParaRPr lang="en-US" dirty="0"/>
          </a:p>
          <a:p>
            <a:endParaRPr lang="ru-RU" dirty="0"/>
          </a:p>
          <a:p>
            <a:r>
              <a:rPr lang="ru-RU" b="1" dirty="0"/>
              <a:t>Меланхолик</a:t>
            </a:r>
            <a:r>
              <a:rPr lang="ru-RU" dirty="0"/>
              <a:t> (от латинского </a:t>
            </a:r>
            <a:r>
              <a:rPr lang="ru-RU" i="1" dirty="0" err="1"/>
              <a:t>melaschole</a:t>
            </a:r>
            <a:r>
              <a:rPr lang="ru-RU" dirty="0"/>
              <a:t> – чёрная желчь)</a:t>
            </a:r>
          </a:p>
          <a:p>
            <a:r>
              <a:rPr lang="ru-RU" dirty="0"/>
              <a:t>Только про чёрную желчь мы ещё ничего не сказали.</a:t>
            </a:r>
            <a:br>
              <a:rPr lang="ru-RU" dirty="0"/>
            </a:br>
            <a:r>
              <a:rPr lang="ru-RU" dirty="0"/>
              <a:t>Странных людей порождает она, молчаливых и мрачных.</a:t>
            </a:r>
            <a:br>
              <a:rPr lang="ru-RU" dirty="0"/>
            </a:br>
            <a:r>
              <a:rPr lang="ru-RU" dirty="0"/>
              <a:t>Бодрствует вечно в трудах, и не предан их разум дремоте.</a:t>
            </a:r>
            <a:br>
              <a:rPr lang="ru-RU" dirty="0"/>
            </a:br>
            <a:r>
              <a:rPr lang="ru-RU" dirty="0"/>
              <a:t>Тверды в намерениях, но лишь опасности ждут ото всюду.</a:t>
            </a:r>
          </a:p>
        </p:txBody>
      </p:sp>
      <p:sp>
        <p:nvSpPr>
          <p:cNvPr id="4" name="Прямоугольник 3"/>
          <p:cNvSpPr/>
          <p:nvPr/>
        </p:nvSpPr>
        <p:spPr>
          <a:xfrm>
            <a:off x="611560" y="1412776"/>
            <a:ext cx="6840760" cy="1754326"/>
          </a:xfrm>
          <a:prstGeom prst="rect">
            <a:avLst/>
          </a:prstGeom>
        </p:spPr>
        <p:txBody>
          <a:bodyPr wrap="square">
            <a:spAutoFit/>
          </a:bodyPr>
          <a:lstStyle/>
          <a:p>
            <a:r>
              <a:rPr lang="ru-RU" b="1" dirty="0"/>
              <a:t>Сангвиник</a:t>
            </a:r>
            <a:r>
              <a:rPr lang="ru-RU" dirty="0"/>
              <a:t> (от латинского </a:t>
            </a:r>
            <a:r>
              <a:rPr lang="ru-RU" i="1" dirty="0" err="1"/>
              <a:t>sanguis</a:t>
            </a:r>
            <a:r>
              <a:rPr lang="ru-RU" i="1" dirty="0"/>
              <a:t> </a:t>
            </a:r>
            <a:r>
              <a:rPr lang="ru-RU" dirty="0"/>
              <a:t>– кровь)</a:t>
            </a:r>
          </a:p>
          <a:p>
            <a:r>
              <a:rPr lang="ru-RU" dirty="0"/>
              <a:t>«Каждый сангвиник всегда весельчак и шутник по натуре…</a:t>
            </a:r>
            <a:br>
              <a:rPr lang="ru-RU" dirty="0"/>
            </a:br>
            <a:r>
              <a:rPr lang="ru-RU" dirty="0"/>
              <a:t>Склонностью он обладает к наукам любым и способен,</a:t>
            </a:r>
            <a:br>
              <a:rPr lang="ru-RU" dirty="0"/>
            </a:br>
            <a:r>
              <a:rPr lang="ru-RU" dirty="0"/>
              <a:t>Чтоб ни случилось, он не легко распаляется гневом.</a:t>
            </a:r>
            <a:br>
              <a:rPr lang="ru-RU" dirty="0"/>
            </a:br>
            <a:r>
              <a:rPr lang="ru-RU" dirty="0"/>
              <a:t>Влюбчивый, щедрый, весёлый, смеющийся, румянолицый,</a:t>
            </a:r>
            <a:br>
              <a:rPr lang="ru-RU" dirty="0"/>
            </a:br>
            <a:r>
              <a:rPr lang="ru-RU" dirty="0"/>
              <a:t>Любящий песни, мясистый, поистине смелый и добрый.</a:t>
            </a:r>
          </a:p>
        </p:txBody>
      </p:sp>
    </p:spTree>
    <p:extLst>
      <p:ext uri="{BB962C8B-B14F-4D97-AF65-F5344CB8AC3E}">
        <p14:creationId xmlns:p14="http://schemas.microsoft.com/office/powerpoint/2010/main" val="1373980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75053" y="1034238"/>
            <a:ext cx="6534472" cy="2308324"/>
          </a:xfrm>
          <a:prstGeom prst="rect">
            <a:avLst/>
          </a:prstGeom>
        </p:spPr>
        <p:txBody>
          <a:bodyPr wrap="square">
            <a:spAutoFit/>
          </a:bodyPr>
          <a:lstStyle/>
          <a:p>
            <a:r>
              <a:rPr lang="ru-RU" dirty="0"/>
              <a:t>Подлинно научное объяснение природы темперамента дал великий русский физиолог </a:t>
            </a:r>
            <a:r>
              <a:rPr lang="ru-RU" b="1" dirty="0"/>
              <a:t>И. П. Павлов </a:t>
            </a:r>
            <a:r>
              <a:rPr lang="ru-RU" dirty="0"/>
              <a:t>в своем учении об основных свойствах нервной системы. Изучая высшую нервную деятельность животных, а затем и человека, он установил, что нервные процессы </a:t>
            </a:r>
            <a:r>
              <a:rPr lang="ru-RU" i="1" dirty="0"/>
              <a:t>возбуждения </a:t>
            </a:r>
            <a:r>
              <a:rPr lang="ru-RU" dirty="0"/>
              <a:t>и </a:t>
            </a:r>
            <a:r>
              <a:rPr lang="ru-RU" i="1" dirty="0"/>
              <a:t>торможения </a:t>
            </a:r>
            <a:r>
              <a:rPr lang="ru-RU" dirty="0"/>
              <a:t>можно характеризовать: по их </a:t>
            </a:r>
            <a:r>
              <a:rPr lang="ru-RU" i="1" dirty="0"/>
              <a:t>силе, </a:t>
            </a:r>
            <a:r>
              <a:rPr lang="ru-RU" dirty="0"/>
              <a:t>зависящей от работоспособности нервных клеток; по их </a:t>
            </a:r>
            <a:r>
              <a:rPr lang="ru-RU" i="1" dirty="0"/>
              <a:t>подвижности, </a:t>
            </a:r>
            <a:r>
              <a:rPr lang="ru-RU" dirty="0"/>
              <a:t>т. е. по способности быстро сменять друг друга, по </a:t>
            </a:r>
            <a:r>
              <a:rPr lang="ru-RU" i="1" dirty="0"/>
              <a:t>равновесию </a:t>
            </a:r>
            <a:r>
              <a:rPr lang="ru-RU" dirty="0"/>
              <a:t>между ними. </a:t>
            </a:r>
          </a:p>
        </p:txBody>
      </p:sp>
      <p:pic>
        <p:nvPicPr>
          <p:cNvPr id="3074" name="Picture 2" descr="http://im0-tub-ru.yandex.net/i?id=985709617-21-72&amp;n=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268760"/>
            <a:ext cx="1809750" cy="1428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76" name="Picture 4" descr="http://ic3.static.km.ru/img/326_1.jp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1835696" y="3510012"/>
            <a:ext cx="6229482" cy="2583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6221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052736"/>
            <a:ext cx="6534472" cy="3139321"/>
          </a:xfrm>
          <a:prstGeom prst="rect">
            <a:avLst/>
          </a:prstGeom>
        </p:spPr>
        <p:txBody>
          <a:bodyPr wrap="square">
            <a:spAutoFit/>
          </a:bodyPr>
          <a:lstStyle/>
          <a:p>
            <a:r>
              <a:rPr lang="ru-RU" b="1" dirty="0"/>
              <a:t>Темперамент</a:t>
            </a:r>
            <a:r>
              <a:rPr lang="ru-RU" dirty="0"/>
              <a:t> — это постоянные и устойчивые индивидуально неповторимые природные свойства личности, определяющие динамику психической деятельности независимо от ее содержания. Темперамент проявляется не только в поведении. Это, прежде всего, человеческая индивидуальность, ее природная основа, с которой человек рождается и которая мало изменяется в течение его жизни. </a:t>
            </a:r>
            <a:br>
              <a:rPr lang="ru-RU" dirty="0"/>
            </a:br>
            <a:endParaRPr lang="en-US" dirty="0"/>
          </a:p>
          <a:p>
            <a:endParaRPr lang="en-US" dirty="0"/>
          </a:p>
          <a:p>
            <a:pPr algn="r"/>
            <a:r>
              <a:rPr lang="ru-RU" dirty="0"/>
              <a:t>Один из самых известных тестов по определению темперамента был разработан английским психологом Гансом </a:t>
            </a:r>
            <a:r>
              <a:rPr lang="ru-RU" dirty="0" err="1"/>
              <a:t>Айзенком</a:t>
            </a:r>
            <a:r>
              <a:rPr lang="ru-RU" dirty="0"/>
              <a:t>. </a:t>
            </a:r>
          </a:p>
        </p:txBody>
      </p:sp>
      <p:pic>
        <p:nvPicPr>
          <p:cNvPr id="4102" name="Picture 6" descr="http://0.tqn.com/d/psychology/1/0/u/B/Hans-Eysenc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8771" y="3182729"/>
            <a:ext cx="1910681" cy="20186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2336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mediasubs.ru/group/uploads/on/onlajn-testyi-metodiki-statistka-obmen-opyitom/image2/NTE3NjQyM.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734869"/>
            <a:ext cx="7560840" cy="5879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7714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1114955"/>
            <a:ext cx="8280920" cy="369332"/>
          </a:xfrm>
          <a:prstGeom prst="rect">
            <a:avLst/>
          </a:prstGeom>
          <a:noFill/>
        </p:spPr>
        <p:txBody>
          <a:bodyPr wrap="square" rtlCol="0">
            <a:spAutoFit/>
          </a:bodyPr>
          <a:lstStyle/>
          <a:p>
            <a:pPr algn="ctr"/>
            <a:r>
              <a:rPr lang="ru-RU" b="1" dirty="0">
                <a:solidFill>
                  <a:schemeClr val="tx2"/>
                </a:solidFill>
                <a:latin typeface="Comic Sans MS" pitchFamily="66" charset="0"/>
              </a:rPr>
              <a:t>Ответь на вопросы теста </a:t>
            </a:r>
            <a:r>
              <a:rPr lang="ru-RU" b="1" dirty="0" err="1">
                <a:solidFill>
                  <a:schemeClr val="tx2"/>
                </a:solidFill>
                <a:latin typeface="Comic Sans MS" pitchFamily="66" charset="0"/>
              </a:rPr>
              <a:t>Айзенка</a:t>
            </a:r>
            <a:r>
              <a:rPr lang="ru-RU" b="1" dirty="0">
                <a:solidFill>
                  <a:schemeClr val="tx2"/>
                </a:solidFill>
                <a:latin typeface="Comic Sans MS" pitchFamily="66" charset="0"/>
              </a:rPr>
              <a:t> и определи свой тип темперамента</a:t>
            </a:r>
          </a:p>
        </p:txBody>
      </p:sp>
      <p:sp>
        <p:nvSpPr>
          <p:cNvPr id="4" name="TextBox 3"/>
          <p:cNvSpPr txBox="1"/>
          <p:nvPr/>
        </p:nvSpPr>
        <p:spPr>
          <a:xfrm>
            <a:off x="2483768" y="2492896"/>
            <a:ext cx="3045898" cy="369332"/>
          </a:xfrm>
          <a:prstGeom prst="rect">
            <a:avLst/>
          </a:prstGeom>
          <a:noFill/>
        </p:spPr>
        <p:txBody>
          <a:bodyPr wrap="none" rtlCol="0">
            <a:spAutoFit/>
          </a:bodyPr>
          <a:lstStyle/>
          <a:p>
            <a:r>
              <a:rPr lang="ru-RU" dirty="0">
                <a:hlinkClick r:id="rId2" action="ppaction://hlinkfile"/>
              </a:rPr>
              <a:t>Тест </a:t>
            </a:r>
            <a:r>
              <a:rPr lang="ru-RU" dirty="0" err="1">
                <a:hlinkClick r:id="rId2" action="ppaction://hlinkfile"/>
              </a:rPr>
              <a:t>Айзенка</a:t>
            </a:r>
            <a:r>
              <a:rPr lang="ru-RU" dirty="0">
                <a:hlinkClick r:id="rId2" action="ppaction://hlinkfile"/>
              </a:rPr>
              <a:t> (подростковый)</a:t>
            </a:r>
            <a:endParaRPr lang="ru-RU" dirty="0"/>
          </a:p>
        </p:txBody>
      </p:sp>
    </p:spTree>
    <p:extLst>
      <p:ext uri="{BB962C8B-B14F-4D97-AF65-F5344CB8AC3E}">
        <p14:creationId xmlns:p14="http://schemas.microsoft.com/office/powerpoint/2010/main" val="83454967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TotalTime>
  <Words>1049</Words>
  <Application>Microsoft Office PowerPoint</Application>
  <PresentationFormat>Экран (4:3)</PresentationFormat>
  <Paragraphs>115</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Тема Office</vt:lpstr>
      <vt:lpstr>Влияние типа темперамента на выбор профессии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Влияние типа темперамента на выбор профессии</dc:title>
  <dc:creator>Татьяна</dc:creator>
  <cp:lastModifiedBy>77016183637</cp:lastModifiedBy>
  <cp:revision>20</cp:revision>
  <dcterms:created xsi:type="dcterms:W3CDTF">2013-02-21T14:29:46Z</dcterms:created>
  <dcterms:modified xsi:type="dcterms:W3CDTF">2022-09-23T04:01:31Z</dcterms:modified>
</cp:coreProperties>
</file>