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7" r:id="rId4"/>
    <p:sldId id="261" r:id="rId5"/>
    <p:sldId id="262" r:id="rId6"/>
    <p:sldId id="263" r:id="rId7"/>
    <p:sldId id="264" r:id="rId8"/>
    <p:sldId id="268" r:id="rId9"/>
    <p:sldId id="258" r:id="rId10"/>
    <p:sldId id="282" r:id="rId11"/>
    <p:sldId id="277" r:id="rId12"/>
    <p:sldId id="275" r:id="rId13"/>
    <p:sldId id="280" r:id="rId14"/>
    <p:sldId id="281" r:id="rId15"/>
    <p:sldId id="28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660"/>
  </p:normalViewPr>
  <p:slideViewPr>
    <p:cSldViewPr>
      <p:cViewPr varScale="1">
        <p:scale>
          <a:sx n="110" d="100"/>
          <a:sy n="110" d="100"/>
        </p:scale>
        <p:origin x="156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68446C93-EA2E-4630-AFC1-C60C5A922C0A}" type="datetimeFigureOut">
              <a:rPr lang="ru-RU" smtClean="0"/>
              <a:pPr/>
              <a:t>26.10.2022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A78E4EF3-1A05-41B9-A789-3F152ED281E9}"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446C93-EA2E-4630-AFC1-C60C5A922C0A}" type="datetimeFigureOut">
              <a:rPr lang="ru-RU" smtClean="0"/>
              <a:pPr/>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8E4EF3-1A05-41B9-A789-3F152ED281E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446C93-EA2E-4630-AFC1-C60C5A922C0A}" type="datetimeFigureOut">
              <a:rPr lang="ru-RU" smtClean="0"/>
              <a:pPr/>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8E4EF3-1A05-41B9-A789-3F152ED281E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446C93-EA2E-4630-AFC1-C60C5A922C0A}" type="datetimeFigureOut">
              <a:rPr lang="ru-RU" smtClean="0"/>
              <a:pPr/>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8E4EF3-1A05-41B9-A789-3F152ED281E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8446C93-EA2E-4630-AFC1-C60C5A922C0A}" type="datetimeFigureOut">
              <a:rPr lang="ru-RU" smtClean="0"/>
              <a:pPr/>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A78E4EF3-1A05-41B9-A789-3F152ED281E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8446C93-EA2E-4630-AFC1-C60C5A922C0A}" type="datetimeFigureOut">
              <a:rPr lang="ru-RU" smtClean="0"/>
              <a:pPr/>
              <a:t>26.10.2022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8E4EF3-1A05-41B9-A789-3F152ED281E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8446C93-EA2E-4630-AFC1-C60C5A922C0A}" type="datetimeFigureOut">
              <a:rPr lang="ru-RU" smtClean="0"/>
              <a:pPr/>
              <a:t>26.10.2022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78E4EF3-1A05-41B9-A789-3F152ED281E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8446C93-EA2E-4630-AFC1-C60C5A922C0A}" type="datetimeFigureOut">
              <a:rPr lang="ru-RU" smtClean="0"/>
              <a:pPr/>
              <a:t>26.10.2022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78E4EF3-1A05-41B9-A789-3F152ED281E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446C93-EA2E-4630-AFC1-C60C5A922C0A}" type="datetimeFigureOut">
              <a:rPr lang="ru-RU" smtClean="0"/>
              <a:pPr/>
              <a:t>26.10.2022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78E4EF3-1A05-41B9-A789-3F152ED281E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8446C93-EA2E-4630-AFC1-C60C5A922C0A}" type="datetimeFigureOut">
              <a:rPr lang="ru-RU" smtClean="0"/>
              <a:pPr/>
              <a:t>26.10.2022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8E4EF3-1A05-41B9-A789-3F152ED281E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8446C93-EA2E-4630-AFC1-C60C5A922C0A}" type="datetimeFigureOut">
              <a:rPr lang="ru-RU" smtClean="0"/>
              <a:pPr/>
              <a:t>26.10.2022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8E4EF3-1A05-41B9-A789-3F152ED281E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8446C93-EA2E-4630-AFC1-C60C5A922C0A}" type="datetimeFigureOut">
              <a:rPr lang="ru-RU" smtClean="0"/>
              <a:pPr/>
              <a:t>26.10.2022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78E4EF3-1A05-41B9-A789-3F152ED281E9}"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052736"/>
            <a:ext cx="8229600" cy="2337614"/>
          </a:xfrm>
        </p:spPr>
        <p:txBody>
          <a:bodyPr>
            <a:noAutofit/>
          </a:bodyPr>
          <a:lstStyle/>
          <a:p>
            <a:r>
              <a:rPr lang="ru-RU" sz="5400" dirty="0" smtClean="0">
                <a:solidFill>
                  <a:schemeClr val="tx1"/>
                </a:solidFill>
              </a:rPr>
              <a:t>Уголовная ответственность за незаконный оборот наркотиков</a:t>
            </a:r>
            <a:endParaRPr lang="ru-RU" sz="5400" dirty="0">
              <a:solidFill>
                <a:schemeClr val="tx1"/>
              </a:solidFill>
            </a:endParaRPr>
          </a:p>
        </p:txBody>
      </p:sp>
    </p:spTree>
    <p:extLst>
      <p:ext uri="{BB962C8B-B14F-4D97-AF65-F5344CB8AC3E}">
        <p14:creationId xmlns:p14="http://schemas.microsoft.com/office/powerpoint/2010/main" val="381567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УГОЛОВНАЯ </a:t>
            </a:r>
            <a:br>
              <a:rPr lang="ru-RU" dirty="0" smtClean="0"/>
            </a:br>
            <a:r>
              <a:rPr lang="ru-RU" dirty="0" smtClean="0"/>
              <a:t>ОТВЕТСТВЕННОСТЬ</a:t>
            </a:r>
            <a:endParaRPr lang="ru-RU" dirty="0"/>
          </a:p>
        </p:txBody>
      </p:sp>
      <p:pic>
        <p:nvPicPr>
          <p:cNvPr id="4" name="Содержимое 3" descr="sz_300-225_pic_63454.jpg"/>
          <p:cNvPicPr>
            <a:picLocks noGrp="1" noChangeAspect="1"/>
          </p:cNvPicPr>
          <p:nvPr>
            <p:ph idx="1"/>
          </p:nvPr>
        </p:nvPicPr>
        <p:blipFill>
          <a:blip r:embed="rId2" cstate="print"/>
          <a:stretch>
            <a:fillRect/>
          </a:stretch>
        </p:blipFill>
        <p:spPr>
          <a:xfrm>
            <a:off x="1187624" y="1556792"/>
            <a:ext cx="6720747" cy="50405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143000"/>
          </a:xfrm>
        </p:spPr>
        <p:txBody>
          <a:bodyPr>
            <a:normAutofit/>
          </a:bodyPr>
          <a:lstStyle/>
          <a:p>
            <a:r>
              <a:rPr lang="ru-RU" sz="3200" dirty="0" smtClean="0"/>
              <a:t>ПРОИЗВОДСТВО, СБЫТ ИЛИ ПЕРЕСЫЛКА</a:t>
            </a:r>
            <a:endParaRPr lang="ru-RU" sz="3200" dirty="0"/>
          </a:p>
        </p:txBody>
      </p:sp>
      <p:sp>
        <p:nvSpPr>
          <p:cNvPr id="3" name="Содержимое 2"/>
          <p:cNvSpPr>
            <a:spLocks noGrp="1"/>
          </p:cNvSpPr>
          <p:nvPr>
            <p:ph idx="1"/>
          </p:nvPr>
        </p:nvSpPr>
        <p:spPr>
          <a:xfrm>
            <a:off x="0" y="1412776"/>
            <a:ext cx="9144000" cy="4824536"/>
          </a:xfrm>
          <a:effectLst>
            <a:outerShdw blurRad="50800" dist="38100" dir="2700000" algn="tl" rotWithShape="0">
              <a:prstClr val="black">
                <a:alpha val="40000"/>
              </a:prstClr>
            </a:outerShdw>
          </a:effectLst>
        </p:spPr>
        <p:txBody>
          <a:bodyPr>
            <a:normAutofit/>
          </a:bodyPr>
          <a:lstStyle/>
          <a:p>
            <a:pPr marL="651510" indent="-514350">
              <a:buClr>
                <a:srgbClr val="C00000"/>
              </a:buClr>
              <a:buSzPct val="80000"/>
              <a:buFont typeface="Wingdings" pitchFamily="2" charset="2"/>
              <a:buChar char="ü"/>
            </a:pPr>
            <a:r>
              <a:rPr lang="ru-RU" sz="2400" dirty="0" smtClean="0">
                <a:latin typeface="+mj-lt"/>
              </a:rPr>
              <a:t> 4-8 лет лишения свободы.</a:t>
            </a:r>
          </a:p>
          <a:p>
            <a:pPr marL="651510" indent="-514350">
              <a:buClr>
                <a:srgbClr val="C00000"/>
              </a:buClr>
              <a:buSzPct val="80000"/>
              <a:buFont typeface="Wingdings" pitchFamily="2" charset="2"/>
              <a:buChar char="ü"/>
            </a:pPr>
            <a:r>
              <a:rPr lang="ru-RU" sz="2400" dirty="0" smtClean="0">
                <a:latin typeface="+mj-lt"/>
              </a:rPr>
              <a:t>В крупном размере; группой лиц по предварительному сговору -  5-12 лет лишения свободы.</a:t>
            </a:r>
          </a:p>
          <a:p>
            <a:pPr marL="651510" indent="-514350">
              <a:buClr>
                <a:srgbClr val="C00000"/>
              </a:buClr>
              <a:buSzPct val="80000"/>
              <a:buFont typeface="Wingdings" pitchFamily="2" charset="2"/>
              <a:buChar char="ü"/>
            </a:pPr>
            <a:r>
              <a:rPr lang="ru-RU" sz="2400" dirty="0" smtClean="0">
                <a:latin typeface="+mj-lt"/>
              </a:rPr>
              <a:t>В особо крупном   размере организованной  группой в отношении несовершеннолетних - 8-20 лет лишения свободы.</a:t>
            </a:r>
          </a:p>
        </p:txBody>
      </p:sp>
      <p:pic>
        <p:nvPicPr>
          <p:cNvPr id="4" name="Рисунок 3" descr="16eda146dbee54233336c8b901830f3b.jpg"/>
          <p:cNvPicPr>
            <a:picLocks noChangeAspect="1"/>
          </p:cNvPicPr>
          <p:nvPr/>
        </p:nvPicPr>
        <p:blipFill>
          <a:blip r:embed="rId2" cstate="print"/>
          <a:srcRect t="9385" b="14291"/>
          <a:stretch>
            <a:fillRect/>
          </a:stretch>
        </p:blipFill>
        <p:spPr>
          <a:xfrm>
            <a:off x="4211960" y="4019633"/>
            <a:ext cx="4958442" cy="2838367"/>
          </a:xfrm>
          <a:prstGeom prst="rect">
            <a:avLst/>
          </a:prstGeom>
          <a:effectLst>
            <a:outerShdw blurRad="50800" dist="38100" dir="2700000" algn="tl" rotWithShape="0">
              <a:prstClr val="black">
                <a:alpha val="40000"/>
              </a:prstClr>
            </a:outerShdw>
          </a:effectLst>
        </p:spPr>
      </p:pic>
      <p:pic>
        <p:nvPicPr>
          <p:cNvPr id="6" name="Рисунок 5" descr="90ee40cff71a.jpg"/>
          <p:cNvPicPr>
            <a:picLocks noChangeAspect="1"/>
          </p:cNvPicPr>
          <p:nvPr/>
        </p:nvPicPr>
        <p:blipFill>
          <a:blip r:embed="rId3" cstate="print"/>
          <a:srcRect t="7877" b="7824"/>
          <a:stretch>
            <a:fillRect/>
          </a:stretch>
        </p:blipFill>
        <p:spPr>
          <a:xfrm>
            <a:off x="0" y="4049688"/>
            <a:ext cx="4139952" cy="28083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ХИЩЕНИЕ ЛИБО ВЫМОГАТЕЛЬСТВО НАРКОТИЧЕСКИХ СРЕДСТВ</a:t>
            </a:r>
            <a:endParaRPr lang="ru-RU" dirty="0"/>
          </a:p>
        </p:txBody>
      </p:sp>
      <p:sp>
        <p:nvSpPr>
          <p:cNvPr id="3" name="Содержимое 2"/>
          <p:cNvSpPr>
            <a:spLocks noGrp="1"/>
          </p:cNvSpPr>
          <p:nvPr>
            <p:ph idx="1"/>
          </p:nvPr>
        </p:nvSpPr>
        <p:spPr>
          <a:xfrm>
            <a:off x="323528" y="1700808"/>
            <a:ext cx="8215370" cy="3429024"/>
          </a:xfrm>
        </p:spPr>
        <p:txBody>
          <a:bodyPr/>
          <a:lstStyle/>
          <a:p>
            <a:pPr>
              <a:buClr>
                <a:srgbClr val="C00000"/>
              </a:buClr>
              <a:buSzPct val="80000"/>
              <a:buFont typeface="Wingdings" pitchFamily="2" charset="2"/>
              <a:buChar char="ü"/>
            </a:pPr>
            <a:r>
              <a:rPr lang="ru-RU" dirty="0" smtClean="0">
                <a:latin typeface="+mj-lt"/>
              </a:rPr>
              <a:t>3-7 лет лишения свободы.</a:t>
            </a:r>
          </a:p>
          <a:p>
            <a:pPr>
              <a:buClr>
                <a:srgbClr val="C00000"/>
              </a:buClr>
              <a:buSzPct val="80000"/>
              <a:buFont typeface="Wingdings" pitchFamily="2" charset="2"/>
              <a:buChar char="ü"/>
            </a:pPr>
            <a:r>
              <a:rPr lang="ru-RU" dirty="0" smtClean="0">
                <a:latin typeface="+mj-lt"/>
              </a:rPr>
              <a:t> Группой лиц: 6-10 лет лишения свободы.</a:t>
            </a:r>
          </a:p>
          <a:p>
            <a:pPr>
              <a:buClr>
                <a:srgbClr val="C00000"/>
              </a:buClr>
              <a:buSzPct val="80000"/>
              <a:buFont typeface="Wingdings" pitchFamily="2" charset="2"/>
              <a:buChar char="ü"/>
            </a:pPr>
            <a:r>
              <a:rPr lang="ru-RU" dirty="0" smtClean="0">
                <a:latin typeface="+mj-lt"/>
              </a:rPr>
              <a:t>В крупном размере; организованной группой; с угрозой или причинением вреда здоровью: </a:t>
            </a:r>
            <a:r>
              <a:rPr lang="ru-RU" dirty="0" smtClean="0">
                <a:solidFill>
                  <a:srgbClr val="C00000"/>
                </a:solidFill>
                <a:latin typeface="+mj-lt"/>
              </a:rPr>
              <a:t>8-15 лет лишения свободы</a:t>
            </a:r>
            <a:r>
              <a:rPr lang="ru-RU" dirty="0" smtClean="0">
                <a:latin typeface="+mj-lt"/>
              </a:rPr>
              <a:t>.</a:t>
            </a:r>
            <a:endParaRPr lang="ru-RU" dirty="0">
              <a:latin typeface="+mj-lt"/>
            </a:endParaRPr>
          </a:p>
        </p:txBody>
      </p:sp>
      <p:pic>
        <p:nvPicPr>
          <p:cNvPr id="4" name="Рисунок 3" descr="скачанные файлы.jpg"/>
          <p:cNvPicPr>
            <a:picLocks noChangeAspect="1"/>
          </p:cNvPicPr>
          <p:nvPr/>
        </p:nvPicPr>
        <p:blipFill>
          <a:blip r:embed="rId2" cstate="print"/>
          <a:stretch>
            <a:fillRect/>
          </a:stretch>
        </p:blipFill>
        <p:spPr>
          <a:xfrm>
            <a:off x="3203848" y="4275989"/>
            <a:ext cx="3275857" cy="2582011"/>
          </a:xfrm>
          <a:prstGeom prst="rect">
            <a:avLst/>
          </a:prstGeom>
        </p:spPr>
      </p:pic>
      <p:pic>
        <p:nvPicPr>
          <p:cNvPr id="5" name="Рисунок 4" descr="59.ru_.jpg"/>
          <p:cNvPicPr>
            <a:picLocks noChangeAspect="1"/>
          </p:cNvPicPr>
          <p:nvPr/>
        </p:nvPicPr>
        <p:blipFill>
          <a:blip r:embed="rId3" cstate="print"/>
          <a:stretch>
            <a:fillRect/>
          </a:stretch>
        </p:blipFill>
        <p:spPr>
          <a:xfrm>
            <a:off x="0" y="4265712"/>
            <a:ext cx="3240360" cy="2592288"/>
          </a:xfrm>
          <a:prstGeom prst="rect">
            <a:avLst/>
          </a:prstGeom>
        </p:spPr>
      </p:pic>
      <p:pic>
        <p:nvPicPr>
          <p:cNvPr id="6" name="Рисунок 5" descr="35798_1413785893.jpg"/>
          <p:cNvPicPr>
            <a:picLocks noChangeAspect="1"/>
          </p:cNvPicPr>
          <p:nvPr/>
        </p:nvPicPr>
        <p:blipFill>
          <a:blip r:embed="rId4" cstate="print"/>
          <a:srcRect l="14516" r="7733"/>
          <a:stretch>
            <a:fillRect/>
          </a:stretch>
        </p:blipFill>
        <p:spPr>
          <a:xfrm>
            <a:off x="6444208" y="4255551"/>
            <a:ext cx="2699792" cy="260244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СКЛОНЕНИЕ К УПОТРЕБЛЕНИЮ НАРКОТИКОВ</a:t>
            </a:r>
            <a:endParaRPr lang="ru-RU" dirty="0"/>
          </a:p>
        </p:txBody>
      </p:sp>
      <p:sp>
        <p:nvSpPr>
          <p:cNvPr id="3" name="Содержимое 2"/>
          <p:cNvSpPr>
            <a:spLocks noGrp="1"/>
          </p:cNvSpPr>
          <p:nvPr>
            <p:ph idx="1"/>
          </p:nvPr>
        </p:nvSpPr>
        <p:spPr>
          <a:xfrm>
            <a:off x="467544" y="1556792"/>
            <a:ext cx="8358246" cy="3286148"/>
          </a:xfrm>
        </p:spPr>
        <p:txBody>
          <a:bodyPr/>
          <a:lstStyle/>
          <a:p>
            <a:pPr marL="651510" indent="-514350">
              <a:buClr>
                <a:srgbClr val="C00000"/>
              </a:buClr>
              <a:buSzPct val="80000"/>
              <a:buFont typeface="Wingdings" pitchFamily="2" charset="2"/>
              <a:buChar char="ü"/>
            </a:pPr>
            <a:r>
              <a:rPr lang="ru-RU" dirty="0" smtClean="0">
                <a:latin typeface="+mj-lt"/>
              </a:rPr>
              <a:t> От 0,5 года ареста , до 5 лет лишения свободы.</a:t>
            </a:r>
          </a:p>
          <a:p>
            <a:pPr marL="651510" indent="-514350">
              <a:buClr>
                <a:srgbClr val="C00000"/>
              </a:buClr>
              <a:buSzPct val="80000"/>
              <a:buFont typeface="Wingdings" pitchFamily="2" charset="2"/>
              <a:buChar char="ü"/>
            </a:pPr>
            <a:r>
              <a:rPr lang="ru-RU" dirty="0" smtClean="0">
                <a:latin typeface="+mj-lt"/>
              </a:rPr>
              <a:t>Группой лиц: 3-8 лет лишения свободы.</a:t>
            </a:r>
          </a:p>
          <a:p>
            <a:pPr marL="651510" indent="-514350">
              <a:buClr>
                <a:srgbClr val="C00000"/>
              </a:buClr>
              <a:buSzPct val="80000"/>
              <a:buFont typeface="Wingdings" pitchFamily="2" charset="2"/>
              <a:buChar char="ü"/>
            </a:pPr>
            <a:r>
              <a:rPr lang="ru-RU" dirty="0" smtClean="0">
                <a:latin typeface="+mj-lt"/>
              </a:rPr>
              <a:t>В Отношении несовершеннолетних, повлекшее смерть либо увечье: 5-12 лет лишения свободы.</a:t>
            </a:r>
            <a:endParaRPr lang="ru-RU" dirty="0">
              <a:latin typeface="+mj-lt"/>
            </a:endParaRPr>
          </a:p>
        </p:txBody>
      </p:sp>
      <p:pic>
        <p:nvPicPr>
          <p:cNvPr id="4" name="Рисунок 3" descr="narkotiki.jpg"/>
          <p:cNvPicPr>
            <a:picLocks noChangeAspect="1"/>
          </p:cNvPicPr>
          <p:nvPr/>
        </p:nvPicPr>
        <p:blipFill>
          <a:blip r:embed="rId2" cstate="print"/>
          <a:stretch>
            <a:fillRect/>
          </a:stretch>
        </p:blipFill>
        <p:spPr>
          <a:xfrm>
            <a:off x="6084168" y="4469838"/>
            <a:ext cx="3059832" cy="2388161"/>
          </a:xfrm>
          <a:prstGeom prst="rect">
            <a:avLst/>
          </a:prstGeom>
        </p:spPr>
      </p:pic>
      <p:pic>
        <p:nvPicPr>
          <p:cNvPr id="5" name="Рисунок 4" descr="profilaktika-narkomanii-sredi-detey2.jpg"/>
          <p:cNvPicPr>
            <a:picLocks noChangeAspect="1"/>
          </p:cNvPicPr>
          <p:nvPr/>
        </p:nvPicPr>
        <p:blipFill>
          <a:blip r:embed="rId3" cstate="print"/>
          <a:stretch>
            <a:fillRect/>
          </a:stretch>
        </p:blipFill>
        <p:spPr>
          <a:xfrm>
            <a:off x="251519" y="4437112"/>
            <a:ext cx="3227851" cy="2420888"/>
          </a:xfrm>
          <a:prstGeom prst="rect">
            <a:avLst/>
          </a:prstGeom>
        </p:spPr>
      </p:pic>
      <p:pic>
        <p:nvPicPr>
          <p:cNvPr id="7" name="Рисунок 6" descr="383400495.jpg"/>
          <p:cNvPicPr>
            <a:picLocks noChangeAspect="1"/>
          </p:cNvPicPr>
          <p:nvPr/>
        </p:nvPicPr>
        <p:blipFill>
          <a:blip r:embed="rId4" cstate="print"/>
          <a:stretch>
            <a:fillRect/>
          </a:stretch>
        </p:blipFill>
        <p:spPr>
          <a:xfrm>
            <a:off x="3563888" y="4437112"/>
            <a:ext cx="2420888" cy="242088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dirty="0" smtClean="0"/>
              <a:t>ОРГАНИЗАЦИЯ И СОДЕРЖАНИЕ НАРКОПРИТОНОВ</a:t>
            </a:r>
            <a:endParaRPr lang="ru-RU" dirty="0"/>
          </a:p>
        </p:txBody>
      </p:sp>
      <p:sp>
        <p:nvSpPr>
          <p:cNvPr id="3" name="Содержимое 2"/>
          <p:cNvSpPr>
            <a:spLocks noGrp="1"/>
          </p:cNvSpPr>
          <p:nvPr>
            <p:ph idx="1"/>
          </p:nvPr>
        </p:nvSpPr>
        <p:spPr>
          <a:xfrm>
            <a:off x="467544" y="1196752"/>
            <a:ext cx="8215370" cy="3071834"/>
          </a:xfrm>
        </p:spPr>
        <p:txBody>
          <a:bodyPr/>
          <a:lstStyle/>
          <a:p>
            <a:pPr>
              <a:buClr>
                <a:srgbClr val="C00000"/>
              </a:buClr>
              <a:buSzPct val="80000"/>
              <a:buFont typeface="Wingdings" pitchFamily="2" charset="2"/>
              <a:buChar char="ü"/>
            </a:pPr>
            <a:r>
              <a:rPr lang="ru-RU" dirty="0" smtClean="0">
                <a:latin typeface="+mj-lt"/>
              </a:rPr>
              <a:t>До 4х лет лишения свободы.</a:t>
            </a:r>
          </a:p>
          <a:p>
            <a:pPr>
              <a:buClr>
                <a:srgbClr val="C00000"/>
              </a:buClr>
              <a:buSzPct val="80000"/>
              <a:buFont typeface="Wingdings" pitchFamily="2" charset="2"/>
              <a:buChar char="ü"/>
            </a:pPr>
            <a:r>
              <a:rPr lang="ru-RU" dirty="0" smtClean="0">
                <a:latin typeface="+mj-lt"/>
              </a:rPr>
              <a:t> Группой лиц по предварительному сговору: </a:t>
            </a:r>
          </a:p>
          <a:p>
            <a:pPr>
              <a:buClr>
                <a:srgbClr val="C00000"/>
              </a:buClr>
              <a:buSzPct val="80000"/>
              <a:buNone/>
            </a:pPr>
            <a:r>
              <a:rPr lang="ru-RU" dirty="0" smtClean="0">
                <a:latin typeface="+mj-lt"/>
              </a:rPr>
              <a:t>2-6 лет лишения свободы.</a:t>
            </a:r>
          </a:p>
          <a:p>
            <a:pPr>
              <a:buClr>
                <a:srgbClr val="C00000"/>
              </a:buClr>
              <a:buSzPct val="80000"/>
              <a:buFont typeface="Wingdings" pitchFamily="2" charset="2"/>
              <a:buChar char="ü"/>
            </a:pPr>
            <a:r>
              <a:rPr lang="ru-RU" dirty="0" smtClean="0">
                <a:latin typeface="+mj-lt"/>
              </a:rPr>
              <a:t>Организованной группой: 3-7 лет лишения свободы.</a:t>
            </a:r>
            <a:endParaRPr lang="ru-RU" dirty="0">
              <a:latin typeface="+mj-lt"/>
            </a:endParaRPr>
          </a:p>
        </p:txBody>
      </p:sp>
      <p:pic>
        <p:nvPicPr>
          <p:cNvPr id="4" name="Рисунок 3" descr="u11140_1288.jpg"/>
          <p:cNvPicPr>
            <a:picLocks noChangeAspect="1"/>
          </p:cNvPicPr>
          <p:nvPr/>
        </p:nvPicPr>
        <p:blipFill>
          <a:blip r:embed="rId2" cstate="print"/>
          <a:stretch>
            <a:fillRect/>
          </a:stretch>
        </p:blipFill>
        <p:spPr>
          <a:xfrm>
            <a:off x="5042941" y="3789040"/>
            <a:ext cx="4101059" cy="3068960"/>
          </a:xfrm>
          <a:prstGeom prst="rect">
            <a:avLst/>
          </a:prstGeom>
        </p:spPr>
      </p:pic>
      <p:pic>
        <p:nvPicPr>
          <p:cNvPr id="5" name="Рисунок 4" descr="images (3).jpg"/>
          <p:cNvPicPr>
            <a:picLocks noChangeAspect="1"/>
          </p:cNvPicPr>
          <p:nvPr/>
        </p:nvPicPr>
        <p:blipFill>
          <a:blip r:embed="rId3" cstate="print"/>
          <a:stretch>
            <a:fillRect/>
          </a:stretch>
        </p:blipFill>
        <p:spPr>
          <a:xfrm>
            <a:off x="-1" y="3789041"/>
            <a:ext cx="5179979" cy="30689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548680"/>
            <a:ext cx="8352928" cy="3456384"/>
          </a:xfrm>
        </p:spPr>
        <p:txBody>
          <a:bodyPr>
            <a:normAutofit/>
          </a:bodyPr>
          <a:lstStyle/>
          <a:p>
            <a:r>
              <a:rPr lang="ru-RU" sz="2400" dirty="0" smtClean="0">
                <a:latin typeface="+mj-lt"/>
              </a:rPr>
              <a:t>Для успешной борьбы с наркотизацией общества необходимо в первую очередь усилить пропаганду здорового образа жизни в молодежной среде, а также более широко применять меры контроля, позволяющие выявлять факты употребления школьниками и студентами наркотиков на раннем этапе</a:t>
            </a:r>
            <a:r>
              <a:rPr lang="ru-RU" dirty="0" smtClean="0">
                <a:latin typeface="+mj-lt"/>
              </a:rPr>
              <a:t>.</a:t>
            </a:r>
          </a:p>
          <a:p>
            <a:endParaRPr lang="ru-RU" dirty="0"/>
          </a:p>
        </p:txBody>
      </p:sp>
      <p:pic>
        <p:nvPicPr>
          <p:cNvPr id="4" name="Рисунок 3" descr="524977_view.jpg"/>
          <p:cNvPicPr>
            <a:picLocks noChangeAspect="1"/>
          </p:cNvPicPr>
          <p:nvPr/>
        </p:nvPicPr>
        <p:blipFill>
          <a:blip r:embed="rId2" cstate="print"/>
          <a:stretch>
            <a:fillRect/>
          </a:stretch>
        </p:blipFill>
        <p:spPr>
          <a:xfrm>
            <a:off x="-7021288" y="548680"/>
            <a:ext cx="6667500" cy="3333750"/>
          </a:xfrm>
          <a:prstGeom prst="rect">
            <a:avLst/>
          </a:prstGeom>
        </p:spPr>
      </p:pic>
      <p:pic>
        <p:nvPicPr>
          <p:cNvPr id="5" name="Рисунок 4" descr="images.jpg"/>
          <p:cNvPicPr>
            <a:picLocks noChangeAspect="1"/>
          </p:cNvPicPr>
          <p:nvPr/>
        </p:nvPicPr>
        <p:blipFill>
          <a:blip r:embed="rId3" cstate="print"/>
          <a:stretch>
            <a:fillRect/>
          </a:stretch>
        </p:blipFill>
        <p:spPr>
          <a:xfrm>
            <a:off x="2123728" y="3212976"/>
            <a:ext cx="5108175" cy="33992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ru-RU" dirty="0" smtClean="0"/>
              <a:t>КЛАССИФИКАЦИЯ</a:t>
            </a:r>
            <a:endParaRPr lang="ru-RU" dirty="0"/>
          </a:p>
        </p:txBody>
      </p:sp>
      <p:sp>
        <p:nvSpPr>
          <p:cNvPr id="3" name="Объект 2"/>
          <p:cNvSpPr>
            <a:spLocks noGrp="1"/>
          </p:cNvSpPr>
          <p:nvPr>
            <p:ph idx="1"/>
          </p:nvPr>
        </p:nvSpPr>
        <p:spPr>
          <a:xfrm>
            <a:off x="457200" y="1124744"/>
            <a:ext cx="8229600" cy="5472608"/>
          </a:xfrm>
        </p:spPr>
        <p:txBody>
          <a:bodyPr>
            <a:normAutofit fontScale="70000" lnSpcReduction="20000"/>
          </a:bodyPr>
          <a:lstStyle/>
          <a:p>
            <a:r>
              <a:rPr lang="ru-RU" dirty="0">
                <a:latin typeface="+mj-lt"/>
              </a:rPr>
              <a:t>Учитывая фармакологические свойства, наркотики подразделяют на следующие группы:</a:t>
            </a:r>
          </a:p>
          <a:p>
            <a:endParaRPr lang="ru-RU" dirty="0">
              <a:latin typeface="+mj-lt"/>
            </a:endParaRPr>
          </a:p>
          <a:p>
            <a:r>
              <a:rPr lang="ru-RU" dirty="0">
                <a:latin typeface="+mj-lt"/>
              </a:rPr>
              <a:t>опийный ряд, к которому относятся все наркотики растительного происхождения и наркотические препараты, обладающие похожими свойствами. Сюда относят и синтетические препараты (кодеин, героин, </a:t>
            </a:r>
            <a:r>
              <a:rPr lang="ru-RU" dirty="0" err="1">
                <a:latin typeface="+mj-lt"/>
              </a:rPr>
              <a:t>метадон</a:t>
            </a:r>
            <a:r>
              <a:rPr lang="ru-RU" dirty="0">
                <a:latin typeface="+mj-lt"/>
              </a:rPr>
              <a:t>, морфин, </a:t>
            </a:r>
            <a:r>
              <a:rPr lang="ru-RU" dirty="0" err="1">
                <a:latin typeface="+mj-lt"/>
              </a:rPr>
              <a:t>трамадол</a:t>
            </a:r>
            <a:r>
              <a:rPr lang="ru-RU" dirty="0">
                <a:latin typeface="+mj-lt"/>
              </a:rPr>
              <a:t>, </a:t>
            </a:r>
            <a:r>
              <a:rPr lang="ru-RU" dirty="0" err="1">
                <a:latin typeface="+mj-lt"/>
              </a:rPr>
              <a:t>фентанил</a:t>
            </a:r>
            <a:r>
              <a:rPr lang="ru-RU" dirty="0">
                <a:latin typeface="+mj-lt"/>
              </a:rPr>
              <a:t>);</a:t>
            </a:r>
          </a:p>
          <a:p>
            <a:r>
              <a:rPr lang="ru-RU" dirty="0" err="1">
                <a:latin typeface="+mj-lt"/>
              </a:rPr>
              <a:t>амфетамин</a:t>
            </a:r>
            <a:r>
              <a:rPr lang="ru-RU" dirty="0">
                <a:latin typeface="+mj-lt"/>
              </a:rPr>
              <a:t> (фенамин), кокаин, </a:t>
            </a:r>
            <a:r>
              <a:rPr lang="ru-RU" dirty="0" err="1">
                <a:latin typeface="+mj-lt"/>
              </a:rPr>
              <a:t>метамфетамин</a:t>
            </a:r>
            <a:r>
              <a:rPr lang="ru-RU" dirty="0">
                <a:latin typeface="+mj-lt"/>
              </a:rPr>
              <a:t> (</a:t>
            </a:r>
            <a:r>
              <a:rPr lang="ru-RU" dirty="0" err="1">
                <a:latin typeface="+mj-lt"/>
              </a:rPr>
              <a:t>первитин</a:t>
            </a:r>
            <a:r>
              <a:rPr lang="ru-RU" dirty="0">
                <a:latin typeface="+mj-lt"/>
              </a:rPr>
              <a:t>), которые относят к стимуляторам;</a:t>
            </a:r>
          </a:p>
          <a:p>
            <a:r>
              <a:rPr lang="ru-RU" dirty="0">
                <a:latin typeface="+mj-lt"/>
              </a:rPr>
              <a:t>галлюциногены: ЛСД, LSA, DOB, </a:t>
            </a:r>
            <a:r>
              <a:rPr lang="ru-RU" dirty="0" err="1">
                <a:latin typeface="+mj-lt"/>
              </a:rPr>
              <a:t>DragonFly</a:t>
            </a:r>
            <a:r>
              <a:rPr lang="ru-RU" dirty="0">
                <a:latin typeface="+mj-lt"/>
              </a:rPr>
              <a:t>, DIPT, </a:t>
            </a:r>
            <a:r>
              <a:rPr lang="ru-RU" dirty="0" err="1">
                <a:latin typeface="+mj-lt"/>
              </a:rPr>
              <a:t>мескалин</a:t>
            </a:r>
            <a:r>
              <a:rPr lang="ru-RU" dirty="0">
                <a:latin typeface="+mj-lt"/>
              </a:rPr>
              <a:t>, </a:t>
            </a:r>
            <a:r>
              <a:rPr lang="ru-RU" dirty="0" err="1">
                <a:latin typeface="+mj-lt"/>
              </a:rPr>
              <a:t>псилоцибин</a:t>
            </a:r>
            <a:r>
              <a:rPr lang="ru-RU" dirty="0">
                <a:latin typeface="+mj-lt"/>
              </a:rPr>
              <a:t>;</a:t>
            </a:r>
          </a:p>
          <a:p>
            <a:r>
              <a:rPr lang="ru-RU" dirty="0">
                <a:latin typeface="+mj-lt"/>
              </a:rPr>
              <a:t>такие адаптогены и </a:t>
            </a:r>
            <a:r>
              <a:rPr lang="ru-RU" dirty="0" err="1">
                <a:latin typeface="+mj-lt"/>
              </a:rPr>
              <a:t>мпатогены</a:t>
            </a:r>
            <a:r>
              <a:rPr lang="ru-RU" dirty="0">
                <a:latin typeface="+mj-lt"/>
              </a:rPr>
              <a:t>, как MDMA (</a:t>
            </a:r>
            <a:r>
              <a:rPr lang="ru-RU" dirty="0" err="1">
                <a:latin typeface="+mj-lt"/>
              </a:rPr>
              <a:t>ешки</a:t>
            </a:r>
            <a:r>
              <a:rPr lang="ru-RU" dirty="0">
                <a:latin typeface="+mj-lt"/>
              </a:rPr>
              <a:t>, </a:t>
            </a:r>
            <a:r>
              <a:rPr lang="ru-RU" dirty="0" err="1">
                <a:latin typeface="+mj-lt"/>
              </a:rPr>
              <a:t>экстази</a:t>
            </a:r>
            <a:r>
              <a:rPr lang="ru-RU" dirty="0">
                <a:latin typeface="+mj-lt"/>
              </a:rPr>
              <a:t>), MDEA, IAP, MDA, PMMA, 4-MeA;</a:t>
            </a:r>
          </a:p>
          <a:p>
            <a:r>
              <a:rPr lang="ru-RU" dirty="0" err="1">
                <a:latin typeface="+mj-lt"/>
              </a:rPr>
              <a:t>диссоциативы</a:t>
            </a:r>
            <a:r>
              <a:rPr lang="ru-RU" dirty="0">
                <a:latin typeface="+mj-lt"/>
              </a:rPr>
              <a:t> - ДХМ (</a:t>
            </a:r>
            <a:r>
              <a:rPr lang="ru-RU" dirty="0" err="1">
                <a:latin typeface="+mj-lt"/>
              </a:rPr>
              <a:t>декстрометорфан</a:t>
            </a:r>
            <a:r>
              <a:rPr lang="ru-RU" dirty="0">
                <a:latin typeface="+mj-lt"/>
              </a:rPr>
              <a:t>), PCP (</a:t>
            </a:r>
            <a:r>
              <a:rPr lang="ru-RU" dirty="0" err="1">
                <a:latin typeface="+mj-lt"/>
              </a:rPr>
              <a:t>фенциклидин</a:t>
            </a:r>
            <a:r>
              <a:rPr lang="ru-RU" dirty="0">
                <a:latin typeface="+mj-lt"/>
              </a:rPr>
              <a:t>), </a:t>
            </a:r>
            <a:r>
              <a:rPr lang="ru-RU" dirty="0" err="1">
                <a:latin typeface="+mj-lt"/>
              </a:rPr>
              <a:t>кетамин</a:t>
            </a:r>
            <a:r>
              <a:rPr lang="ru-RU" dirty="0">
                <a:latin typeface="+mj-lt"/>
              </a:rPr>
              <a:t>, </a:t>
            </a:r>
            <a:r>
              <a:rPr lang="ru-RU" dirty="0" err="1">
                <a:latin typeface="+mj-lt"/>
              </a:rPr>
              <a:t>калипсол</a:t>
            </a:r>
            <a:r>
              <a:rPr lang="ru-RU" dirty="0">
                <a:latin typeface="+mj-lt"/>
              </a:rPr>
              <a:t>;</a:t>
            </a:r>
          </a:p>
          <a:p>
            <a:r>
              <a:rPr lang="ru-RU" dirty="0">
                <a:latin typeface="+mj-lt"/>
              </a:rPr>
              <a:t>такие транквилизаторы, как </a:t>
            </a:r>
            <a:r>
              <a:rPr lang="ru-RU" dirty="0" err="1">
                <a:latin typeface="+mj-lt"/>
              </a:rPr>
              <a:t>феназипам</a:t>
            </a:r>
            <a:r>
              <a:rPr lang="ru-RU" dirty="0">
                <a:latin typeface="+mj-lt"/>
              </a:rPr>
              <a:t>, барбитураты, N2O, </a:t>
            </a:r>
            <a:r>
              <a:rPr lang="ru-RU" dirty="0" err="1">
                <a:latin typeface="+mj-lt"/>
              </a:rPr>
              <a:t>диазепам</a:t>
            </a:r>
            <a:r>
              <a:rPr lang="ru-RU" dirty="0">
                <a:latin typeface="+mj-lt"/>
              </a:rPr>
              <a:t>, BZP (</a:t>
            </a:r>
            <a:r>
              <a:rPr lang="ru-RU" dirty="0" err="1">
                <a:latin typeface="+mj-lt"/>
              </a:rPr>
              <a:t>бензодиазепин</a:t>
            </a:r>
            <a:r>
              <a:rPr lang="ru-RU" dirty="0">
                <a:latin typeface="+mj-lt"/>
              </a:rPr>
              <a:t>);</a:t>
            </a:r>
          </a:p>
          <a:p>
            <a:r>
              <a:rPr lang="ru-RU" dirty="0">
                <a:latin typeface="+mj-lt"/>
              </a:rPr>
              <a:t>дизайнерские наркотики - MDPV, </a:t>
            </a:r>
            <a:r>
              <a:rPr lang="ru-RU" dirty="0" err="1">
                <a:latin typeface="+mj-lt"/>
              </a:rPr>
              <a:t>мефедрон</a:t>
            </a:r>
            <a:r>
              <a:rPr lang="ru-RU" dirty="0">
                <a:latin typeface="+mj-lt"/>
              </a:rPr>
              <a:t> (4-MMC), 2C-T, 2C-I , MDPH и, конечно, </a:t>
            </a:r>
            <a:r>
              <a:rPr lang="ru-RU" dirty="0" err="1">
                <a:latin typeface="+mj-lt"/>
              </a:rPr>
              <a:t>ритали</a:t>
            </a:r>
            <a:endParaRPr lang="ru-RU" dirty="0">
              <a:latin typeface="+mj-lt"/>
            </a:endParaRPr>
          </a:p>
        </p:txBody>
      </p:sp>
    </p:spTree>
    <p:extLst>
      <p:ext uri="{BB962C8B-B14F-4D97-AF65-F5344CB8AC3E}">
        <p14:creationId xmlns:p14="http://schemas.microsoft.com/office/powerpoint/2010/main" val="3991585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dirty="0" smtClean="0"/>
              <a:t>ПЕРЕРАБОТКА</a:t>
            </a:r>
            <a:endParaRPr lang="ru-RU" dirty="0"/>
          </a:p>
        </p:txBody>
      </p:sp>
      <p:sp>
        <p:nvSpPr>
          <p:cNvPr id="3" name="Объект 2"/>
          <p:cNvSpPr>
            <a:spLocks noGrp="1"/>
          </p:cNvSpPr>
          <p:nvPr>
            <p:ph idx="1"/>
          </p:nvPr>
        </p:nvSpPr>
        <p:spPr>
          <a:xfrm>
            <a:off x="179512" y="980728"/>
            <a:ext cx="8784976" cy="2448272"/>
          </a:xfrm>
        </p:spPr>
        <p:txBody>
          <a:bodyPr>
            <a:noAutofit/>
          </a:bodyPr>
          <a:lstStyle/>
          <a:p>
            <a:r>
              <a:rPr lang="ru-RU" sz="2000" dirty="0">
                <a:effectLst>
                  <a:outerShdw blurRad="38100" dist="38100" dir="2700000" algn="tl">
                    <a:srgbClr val="000000">
                      <a:alpha val="43137"/>
                    </a:srgbClr>
                  </a:outerShdw>
                </a:effectLst>
                <a:latin typeface="+mj-lt"/>
              </a:rPr>
              <a:t>Незаконной переработкой наркотических средств, психотропных веществ, их </a:t>
            </a:r>
            <a:r>
              <a:rPr lang="ru-RU" sz="2000" dirty="0" err="1">
                <a:effectLst>
                  <a:outerShdw blurRad="38100" dist="38100" dir="2700000" algn="tl">
                    <a:srgbClr val="000000">
                      <a:alpha val="43137"/>
                    </a:srgbClr>
                  </a:outerShdw>
                </a:effectLst>
                <a:latin typeface="+mj-lt"/>
              </a:rPr>
              <a:t>прекурсоров</a:t>
            </a:r>
            <a:r>
              <a:rPr lang="ru-RU" sz="2000" dirty="0">
                <a:effectLst>
                  <a:outerShdw blurRad="38100" dist="38100" dir="2700000" algn="tl">
                    <a:srgbClr val="000000">
                      <a:alpha val="43137"/>
                    </a:srgbClr>
                  </a:outerShdw>
                </a:effectLst>
                <a:latin typeface="+mj-lt"/>
              </a:rPr>
              <a:t> или аналогов признаются совершенные в нарушение законодательства </a:t>
            </a:r>
            <a:r>
              <a:rPr lang="ru-RU" sz="2000" dirty="0" smtClean="0">
                <a:effectLst>
                  <a:outerShdw blurRad="38100" dist="38100" dir="2700000" algn="tl">
                    <a:srgbClr val="000000">
                      <a:alpha val="43137"/>
                    </a:srgbClr>
                  </a:outerShdw>
                </a:effectLst>
                <a:latin typeface="+mj-lt"/>
              </a:rPr>
              <a:t>РК </a:t>
            </a:r>
            <a:r>
              <a:rPr lang="ru-RU" sz="2000" dirty="0">
                <a:effectLst>
                  <a:outerShdw blurRad="38100" dist="38100" dir="2700000" algn="tl">
                    <a:srgbClr val="000000">
                      <a:alpha val="43137"/>
                    </a:srgbClr>
                  </a:outerShdw>
                </a:effectLst>
                <a:latin typeface="+mj-lt"/>
              </a:rPr>
              <a:t>умышленные действия, направленные на рафинирование (очистку от посторонних примесей) твердой или жидкой смеси, содержащей одно или несколько наркотических средств или психотропных веществ, либо на повышение такой смеси (препарате) концентрации наркотического средства или психотропного вещества.</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98" y="4077072"/>
            <a:ext cx="4693803" cy="278092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4077072"/>
            <a:ext cx="4427984" cy="2955679"/>
          </a:xfrm>
          <a:prstGeom prst="rect">
            <a:avLst/>
          </a:prstGeom>
        </p:spPr>
      </p:pic>
    </p:spTree>
    <p:extLst>
      <p:ext uri="{BB962C8B-B14F-4D97-AF65-F5344CB8AC3E}">
        <p14:creationId xmlns:p14="http://schemas.microsoft.com/office/powerpoint/2010/main" val="269579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dirty="0" smtClean="0"/>
              <a:t>ВВОЗ (ВЫВОЗ)</a:t>
            </a:r>
            <a:endParaRPr lang="ru-RU" dirty="0"/>
          </a:p>
        </p:txBody>
      </p:sp>
      <p:sp>
        <p:nvSpPr>
          <p:cNvPr id="3" name="Объект 2"/>
          <p:cNvSpPr>
            <a:spLocks noGrp="1"/>
          </p:cNvSpPr>
          <p:nvPr>
            <p:ph idx="1"/>
          </p:nvPr>
        </p:nvSpPr>
        <p:spPr>
          <a:xfrm>
            <a:off x="0" y="980728"/>
            <a:ext cx="8686800" cy="1468760"/>
          </a:xfrm>
        </p:spPr>
        <p:txBody>
          <a:bodyPr>
            <a:noAutofit/>
          </a:bodyPr>
          <a:lstStyle/>
          <a:p>
            <a:r>
              <a:rPr lang="ru-RU" sz="2000" dirty="0">
                <a:effectLst>
                  <a:outerShdw blurRad="38100" dist="38100" dir="2700000" algn="tl">
                    <a:srgbClr val="000000">
                      <a:alpha val="43137"/>
                    </a:srgbClr>
                  </a:outerShdw>
                </a:effectLst>
                <a:latin typeface="+mj-lt"/>
              </a:rPr>
              <a:t>Ввоз (вывоз) наркотических средств, психотропных веществ и их </a:t>
            </a:r>
            <a:r>
              <a:rPr lang="ru-RU" sz="2000" dirty="0" err="1">
                <a:effectLst>
                  <a:outerShdw blurRad="38100" dist="38100" dir="2700000" algn="tl">
                    <a:srgbClr val="000000">
                      <a:alpha val="43137"/>
                    </a:srgbClr>
                  </a:outerShdw>
                </a:effectLst>
                <a:latin typeface="+mj-lt"/>
              </a:rPr>
              <a:t>прекурсоров</a:t>
            </a:r>
            <a:r>
              <a:rPr lang="ru-RU" sz="2000" dirty="0">
                <a:effectLst>
                  <a:outerShdw blurRad="38100" dist="38100" dir="2700000" algn="tl">
                    <a:srgbClr val="000000">
                      <a:alpha val="43137"/>
                    </a:srgbClr>
                  </a:outerShdw>
                </a:effectLst>
                <a:latin typeface="+mj-lt"/>
              </a:rPr>
              <a:t> - перемещение наркотических средств, психотропных веществ и их </a:t>
            </a:r>
            <a:r>
              <a:rPr lang="ru-RU" sz="2000" dirty="0" err="1">
                <a:effectLst>
                  <a:outerShdw blurRad="38100" dist="38100" dir="2700000" algn="tl">
                    <a:srgbClr val="000000">
                      <a:alpha val="43137"/>
                    </a:srgbClr>
                  </a:outerShdw>
                </a:effectLst>
                <a:latin typeface="+mj-lt"/>
              </a:rPr>
              <a:t>прекурсоров</a:t>
            </a:r>
            <a:r>
              <a:rPr lang="ru-RU" sz="2000" dirty="0">
                <a:effectLst>
                  <a:outerShdw blurRad="38100" dist="38100" dir="2700000" algn="tl">
                    <a:srgbClr val="000000">
                      <a:alpha val="43137"/>
                    </a:srgbClr>
                  </a:outerShdw>
                </a:effectLst>
                <a:latin typeface="+mj-lt"/>
              </a:rPr>
              <a:t> с таможенной территории другого государства на таможенную территорию Российской Федерации или с таможенной территории Российской Федерации на таможенную территорию другого государства.</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rcRect b="12532"/>
          <a:stretch>
            <a:fillRect/>
          </a:stretch>
        </p:blipFill>
        <p:spPr>
          <a:xfrm>
            <a:off x="1547664" y="3140968"/>
            <a:ext cx="5946736" cy="3717032"/>
          </a:xfrm>
          <a:prstGeom prst="rect">
            <a:avLst/>
          </a:prstGeom>
        </p:spPr>
      </p:pic>
    </p:spTree>
    <p:extLst>
      <p:ext uri="{BB962C8B-B14F-4D97-AF65-F5344CB8AC3E}">
        <p14:creationId xmlns:p14="http://schemas.microsoft.com/office/powerpoint/2010/main" val="3340468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ПЕРЕСЫЛКА</a:t>
            </a:r>
            <a:endParaRPr lang="ru-RU" dirty="0"/>
          </a:p>
        </p:txBody>
      </p:sp>
      <p:sp>
        <p:nvSpPr>
          <p:cNvPr id="3" name="Объект 2"/>
          <p:cNvSpPr>
            <a:spLocks noGrp="1"/>
          </p:cNvSpPr>
          <p:nvPr>
            <p:ph idx="1"/>
          </p:nvPr>
        </p:nvSpPr>
        <p:spPr>
          <a:xfrm>
            <a:off x="457200" y="1340768"/>
            <a:ext cx="8686800" cy="1252736"/>
          </a:xfrm>
        </p:spPr>
        <p:txBody>
          <a:bodyPr>
            <a:noAutofit/>
          </a:bodyPr>
          <a:lstStyle/>
          <a:p>
            <a:r>
              <a:rPr lang="ru-RU" sz="2000" dirty="0">
                <a:effectLst>
                  <a:outerShdw blurRad="38100" dist="38100" dir="2700000" algn="tl">
                    <a:srgbClr val="000000">
                      <a:alpha val="43137"/>
                    </a:srgbClr>
                  </a:outerShdw>
                </a:effectLst>
                <a:latin typeface="+mj-lt"/>
              </a:rPr>
              <a:t>Пересылка - это перемещение наркотических средств, психотропных веществ, их </a:t>
            </a:r>
            <a:r>
              <a:rPr lang="ru-RU" sz="2000" dirty="0" err="1">
                <a:effectLst>
                  <a:outerShdw blurRad="38100" dist="38100" dir="2700000" algn="tl">
                    <a:srgbClr val="000000">
                      <a:alpha val="43137"/>
                    </a:srgbClr>
                  </a:outerShdw>
                </a:effectLst>
                <a:latin typeface="+mj-lt"/>
              </a:rPr>
              <a:t>прекурсоров</a:t>
            </a:r>
            <a:r>
              <a:rPr lang="ru-RU" sz="2000" dirty="0">
                <a:effectLst>
                  <a:outerShdw blurRad="38100" dist="38100" dir="2700000" algn="tl">
                    <a:srgbClr val="000000">
                      <a:alpha val="43137"/>
                    </a:srgbClr>
                  </a:outerShdw>
                </a:effectLst>
                <a:latin typeface="+mj-lt"/>
              </a:rPr>
              <a:t> или аналогов в виде почтовых, багажных отправлений, с нарочным либо иным способом, когда транспортировка этих средств осуществляется в отсутствие отправителя.</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3111015"/>
            <a:ext cx="5610200" cy="3730783"/>
          </a:xfrm>
          <a:prstGeom prst="rect">
            <a:avLst/>
          </a:prstGeom>
        </p:spPr>
      </p:pic>
    </p:spTree>
    <p:extLst>
      <p:ext uri="{BB962C8B-B14F-4D97-AF65-F5344CB8AC3E}">
        <p14:creationId xmlns:p14="http://schemas.microsoft.com/office/powerpoint/2010/main" val="361562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dirty="0" smtClean="0"/>
              <a:t>ПЕРЕВОЗКА</a:t>
            </a:r>
            <a:endParaRPr lang="ru-RU" dirty="0"/>
          </a:p>
        </p:txBody>
      </p:sp>
      <p:sp>
        <p:nvSpPr>
          <p:cNvPr id="3" name="Объект 2"/>
          <p:cNvSpPr>
            <a:spLocks noGrp="1"/>
          </p:cNvSpPr>
          <p:nvPr>
            <p:ph idx="1"/>
          </p:nvPr>
        </p:nvSpPr>
        <p:spPr>
          <a:xfrm>
            <a:off x="0" y="980728"/>
            <a:ext cx="8902824" cy="1728192"/>
          </a:xfrm>
        </p:spPr>
        <p:txBody>
          <a:bodyPr>
            <a:noAutofit/>
          </a:bodyPr>
          <a:lstStyle/>
          <a:p>
            <a:r>
              <a:rPr lang="ru-RU" sz="2400" dirty="0">
                <a:latin typeface="+mj-lt"/>
              </a:rPr>
              <a:t>Незаконная перевозка наркотических средств или психотропных веществ заключается в их перемещении из одного места в другое любым видом транспорта - наземным, подземным, водным, воздушным, независимо от способа транспортировки и места хранения незаконно перемещаемых средств или веществ</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rcRect l="5479" r="7935"/>
          <a:stretch>
            <a:fillRect/>
          </a:stretch>
        </p:blipFill>
        <p:spPr>
          <a:xfrm>
            <a:off x="0" y="3734821"/>
            <a:ext cx="5112568" cy="3123179"/>
          </a:xfrm>
          <a:prstGeom prst="rect">
            <a:avLst/>
          </a:prstGeom>
        </p:spPr>
      </p:pic>
      <p:pic>
        <p:nvPicPr>
          <p:cNvPr id="5" name="Рисунок 4" descr="7.jpg"/>
          <p:cNvPicPr>
            <a:picLocks noChangeAspect="1"/>
          </p:cNvPicPr>
          <p:nvPr/>
        </p:nvPicPr>
        <p:blipFill>
          <a:blip r:embed="rId3" cstate="print"/>
          <a:srcRect l="6848"/>
          <a:stretch>
            <a:fillRect/>
          </a:stretch>
        </p:blipFill>
        <p:spPr>
          <a:xfrm>
            <a:off x="5225868" y="3717032"/>
            <a:ext cx="3918132" cy="3140968"/>
          </a:xfrm>
          <a:prstGeom prst="rect">
            <a:avLst/>
          </a:prstGeom>
        </p:spPr>
      </p:pic>
    </p:spTree>
    <p:extLst>
      <p:ext uri="{BB962C8B-B14F-4D97-AF65-F5344CB8AC3E}">
        <p14:creationId xmlns:p14="http://schemas.microsoft.com/office/powerpoint/2010/main" val="1877215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lstStyle/>
          <a:p>
            <a:r>
              <a:rPr lang="ru-RU" dirty="0" smtClean="0"/>
              <a:t>СБЫТ И ПРИОБРЕТЕНИЕ</a:t>
            </a:r>
            <a:endParaRPr lang="ru-RU" dirty="0"/>
          </a:p>
        </p:txBody>
      </p:sp>
      <p:sp>
        <p:nvSpPr>
          <p:cNvPr id="3" name="Объект 2"/>
          <p:cNvSpPr>
            <a:spLocks noGrp="1"/>
          </p:cNvSpPr>
          <p:nvPr>
            <p:ph idx="1"/>
          </p:nvPr>
        </p:nvSpPr>
        <p:spPr>
          <a:xfrm>
            <a:off x="0" y="1052735"/>
            <a:ext cx="4391472" cy="5659823"/>
          </a:xfrm>
        </p:spPr>
        <p:txBody>
          <a:bodyPr>
            <a:noAutofit/>
          </a:bodyPr>
          <a:lstStyle/>
          <a:p>
            <a:r>
              <a:rPr lang="ru-RU" sz="1600" dirty="0">
                <a:latin typeface="+mj-lt"/>
              </a:rPr>
              <a:t>Под сбытом наркотических средств или психотропных веществ следует понимать любые способы их возмездной или безвозмездной передачи другим лицам (продажу, дарение, обмен и т. д.), а также иные способы распространения, например, путем введения инъекций наркотических средств, психотропных веществ</a:t>
            </a:r>
            <a:r>
              <a:rPr lang="ru-RU" sz="1600" dirty="0" smtClean="0">
                <a:latin typeface="+mj-lt"/>
              </a:rPr>
              <a:t>.</a:t>
            </a:r>
          </a:p>
          <a:p>
            <a:r>
              <a:rPr lang="ru-RU" sz="1600" dirty="0">
                <a:latin typeface="+mj-lt"/>
              </a:rPr>
              <a:t>Незаконным </a:t>
            </a:r>
            <a:r>
              <a:rPr lang="ru-RU" sz="1600" dirty="0" smtClean="0">
                <a:latin typeface="+mj-lt"/>
              </a:rPr>
              <a:t>приобретением следует </a:t>
            </a:r>
            <a:r>
              <a:rPr lang="ru-RU" sz="1600" dirty="0">
                <a:latin typeface="+mj-lt"/>
              </a:rPr>
              <a:t>считать их покупку, получение в обмен на другие товары и вещи, в уплату долга, взаймы или в дар, присвоение найденного, сбор дикорастущих конопли и мака или их частей, а также остатков неохраняемых посевов </a:t>
            </a:r>
            <a:r>
              <a:rPr lang="ru-RU" sz="1600" dirty="0" err="1">
                <a:latin typeface="+mj-lt"/>
              </a:rPr>
              <a:t>наркотикосодержащих</a:t>
            </a:r>
            <a:r>
              <a:rPr lang="ru-RU" sz="1600" dirty="0">
                <a:latin typeface="+mj-lt"/>
              </a:rPr>
              <a:t> растений после завершения их уборки и т.п.</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1472" y="1052736"/>
            <a:ext cx="4752528" cy="5299783"/>
          </a:xfrm>
          <a:prstGeom prst="rect">
            <a:avLst/>
          </a:prstGeom>
        </p:spPr>
      </p:pic>
    </p:spTree>
    <p:extLst>
      <p:ext uri="{BB962C8B-B14F-4D97-AF65-F5344CB8AC3E}">
        <p14:creationId xmlns:p14="http://schemas.microsoft.com/office/powerpoint/2010/main" val="2664416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dirty="0" smtClean="0"/>
              <a:t>ХРАНЕНИЕ</a:t>
            </a:r>
            <a:endParaRPr lang="ru-RU" dirty="0"/>
          </a:p>
        </p:txBody>
      </p:sp>
      <p:sp>
        <p:nvSpPr>
          <p:cNvPr id="3" name="Объект 2"/>
          <p:cNvSpPr>
            <a:spLocks noGrp="1"/>
          </p:cNvSpPr>
          <p:nvPr>
            <p:ph idx="1"/>
          </p:nvPr>
        </p:nvSpPr>
        <p:spPr>
          <a:xfrm>
            <a:off x="471054" y="908720"/>
            <a:ext cx="8579296" cy="1728014"/>
          </a:xfrm>
        </p:spPr>
        <p:txBody>
          <a:bodyPr>
            <a:noAutofit/>
          </a:bodyPr>
          <a:lstStyle/>
          <a:p>
            <a:r>
              <a:rPr lang="ru-RU" dirty="0">
                <a:effectLst>
                  <a:outerShdw blurRad="38100" dist="38100" dir="2700000" algn="tl">
                    <a:srgbClr val="000000">
                      <a:alpha val="43137"/>
                    </a:srgbClr>
                  </a:outerShdw>
                </a:effectLst>
                <a:latin typeface="+mj-lt"/>
              </a:rPr>
              <a:t>Под незаконным хранением наркотических средств или психотропных веществ следует понимать любые умышленные действия, связанные с их нахождением во владении виновного - при себе, в помещении, в тайнике и других местах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rcRect t="6438"/>
          <a:stretch>
            <a:fillRect/>
          </a:stretch>
        </p:blipFill>
        <p:spPr>
          <a:xfrm>
            <a:off x="-6589240" y="3933056"/>
            <a:ext cx="5508104" cy="3112426"/>
          </a:xfrm>
          <a:prstGeom prst="rect">
            <a:avLst/>
          </a:prstGeom>
        </p:spPr>
      </p:pic>
      <p:pic>
        <p:nvPicPr>
          <p:cNvPr id="5" name="Рисунок 4" descr="images (6).jpg"/>
          <p:cNvPicPr>
            <a:picLocks noChangeAspect="1"/>
          </p:cNvPicPr>
          <p:nvPr/>
        </p:nvPicPr>
        <p:blipFill>
          <a:blip r:embed="rId3" cstate="print"/>
          <a:stretch>
            <a:fillRect/>
          </a:stretch>
        </p:blipFill>
        <p:spPr>
          <a:xfrm>
            <a:off x="5364088" y="3775210"/>
            <a:ext cx="3707904" cy="3082789"/>
          </a:xfrm>
          <a:prstGeom prst="rect">
            <a:avLst/>
          </a:prstGeom>
        </p:spPr>
      </p:pic>
      <p:pic>
        <p:nvPicPr>
          <p:cNvPr id="6" name="Рисунок 5" descr="622838.jpg"/>
          <p:cNvPicPr>
            <a:picLocks noChangeAspect="1"/>
          </p:cNvPicPr>
          <p:nvPr/>
        </p:nvPicPr>
        <p:blipFill>
          <a:blip r:embed="rId4" cstate="print"/>
          <a:srcRect t="5998" b="8795"/>
          <a:stretch>
            <a:fillRect/>
          </a:stretch>
        </p:blipFill>
        <p:spPr>
          <a:xfrm>
            <a:off x="35496" y="3789040"/>
            <a:ext cx="5256584" cy="3068960"/>
          </a:xfrm>
          <a:prstGeom prst="rect">
            <a:avLst/>
          </a:prstGeom>
        </p:spPr>
      </p:pic>
    </p:spTree>
    <p:extLst>
      <p:ext uri="{BB962C8B-B14F-4D97-AF65-F5344CB8AC3E}">
        <p14:creationId xmlns:p14="http://schemas.microsoft.com/office/powerpoint/2010/main" val="3236561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dirty="0" smtClean="0"/>
              <a:t>ОТВЕТСТВЕННОСТЬ</a:t>
            </a:r>
            <a:endParaRPr lang="ru-RU" dirty="0"/>
          </a:p>
        </p:txBody>
      </p:sp>
      <p:sp>
        <p:nvSpPr>
          <p:cNvPr id="3" name="Объект 2"/>
          <p:cNvSpPr>
            <a:spLocks noGrp="1"/>
          </p:cNvSpPr>
          <p:nvPr>
            <p:ph idx="1"/>
          </p:nvPr>
        </p:nvSpPr>
        <p:spPr>
          <a:xfrm>
            <a:off x="0" y="1124744"/>
            <a:ext cx="5148064" cy="4968552"/>
          </a:xfrm>
        </p:spPr>
        <p:txBody>
          <a:bodyPr>
            <a:noAutofit/>
          </a:bodyPr>
          <a:lstStyle/>
          <a:p>
            <a:r>
              <a:rPr lang="ru-RU" sz="2000" dirty="0">
                <a:latin typeface="+mj-lt"/>
              </a:rPr>
              <a:t>Уголовной ответственности за преступления в сфере незаконного оборота наркотиков подлежат лица, достигшие шестнадцатилетнего возраста. Исключением является их хищение и вымогательство: ответственность наступает </a:t>
            </a:r>
            <a:r>
              <a:rPr lang="ru-RU" sz="2000" dirty="0">
                <a:solidFill>
                  <a:srgbClr val="FF0000"/>
                </a:solidFill>
                <a:latin typeface="+mj-lt"/>
              </a:rPr>
              <a:t>с 14 лет</a:t>
            </a:r>
            <a:r>
              <a:rPr lang="ru-RU" sz="2000" dirty="0">
                <a:latin typeface="+mj-lt"/>
              </a:rPr>
              <a:t>. В случае если преступление совершено до наступления возраста уголовной ответственности, то правоохранительные органы совместно с комиссиями по делам несовершеннолетних имеют широкий арсенал мер воздействия к виновному лицу, а также его родителям либо лицам, их заменяющим. </a:t>
            </a:r>
          </a:p>
        </p:txBody>
      </p:sp>
    </p:spTree>
    <p:extLst>
      <p:ext uri="{BB962C8B-B14F-4D97-AF65-F5344CB8AC3E}">
        <p14:creationId xmlns:p14="http://schemas.microsoft.com/office/powerpoint/2010/main" val="12839075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10">
      <a:dk1>
        <a:srgbClr val="32525C"/>
      </a:dk1>
      <a:lt1>
        <a:sysClr val="window" lastClr="FFFFFF"/>
      </a:lt1>
      <a:dk2>
        <a:srgbClr val="253D45"/>
      </a:dk2>
      <a:lt2>
        <a:srgbClr val="D4D2D0"/>
      </a:lt2>
      <a:accent1>
        <a:srgbClr val="CFDFE5"/>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2">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TotalTime>
  <Words>732</Words>
  <Application>Microsoft Office PowerPoint</Application>
  <PresentationFormat>Экран (4:3)</PresentationFormat>
  <Paragraphs>45</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Times New Roman</vt:lpstr>
      <vt:lpstr>Wingdings</vt:lpstr>
      <vt:lpstr>Wingdings 2</vt:lpstr>
      <vt:lpstr>Wingdings 3</vt:lpstr>
      <vt:lpstr>Апекс</vt:lpstr>
      <vt:lpstr>Уголовная ответственность за незаконный оборот наркотиков</vt:lpstr>
      <vt:lpstr>КЛАССИФИКАЦИЯ</vt:lpstr>
      <vt:lpstr>ПЕРЕРАБОТКА</vt:lpstr>
      <vt:lpstr>ВВОЗ (ВЫВОЗ)</vt:lpstr>
      <vt:lpstr>ПЕРЕСЫЛКА</vt:lpstr>
      <vt:lpstr>ПЕРЕВОЗКА</vt:lpstr>
      <vt:lpstr>СБЫТ И ПРИОБРЕТЕНИЕ</vt:lpstr>
      <vt:lpstr>ХРАНЕНИЕ</vt:lpstr>
      <vt:lpstr>ОТВЕТСТВЕННОСТЬ</vt:lpstr>
      <vt:lpstr>УГОЛОВНАЯ  ОТВЕТСТВЕННОСТЬ</vt:lpstr>
      <vt:lpstr>ПРОИЗВОДСТВО, СБЫТ ИЛИ ПЕРЕСЫЛКА</vt:lpstr>
      <vt:lpstr>ХИЩЕНИЕ ЛИБО ВЫМОГАТЕЛЬСТВО НАРКОТИЧЕСКИХ СРЕДСТВ</vt:lpstr>
      <vt:lpstr>СКЛОНЕНИЕ К УПОТРЕБЛЕНИЮ НАРКОТИКОВ</vt:lpstr>
      <vt:lpstr>ОРГАНИЗАЦИЯ И СОДЕРЖАНИЕ НАРКОПРИТОНОВ</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Стас</dc:creator>
  <cp:lastModifiedBy>оса</cp:lastModifiedBy>
  <cp:revision>34</cp:revision>
  <dcterms:created xsi:type="dcterms:W3CDTF">2015-03-29T23:12:57Z</dcterms:created>
  <dcterms:modified xsi:type="dcterms:W3CDTF">2022-10-26T07:50:14Z</dcterms:modified>
</cp:coreProperties>
</file>