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32C6C8-7CC8-43A5-BAE0-7A62590FBF2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736E55-2C0C-4E0B-9804-F0484CB35A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 Развиваем мышление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Найдите общее начало для всех трёх следующих слов.</a:t>
            </a:r>
            <a:endParaRPr lang="ru-RU" sz="2800" dirty="0" smtClean="0"/>
          </a:p>
          <a:p>
            <a:r>
              <a:rPr lang="ru-RU" sz="2800" dirty="0" smtClean="0"/>
              <a:t>(...)             </a:t>
            </a:r>
            <a:r>
              <a:rPr lang="ru-RU" sz="2800" dirty="0"/>
              <a:t>бурка</a:t>
            </a:r>
          </a:p>
          <a:p>
            <a:r>
              <a:rPr lang="ru-RU" sz="2800" dirty="0"/>
              <a:t>                  горец</a:t>
            </a:r>
          </a:p>
          <a:p>
            <a:r>
              <a:rPr lang="ru-RU" sz="2800" dirty="0"/>
              <a:t>                  </a:t>
            </a:r>
            <a:r>
              <a:rPr lang="ru-RU" sz="2800" dirty="0" smtClean="0"/>
              <a:t>книжник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712968" cy="1080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Чернобурка, черногорец, чернокнижник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79359" y="3933056"/>
            <a:ext cx="720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79359" y="3933056"/>
            <a:ext cx="648072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75391" y="3942184"/>
            <a:ext cx="720080" cy="864096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60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Вставьте слово</a:t>
            </a:r>
            <a:r>
              <a:rPr lang="ru-RU" dirty="0"/>
              <a:t>, которое означало бы то же, что и слова, стоящие вне скобок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    </a:t>
            </a:r>
            <a:r>
              <a:rPr lang="ru-RU" sz="3200" dirty="0"/>
              <a:t>РОДНИК (…) </a:t>
            </a:r>
            <a:r>
              <a:rPr lang="ru-RU" sz="3200" dirty="0" smtClean="0"/>
              <a:t>ОТМЫЧКА</a:t>
            </a:r>
          </a:p>
          <a:p>
            <a:r>
              <a:rPr lang="ru-RU" sz="3200" dirty="0" smtClean="0"/>
              <a:t>   РОДНИК(</a:t>
            </a:r>
            <a:r>
              <a:rPr lang="ru-RU" sz="3200" dirty="0" smtClean="0">
                <a:solidFill>
                  <a:srgbClr val="FF0000"/>
                </a:solidFill>
              </a:rPr>
              <a:t>КЛЮЧ</a:t>
            </a:r>
            <a:r>
              <a:rPr lang="ru-RU" sz="3200" dirty="0" smtClean="0"/>
              <a:t>)ОТМЫЧКА</a:t>
            </a:r>
          </a:p>
          <a:p>
            <a:endParaRPr lang="ru-RU" sz="3200" dirty="0"/>
          </a:p>
          <a:p>
            <a:pPr marL="0" indent="0">
              <a:buNone/>
            </a:pPr>
            <a:r>
              <a:rPr lang="ru-RU" sz="3200" b="1" dirty="0"/>
              <a:t> 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4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</a:rPr>
              <a:t>   РУКА  (…)  ГРОЗДЬ</a:t>
            </a:r>
          </a:p>
          <a:p>
            <a:pPr lvl="0" algn="ctr"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</a:rPr>
              <a:t>    РУКА  </a:t>
            </a:r>
            <a:r>
              <a:rPr lang="ru-RU" sz="3200" dirty="0" smtClean="0">
                <a:solidFill>
                  <a:srgbClr val="073E87"/>
                </a:solidFill>
              </a:rPr>
              <a:t> (</a:t>
            </a:r>
            <a:r>
              <a:rPr lang="ru-RU" sz="3200" dirty="0" smtClean="0">
                <a:solidFill>
                  <a:srgbClr val="FF0000"/>
                </a:solidFill>
              </a:rPr>
              <a:t>КИСТЬ</a:t>
            </a:r>
            <a:r>
              <a:rPr lang="ru-RU" sz="3200" dirty="0" smtClean="0">
                <a:solidFill>
                  <a:srgbClr val="073E87"/>
                </a:solidFill>
              </a:rPr>
              <a:t>)   </a:t>
            </a:r>
            <a:r>
              <a:rPr lang="ru-RU" sz="3200" dirty="0">
                <a:solidFill>
                  <a:srgbClr val="073E87"/>
                </a:solidFill>
              </a:rPr>
              <a:t>ГРОЗДЬ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3200" b="1" dirty="0">
                <a:solidFill>
                  <a:srgbClr val="073E87"/>
                </a:solidFill>
              </a:rPr>
              <a:t> </a:t>
            </a:r>
            <a:endParaRPr lang="ru-RU" sz="3200" dirty="0">
              <a:solidFill>
                <a:srgbClr val="073E87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10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Вставьте слово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которое служило бы окончанием первого и началом второго слова.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  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   ОБЫ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(…) КА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  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   МЕ (…)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ОЛАД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     ПЕ (…)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ОЛ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15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             ОБЫ  (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ЧАЙ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)  КА</a:t>
            </a:r>
            <a:endParaRPr lang="ru-RU" sz="3200" dirty="0">
              <a:solidFill>
                <a:srgbClr val="073E87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             МЕ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(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ШОК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)  </a:t>
            </a: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ОЛАД</a:t>
            </a:r>
            <a:endParaRPr lang="ru-RU" sz="3200" dirty="0">
              <a:solidFill>
                <a:srgbClr val="073E87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           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ПЕ  (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СОК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)  </a:t>
            </a: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ОЛ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07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Из каждой пары слов путём перестановки букв нужно составить название крупного города.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664460" algn="l"/>
              </a:tabLs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Берн + ил	Арест + бух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664460" algn="l"/>
              </a:tabLs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Вьюн + лис	Сом + </a:t>
            </a:r>
            <a:r>
              <a:rPr lang="ru-RU" sz="3200" dirty="0" err="1">
                <a:latin typeface="Times New Roman"/>
                <a:ea typeface="Calibri"/>
                <a:cs typeface="Times New Roman"/>
              </a:rPr>
              <a:t>ква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664460" algn="l"/>
              </a:tabLs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Жар + пи	Пар + га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2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tabLst>
                <a:tab pos="2664460" algn="l"/>
              </a:tabLst>
            </a:pP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Берлин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Бухарест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tabLst>
                <a:tab pos="2664460" algn="l"/>
              </a:tabLst>
            </a:pP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Вильнюс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Москва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  <a:tabLst>
                <a:tab pos="2664460" algn="l"/>
              </a:tabLst>
            </a:pP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Париж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Прага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31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Исключите лишнее слово, предварительно решив анаграмму: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ЮКИЛТ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ЛЮТАНЬП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АЛИФАК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ОЗАР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ЛСТУ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7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2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            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ЛЮТИК</a:t>
            </a:r>
            <a:endParaRPr lang="ru-RU" sz="17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2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  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ТЮЛЬПАН</a:t>
            </a:r>
            <a:endParaRPr lang="ru-RU" sz="17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2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  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ФИАЛКА</a:t>
            </a:r>
            <a:endParaRPr lang="ru-RU" sz="17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22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   </a:t>
            </a: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РОЗА</a:t>
            </a:r>
            <a:endParaRPr lang="ru-RU" sz="17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СТУЛ</a:t>
            </a:r>
            <a:endParaRPr lang="ru-RU" sz="1700" b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20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Закончи числовой ряд: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9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1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7 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1  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5 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1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1    3 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6    8    16    18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174     171    57    54    18    15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128      64      32     16    8      4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8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607399" cy="44574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Мышление </a:t>
            </a:r>
            <a:r>
              <a:rPr lang="ru-RU" sz="3200" dirty="0" smtClean="0">
                <a:solidFill>
                  <a:srgbClr val="0000CC"/>
                </a:solidFill>
              </a:rPr>
              <a:t>– это процесс деятельности мозга, главным образом сознания. Оно характеризуется способностью человека рассуждать, сравнивать явления действительности, обобщать, получать выводы. </a:t>
            </a:r>
            <a:br>
              <a:rPr lang="ru-RU" sz="3200" dirty="0" smtClean="0">
                <a:solidFill>
                  <a:srgbClr val="0000CC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05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9 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1     7     1     </a:t>
            </a: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5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1     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   </a:t>
            </a:r>
            <a:endParaRPr lang="ru-RU" sz="3200" dirty="0">
              <a:solidFill>
                <a:srgbClr val="073E87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1 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3     6     </a:t>
            </a: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8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16 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18       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36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174     171    57    54    18 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15     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5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   </a:t>
            </a:r>
            <a:endParaRPr lang="ru-RU" sz="3200" dirty="0">
              <a:solidFill>
                <a:srgbClr val="073E87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31B6FD"/>
              </a:buClr>
            </a:pPr>
            <a:r>
              <a:rPr lang="ru-RU" sz="3200" dirty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128      64      32     16    8      </a:t>
            </a:r>
            <a:r>
              <a:rPr lang="ru-RU" sz="3200" dirty="0" smtClean="0">
                <a:solidFill>
                  <a:srgbClr val="073E87"/>
                </a:solidFill>
                <a:latin typeface="Times New Roman"/>
                <a:ea typeface="Calibri"/>
                <a:cs typeface="Times New Roman"/>
              </a:rPr>
              <a:t>4     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23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3467100" cy="493884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25144"/>
            <a:ext cx="6419056" cy="9703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Н  О  Ч  Ь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2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44824"/>
            <a:ext cx="3251076" cy="464439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4725144"/>
            <a:ext cx="4896544" cy="125272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 Ы  Б  А  Л  К  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4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72816"/>
            <a:ext cx="3442833" cy="48915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15816" y="4797152"/>
            <a:ext cx="4114800" cy="125272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  Н  И  Г  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7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531346"/>
            <a:ext cx="85601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операции мышления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 rot="16200000">
            <a:off x="-757237" y="2781300"/>
            <a:ext cx="33845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/>
              <a:t>Операции мышления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700338" y="1339850"/>
            <a:ext cx="471805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Анализ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700338" y="1916113"/>
            <a:ext cx="471805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Синтез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700338" y="2492375"/>
            <a:ext cx="471805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Сравнение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700338" y="3068638"/>
            <a:ext cx="471805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Абстрагирование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700338" y="3644900"/>
            <a:ext cx="471805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Конкретизация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700338" y="4221163"/>
            <a:ext cx="471805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Обобщение</a:t>
            </a: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1258888" y="1557338"/>
            <a:ext cx="14414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1258888" y="2133600"/>
            <a:ext cx="14414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1258888" y="2708275"/>
            <a:ext cx="14414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1258888" y="3284538"/>
            <a:ext cx="14414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1258888" y="3860800"/>
            <a:ext cx="14414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1258888" y="4437063"/>
            <a:ext cx="144145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8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мышления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35292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6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1764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</a:t>
            </a:r>
            <a:r>
              <a:rPr lang="ru-RU" dirty="0"/>
              <a:t>Хочешь быть умным – научись разумно спрашивать, внимательно слушать, спокойно отвечать и молчать, когда нечего больше сказать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Знания невозможно приобрести без мыслительных усилий, но и само мышление невозможно без знаний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Источники знаний: школа, книги, телевидение, люди. Они дают информацию о предметах, явлениях, человеке.</a:t>
            </a:r>
          </a:p>
          <a:p>
            <a:r>
              <a:rPr lang="ru-RU" dirty="0"/>
              <a:t>- Мышление начинается с вопросов. Все открытия сделаны благодаря вопросам «Почему?» и «Как?».</a:t>
            </a:r>
          </a:p>
          <a:p>
            <a:r>
              <a:rPr lang="ru-RU" dirty="0"/>
              <a:t>- Способность замечать в предмете или явлении различные признаки, сравнивать между собой предметы или явления – необходимое свойство мышления.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развивать мышление	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18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выбрать наиболее существенные признаки </a:t>
            </a:r>
          </a:p>
          <a:p>
            <a:r>
              <a:rPr lang="ru-RU" dirty="0">
                <a:solidFill>
                  <a:srgbClr val="FF0000"/>
                </a:solidFill>
              </a:rPr>
              <a:t>для слова </a:t>
            </a:r>
            <a:r>
              <a:rPr lang="ru-RU" b="1" dirty="0">
                <a:solidFill>
                  <a:srgbClr val="FF0000"/>
                </a:solidFill>
              </a:rPr>
              <a:t>«гнездо» 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дерево, жильё, ворона, птенец, перья; </a:t>
            </a:r>
          </a:p>
          <a:p>
            <a:r>
              <a:rPr lang="ru-RU" dirty="0">
                <a:solidFill>
                  <a:srgbClr val="FF0000"/>
                </a:solidFill>
              </a:rPr>
              <a:t>для слова </a:t>
            </a:r>
            <a:r>
              <a:rPr lang="ru-RU" b="1" dirty="0">
                <a:solidFill>
                  <a:srgbClr val="FF0000"/>
                </a:solidFill>
              </a:rPr>
              <a:t>«река» -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берег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рыба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вода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тина, рыболов.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81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988841"/>
            <a:ext cx="792087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Рассортировать </a:t>
            </a:r>
            <a:r>
              <a:rPr lang="ru-RU" sz="2400" dirty="0"/>
              <a:t>предметы на 6 групп по три предмета в каждой по каким-то признакам. В 7-ой группе останется 6 предметов, исключённых из всех групп.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782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692721"/>
              </p:ext>
            </p:extLst>
          </p:nvPr>
        </p:nvGraphicFramePr>
        <p:xfrm>
          <a:off x="871538" y="2674938"/>
          <a:ext cx="7588896" cy="298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28"/>
                <a:gridCol w="1084128"/>
                <a:gridCol w="1084128"/>
                <a:gridCol w="1084128"/>
                <a:gridCol w="1084128"/>
                <a:gridCol w="1084128"/>
                <a:gridCol w="1084128"/>
              </a:tblGrid>
              <a:tr h="7465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65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5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5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08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71273"/>
              </p:ext>
            </p:extLst>
          </p:nvPr>
        </p:nvGraphicFramePr>
        <p:xfrm>
          <a:off x="323527" y="2060848"/>
          <a:ext cx="8280922" cy="381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742"/>
                <a:gridCol w="1182742"/>
                <a:gridCol w="1186297"/>
                <a:gridCol w="1179185"/>
                <a:gridCol w="1182742"/>
                <a:gridCol w="1183607"/>
                <a:gridCol w="1183607"/>
              </a:tblGrid>
              <a:tr h="462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Яблоко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Кошелёк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Весы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Пуговица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Штопор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Складной нож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100">
                          <a:effectLst/>
                        </a:rPr>
                        <a:t>Морковь, нитки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5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Слива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Чемодан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Термометр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Крючок от платья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Коловорот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Ножницы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100">
                          <a:effectLst/>
                        </a:rPr>
                        <a:t>Книга, очки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4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Груша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Портфель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Часы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Пряжка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Шуруп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400">
                          <a:effectLst/>
                        </a:rPr>
                        <a:t>Опасная бритва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4055" algn="l"/>
                          <a:tab pos="3837940" algn="l"/>
                        </a:tabLst>
                      </a:pPr>
                      <a:r>
                        <a:rPr lang="ru-RU" sz="1100" dirty="0">
                          <a:effectLst/>
                        </a:rPr>
                        <a:t>Топор, пила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Правильный  ответ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82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468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Candara</vt:lpstr>
      <vt:lpstr>Symbol</vt:lpstr>
      <vt:lpstr>Times New Roman</vt:lpstr>
      <vt:lpstr>Волна</vt:lpstr>
      <vt:lpstr> Развиваем мышление</vt:lpstr>
      <vt:lpstr>Мышление – это процесс деятельности мозга, главным образом сознания. Оно характеризуется способностью человека рассуждать, сравнивать явления действительности, обобщать, получать выводы.   </vt:lpstr>
      <vt:lpstr>  </vt:lpstr>
      <vt:lpstr>Виды мышления</vt:lpstr>
      <vt:lpstr>Как развивать мышление  </vt:lpstr>
      <vt:lpstr>Презентация PowerPoint</vt:lpstr>
      <vt:lpstr>Рассортировать предметы на 6 групп по три предмета в каждой по каким-то признакам. В 7-ой группе останется 6 предметов, исключённых из всех групп. </vt:lpstr>
      <vt:lpstr>Презентация PowerPoint</vt:lpstr>
      <vt:lpstr>Правильный  ответ: </vt:lpstr>
      <vt:lpstr>Чернобурка, черногорец, чернокнижник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  О  Ч  Ь</vt:lpstr>
      <vt:lpstr>Р Ы  Б  А  Л  К  А</vt:lpstr>
      <vt:lpstr>К  Н  И  Г  А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Ученик</cp:lastModifiedBy>
  <cp:revision>13</cp:revision>
  <dcterms:created xsi:type="dcterms:W3CDTF">2015-01-29T13:24:20Z</dcterms:created>
  <dcterms:modified xsi:type="dcterms:W3CDTF">2022-11-25T04:19:03Z</dcterms:modified>
</cp:coreProperties>
</file>