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67" r:id="rId4"/>
    <p:sldId id="276" r:id="rId5"/>
    <p:sldId id="261" r:id="rId6"/>
    <p:sldId id="263" r:id="rId7"/>
    <p:sldId id="259" r:id="rId8"/>
    <p:sldId id="277" r:id="rId9"/>
    <p:sldId id="278" r:id="rId10"/>
    <p:sldId id="279" r:id="rId11"/>
    <p:sldId id="280" r:id="rId12"/>
    <p:sldId id="281" r:id="rId13"/>
    <p:sldId id="282" r:id="rId14"/>
    <p:sldId id="265" r:id="rId15"/>
    <p:sldId id="266" r:id="rId16"/>
    <p:sldId id="270" r:id="rId17"/>
    <p:sldId id="271" r:id="rId18"/>
    <p:sldId id="272" r:id="rId19"/>
    <p:sldId id="283" r:id="rId20"/>
    <p:sldId id="273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50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52"/>
    </p:cViewPr>
  </p:sorterViewPr>
  <p:notesViewPr>
    <p:cSldViewPr>
      <p:cViewPr varScale="1">
        <p:scale>
          <a:sx n="79" d="100"/>
          <a:sy n="79" d="100"/>
        </p:scale>
        <p:origin x="-208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A1CB6D-B098-43EE-8756-DCE4C06298E7}" type="doc">
      <dgm:prSet loTypeId="urn:microsoft.com/office/officeart/2005/8/layout/pyramid1" loCatId="pyramid" qsTypeId="urn:microsoft.com/office/officeart/2005/8/quickstyle/simple1" qsCatId="simple" csTypeId="urn:microsoft.com/office/officeart/2005/8/colors/accent2_3" csCatId="accent2" phldr="1"/>
      <dgm:spPr/>
    </dgm:pt>
    <dgm:pt modelId="{7DB64733-48A0-42BA-B0CD-86C56488F8E8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Речевой 15%</a:t>
          </a:r>
          <a:endParaRPr lang="ru-RU" b="1" dirty="0">
            <a:solidFill>
              <a:srgbClr val="FF0000"/>
            </a:solidFill>
          </a:endParaRPr>
        </a:p>
      </dgm:t>
    </dgm:pt>
    <dgm:pt modelId="{9F3508F2-C852-4C2A-89CB-D44F52EB97EC}" type="parTrans" cxnId="{56D217C9-4243-4BC1-969C-C07F04A02596}">
      <dgm:prSet/>
      <dgm:spPr/>
      <dgm:t>
        <a:bodyPr/>
        <a:lstStyle/>
        <a:p>
          <a:endParaRPr lang="ru-RU"/>
        </a:p>
      </dgm:t>
    </dgm:pt>
    <dgm:pt modelId="{A8F158FC-209F-493C-A187-17BCEB4DFE16}" type="sibTrans" cxnId="{56D217C9-4243-4BC1-969C-C07F04A02596}">
      <dgm:prSet/>
      <dgm:spPr/>
      <dgm:t>
        <a:bodyPr/>
        <a:lstStyle/>
        <a:p>
          <a:endParaRPr lang="ru-RU"/>
        </a:p>
      </dgm:t>
    </dgm:pt>
    <dgm:pt modelId="{200EB501-5D81-4BA7-8E2E-D530E93ECC81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Зрительный 25%</a:t>
          </a:r>
          <a:endParaRPr lang="ru-RU" b="1" dirty="0">
            <a:solidFill>
              <a:srgbClr val="FF0000"/>
            </a:solidFill>
          </a:endParaRPr>
        </a:p>
      </dgm:t>
    </dgm:pt>
    <dgm:pt modelId="{395DEAFF-E433-4047-B33B-0BBDC48F91D7}" type="parTrans" cxnId="{B25C80EA-EFA1-447A-A78F-E598EA34158A}">
      <dgm:prSet/>
      <dgm:spPr/>
      <dgm:t>
        <a:bodyPr/>
        <a:lstStyle/>
        <a:p>
          <a:endParaRPr lang="ru-RU"/>
        </a:p>
      </dgm:t>
    </dgm:pt>
    <dgm:pt modelId="{EA0B949E-14B0-466C-9A7A-6C2DD5920D48}" type="sibTrans" cxnId="{B25C80EA-EFA1-447A-A78F-E598EA34158A}">
      <dgm:prSet/>
      <dgm:spPr/>
      <dgm:t>
        <a:bodyPr/>
        <a:lstStyle/>
        <a:p>
          <a:endParaRPr lang="ru-RU"/>
        </a:p>
      </dgm:t>
    </dgm:pt>
    <dgm:pt modelId="{DD82427C-D74B-40E5-A00E-F78484478293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Оба вместе 65%</a:t>
          </a:r>
          <a:endParaRPr lang="ru-RU" b="1" dirty="0">
            <a:solidFill>
              <a:srgbClr val="FF0000"/>
            </a:solidFill>
          </a:endParaRPr>
        </a:p>
      </dgm:t>
    </dgm:pt>
    <dgm:pt modelId="{9651EEAD-E767-4A12-B00A-E630F0ADAA63}" type="parTrans" cxnId="{840ED89B-B0BC-4EC8-866E-0B60B5025E75}">
      <dgm:prSet/>
      <dgm:spPr/>
      <dgm:t>
        <a:bodyPr/>
        <a:lstStyle/>
        <a:p>
          <a:endParaRPr lang="ru-RU"/>
        </a:p>
      </dgm:t>
    </dgm:pt>
    <dgm:pt modelId="{AEA204E0-6DBE-4EAE-B637-395F8FB6C557}" type="sibTrans" cxnId="{840ED89B-B0BC-4EC8-866E-0B60B5025E75}">
      <dgm:prSet/>
      <dgm:spPr/>
      <dgm:t>
        <a:bodyPr/>
        <a:lstStyle/>
        <a:p>
          <a:endParaRPr lang="ru-RU"/>
        </a:p>
      </dgm:t>
    </dgm:pt>
    <dgm:pt modelId="{1B1F7248-9F6D-43B8-BD82-063EF4737B7C}" type="pres">
      <dgm:prSet presAssocID="{3DA1CB6D-B098-43EE-8756-DCE4C06298E7}" presName="Name0" presStyleCnt="0">
        <dgm:presLayoutVars>
          <dgm:dir/>
          <dgm:animLvl val="lvl"/>
          <dgm:resizeHandles val="exact"/>
        </dgm:presLayoutVars>
      </dgm:prSet>
      <dgm:spPr/>
    </dgm:pt>
    <dgm:pt modelId="{924AD24F-CCD3-4737-8148-0ECF6B867FFE}" type="pres">
      <dgm:prSet presAssocID="{7DB64733-48A0-42BA-B0CD-86C56488F8E8}" presName="Name8" presStyleCnt="0"/>
      <dgm:spPr/>
    </dgm:pt>
    <dgm:pt modelId="{93E360DE-7272-440F-A9BE-79D85846258A}" type="pres">
      <dgm:prSet presAssocID="{7DB64733-48A0-42BA-B0CD-86C56488F8E8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B8485F-5781-454B-A9BD-844E76D67A30}" type="pres">
      <dgm:prSet presAssocID="{7DB64733-48A0-42BA-B0CD-86C56488F8E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BDB029-4612-4EB5-A05E-2C375F05C3FC}" type="pres">
      <dgm:prSet presAssocID="{200EB501-5D81-4BA7-8E2E-D530E93ECC81}" presName="Name8" presStyleCnt="0"/>
      <dgm:spPr/>
    </dgm:pt>
    <dgm:pt modelId="{E8B53F7A-6FF4-4D2F-8086-DB6DE1AA33EB}" type="pres">
      <dgm:prSet presAssocID="{200EB501-5D81-4BA7-8E2E-D530E93ECC81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B746E2-7ED5-4F94-90FD-EAE8AFC953EC}" type="pres">
      <dgm:prSet presAssocID="{200EB501-5D81-4BA7-8E2E-D530E93ECC8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20D2C9-9246-4907-B704-A6ECDB83764E}" type="pres">
      <dgm:prSet presAssocID="{DD82427C-D74B-40E5-A00E-F78484478293}" presName="Name8" presStyleCnt="0"/>
      <dgm:spPr/>
    </dgm:pt>
    <dgm:pt modelId="{B0217374-59E4-424B-919B-3307573CDDE0}" type="pres">
      <dgm:prSet presAssocID="{DD82427C-D74B-40E5-A00E-F78484478293}" presName="level" presStyleLbl="node1" presStyleIdx="2" presStyleCnt="3" custLinFactNeighborX="781" custLinFactNeighborY="273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C53389-A290-47BA-96C2-AE488299BF8D}" type="pres">
      <dgm:prSet presAssocID="{DD82427C-D74B-40E5-A00E-F7848447829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98FE1F-A756-44A1-BFDE-D4F032F56379}" type="presOf" srcId="{200EB501-5D81-4BA7-8E2E-D530E93ECC81}" destId="{E8B53F7A-6FF4-4D2F-8086-DB6DE1AA33EB}" srcOrd="0" destOrd="0" presId="urn:microsoft.com/office/officeart/2005/8/layout/pyramid1"/>
    <dgm:cxn modelId="{B69105F3-2236-4C8E-8EB2-DC3133ABD8A3}" type="presOf" srcId="{7DB64733-48A0-42BA-B0CD-86C56488F8E8}" destId="{93E360DE-7272-440F-A9BE-79D85846258A}" srcOrd="0" destOrd="0" presId="urn:microsoft.com/office/officeart/2005/8/layout/pyramid1"/>
    <dgm:cxn modelId="{5582BC44-57A0-4AEB-9C3F-49F42C470805}" type="presOf" srcId="{7DB64733-48A0-42BA-B0CD-86C56488F8E8}" destId="{36B8485F-5781-454B-A9BD-844E76D67A30}" srcOrd="1" destOrd="0" presId="urn:microsoft.com/office/officeart/2005/8/layout/pyramid1"/>
    <dgm:cxn modelId="{56D217C9-4243-4BC1-969C-C07F04A02596}" srcId="{3DA1CB6D-B098-43EE-8756-DCE4C06298E7}" destId="{7DB64733-48A0-42BA-B0CD-86C56488F8E8}" srcOrd="0" destOrd="0" parTransId="{9F3508F2-C852-4C2A-89CB-D44F52EB97EC}" sibTransId="{A8F158FC-209F-493C-A187-17BCEB4DFE16}"/>
    <dgm:cxn modelId="{19B0FAAF-84B3-4CA2-B8F6-D75C23593E1D}" type="presOf" srcId="{200EB501-5D81-4BA7-8E2E-D530E93ECC81}" destId="{9DB746E2-7ED5-4F94-90FD-EAE8AFC953EC}" srcOrd="1" destOrd="0" presId="urn:microsoft.com/office/officeart/2005/8/layout/pyramid1"/>
    <dgm:cxn modelId="{840ED89B-B0BC-4EC8-866E-0B60B5025E75}" srcId="{3DA1CB6D-B098-43EE-8756-DCE4C06298E7}" destId="{DD82427C-D74B-40E5-A00E-F78484478293}" srcOrd="2" destOrd="0" parTransId="{9651EEAD-E767-4A12-B00A-E630F0ADAA63}" sibTransId="{AEA204E0-6DBE-4EAE-B637-395F8FB6C557}"/>
    <dgm:cxn modelId="{BF289DC0-B57B-4D76-80A5-97C75C612919}" type="presOf" srcId="{DD82427C-D74B-40E5-A00E-F78484478293}" destId="{B0217374-59E4-424B-919B-3307573CDDE0}" srcOrd="0" destOrd="0" presId="urn:microsoft.com/office/officeart/2005/8/layout/pyramid1"/>
    <dgm:cxn modelId="{749456E0-5F73-4CEF-A5C9-17E00C0B3F18}" type="presOf" srcId="{DD82427C-D74B-40E5-A00E-F78484478293}" destId="{A4C53389-A290-47BA-96C2-AE488299BF8D}" srcOrd="1" destOrd="0" presId="urn:microsoft.com/office/officeart/2005/8/layout/pyramid1"/>
    <dgm:cxn modelId="{06A6F8B0-51C7-48C5-B86A-6C651FC7BA94}" type="presOf" srcId="{3DA1CB6D-B098-43EE-8756-DCE4C06298E7}" destId="{1B1F7248-9F6D-43B8-BD82-063EF4737B7C}" srcOrd="0" destOrd="0" presId="urn:microsoft.com/office/officeart/2005/8/layout/pyramid1"/>
    <dgm:cxn modelId="{B25C80EA-EFA1-447A-A78F-E598EA34158A}" srcId="{3DA1CB6D-B098-43EE-8756-DCE4C06298E7}" destId="{200EB501-5D81-4BA7-8E2E-D530E93ECC81}" srcOrd="1" destOrd="0" parTransId="{395DEAFF-E433-4047-B33B-0BBDC48F91D7}" sibTransId="{EA0B949E-14B0-466C-9A7A-6C2DD5920D48}"/>
    <dgm:cxn modelId="{D648C590-6811-44B7-BBD5-5AF102F573FD}" type="presParOf" srcId="{1B1F7248-9F6D-43B8-BD82-063EF4737B7C}" destId="{924AD24F-CCD3-4737-8148-0ECF6B867FFE}" srcOrd="0" destOrd="0" presId="urn:microsoft.com/office/officeart/2005/8/layout/pyramid1"/>
    <dgm:cxn modelId="{7354AD62-56AC-4F4B-8171-2466FF164A29}" type="presParOf" srcId="{924AD24F-CCD3-4737-8148-0ECF6B867FFE}" destId="{93E360DE-7272-440F-A9BE-79D85846258A}" srcOrd="0" destOrd="0" presId="urn:microsoft.com/office/officeart/2005/8/layout/pyramid1"/>
    <dgm:cxn modelId="{7AEC7D29-ACAD-4E6C-B862-0065FADED9E8}" type="presParOf" srcId="{924AD24F-CCD3-4737-8148-0ECF6B867FFE}" destId="{36B8485F-5781-454B-A9BD-844E76D67A30}" srcOrd="1" destOrd="0" presId="urn:microsoft.com/office/officeart/2005/8/layout/pyramid1"/>
    <dgm:cxn modelId="{60150E72-F896-43F7-8FB3-EDE00A9BB305}" type="presParOf" srcId="{1B1F7248-9F6D-43B8-BD82-063EF4737B7C}" destId="{FFBDB029-4612-4EB5-A05E-2C375F05C3FC}" srcOrd="1" destOrd="0" presId="urn:microsoft.com/office/officeart/2005/8/layout/pyramid1"/>
    <dgm:cxn modelId="{F02F32A3-6248-4A99-827A-BC40F900A5D3}" type="presParOf" srcId="{FFBDB029-4612-4EB5-A05E-2C375F05C3FC}" destId="{E8B53F7A-6FF4-4D2F-8086-DB6DE1AA33EB}" srcOrd="0" destOrd="0" presId="urn:microsoft.com/office/officeart/2005/8/layout/pyramid1"/>
    <dgm:cxn modelId="{98C37B2B-167D-4304-9DD2-8F4DE1A3A59E}" type="presParOf" srcId="{FFBDB029-4612-4EB5-A05E-2C375F05C3FC}" destId="{9DB746E2-7ED5-4F94-90FD-EAE8AFC953EC}" srcOrd="1" destOrd="0" presId="urn:microsoft.com/office/officeart/2005/8/layout/pyramid1"/>
    <dgm:cxn modelId="{1C88715E-C5CB-4E8C-BD06-8360143E3B45}" type="presParOf" srcId="{1B1F7248-9F6D-43B8-BD82-063EF4737B7C}" destId="{5520D2C9-9246-4907-B704-A6ECDB83764E}" srcOrd="2" destOrd="0" presId="urn:microsoft.com/office/officeart/2005/8/layout/pyramid1"/>
    <dgm:cxn modelId="{BFA8F329-8A2B-4918-8A12-5A2FF79FAD68}" type="presParOf" srcId="{5520D2C9-9246-4907-B704-A6ECDB83764E}" destId="{B0217374-59E4-424B-919B-3307573CDDE0}" srcOrd="0" destOrd="0" presId="urn:microsoft.com/office/officeart/2005/8/layout/pyramid1"/>
    <dgm:cxn modelId="{0C0A91A1-1C2F-41BE-888C-63AA7BFF9C56}" type="presParOf" srcId="{5520D2C9-9246-4907-B704-A6ECDB83764E}" destId="{A4C53389-A290-47BA-96C2-AE488299BF8D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360DE-7272-440F-A9BE-79D85846258A}">
      <dsp:nvSpPr>
        <dsp:cNvPr id="0" name=""/>
        <dsp:cNvSpPr/>
      </dsp:nvSpPr>
      <dsp:spPr>
        <a:xfrm>
          <a:off x="2032000" y="0"/>
          <a:ext cx="2032000" cy="1354666"/>
        </a:xfrm>
        <a:prstGeom prst="trapezoid">
          <a:avLst>
            <a:gd name="adj" fmla="val 75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FF0000"/>
              </a:solidFill>
            </a:rPr>
            <a:t>Речевой 15%</a:t>
          </a:r>
          <a:endParaRPr lang="ru-RU" sz="3200" b="1" kern="1200" dirty="0">
            <a:solidFill>
              <a:srgbClr val="FF0000"/>
            </a:solidFill>
          </a:endParaRPr>
        </a:p>
      </dsp:txBody>
      <dsp:txXfrm>
        <a:off x="2032000" y="0"/>
        <a:ext cx="2032000" cy="1354666"/>
      </dsp:txXfrm>
    </dsp:sp>
    <dsp:sp modelId="{E8B53F7A-6FF4-4D2F-8086-DB6DE1AA33EB}">
      <dsp:nvSpPr>
        <dsp:cNvPr id="0" name=""/>
        <dsp:cNvSpPr/>
      </dsp:nvSpPr>
      <dsp:spPr>
        <a:xfrm>
          <a:off x="1015999" y="1354666"/>
          <a:ext cx="4064000" cy="1354666"/>
        </a:xfrm>
        <a:prstGeom prst="trapezoid">
          <a:avLst>
            <a:gd name="adj" fmla="val 75000"/>
          </a:avLst>
        </a:prstGeom>
        <a:solidFill>
          <a:schemeClr val="accent2">
            <a:shade val="80000"/>
            <a:hueOff val="195674"/>
            <a:satOff val="10222"/>
            <a:lumOff val="130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FF0000"/>
              </a:solidFill>
            </a:rPr>
            <a:t>Зрительный 25%</a:t>
          </a:r>
          <a:endParaRPr lang="ru-RU" sz="3200" b="1" kern="1200" dirty="0">
            <a:solidFill>
              <a:srgbClr val="FF0000"/>
            </a:solidFill>
          </a:endParaRPr>
        </a:p>
      </dsp:txBody>
      <dsp:txXfrm>
        <a:off x="1727199" y="1354666"/>
        <a:ext cx="2641600" cy="1354666"/>
      </dsp:txXfrm>
    </dsp:sp>
    <dsp:sp modelId="{B0217374-59E4-424B-919B-3307573CDDE0}">
      <dsp:nvSpPr>
        <dsp:cNvPr id="0" name=""/>
        <dsp:cNvSpPr/>
      </dsp:nvSpPr>
      <dsp:spPr>
        <a:xfrm>
          <a:off x="0" y="2709333"/>
          <a:ext cx="6096000" cy="1354666"/>
        </a:xfrm>
        <a:prstGeom prst="trapezoid">
          <a:avLst>
            <a:gd name="adj" fmla="val 75000"/>
          </a:avLst>
        </a:prstGeom>
        <a:solidFill>
          <a:schemeClr val="accent2">
            <a:shade val="80000"/>
            <a:hueOff val="391349"/>
            <a:satOff val="20444"/>
            <a:lumOff val="2601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FF0000"/>
              </a:solidFill>
            </a:rPr>
            <a:t>Оба вместе 65%</a:t>
          </a:r>
          <a:endParaRPr lang="ru-RU" sz="3200" b="1" kern="1200" dirty="0">
            <a:solidFill>
              <a:srgbClr val="FF0000"/>
            </a:solidFill>
          </a:endParaRPr>
        </a:p>
      </dsp:txBody>
      <dsp:txXfrm>
        <a:off x="1066799" y="2709333"/>
        <a:ext cx="3962400" cy="13546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572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531D35D1-9449-4BF0-8C22-A373CC400E8A}" type="datetimeFigureOut">
              <a:rPr lang="ru-RU"/>
              <a:pPr>
                <a:defRPr/>
              </a:pPr>
              <a:t>25.11.2022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F7CED69-1158-4800-92D1-CE22F889ED7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34923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CE6EA22-E07A-4517-AC8C-9EF835C77209}" type="slidenum">
              <a:rPr lang="ru-RU" altLang="ru-RU"/>
              <a:pPr eaLnBrk="1" hangingPunct="1"/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9924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37A1478-BCDD-4EBB-947E-68E68A30C7BC}" type="slidenum">
              <a:rPr lang="ru-RU" altLang="ru-RU"/>
              <a:pPr eaLnBrk="1" hangingPunct="1"/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8180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A4DFB61-0F29-49E0-A82A-870930AE4CDB}" type="slidenum">
              <a:rPr lang="ru-RU" altLang="ru-RU"/>
              <a:pPr eaLnBrk="1" hangingPunct="1"/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6822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3671888"/>
            <a:ext cx="6048375" cy="1109662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4532313"/>
            <a:ext cx="6048375" cy="696912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710814"/>
      </p:ext>
    </p:extLst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652060"/>
      </p:ext>
    </p:extLst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0388" y="1984375"/>
            <a:ext cx="1909762" cy="44672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76338" y="1984375"/>
            <a:ext cx="5581650" cy="44672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259361"/>
      </p:ext>
    </p:extLst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93416"/>
      </p:ext>
    </p:extLst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53015356"/>
      </p:ext>
    </p:extLst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76338" y="2492375"/>
            <a:ext cx="3744912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3650" y="2492375"/>
            <a:ext cx="3746500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079376"/>
      </p:ext>
    </p:extLst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941985"/>
      </p:ext>
    </p:extLst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73800"/>
      </p:ext>
    </p:extLst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4421043"/>
      </p:ext>
    </p:extLst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51303534"/>
      </p:ext>
    </p:extLst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09302486"/>
      </p:ext>
    </p:extLst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984375"/>
            <a:ext cx="65532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6338" y="2492375"/>
            <a:ext cx="7643812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 spd="med">
    <p:dissolv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E:\&#1084;&#1086;&#1080;%20&#1076;&#1086;&#1082;&#1091;&#1084;&#1077;&#1085;&#1090;&#1099;\&#1071;&#1079;&#1076;&#1072;&#1085;\&#1082;&#1086;&#1085;&#1082;&#1091;&#1088;&#1089;&#1099;\&#1096;&#1082;&#1086;&#1083;&#1100;&#1085;&#1099;&#1081;%20&#1082;&#1086;&#1085;&#1082;&#1091;&#1088;&#1089;%20&#1087;&#1088;&#1077;&#1079;&#1077;&#1085;&#1090;&#1072;&#1094;&#1080;&#1081;\21%20N.Rota_Theme%20from%20Romeo%20&amp;%20Juliet.mp3" TargetMode="External"/><Relationship Id="rId1" Type="http://schemas.openxmlformats.org/officeDocument/2006/relationships/audio" Target="../media/audio1.wav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E:\&#1084;&#1086;&#1080;%20&#1076;&#1086;&#1082;&#1091;&#1084;&#1077;&#1085;&#1090;&#1099;\&#1071;&#1079;&#1076;&#1072;&#1085;\&#1082;&#1086;&#1085;&#1082;&#1091;&#1088;&#1089;&#1099;\&#1096;&#1082;&#1086;&#1083;&#1100;&#1085;&#1099;&#1081;%20&#1082;&#1086;&#1085;&#1082;&#1091;&#1088;&#1089;%20&#1087;&#1088;&#1077;&#1079;&#1077;&#1085;&#1090;&#1072;&#1094;&#1080;&#1081;\21%20N.Rota_Theme%20from%20Romeo%20&amp;%20Juliet.mp3" TargetMode="External"/><Relationship Id="rId1" Type="http://schemas.openxmlformats.org/officeDocument/2006/relationships/audio" Target="../media/audio3.wav"/><Relationship Id="rId5" Type="http://schemas.openxmlformats.org/officeDocument/2006/relationships/image" Target="../media/image4.png"/><Relationship Id="rId4" Type="http://schemas.openxmlformats.org/officeDocument/2006/relationships/image" Target="../media/image5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2.wav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image" Target="../media/image26.wmf"/><Relationship Id="rId18" Type="http://schemas.openxmlformats.org/officeDocument/2006/relationships/image" Target="../media/image31.wmf"/><Relationship Id="rId3" Type="http://schemas.openxmlformats.org/officeDocument/2006/relationships/image" Target="../media/image16.wmf"/><Relationship Id="rId21" Type="http://schemas.openxmlformats.org/officeDocument/2006/relationships/image" Target="../media/image34.gif"/><Relationship Id="rId7" Type="http://schemas.openxmlformats.org/officeDocument/2006/relationships/image" Target="../media/image20.wmf"/><Relationship Id="rId12" Type="http://schemas.openxmlformats.org/officeDocument/2006/relationships/image" Target="../media/image25.wmf"/><Relationship Id="rId17" Type="http://schemas.openxmlformats.org/officeDocument/2006/relationships/image" Target="../media/image30.gif"/><Relationship Id="rId2" Type="http://schemas.openxmlformats.org/officeDocument/2006/relationships/image" Target="../media/image15.wmf"/><Relationship Id="rId16" Type="http://schemas.openxmlformats.org/officeDocument/2006/relationships/image" Target="../media/image29.wmf"/><Relationship Id="rId20" Type="http://schemas.openxmlformats.org/officeDocument/2006/relationships/image" Target="../media/image33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wmf"/><Relationship Id="rId11" Type="http://schemas.openxmlformats.org/officeDocument/2006/relationships/image" Target="../media/image24.wmf"/><Relationship Id="rId5" Type="http://schemas.openxmlformats.org/officeDocument/2006/relationships/image" Target="../media/image18.gif"/><Relationship Id="rId15" Type="http://schemas.openxmlformats.org/officeDocument/2006/relationships/image" Target="../media/image28.gif"/><Relationship Id="rId10" Type="http://schemas.openxmlformats.org/officeDocument/2006/relationships/image" Target="../media/image23.wmf"/><Relationship Id="rId19" Type="http://schemas.openxmlformats.org/officeDocument/2006/relationships/image" Target="../media/image32.wmf"/><Relationship Id="rId4" Type="http://schemas.openxmlformats.org/officeDocument/2006/relationships/image" Target="../media/image17.gif"/><Relationship Id="rId9" Type="http://schemas.openxmlformats.org/officeDocument/2006/relationships/image" Target="../media/image22.wmf"/><Relationship Id="rId14" Type="http://schemas.openxmlformats.org/officeDocument/2006/relationships/image" Target="../media/image27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71736" y="0"/>
            <a:ext cx="6286543" cy="2666998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algn="ctr" eaLnBrk="1" hangingPunct="1">
              <a:defRPr/>
            </a:pPr>
            <a:r>
              <a:rPr lang="ru-RU" sz="14000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Память</a:t>
            </a:r>
            <a:endParaRPr lang="ru-RU" sz="140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500688" y="4714875"/>
            <a:ext cx="2865437" cy="38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uk-UA" altLang="ru-RU" sz="2000" smtClean="0">
              <a:solidFill>
                <a:schemeClr val="bg2"/>
              </a:solidFill>
            </a:endParaRPr>
          </a:p>
        </p:txBody>
      </p:sp>
      <p:pic>
        <p:nvPicPr>
          <p:cNvPr id="3076" name="Picture 5" descr="D:\Мои документы\Мои документы\все для презентации\Организатор клипов (Microsoft)\j0398129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2982913"/>
            <a:ext cx="3214688" cy="347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Запи1345.WAV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938" y="635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21 N.Rota_Theme from Romeo &amp; Juliet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635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058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9000" showWhenStopped="0">
                <p:cTn id="2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7-12 баллов. Память у вас не так уж плоха, но вы, видимо, не умеете сосредоточиться, а это всегда мешает запоминанию.</a:t>
            </a:r>
            <a:r>
              <a:rPr lang="en-US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smtClean="0"/>
              <a:t/>
            </a:r>
            <a:br>
              <a:rPr lang="ru-RU" altLang="ru-RU" sz="2400" smtClean="0"/>
            </a:br>
            <a:r>
              <a:rPr lang="ru-RU" altLang="ru-RU" sz="2400" smtClean="0"/>
              <a:t> </a:t>
            </a:r>
            <a:br>
              <a:rPr lang="ru-RU" altLang="ru-RU" sz="2400" smtClean="0"/>
            </a:br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13-17 баллов. Результаты ваши вполне приличны, и вы можете рассчитывать, что в большинстве случаев память вас не подведет.</a:t>
            </a:r>
            <a:r>
              <a:rPr lang="ru-RU" altLang="ru-RU" sz="2400" smtClean="0"/>
              <a:t/>
            </a:r>
            <a:br>
              <a:rPr lang="ru-RU" altLang="ru-RU" sz="2400" smtClean="0"/>
            </a:br>
            <a:r>
              <a:rPr lang="ru-RU" altLang="ru-RU" sz="2400" smtClean="0"/>
              <a:t> </a:t>
            </a:r>
            <a:r>
              <a:rPr lang="ru-RU" altLang="ru-RU" sz="2000" smtClean="0"/>
              <a:t/>
            </a:r>
            <a:br>
              <a:rPr lang="ru-RU" altLang="ru-RU" sz="2000" smtClean="0"/>
            </a:br>
            <a:endParaRPr lang="ru-RU" altLang="ru-RU" sz="2000" smtClean="0"/>
          </a:p>
        </p:txBody>
      </p:sp>
    </p:spTree>
  </p:cSld>
  <p:clrMapOvr>
    <a:masterClrMapping/>
  </p:clrMapOvr>
  <p:transition spd="med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18-21 балл. Отличный результат, который доказывает, что у вас незаурядная память. Вы можете заставить себя сосредоточиться, следовательно, обладаете достаточной волей. За память свою не беспокойтесь.</a:t>
            </a:r>
            <a:r>
              <a:rPr lang="en-US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Свыше 22 баллов. У вас прекрасная, если не сказать, феноменальная, память!</a:t>
            </a:r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</p:spTree>
  </p:cSld>
  <p:clrMapOvr>
    <a:masterClrMapping/>
  </p:clrMapOvr>
  <p:transition spd="med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187450" y="404813"/>
            <a:ext cx="6553200" cy="1295400"/>
          </a:xfrm>
        </p:spPr>
        <p:txBody>
          <a:bodyPr/>
          <a:lstStyle/>
          <a:p>
            <a:pPr eaLnBrk="1" hangingPunct="1"/>
            <a:r>
              <a:rPr lang="ru-RU" altLang="ru-RU" smtClean="0"/>
              <a:t>Мнемозина –Богиня памяти</a:t>
            </a:r>
          </a:p>
        </p:txBody>
      </p:sp>
      <p:sp>
        <p:nvSpPr>
          <p:cNvPr id="14339" name="Прямоугольник 3"/>
          <p:cNvSpPr>
            <a:spLocks noChangeArrowheads="1"/>
          </p:cNvSpPr>
          <p:nvPr/>
        </p:nvSpPr>
        <p:spPr bwMode="auto">
          <a:xfrm>
            <a:off x="179388" y="1600200"/>
            <a:ext cx="4824412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/>
              <a:t>В греческой мифологии была богиня – Мнемозина, жена Зевса, мать девяти муз. Греки почитали её, поэтому и искусство запоминания назвали её именем. Мнемотехника уходит своими корнями в глубокую древность, насчитывает как минимум 2 000 лет. </a:t>
            </a:r>
          </a:p>
        </p:txBody>
      </p:sp>
      <p:pic>
        <p:nvPicPr>
          <p:cNvPr id="14340" name="Picture 7" descr="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888" y="1600200"/>
            <a:ext cx="294163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1187450" y="333375"/>
            <a:ext cx="6769100" cy="1366838"/>
          </a:xfrm>
        </p:spPr>
        <p:txBody>
          <a:bodyPr/>
          <a:lstStyle/>
          <a:p>
            <a:pPr eaLnBrk="1" hangingPunct="1"/>
            <a:r>
              <a:rPr lang="ru-RU" altLang="ru-RU" smtClean="0"/>
              <a:t>Искусство запоминания (мнемотехника)</a:t>
            </a:r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060575"/>
            <a:ext cx="8229600" cy="252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0430" y="571480"/>
            <a:ext cx="5429288" cy="508000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eaLnBrk="1" hangingPunct="1">
              <a:defRPr/>
            </a:pPr>
            <a:r>
              <a:rPr lang="ru-RU" sz="40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  Учись запоминать!</a:t>
            </a:r>
            <a:br>
              <a:rPr lang="ru-RU" sz="40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</a:br>
            <a:endParaRPr lang="ru-RU" sz="4000" b="1" dirty="0"/>
          </a:p>
        </p:txBody>
      </p:sp>
      <p:pic>
        <p:nvPicPr>
          <p:cNvPr id="3" name="Picture 19" descr="images[30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0" y="1643063"/>
            <a:ext cx="1539875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071813" y="1500188"/>
            <a:ext cx="5429250" cy="125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ru-RU" sz="2400" b="1">
                <a:solidFill>
                  <a:srgbClr val="003300"/>
                </a:solidFill>
              </a:rPr>
              <a:t>Вспомни порядок следования цветов в спектре.</a:t>
            </a:r>
          </a:p>
          <a:p>
            <a:pPr eaLnBrk="1" hangingPunct="1">
              <a:lnSpc>
                <a:spcPct val="80000"/>
              </a:lnSpc>
            </a:pPr>
            <a:endParaRPr lang="ru-RU" altLang="ru-RU" sz="2400" i="1">
              <a:solidFill>
                <a:srgbClr val="003300"/>
              </a:solidFill>
            </a:endParaRPr>
          </a:p>
          <a:p>
            <a:pPr eaLnBrk="1" hangingPunct="1"/>
            <a:endParaRPr lang="ru-RU" altLang="ru-RU"/>
          </a:p>
        </p:txBody>
      </p:sp>
      <p:pic>
        <p:nvPicPr>
          <p:cNvPr id="5" name="Picture 15" descr="images[33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633788"/>
            <a:ext cx="1571625" cy="167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428875" y="4071938"/>
            <a:ext cx="6429375" cy="155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ru-RU" sz="2400" b="1">
                <a:solidFill>
                  <a:srgbClr val="003300"/>
                </a:solidFill>
              </a:rPr>
              <a:t>Вспомни с помощью какого шуточного  выражения можно запомнить определение биссектрисы. </a:t>
            </a:r>
          </a:p>
          <a:p>
            <a:pPr eaLnBrk="1" hangingPunct="1">
              <a:lnSpc>
                <a:spcPct val="80000"/>
              </a:lnSpc>
            </a:pPr>
            <a:endParaRPr lang="ru-RU" altLang="ru-RU" sz="2400" i="1">
              <a:solidFill>
                <a:srgbClr val="003300"/>
              </a:solidFill>
            </a:endParaRPr>
          </a:p>
          <a:p>
            <a:pPr eaLnBrk="1" hangingPunct="1"/>
            <a:endParaRPr lang="ru-RU" altLang="ru-RU"/>
          </a:p>
        </p:txBody>
      </p:sp>
      <p:sp>
        <p:nvSpPr>
          <p:cNvPr id="7" name="TextBox 6"/>
          <p:cNvSpPr txBox="1"/>
          <p:nvPr/>
        </p:nvSpPr>
        <p:spPr>
          <a:xfrm>
            <a:off x="4357688" y="928688"/>
            <a:ext cx="3725862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М Н Е М О Т Е Х Н И К 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82913" y="2286000"/>
            <a:ext cx="6161087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u="sng" dirty="0">
                <a:latin typeface="Arial" charset="0"/>
              </a:rPr>
              <a:t>Ответ.</a:t>
            </a:r>
            <a:r>
              <a:rPr lang="ru-RU" sz="2400" b="1" dirty="0">
                <a:latin typeface="Arial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Arial" charset="0"/>
              </a:rPr>
              <a:t>К</a:t>
            </a:r>
            <a:r>
              <a:rPr lang="ru-RU" sz="2400" b="1" dirty="0">
                <a:latin typeface="Arial" charset="0"/>
              </a:rPr>
              <a:t>аждый </a:t>
            </a:r>
            <a:r>
              <a:rPr lang="ru-RU" sz="2400" b="1" dirty="0">
                <a:solidFill>
                  <a:srgbClr val="FFC000"/>
                </a:solidFill>
                <a:latin typeface="Arial" charset="0"/>
              </a:rPr>
              <a:t>О</a:t>
            </a:r>
            <a:r>
              <a:rPr lang="ru-RU" sz="2400" b="1" dirty="0">
                <a:latin typeface="Arial" charset="0"/>
              </a:rPr>
              <a:t>хотник </a:t>
            </a:r>
            <a:r>
              <a:rPr lang="ru-RU" sz="2400" b="1" dirty="0">
                <a:solidFill>
                  <a:srgbClr val="FFFF00"/>
                </a:solidFill>
                <a:latin typeface="Arial" charset="0"/>
              </a:rPr>
              <a:t>Ж</a:t>
            </a:r>
            <a:r>
              <a:rPr lang="ru-RU" sz="2400" b="1" dirty="0">
                <a:latin typeface="Arial" charset="0"/>
              </a:rPr>
              <a:t>елает </a:t>
            </a:r>
            <a:r>
              <a:rPr lang="ru-RU" sz="2400" b="1" dirty="0">
                <a:solidFill>
                  <a:srgbClr val="00B050"/>
                </a:solidFill>
                <a:latin typeface="Arial" charset="0"/>
              </a:rPr>
              <a:t>З</a:t>
            </a:r>
            <a:r>
              <a:rPr lang="ru-RU" sz="2400" b="1" dirty="0">
                <a:latin typeface="Arial" charset="0"/>
              </a:rPr>
              <a:t>нать, </a:t>
            </a:r>
          </a:p>
          <a:p>
            <a:pPr>
              <a:defRPr/>
            </a:pPr>
            <a:r>
              <a:rPr lang="ru-RU" sz="2400" b="1" dirty="0">
                <a:solidFill>
                  <a:srgbClr val="0070C0"/>
                </a:solidFill>
                <a:latin typeface="Arial" charset="0"/>
              </a:rPr>
              <a:t>Г</a:t>
            </a:r>
            <a:r>
              <a:rPr lang="ru-RU" sz="2400" b="1" dirty="0">
                <a:latin typeface="Arial" charset="0"/>
              </a:rPr>
              <a:t>де </a:t>
            </a:r>
            <a:r>
              <a:rPr lang="ru-RU" sz="2400" b="1" dirty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С</a:t>
            </a:r>
            <a:r>
              <a:rPr lang="ru-RU" sz="2400" b="1" dirty="0">
                <a:latin typeface="Arial" charset="0"/>
              </a:rPr>
              <a:t>идит </a:t>
            </a:r>
            <a:r>
              <a:rPr lang="ru-RU" sz="2400" b="1" dirty="0">
                <a:solidFill>
                  <a:srgbClr val="7030A0"/>
                </a:solidFill>
                <a:latin typeface="Arial" charset="0"/>
              </a:rPr>
              <a:t>Ф</a:t>
            </a:r>
            <a:r>
              <a:rPr lang="ru-RU" sz="2400" b="1" dirty="0">
                <a:latin typeface="Arial" charset="0"/>
              </a:rPr>
              <a:t>азан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571625" y="5357813"/>
            <a:ext cx="74199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 u="sng"/>
              <a:t>Ответ.</a:t>
            </a:r>
            <a:r>
              <a:rPr lang="ru-RU" altLang="ru-RU" sz="2400" b="1"/>
              <a:t> Биссектриса – это такая крыса, которая </a:t>
            </a:r>
          </a:p>
          <a:p>
            <a:pPr eaLnBrk="1" hangingPunct="1"/>
            <a:r>
              <a:rPr lang="ru-RU" altLang="ru-RU" sz="2400" b="1"/>
              <a:t>бегает по углам и делит их пополам.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7620" y="500042"/>
            <a:ext cx="5286380" cy="508000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eaLnBrk="1" hangingPunct="1">
              <a:defRPr/>
            </a:pPr>
            <a:r>
              <a:rPr lang="ru-RU" sz="40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Учись запоминать!</a:t>
            </a:r>
            <a:br>
              <a:rPr lang="ru-RU" sz="40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</a:b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928688"/>
            <a:ext cx="3751263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М Н Е М О Т Е Х Н И К А</a:t>
            </a:r>
          </a:p>
        </p:txBody>
      </p:sp>
      <p:pic>
        <p:nvPicPr>
          <p:cNvPr id="4" name="Picture 10" descr="images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989138"/>
            <a:ext cx="174625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786063" y="2143125"/>
            <a:ext cx="58578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/>
              <a:t>Запомни величину «пи» ( 3,1416) с помощью предложения: «Что я знаю о кругах», где количество букв в каждом слове равно соответствующей цифре.</a:t>
            </a:r>
          </a:p>
          <a:p>
            <a:pPr eaLnBrk="1" hangingPunct="1"/>
            <a:endParaRPr lang="ru-RU" altLang="ru-RU"/>
          </a:p>
        </p:txBody>
      </p:sp>
      <p:pic>
        <p:nvPicPr>
          <p:cNvPr id="6" name="Picture 9" descr="images[15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3857625"/>
            <a:ext cx="1584325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071813" y="4214813"/>
            <a:ext cx="4953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altLang="ru-RU" sz="2000" b="1"/>
              <a:t>Легко запомнить формулу воды.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b="1"/>
              <a:t>«Сапоги мои того, пропускают  Н2О».</a:t>
            </a:r>
          </a:p>
          <a:p>
            <a:pPr eaLnBrk="1" hangingPunct="1"/>
            <a:endParaRPr lang="ru-RU" altLang="ru-RU" sz="2000" b="1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857356" y="785794"/>
            <a:ext cx="7072362" cy="792162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algn="ctr" eaLnBrk="1" hangingPunct="1">
              <a:defRPr/>
            </a:pPr>
            <a:r>
              <a:rPr lang="ru-RU" sz="4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cs typeface="Arial"/>
              </a:rPr>
              <a:t>чтобы память не подводила</a:t>
            </a:r>
            <a:br>
              <a:rPr lang="ru-RU" sz="4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cs typeface="Arial"/>
              </a:rPr>
            </a:b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150" y="1785938"/>
            <a:ext cx="7023100" cy="46656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3200" b="1" smtClean="0">
                <a:solidFill>
                  <a:srgbClr val="0000FF"/>
                </a:solidFill>
              </a:rPr>
              <a:t>Старайся не переутомляться.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altLang="ru-RU" b="1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ru-RU" altLang="ru-RU" sz="3200" b="1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ru-RU" sz="3200" b="1" smtClean="0">
                <a:solidFill>
                  <a:srgbClr val="0000FF"/>
                </a:solidFill>
              </a:rPr>
              <a:t>Больше бывай на свежем воздухе. Подойдёт любая погода.</a:t>
            </a:r>
          </a:p>
          <a:p>
            <a:pPr eaLnBrk="1" hangingPunct="1">
              <a:buFontTx/>
              <a:buNone/>
            </a:pPr>
            <a:endParaRPr lang="ru-RU" altLang="ru-RU" smtClean="0"/>
          </a:p>
        </p:txBody>
      </p:sp>
      <p:pic>
        <p:nvPicPr>
          <p:cNvPr id="6" name="Picture 15" descr="j02938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4429125"/>
            <a:ext cx="1744662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6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7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7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67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6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D:\Мои документы\Мои документы\элла\фрукты\09f4b17fc164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17"/>
          <a:stretch>
            <a:fillRect/>
          </a:stretch>
        </p:blipFill>
        <p:spPr bwMode="auto">
          <a:xfrm>
            <a:off x="0" y="2357438"/>
            <a:ext cx="2428875" cy="257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 descr="D:\Мои документы\Мои документы\элла\фрукты\6d7a0dd4b6d2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02"/>
          <a:stretch>
            <a:fillRect/>
          </a:stretch>
        </p:blipFill>
        <p:spPr bwMode="auto">
          <a:xfrm>
            <a:off x="0" y="4757738"/>
            <a:ext cx="2560638" cy="210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2" descr="D:\Мои документы\Мои документы\элла\фрукты\c3d0f4a8a7ea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0"/>
          <a:stretch>
            <a:fillRect/>
          </a:stretch>
        </p:blipFill>
        <p:spPr bwMode="auto">
          <a:xfrm>
            <a:off x="0" y="0"/>
            <a:ext cx="2320925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1214438"/>
            <a:ext cx="2428875" cy="329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857356" y="785794"/>
            <a:ext cx="7072362" cy="792162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algn="ctr" eaLnBrk="1" hangingPunct="1">
              <a:defRPr/>
            </a:pPr>
            <a:r>
              <a:rPr lang="ru-RU" sz="4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cs typeface="Arial"/>
              </a:rPr>
              <a:t>чтобы память не подводила</a:t>
            </a:r>
            <a:br>
              <a:rPr lang="ru-RU" sz="4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cs typeface="Arial"/>
              </a:rPr>
            </a:b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150" y="1785938"/>
            <a:ext cx="7165975" cy="4665662"/>
          </a:xfrm>
        </p:spPr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rgbClr val="0000FF"/>
                </a:solidFill>
              </a:rPr>
              <a:t>Старайся употреблять                в пищу больше фруктов</a:t>
            </a:r>
          </a:p>
          <a:p>
            <a:pPr eaLnBrk="1" hangingPunct="1"/>
            <a:r>
              <a:rPr lang="ru-RU" altLang="ru-RU" sz="3200" b="1" smtClean="0">
                <a:solidFill>
                  <a:srgbClr val="0000FF"/>
                </a:solidFill>
              </a:rPr>
              <a:t>Меньше ешь солёного                 и сладкого</a:t>
            </a:r>
          </a:p>
          <a:p>
            <a:pPr eaLnBrk="1" hangingPunct="1"/>
            <a:r>
              <a:rPr lang="ru-RU" altLang="ru-RU" sz="3200" b="1" smtClean="0">
                <a:solidFill>
                  <a:srgbClr val="0000FF"/>
                </a:solidFill>
              </a:rPr>
              <a:t>Не употребляй алкоголь </a:t>
            </a:r>
          </a:p>
          <a:p>
            <a:pPr eaLnBrk="1" hangingPunct="1">
              <a:buFontTx/>
              <a:buNone/>
            </a:pPr>
            <a:r>
              <a:rPr lang="ru-RU" altLang="ru-RU" sz="3200" b="1" smtClean="0">
                <a:solidFill>
                  <a:srgbClr val="0000FF"/>
                </a:solidFill>
              </a:rPr>
              <a:t>   и не кури </a:t>
            </a:r>
          </a:p>
          <a:p>
            <a:pPr eaLnBrk="1" hangingPunct="1">
              <a:buFontTx/>
              <a:buNone/>
            </a:pPr>
            <a:endParaRPr lang="ru-RU" altLang="ru-RU" smtClean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16200000" flipH="1">
            <a:off x="6572250" y="1857375"/>
            <a:ext cx="2428875" cy="18573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6536531" y="1821657"/>
            <a:ext cx="2428875" cy="17859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053" name="Picture 5" descr="D:\Мои документы\Мои документы\элла\фрукты\592d78056be3t.jpg"/>
          <p:cNvPicPr>
            <a:picLocks noChangeAspect="1" noChangeArrowheads="1"/>
          </p:cNvPicPr>
          <p:nvPr/>
        </p:nvPicPr>
        <p:blipFill>
          <a:blip r:embed="rId7"/>
          <a:srcRect b="7142"/>
          <a:stretch>
            <a:fillRect/>
          </a:stretch>
        </p:blipFill>
        <p:spPr bwMode="auto">
          <a:xfrm>
            <a:off x="2571736" y="5000602"/>
            <a:ext cx="2857500" cy="1857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D:\Мои документы\Мои документы\элла\фрукты\de064ab4693at.jpg"/>
          <p:cNvPicPr>
            <a:picLocks noChangeAspect="1" noChangeArrowheads="1"/>
          </p:cNvPicPr>
          <p:nvPr/>
        </p:nvPicPr>
        <p:blipFill>
          <a:blip r:embed="rId8"/>
          <a:srcRect b="23567"/>
          <a:stretch>
            <a:fillRect/>
          </a:stretch>
        </p:blipFill>
        <p:spPr bwMode="auto">
          <a:xfrm>
            <a:off x="5715008" y="4572008"/>
            <a:ext cx="2828925" cy="2285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6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7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7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67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7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7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67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7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7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67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6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857356" y="785794"/>
            <a:ext cx="7072362" cy="792162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algn="ctr" eaLnBrk="1" hangingPunct="1">
              <a:defRPr/>
            </a:pPr>
            <a:r>
              <a:rPr lang="ru-RU" sz="4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cs typeface="Arial"/>
              </a:rPr>
              <a:t>чтобы память не подводила</a:t>
            </a:r>
            <a:br>
              <a:rPr lang="ru-RU" sz="4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cs typeface="Arial"/>
              </a:rPr>
            </a:b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150" y="1785938"/>
            <a:ext cx="7023100" cy="4665662"/>
          </a:xfrm>
        </p:spPr>
        <p:txBody>
          <a:bodyPr/>
          <a:lstStyle/>
          <a:p>
            <a:pPr algn="r" eaLnBrk="1" hangingPunct="1">
              <a:buFont typeface="Wingdings" panose="05000000000000000000" pitchFamily="2" charset="2"/>
              <a:buNone/>
            </a:pPr>
            <a:r>
              <a:rPr lang="ru-RU" altLang="ru-RU" sz="3200" b="1" smtClean="0"/>
              <a:t>Старайся не получать </a:t>
            </a:r>
          </a:p>
          <a:p>
            <a:pPr algn="r" eaLnBrk="1" hangingPunct="1">
              <a:buFont typeface="Wingdings" panose="05000000000000000000" pitchFamily="2" charset="2"/>
              <a:buNone/>
            </a:pPr>
            <a:r>
              <a:rPr lang="ru-RU" altLang="ru-RU" sz="3200" b="1" smtClean="0"/>
              <a:t>травм головы</a:t>
            </a:r>
          </a:p>
          <a:p>
            <a:pPr algn="r" eaLnBrk="1" hangingPunct="1">
              <a:buFont typeface="Wingdings" panose="05000000000000000000" pitchFamily="2" charset="2"/>
              <a:buNone/>
            </a:pPr>
            <a:r>
              <a:rPr lang="ru-RU" altLang="ru-RU" sz="3200" b="1" smtClean="0"/>
              <a:t>Для этого не участвуй</a:t>
            </a:r>
          </a:p>
          <a:p>
            <a:pPr algn="r" eaLnBrk="1" hangingPunct="1">
              <a:buFont typeface="Wingdings" panose="05000000000000000000" pitchFamily="2" charset="2"/>
              <a:buNone/>
            </a:pPr>
            <a:r>
              <a:rPr lang="ru-RU" altLang="ru-RU" sz="3200" b="1" smtClean="0"/>
              <a:t> в драках!</a:t>
            </a:r>
          </a:p>
          <a:p>
            <a:pPr algn="r" eaLnBrk="1" hangingPunct="1">
              <a:buFontTx/>
              <a:buNone/>
            </a:pPr>
            <a:endParaRPr lang="ru-RU" altLang="ru-RU" sz="3200" smtClean="0"/>
          </a:p>
        </p:txBody>
      </p:sp>
      <p:pic>
        <p:nvPicPr>
          <p:cNvPr id="6" name="Picture 4" descr="images[39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663" y="2000250"/>
            <a:ext cx="1708150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images[60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3714750"/>
            <a:ext cx="2857500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6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7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7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67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7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7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67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7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7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67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6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1187450" y="260350"/>
            <a:ext cx="6553200" cy="936625"/>
          </a:xfrm>
        </p:spPr>
        <p:txBody>
          <a:bodyPr/>
          <a:lstStyle/>
          <a:p>
            <a:pPr eaLnBrk="1" hangingPunct="1"/>
            <a:r>
              <a:rPr lang="ru-RU" altLang="ru-RU" smtClean="0"/>
              <a:t>Памятка «Как улучшить память?»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6338" y="1196975"/>
            <a:ext cx="7716837" cy="5254625"/>
          </a:xfrm>
        </p:spPr>
        <p:txBody>
          <a:bodyPr/>
          <a:lstStyle/>
          <a:p>
            <a:pPr eaLnBrk="1" hangingPunct="1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dirty="0" smtClean="0"/>
              <a:t>	</a:t>
            </a: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Постановка цели. </a:t>
            </a:r>
          </a:p>
          <a:p>
            <a:pPr eaLnBrk="1" hangingPunct="1">
              <a:defRPr/>
            </a:pP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	Использование разнообразного наглядного материала. </a:t>
            </a:r>
          </a:p>
          <a:p>
            <a:pPr eaLnBrk="1" hangingPunct="1">
              <a:defRPr/>
            </a:pP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	Использование логической организации материала. </a:t>
            </a:r>
          </a:p>
          <a:p>
            <a:pPr eaLnBrk="1" hangingPunct="1">
              <a:defRPr/>
            </a:pP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	Правильная организация процесса заучивания.</a:t>
            </a:r>
          </a:p>
          <a:p>
            <a:pPr eaLnBrk="1" hangingPunct="1">
              <a:defRPr/>
            </a:pPr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Заучивай и повторяй небольшими дозами.</a:t>
            </a:r>
          </a:p>
          <a:p>
            <a:pPr eaLnBrk="1" hangingPunct="1">
              <a:defRPr/>
            </a:pP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	Лучше учить по одному часу семь дней, чем семь часов подряд в один день. Выучить лучше заранее, а накануне только повторить.</a:t>
            </a:r>
          </a:p>
          <a:p>
            <a:pPr eaLnBrk="1" hangingPunct="1">
              <a:defRPr/>
            </a:pPr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После математики учи историю, после истории – химию, после физики – литературу: память любит разнообразие.</a:t>
            </a:r>
          </a:p>
          <a:p>
            <a:pPr eaLnBrk="1" hangingPunct="1">
              <a:defRPr/>
            </a:pPr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Начинай повторять до того, как материал начал забываться.</a:t>
            </a:r>
          </a:p>
          <a:p>
            <a:pPr eaLnBrk="1" hangingPunct="1">
              <a:defRPr/>
            </a:pPr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Как можно быстрее, не дожидаясь полного заучивания, старайся воспроизвести, закрыв книгу.</a:t>
            </a:r>
          </a:p>
          <a:p>
            <a:pPr eaLnBrk="1" hangingPunct="1">
              <a:defRPr/>
            </a:pP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5.	Включение в процесс запоминания всех видов памяти. </a:t>
            </a:r>
          </a:p>
          <a:p>
            <a:pPr eaLnBrk="1" hangingPunct="1">
              <a:defRPr/>
            </a:pP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6.	Воспроизведение заучиваемого материла вслух.</a:t>
            </a:r>
          </a:p>
          <a:p>
            <a:pPr eaLnBrk="1" hangingPunct="1">
              <a:defRPr/>
            </a:pP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7.	Применение мнемотехнических приемов.</a:t>
            </a:r>
            <a:endParaRPr lang="ru-RU" sz="18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57625" y="357188"/>
            <a:ext cx="4857750" cy="649287"/>
          </a:xfrm>
        </p:spPr>
        <p:txBody>
          <a:bodyPr/>
          <a:lstStyle/>
          <a:p>
            <a:pPr eaLnBrk="1" hangingPunct="1"/>
            <a:r>
              <a:rPr lang="uk-UA" altLang="ru-RU" sz="3200" b="1" smtClean="0">
                <a:latin typeface="Tahoma" panose="020B0604030504040204" pitchFamily="34" charset="0"/>
              </a:rPr>
              <a:t>Определение памяти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428750"/>
            <a:ext cx="8534400" cy="52403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uk-UA" altLang="ru-RU" sz="2000" smtClean="0"/>
          </a:p>
        </p:txBody>
      </p:sp>
      <p:sp>
        <p:nvSpPr>
          <p:cNvPr id="4100" name="Прямоугольник 3"/>
          <p:cNvSpPr>
            <a:spLocks noChangeArrowheads="1"/>
          </p:cNvSpPr>
          <p:nvPr/>
        </p:nvSpPr>
        <p:spPr bwMode="auto">
          <a:xfrm>
            <a:off x="4143375" y="2286000"/>
            <a:ext cx="35004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4800" b="1">
                <a:solidFill>
                  <a:srgbClr val="339933"/>
                </a:solidFill>
                <a:latin typeface="Monotype Corsiva" panose="03010101010201010101" pitchFamily="66" charset="0"/>
              </a:rPr>
              <a:t> </a:t>
            </a:r>
            <a:endParaRPr lang="ru-RU" altLang="ru-RU" sz="4800" b="1">
              <a:solidFill>
                <a:schemeClr val="folHlink"/>
              </a:solidFill>
              <a:latin typeface="Monotype Corsiva" panose="03010101010201010101" pitchFamily="66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3786188" y="2214563"/>
            <a:ext cx="5072062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b="1">
                <a:solidFill>
                  <a:srgbClr val="0000FF"/>
                </a:solidFill>
              </a:rPr>
              <a:t>Память - способность мозга сохранять информацию и воспроизводить ее при необходимости спустя какое-то время. </a:t>
            </a:r>
            <a:br>
              <a:rPr lang="ru-RU" altLang="ru-RU" sz="3200" b="1">
                <a:solidFill>
                  <a:srgbClr val="0000FF"/>
                </a:solidFill>
              </a:rPr>
            </a:br>
            <a:endParaRPr lang="ru-RU" altLang="ru-RU" sz="3200"/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7" r="17796" b="349"/>
          <a:stretch>
            <a:fillRect/>
          </a:stretch>
        </p:blipFill>
        <p:spPr bwMode="auto">
          <a:xfrm>
            <a:off x="285750" y="1500188"/>
            <a:ext cx="3390900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 descr="j0196354"/>
          <p:cNvPicPr preferRelativeResize="0">
            <a:picLocks noChangeArrowheads="1" noChangeShapeType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275" y="3041650"/>
            <a:ext cx="287972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71938" y="214313"/>
            <a:ext cx="2108200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Вывод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14625" y="1000125"/>
            <a:ext cx="5375275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Резервы памяти безграничны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313" y="1714500"/>
            <a:ext cx="8501062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Тот, кто встанет на путь бесконечного внутреннего совершенствования, добьётся всех желаемых результатов.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313" y="3214688"/>
            <a:ext cx="8643937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Комбинируя возможности «чистой»               памяти и мнемотехники, бесспорно,               можно сделать память надёжнее.</a:t>
            </a:r>
          </a:p>
        </p:txBody>
      </p:sp>
      <p:sp>
        <p:nvSpPr>
          <p:cNvPr id="9" name="Управляющая кнопка: в начало 8">
            <a:hlinkClick r:id="" action="ppaction://hlinkshowjump?jump=firstslide" highlightClick="1"/>
          </p:cNvPr>
          <p:cNvSpPr/>
          <p:nvPr/>
        </p:nvSpPr>
        <p:spPr>
          <a:xfrm>
            <a:off x="6572250" y="6215063"/>
            <a:ext cx="642938" cy="357187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3" name="Запи2080.WAV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938" y="62150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21 N.Rota_Theme from Romeo &amp; Juliet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635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14313" y="5072063"/>
            <a:ext cx="8643937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Ты можешь влиять на свою успешность!!!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42875" y="5500688"/>
            <a:ext cx="8643938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Этот путь открыт для каждого из нас!!!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28924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4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2431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20000" showWhenStopped="0">
                <p:cTn id="5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  <p:bldP spid="5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375" y="428625"/>
            <a:ext cx="4456113" cy="508000"/>
          </a:xfrm>
        </p:spPr>
        <p:txBody>
          <a:bodyPr/>
          <a:lstStyle/>
          <a:p>
            <a:pPr eaLnBrk="1" hangingPunct="1"/>
            <a:r>
              <a:rPr lang="ru-RU" altLang="ru-RU" sz="4000" b="1" smtClean="0"/>
              <a:t>Рекорды памяти</a:t>
            </a:r>
          </a:p>
        </p:txBody>
      </p:sp>
      <p:pic>
        <p:nvPicPr>
          <p:cNvPr id="6" name="Picture 5" descr="images[2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285875"/>
            <a:ext cx="1760538" cy="21590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iof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4071938"/>
            <a:ext cx="1584325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786188" y="3429000"/>
            <a:ext cx="171132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ct val="50000"/>
              </a:spcBef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А.В. Суворов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000875" y="3429000"/>
            <a:ext cx="104298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ct val="50000"/>
              </a:spcBef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Моцарт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85813" y="3500438"/>
            <a:ext cx="1306512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ct val="50000"/>
              </a:spcBef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Наполеон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57188" y="6215063"/>
            <a:ext cx="2786062" cy="7842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Академик А.Ф. Иоффе</a:t>
            </a:r>
          </a:p>
          <a:p>
            <a:pPr marL="342900" indent="-342900">
              <a:spcBef>
                <a:spcPct val="50000"/>
              </a:spcBef>
              <a:defRPr/>
            </a:pPr>
            <a:endParaRPr lang="ru-RU" dirty="0">
              <a:latin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29063" y="6286500"/>
            <a:ext cx="149225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ct val="50000"/>
              </a:spcBef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А.А.Алехин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3929063"/>
            <a:ext cx="1754188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715125" y="6357938"/>
            <a:ext cx="165417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Л. С Пушкин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1087438"/>
            <a:ext cx="1643063" cy="228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1214438"/>
            <a:ext cx="1701800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3857625"/>
            <a:ext cx="178117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  <p:bldP spid="13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мое созда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142875"/>
            <a:ext cx="6000750" cy="2063750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000000"/>
                </a:solidFill>
              </a:rPr>
              <a:t>Объём запоминаемой информации зависит от способа её получения</a:t>
            </a:r>
            <a:br>
              <a:rPr lang="ru-RU" altLang="ru-RU" b="1" smtClean="0">
                <a:solidFill>
                  <a:srgbClr val="000000"/>
                </a:solidFill>
              </a:rPr>
            </a:br>
            <a:endParaRPr lang="ru-RU" altLang="ru-RU" smtClean="0"/>
          </a:p>
        </p:txBody>
      </p:sp>
      <p:graphicFrame>
        <p:nvGraphicFramePr>
          <p:cNvPr id="4" name="Схема 3"/>
          <p:cNvGraphicFramePr/>
          <p:nvPr/>
        </p:nvGraphicFramePr>
        <p:xfrm>
          <a:off x="1500166" y="235743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0" y="571500"/>
            <a:ext cx="6072188" cy="508000"/>
          </a:xfrm>
        </p:spPr>
        <p:txBody>
          <a:bodyPr/>
          <a:lstStyle/>
          <a:p>
            <a:pPr eaLnBrk="1" hangingPunct="1"/>
            <a:r>
              <a:rPr lang="ru-RU" altLang="ru-RU" b="1" smtClean="0"/>
              <a:t>Сочетание разных видов памяти ради одной цели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643063"/>
            <a:ext cx="3810000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000500" y="2214563"/>
            <a:ext cx="4929188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/>
              <a:t>Многие учат таблицу умножения, переписывая </a:t>
            </a:r>
          </a:p>
          <a:p>
            <a:pPr eaLnBrk="1" hangingPunct="1"/>
            <a:r>
              <a:rPr lang="ru-RU" altLang="ru-RU" sz="2400" b="1"/>
              <a:t>и проговаривая ее про себя. </a:t>
            </a:r>
          </a:p>
          <a:p>
            <a:pPr eaLnBrk="1" hangingPunct="1"/>
            <a:r>
              <a:rPr lang="ru-RU" altLang="ru-RU" sz="2400" b="1"/>
              <a:t>Тогда работают все три вида </a:t>
            </a:r>
          </a:p>
          <a:p>
            <a:pPr eaLnBrk="1" hangingPunct="1"/>
            <a:r>
              <a:rPr lang="ru-RU" altLang="ru-RU" sz="2400" b="1"/>
              <a:t>памяти: моторная (пишем и </a:t>
            </a:r>
          </a:p>
          <a:p>
            <a:pPr eaLnBrk="1" hangingPunct="1"/>
            <a:r>
              <a:rPr lang="ru-RU" altLang="ru-RU" sz="2400" b="1"/>
              <a:t>запоминаем), зрительная (запоминаем то, откуда переписываем) и слуховая </a:t>
            </a:r>
          </a:p>
          <a:p>
            <a:pPr eaLnBrk="1" hangingPunct="1"/>
            <a:r>
              <a:rPr lang="ru-RU" altLang="ru-RU" sz="2400" b="1"/>
              <a:t>(заучиваем на слух). </a:t>
            </a:r>
          </a:p>
        </p:txBody>
      </p:sp>
      <p:pic>
        <p:nvPicPr>
          <p:cNvPr id="5" name="Запи1736.WAV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0" y="635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23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25" y="142875"/>
            <a:ext cx="5857875" cy="24288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8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Экспресс-диагностика</a:t>
            </a:r>
            <a:br>
              <a:rPr lang="ru-RU" sz="48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</a:br>
            <a:r>
              <a:rPr lang="ru-RU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Сколько предметов вы запомните за 1 минуту?</a:t>
            </a:r>
            <a:r>
              <a:rPr lang="ru-RU" sz="4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4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48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/>
            </a:r>
            <a:br>
              <a:rPr lang="ru-RU" sz="48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</a:br>
            <a:endParaRPr lang="ru-RU" sz="4800" dirty="0"/>
          </a:p>
        </p:txBody>
      </p:sp>
      <p:pic>
        <p:nvPicPr>
          <p:cNvPr id="3" name="Picture 31" descr="J02812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214438"/>
            <a:ext cx="1223963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0" descr="J028107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1785938"/>
            <a:ext cx="165576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3" descr="J028360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1357313"/>
            <a:ext cx="1008062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1" descr="J023622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2000250"/>
            <a:ext cx="1223963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2" descr="J030530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3374">
            <a:off x="5602288" y="1271588"/>
            <a:ext cx="1492250" cy="14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5" descr="J024570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2214563"/>
            <a:ext cx="10795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2" descr="J023274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928938"/>
            <a:ext cx="1655763" cy="172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J02671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1214438"/>
            <a:ext cx="100806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4" descr="J024618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3143250"/>
            <a:ext cx="1439862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4" descr="J023273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2928938"/>
            <a:ext cx="14398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6" descr="J021498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3643313"/>
            <a:ext cx="143986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4" descr="J019936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99063">
            <a:off x="7667626" y="3213100"/>
            <a:ext cx="13144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5" descr="J0251068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797425"/>
            <a:ext cx="857250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7" descr="J0283458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4429125"/>
            <a:ext cx="23050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0" descr="J0250174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5214938"/>
            <a:ext cx="1379538" cy="150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1" descr="J0283467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4786313"/>
            <a:ext cx="1295400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7" descr="J0246111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3857625"/>
            <a:ext cx="9366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1" descr="J0281030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65961">
            <a:off x="5311775" y="4967288"/>
            <a:ext cx="1606550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3" descr="J0215547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4143375"/>
            <a:ext cx="1152525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8" descr="J0318126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572125"/>
            <a:ext cx="1296988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404664"/>
            <a:ext cx="6840760" cy="5970865"/>
          </a:xfrm>
          <a:prstGeom prst="rect">
            <a:avLst/>
          </a:prstGeom>
        </p:spPr>
        <p:txBody>
          <a:bodyPr numCol="2">
            <a:spAutoFit/>
          </a:bodyPr>
          <a:lstStyle/>
          <a:p>
            <a:pPr>
              <a:defRPr/>
            </a:pP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сено</a:t>
            </a:r>
          </a:p>
          <a:p>
            <a:pPr>
              <a:defRPr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тротуар</a:t>
            </a:r>
          </a:p>
          <a:p>
            <a:pPr>
              <a:defRPr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ключ</a:t>
            </a:r>
          </a:p>
          <a:p>
            <a:pPr>
              <a:defRPr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столетие</a:t>
            </a:r>
          </a:p>
          <a:p>
            <a:pPr>
              <a:defRPr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самолет</a:t>
            </a:r>
          </a:p>
          <a:p>
            <a:pPr>
              <a:defRPr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фильм</a:t>
            </a:r>
          </a:p>
          <a:p>
            <a:pPr>
              <a:defRPr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поезд</a:t>
            </a:r>
          </a:p>
          <a:p>
            <a:pPr>
              <a:defRPr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аромат</a:t>
            </a:r>
          </a:p>
          <a:p>
            <a:pPr>
              <a:defRPr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картина</a:t>
            </a:r>
          </a:p>
          <a:p>
            <a:pPr>
              <a:defRPr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Карпаты</a:t>
            </a:r>
          </a:p>
          <a:p>
            <a:pPr>
              <a:defRPr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месяц</a:t>
            </a:r>
          </a:p>
          <a:p>
            <a:pPr>
              <a:defRPr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Гималаи</a:t>
            </a:r>
          </a:p>
          <a:p>
            <a:pPr>
              <a:defRPr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певец</a:t>
            </a:r>
          </a:p>
          <a:p>
            <a:pPr>
              <a:defRPr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неподвижность</a:t>
            </a:r>
          </a:p>
          <a:p>
            <a:pPr>
              <a:defRPr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радио</a:t>
            </a:r>
          </a:p>
          <a:p>
            <a:pPr>
              <a:defRPr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календарь</a:t>
            </a:r>
          </a:p>
          <a:p>
            <a:pPr>
              <a:defRPr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трава</a:t>
            </a:r>
          </a:p>
          <a:p>
            <a:pPr>
              <a:defRPr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мужчина</a:t>
            </a:r>
          </a:p>
          <a:p>
            <a:pPr>
              <a:defRPr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перевал</a:t>
            </a:r>
          </a:p>
          <a:p>
            <a:pPr>
              <a:defRPr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женщина</a:t>
            </a:r>
          </a:p>
          <a:p>
            <a:pPr>
              <a:defRPr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автомобиль</a:t>
            </a:r>
          </a:p>
          <a:p>
            <a:pPr>
              <a:defRPr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абстракция</a:t>
            </a:r>
          </a:p>
          <a:p>
            <a:pPr>
              <a:defRPr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сердце</a:t>
            </a:r>
          </a:p>
          <a:p>
            <a:pPr>
              <a:defRPr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вертолет</a:t>
            </a:r>
          </a:p>
          <a:p>
            <a:pPr>
              <a:defRPr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букет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187450" y="404813"/>
            <a:ext cx="6121400" cy="863600"/>
          </a:xfrm>
        </p:spPr>
        <p:txBody>
          <a:bodyPr/>
          <a:lstStyle/>
          <a:p>
            <a:pPr eaLnBrk="1" hangingPunct="1"/>
            <a:r>
              <a:rPr lang="ru-RU" altLang="ru-RU" smtClean="0"/>
              <a:t>Результаты теста:</a:t>
            </a:r>
            <a:br>
              <a:rPr lang="ru-RU" altLang="ru-RU" smtClean="0"/>
            </a:br>
            <a:endParaRPr lang="ru-RU" alt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4328985" y="3136613"/>
            <a:ext cx="2776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kern="0" dirty="0">
                <a:solidFill>
                  <a:srgbClr val="1F497D">
                    <a:lumMod val="75000"/>
                  </a:srgbClr>
                </a:solidFill>
                <a:effectLst>
                  <a:glow rad="228600">
                    <a:srgbClr val="C0504D">
                      <a:satMod val="175000"/>
                      <a:alpha val="40000"/>
                    </a:srgbClr>
                  </a:glow>
                </a:effectLst>
                <a:latin typeface="Calibri"/>
              </a:rPr>
              <a:t> </a:t>
            </a:r>
            <a:endParaRPr lang="ru-RU" kern="0" dirty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4213" y="1858963"/>
            <a:ext cx="8208962" cy="39703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 баллов и меньше. Ваша память (в первую очередь зрительная) не в лучшем состояний. Но это вовсе не безнадежно — займитесь регулярными упражнениями по тренировке памяти, например чтением книг, запоминанием текстов и т. д. Помогает и счет в уме. Употребляйте витамины. При случае посоветуйтесь с врачом или психологом об индивидуальных методах профилактики забывчивости.</a:t>
            </a:r>
          </a:p>
        </p:txBody>
      </p:sp>
    </p:spTree>
  </p:cSld>
  <p:clrMapOvr>
    <a:masterClrMapping/>
  </p:clrMapOvr>
  <p:transition spd="med">
    <p:dissolve/>
  </p:transition>
</p:sld>
</file>

<file path=ppt/theme/theme1.xml><?xml version="1.0" encoding="utf-8"?>
<a:theme xmlns:a="http://schemas.openxmlformats.org/drawingml/2006/main" name="krasivo">
  <a:themeElements>
    <a:clrScheme name="template 3">
      <a:dk1>
        <a:srgbClr val="4D4D4D"/>
      </a:dk1>
      <a:lt1>
        <a:srgbClr val="FFFFFF"/>
      </a:lt1>
      <a:dk2>
        <a:srgbClr val="4D4D4D"/>
      </a:dk2>
      <a:lt2>
        <a:srgbClr val="003399"/>
      </a:lt2>
      <a:accent1>
        <a:srgbClr val="66CCFF"/>
      </a:accent1>
      <a:accent2>
        <a:srgbClr val="3366FF"/>
      </a:accent2>
      <a:accent3>
        <a:srgbClr val="FFFFFF"/>
      </a:accent3>
      <a:accent4>
        <a:srgbClr val="404040"/>
      </a:accent4>
      <a:accent5>
        <a:srgbClr val="B8E2FF"/>
      </a:accent5>
      <a:accent6>
        <a:srgbClr val="2D5CE7"/>
      </a:accent6>
      <a:hlink>
        <a:srgbClr val="FFCC00"/>
      </a:hlink>
      <a:folHlink>
        <a:srgbClr val="DDDDDD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0099FF"/>
        </a:lt2>
        <a:accent1>
          <a:srgbClr val="003399"/>
        </a:accent1>
        <a:accent2>
          <a:srgbClr val="CCECFF"/>
        </a:accent2>
        <a:accent3>
          <a:srgbClr val="FFFFFF"/>
        </a:accent3>
        <a:accent4>
          <a:srgbClr val="404040"/>
        </a:accent4>
        <a:accent5>
          <a:srgbClr val="AAADCA"/>
        </a:accent5>
        <a:accent6>
          <a:srgbClr val="B9D6E7"/>
        </a:accent6>
        <a:hlink>
          <a:srgbClr val="6699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333333"/>
        </a:dk1>
        <a:lt1>
          <a:srgbClr val="FFFFFF"/>
        </a:lt1>
        <a:dk2>
          <a:srgbClr val="808080"/>
        </a:dk2>
        <a:lt2>
          <a:srgbClr val="003366"/>
        </a:lt2>
        <a:accent1>
          <a:srgbClr val="6699FF"/>
        </a:accent1>
        <a:accent2>
          <a:srgbClr val="990000"/>
        </a:accent2>
        <a:accent3>
          <a:srgbClr val="FFFFFF"/>
        </a:accent3>
        <a:accent4>
          <a:srgbClr val="2A2A2A"/>
        </a:accent4>
        <a:accent5>
          <a:srgbClr val="B8CAFF"/>
        </a:accent5>
        <a:accent6>
          <a:srgbClr val="8A0000"/>
        </a:accent6>
        <a:hlink>
          <a:srgbClr val="0066C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CCFF"/>
        </a:accent1>
        <a:accent2>
          <a:srgbClr val="3366FF"/>
        </a:accent2>
        <a:accent3>
          <a:srgbClr val="FFFFFF"/>
        </a:accent3>
        <a:accent4>
          <a:srgbClr val="404040"/>
        </a:accent4>
        <a:accent5>
          <a:srgbClr val="B8E2FF"/>
        </a:accent5>
        <a:accent6>
          <a:srgbClr val="2D5CE7"/>
        </a:accent6>
        <a:hlink>
          <a:srgbClr val="FFCC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3366FF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2D5CE7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B90000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99CCFF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8AB9E7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krasivo</Template>
  <TotalTime>756</TotalTime>
  <Words>481</Words>
  <Application>Microsoft Office PowerPoint</Application>
  <PresentationFormat>Экран (4:3)</PresentationFormat>
  <Paragraphs>107</Paragraphs>
  <Slides>20</Slides>
  <Notes>3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Tahoma</vt:lpstr>
      <vt:lpstr>Monotype Corsiva</vt:lpstr>
      <vt:lpstr>Times New Roman</vt:lpstr>
      <vt:lpstr>Wingdings</vt:lpstr>
      <vt:lpstr>krasivo</vt:lpstr>
      <vt:lpstr>Память</vt:lpstr>
      <vt:lpstr>Определение памяти</vt:lpstr>
      <vt:lpstr>Рекорды памяти</vt:lpstr>
      <vt:lpstr>Презентация PowerPoint</vt:lpstr>
      <vt:lpstr>Объём запоминаемой информации зависит от способа её получения </vt:lpstr>
      <vt:lpstr>Сочетание разных видов памяти ради одной цели</vt:lpstr>
      <vt:lpstr>Экспресс-диагностика Сколько предметов вы запомните за 1 минуту?  </vt:lpstr>
      <vt:lpstr>Презентация PowerPoint</vt:lpstr>
      <vt:lpstr>Результаты теста: </vt:lpstr>
      <vt:lpstr>   7-12 баллов. Память у вас не так уж плоха, но вы, видимо, не умеете сосредоточиться, а это всегда мешает запоминанию.     13-17 баллов. Результаты ваши вполне приличны, и вы можете рассчитывать, что в большинстве случаев память вас не подведет.   </vt:lpstr>
      <vt:lpstr>    18-21 балл. Отличный результат, который доказывает, что у вас незаурядная память. Вы можете заставить себя сосредоточиться, следовательно, обладаете достаточной волей. За память свою не беспокойтесь.    Свыше 22 баллов. У вас прекрасная, если не сказать, феноменальная, память!  </vt:lpstr>
      <vt:lpstr>Мнемозина –Богиня памяти</vt:lpstr>
      <vt:lpstr>Искусство запоминания (мнемотехника)</vt:lpstr>
      <vt:lpstr>  Учись запоминать! </vt:lpstr>
      <vt:lpstr>Учись запоминать! </vt:lpstr>
      <vt:lpstr>чтобы память не подводила </vt:lpstr>
      <vt:lpstr>чтобы память не подводила </vt:lpstr>
      <vt:lpstr>чтобы память не подводила </vt:lpstr>
      <vt:lpstr>Памятка «Как улучшить память?» </vt:lpstr>
      <vt:lpstr>Презентация PowerPoint</vt:lpstr>
    </vt:vector>
  </TitlesOfParts>
  <Company>WareZ Provider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Память</dc:title>
  <dc:creator>www.PHILka.RU</dc:creator>
  <cp:lastModifiedBy>Ученик</cp:lastModifiedBy>
  <cp:revision>125</cp:revision>
  <dcterms:created xsi:type="dcterms:W3CDTF">2009-04-23T08:23:17Z</dcterms:created>
  <dcterms:modified xsi:type="dcterms:W3CDTF">2022-11-25T04:16:51Z</dcterms:modified>
</cp:coreProperties>
</file>