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95" r:id="rId2"/>
    <p:sldId id="329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3" r:id="rId17"/>
    <p:sldId id="293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8000"/>
    <a:srgbClr val="00FFCC"/>
    <a:srgbClr val="003366"/>
    <a:srgbClr val="FF3300"/>
    <a:srgbClr val="000099"/>
    <a:srgbClr val="FFFF00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581" autoAdjust="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1289B4A-04C3-422A-BFB8-A0AB4AA25E99}" type="datetimeFigureOut">
              <a:rPr lang="ru-RU"/>
              <a:pPr>
                <a:defRPr/>
              </a:pPr>
              <a:t>25.11.2022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0873399-3AF3-4F60-B350-243411E427D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6367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rgbClr val="006666"/>
            </a:gs>
            <a:gs pos="100000">
              <a:srgbClr val="FF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BA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292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29200" y="0"/>
            <a:ext cx="4114800" cy="4495800"/>
          </a:xfrm>
          <a:solidFill>
            <a:schemeClr val="tx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l">
              <a:defRPr sz="6600">
                <a:solidFill>
                  <a:schemeClr val="bg1"/>
                </a:solidFill>
                <a:latin typeface="Adventure" pitchFamily="82" charset="0"/>
              </a:defRPr>
            </a:lvl1pPr>
          </a:lstStyle>
          <a:p>
            <a:pPr lvl="0"/>
            <a:r>
              <a:rPr lang="en-US" noProof="0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29200" y="4495800"/>
            <a:ext cx="4114800" cy="2362200"/>
          </a:xfrm>
          <a:solidFill>
            <a:schemeClr val="tx1"/>
          </a:solidFill>
        </p:spPr>
        <p:txBody>
          <a:bodyPr/>
          <a:lstStyle>
            <a:lvl1pPr marL="0" indent="0" algn="r">
              <a:buFontTx/>
              <a:buNone/>
              <a:defRPr sz="2800">
                <a:solidFill>
                  <a:schemeClr val="bg1"/>
                </a:solidFill>
                <a:latin typeface="Adventure" pitchFamily="82" charset="0"/>
              </a:defRPr>
            </a:lvl1pPr>
          </a:lstStyle>
          <a:p>
            <a:pPr lvl="0"/>
            <a:r>
              <a:rPr lang="en-US" noProof="0" smtClean="0"/>
              <a:t>Образец подзаголовка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dventure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dventure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dventure" pitchFamily="82" charset="0"/>
              </a:defRPr>
            </a:lvl1pPr>
          </a:lstStyle>
          <a:p>
            <a:pPr>
              <a:defRPr/>
            </a:pPr>
            <a:fld id="{4B4033D1-C35E-40B1-9AEC-26BF7FAC061E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994433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F72D4-FE6F-4509-8A77-70A034902A11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865311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EB542-06E2-41FB-ABF7-88D814E3BC51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261084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0544A-72C2-4C37-A937-BB1018D17256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672954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ECCAE-DAB3-467B-A973-E5D04DE165FF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075467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385E8-F9FC-4E6E-8614-D3F17A52CD69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67687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33828-45C1-4000-AD2A-A73FCEBD5445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965802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A73CB-41CF-4F63-BD86-A43BEA1593DF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73101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53260-FAC9-4459-8A60-FABD8E488913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847449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99F63-5703-4931-94AC-F8253F4BF4AB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879227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0D656-A22F-4C03-AB60-0DA7F0B2D975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7525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B06D7-FA47-4466-A246-4658E0E3DD74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7100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66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Образец текста</a:t>
            </a:r>
          </a:p>
          <a:p>
            <a:pPr lvl="1"/>
            <a:r>
              <a:rPr lang="en-US" altLang="ru-RU" smtClean="0"/>
              <a:t>Второй уровень</a:t>
            </a:r>
          </a:p>
          <a:p>
            <a:pPr lvl="2"/>
            <a:r>
              <a:rPr lang="en-US" altLang="ru-RU" smtClean="0"/>
              <a:t>Третий уровень</a:t>
            </a:r>
          </a:p>
          <a:p>
            <a:pPr lvl="3"/>
            <a:r>
              <a:rPr lang="en-US" altLang="ru-RU" smtClean="0"/>
              <a:t>Четвертый уровень</a:t>
            </a:r>
          </a:p>
          <a:p>
            <a:pPr lvl="4"/>
            <a:r>
              <a:rPr lang="en-US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1C66FDB-7BC7-47BC-A1BE-081ED7C73551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  <p:pic>
        <p:nvPicPr>
          <p:cNvPr id="1031" name="Picture 7" descr="LA01638A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06875"/>
            <a:ext cx="1958975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&#1088;&#1086;&#1083;&#1080;&#1082;%20&#1087;&#1086;&#1076;&#1088;&#1086;&#1089;&#1090;&#1086;&#1082;.wmv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211638" y="0"/>
            <a:ext cx="4932362" cy="6858000"/>
          </a:xfrm>
          <a:solidFill>
            <a:schemeClr val="accent1"/>
          </a:solidFill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ru-RU" altLang="ru-RU" sz="4800" b="1" smtClean="0">
                <a:solidFill>
                  <a:schemeClr val="tx1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4800" b="1" smtClean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ru-RU" altLang="ru-RU" sz="4800" b="1" smtClean="0">
                <a:solidFill>
                  <a:schemeClr val="tx1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4800" b="1" smtClean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ru-RU" altLang="ru-RU" sz="4800" b="1" smtClean="0">
                <a:solidFill>
                  <a:schemeClr val="tx1"/>
                </a:solidFill>
                <a:latin typeface="Times New Roman" panose="02020603050405020304" pitchFamily="18" charset="0"/>
              </a:rPr>
              <a:t>ВНИМАНИЕ -    ПОДРОСТОК!!!</a:t>
            </a:r>
            <a:br>
              <a:rPr lang="ru-RU" altLang="ru-RU" sz="4800" b="1" smtClean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ru-RU" altLang="ru-RU" sz="4800" b="1" smtClean="0">
                <a:solidFill>
                  <a:schemeClr val="tx1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4800" b="1" smtClean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ru-RU" altLang="ru-RU" sz="8800" b="1" smtClean="0">
                <a:solidFill>
                  <a:schemeClr val="accent2"/>
                </a:solidFill>
              </a:rPr>
              <a:t/>
            </a:r>
            <a:br>
              <a:rPr lang="ru-RU" altLang="ru-RU" sz="8800" b="1" smtClean="0">
                <a:solidFill>
                  <a:schemeClr val="accent2"/>
                </a:solidFill>
              </a:rPr>
            </a:br>
            <a:endParaRPr lang="ru-RU" altLang="ru-RU" sz="8000" b="1" smtClean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pic>
        <p:nvPicPr>
          <p:cNvPr id="4099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573463"/>
            <a:ext cx="2160588" cy="21590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ru-RU" altLang="ru-RU" sz="4000" b="1" smtClean="0"/>
              <a:t>Слишком много строгости</a:t>
            </a:r>
            <a:br>
              <a:rPr lang="ru-RU" altLang="ru-RU" sz="4000" b="1" smtClean="0"/>
            </a:br>
            <a:r>
              <a:rPr lang="ru-RU" altLang="ru-RU" sz="2800" b="1" smtClean="0"/>
              <a:t>«Ты должен делать то, что я тебе сказала, потому что я в доме главная»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050" y="1981200"/>
            <a:ext cx="709295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b="1" smtClean="0"/>
              <a:t>Совет родителям:</a:t>
            </a:r>
            <a:r>
              <a:rPr lang="ru-RU" altLang="ru-RU" sz="2400" b="1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b="1" smtClean="0"/>
              <a:t>Дети обязательно должны понимать, почему и зачем они что-то делают.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b="1" smtClean="0"/>
              <a:t>Слишком строгое воспитание, основанное на принципах, которые не всегда понятны ребенку, напоминает дрессировку.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b="1" smtClean="0"/>
              <a:t>Ребенок может беспрекословно исполнять все, когда вы рядом, и «плевать» на все запреты, когда вас рядом нет.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b="1" smtClean="0"/>
              <a:t>Убеждение лучше строгости.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ru-RU" altLang="ru-RU" sz="4000" b="1" smtClean="0"/>
              <a:t/>
            </a:r>
            <a:br>
              <a:rPr lang="ru-RU" altLang="ru-RU" sz="4000" b="1" smtClean="0"/>
            </a:br>
            <a:r>
              <a:rPr lang="ru-RU" altLang="ru-RU" sz="4000" b="1" smtClean="0"/>
              <a:t>Слишком много строгости</a:t>
            </a:r>
            <a:br>
              <a:rPr lang="ru-RU" altLang="ru-RU" sz="4000" b="1" smtClean="0"/>
            </a:br>
            <a:r>
              <a:rPr lang="ru-RU" altLang="ru-RU" sz="2800" b="1" smtClean="0"/>
              <a:t>«Ты должен делать то, что я тебе сказала, потому что я в доме главная»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050" y="1981200"/>
            <a:ext cx="7092950" cy="4876800"/>
          </a:xfrm>
        </p:spPr>
        <p:txBody>
          <a:bodyPr/>
          <a:lstStyle/>
          <a:p>
            <a:pPr algn="ctr">
              <a:buFontTx/>
              <a:buNone/>
            </a:pPr>
            <a:endParaRPr lang="ru-RU" altLang="ru-RU" sz="1400" b="1" smtClean="0"/>
          </a:p>
          <a:p>
            <a:pPr algn="ctr">
              <a:buFontTx/>
              <a:buNone/>
            </a:pPr>
            <a:endParaRPr lang="ru-RU" altLang="ru-RU" sz="800" b="1" smtClean="0"/>
          </a:p>
          <a:p>
            <a:pPr algn="ctr">
              <a:buFontTx/>
              <a:buNone/>
            </a:pPr>
            <a:r>
              <a:rPr lang="ru-RU" altLang="ru-RU" sz="4000" b="1" smtClean="0"/>
              <a:t>«Ты сейчас делаешь </a:t>
            </a:r>
          </a:p>
          <a:p>
            <a:pPr algn="ctr">
              <a:buFontTx/>
              <a:buNone/>
            </a:pPr>
            <a:r>
              <a:rPr lang="ru-RU" altLang="ru-RU" sz="4000" b="1" smtClean="0"/>
              <a:t>так, как я говорю, </a:t>
            </a:r>
          </a:p>
          <a:p>
            <a:pPr algn="ctr">
              <a:buFontTx/>
              <a:buNone/>
            </a:pPr>
            <a:r>
              <a:rPr lang="ru-RU" altLang="ru-RU" sz="4000" b="1" smtClean="0"/>
              <a:t>а вечером мы спокойно </a:t>
            </a:r>
          </a:p>
          <a:p>
            <a:pPr algn="ctr">
              <a:buFontTx/>
              <a:buNone/>
            </a:pPr>
            <a:r>
              <a:rPr lang="ru-RU" altLang="ru-RU" sz="4000" b="1" smtClean="0"/>
              <a:t>все обсудим – </a:t>
            </a:r>
          </a:p>
          <a:p>
            <a:pPr algn="ctr">
              <a:buFontTx/>
              <a:buNone/>
            </a:pPr>
            <a:r>
              <a:rPr lang="ru-RU" altLang="ru-RU" sz="4000" b="1" smtClean="0"/>
              <a:t>почему и зачем»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3132138" y="0"/>
            <a:ext cx="2878137" cy="2492375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800" y="16588"/>
                </a:moveTo>
                <a:cubicBezTo>
                  <a:pt x="19147" y="14960"/>
                  <a:pt x="19884" y="12913"/>
                  <a:pt x="19884" y="10800"/>
                </a:cubicBezTo>
                <a:cubicBezTo>
                  <a:pt x="19884" y="5783"/>
                  <a:pt x="15816" y="1716"/>
                  <a:pt x="10800" y="1716"/>
                </a:cubicBezTo>
                <a:cubicBezTo>
                  <a:pt x="8686" y="1715"/>
                  <a:pt x="6639" y="2452"/>
                  <a:pt x="5011" y="3799"/>
                </a:cubicBezTo>
                <a:lnTo>
                  <a:pt x="17800" y="16588"/>
                </a:lnTo>
                <a:close/>
                <a:moveTo>
                  <a:pt x="3799" y="5011"/>
                </a:moveTo>
                <a:cubicBezTo>
                  <a:pt x="2452" y="6639"/>
                  <a:pt x="1716" y="8686"/>
                  <a:pt x="1716" y="10799"/>
                </a:cubicBezTo>
                <a:cubicBezTo>
                  <a:pt x="1716" y="15816"/>
                  <a:pt x="5783" y="19884"/>
                  <a:pt x="10800" y="19884"/>
                </a:cubicBezTo>
                <a:cubicBezTo>
                  <a:pt x="12913" y="19884"/>
                  <a:pt x="14960" y="19147"/>
                  <a:pt x="16588" y="17800"/>
                </a:cubicBezTo>
                <a:lnTo>
                  <a:pt x="3799" y="5011"/>
                </a:lnTo>
                <a:close/>
              </a:path>
            </a:pathLst>
          </a:custGeom>
          <a:solidFill>
            <a:srgbClr val="FF0000">
              <a:alpha val="58823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ru-RU" altLang="ru-RU" sz="4000" b="1" smtClean="0"/>
              <a:t>Детей надо баловать</a:t>
            </a:r>
            <a:br>
              <a:rPr lang="ru-RU" altLang="ru-RU" sz="4000" b="1" smtClean="0"/>
            </a:br>
            <a:r>
              <a:rPr lang="ru-RU" altLang="ru-RU" sz="2800" b="1" smtClean="0"/>
              <a:t>«Пожалуй, я сделаю это сама. Моему ребенку это пока не по силам»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050" y="1981200"/>
            <a:ext cx="6913563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b="1" smtClean="0"/>
              <a:t>Мнение родителей: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b="1" smtClean="0"/>
              <a:t>Мы готовы все сделать для нашего ребенка, ведь дети всегда должны получать самое лучшее.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b="1" smtClean="0"/>
              <a:t>Детство – самая короткая пора, поэтому оно должно быть прекрасно.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b="1" smtClean="0"/>
              <a:t>Так приятно угадывать и исполнять любое желание ребенка.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772400" cy="1143000"/>
          </a:xfrm>
        </p:spPr>
        <p:txBody>
          <a:bodyPr/>
          <a:lstStyle/>
          <a:p>
            <a:r>
              <a:rPr lang="ru-RU" altLang="ru-RU" sz="4000" b="1" smtClean="0"/>
              <a:t>Детей надо баловать</a:t>
            </a:r>
            <a:br>
              <a:rPr lang="ru-RU" altLang="ru-RU" sz="4000" b="1" smtClean="0"/>
            </a:br>
            <a:r>
              <a:rPr lang="ru-RU" altLang="ru-RU" sz="2800" b="1" smtClean="0"/>
              <a:t>«Пожалуй, я сделаю это сама. Моему ребенку это пока не по силам»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613" y="1981200"/>
            <a:ext cx="7164387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b="1" smtClean="0"/>
              <a:t>Совет родителям: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b="1" smtClean="0"/>
              <a:t>Избалованным детям очень тяжело приходится в жизни.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b="1" smtClean="0"/>
              <a:t>Нельзя держать единственное чадо под колпаком родительской любви, в дальнейшем это может привести к множеству проблем.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b="1" smtClean="0"/>
              <a:t>Когда родители убирают буквально каждый камушек с дороги малыша, от этого ребенок не чувствует себя счастливее.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b="1" smtClean="0"/>
              <a:t>Наоборот – он ощущает себя совершенно беспомощным и одиноким.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 smtClean="0"/>
              <a:t>Детей надо баловать</a:t>
            </a:r>
            <a:br>
              <a:rPr lang="ru-RU" altLang="ru-RU" sz="4000" b="1" smtClean="0"/>
            </a:br>
            <a:r>
              <a:rPr lang="ru-RU" altLang="ru-RU" sz="2800" b="1" smtClean="0"/>
              <a:t>«Пожалуй, я сделаю это сама. Моему ребенку это пока не по силам»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050" y="1981200"/>
            <a:ext cx="6407150" cy="4687888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ru-RU" altLang="ru-RU" b="1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 sz="4000" b="1" smtClean="0"/>
              <a:t>«Попробуй-ка сделать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 sz="4000" b="1" smtClean="0"/>
              <a:t>это сам, а если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 sz="4000" b="1" smtClean="0"/>
              <a:t>не получится,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 sz="4000" b="1" smtClean="0"/>
              <a:t>я тебе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 sz="4000" b="1" smtClean="0"/>
              <a:t>с удовольствием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 sz="4000" b="1" smtClean="0"/>
              <a:t>помогу»</a:t>
            </a: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3132138" y="0"/>
            <a:ext cx="2878137" cy="2492375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800" y="16588"/>
                </a:moveTo>
                <a:cubicBezTo>
                  <a:pt x="19147" y="14960"/>
                  <a:pt x="19884" y="12913"/>
                  <a:pt x="19884" y="10800"/>
                </a:cubicBezTo>
                <a:cubicBezTo>
                  <a:pt x="19884" y="5783"/>
                  <a:pt x="15816" y="1716"/>
                  <a:pt x="10800" y="1716"/>
                </a:cubicBezTo>
                <a:cubicBezTo>
                  <a:pt x="8686" y="1715"/>
                  <a:pt x="6639" y="2452"/>
                  <a:pt x="5011" y="3799"/>
                </a:cubicBezTo>
                <a:lnTo>
                  <a:pt x="17800" y="16588"/>
                </a:lnTo>
                <a:close/>
                <a:moveTo>
                  <a:pt x="3799" y="5011"/>
                </a:moveTo>
                <a:cubicBezTo>
                  <a:pt x="2452" y="6639"/>
                  <a:pt x="1716" y="8686"/>
                  <a:pt x="1716" y="10799"/>
                </a:cubicBezTo>
                <a:cubicBezTo>
                  <a:pt x="1716" y="15816"/>
                  <a:pt x="5783" y="19884"/>
                  <a:pt x="10800" y="19884"/>
                </a:cubicBezTo>
                <a:cubicBezTo>
                  <a:pt x="12913" y="19884"/>
                  <a:pt x="14960" y="19147"/>
                  <a:pt x="16588" y="17800"/>
                </a:cubicBezTo>
                <a:lnTo>
                  <a:pt x="3799" y="5011"/>
                </a:lnTo>
                <a:close/>
              </a:path>
            </a:pathLst>
          </a:custGeom>
          <a:solidFill>
            <a:srgbClr val="FF0000">
              <a:alpha val="58823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ru-RU" altLang="ru-RU" b="1" u="sng" smtClean="0"/>
              <a:t>Ситуация</a:t>
            </a:r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051050" y="1125538"/>
            <a:ext cx="6478588" cy="5472112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altLang="ru-RU" b="1" smtClean="0"/>
              <a:t>Ребенок постоянно лжет родителям о том, где был, с кем и т.д. Однажды ушел в школу, но на занятиях отсутствовал.  Классный руководитель позвонил домой, чтобы узнать причину отсутствия. Так мама узнала, что сын ей солгал. Когда он вернулся домой (якобы с занятий) и положил сумку с учебниками,  мама…</a:t>
            </a:r>
          </a:p>
          <a:p>
            <a:endParaRPr lang="ru-RU" altLang="ru-RU" b="1" smtClean="0"/>
          </a:p>
          <a:p>
            <a:pPr>
              <a:buFontTx/>
              <a:buNone/>
            </a:pPr>
            <a:endParaRPr lang="ru-RU" alt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609600"/>
            <a:ext cx="8640763" cy="1143000"/>
          </a:xfrm>
        </p:spPr>
        <p:txBody>
          <a:bodyPr/>
          <a:lstStyle/>
          <a:p>
            <a:r>
              <a:rPr lang="ru-RU" altLang="ru-RU" sz="4000" b="1" smtClean="0"/>
              <a:t>Реализованный вариант решения конфликтной ситуации - анализ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4075" y="1981200"/>
            <a:ext cx="6334125" cy="4616450"/>
          </a:xfrm>
        </p:spPr>
        <p:txBody>
          <a:bodyPr/>
          <a:lstStyle/>
          <a:p>
            <a:pPr>
              <a:buFontTx/>
              <a:buNone/>
            </a:pPr>
            <a:endParaRPr lang="ru-RU" altLang="ru-RU" b="1" i="1" smtClean="0"/>
          </a:p>
          <a:p>
            <a:pPr>
              <a:buFontTx/>
              <a:buNone/>
            </a:pPr>
            <a:r>
              <a:rPr lang="ru-RU" altLang="ru-RU" b="1" i="1" smtClean="0"/>
              <a:t>…не стала провоцировать сына на новую ложь, задавая вопросы, не стала ругаться. Она объяснила, что будет, если сын перестанет учиться, показала перспективу и предложила сделать выбор.</a:t>
            </a:r>
          </a:p>
          <a:p>
            <a:pPr>
              <a:buFontTx/>
              <a:buNone/>
            </a:pPr>
            <a:endParaRPr lang="ru-RU" alt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611188" y="333375"/>
            <a:ext cx="7921625" cy="23749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4000" b="1" i="1" smtClean="0">
                <a:solidFill>
                  <a:srgbClr val="008000"/>
                </a:solidFill>
              </a:rPr>
              <a:t>Где любят нас - лишь там очаг родимый.</a:t>
            </a:r>
          </a:p>
          <a:p>
            <a:pPr algn="r">
              <a:buFont typeface="Wingdings" panose="05000000000000000000" pitchFamily="2" charset="2"/>
              <a:buNone/>
            </a:pPr>
            <a:r>
              <a:rPr lang="ru-RU" altLang="ru-RU" sz="4000" i="1" smtClean="0">
                <a:solidFill>
                  <a:srgbClr val="008000"/>
                </a:solidFill>
              </a:rPr>
              <a:t>Д.Н.Байрон</a:t>
            </a:r>
          </a:p>
          <a:p>
            <a:pPr>
              <a:buFontTx/>
              <a:buNone/>
            </a:pPr>
            <a:endParaRPr lang="ru-RU" altLang="ru-RU" sz="4000" smtClean="0"/>
          </a:p>
        </p:txBody>
      </p:sp>
      <p:pic>
        <p:nvPicPr>
          <p:cNvPr id="20483" name="Picture 3" descr="9762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492375"/>
            <a:ext cx="590550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5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Наши ошибки в воспитании подростков</a:t>
            </a:r>
          </a:p>
        </p:txBody>
      </p:sp>
      <p:pic>
        <p:nvPicPr>
          <p:cNvPr id="5123" name="Picture 6" descr="1302507253_59334997_30fc78d0b0d03b0fca5a1adeb66bcb7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4863"/>
            <a:ext cx="7885113" cy="478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 i="1" smtClean="0"/>
              <a:t>Обещание больше не любить</a:t>
            </a:r>
            <a:r>
              <a:rPr lang="ru-RU" altLang="ru-RU" sz="4000" smtClean="0"/>
              <a:t/>
            </a:r>
            <a:br>
              <a:rPr lang="ru-RU" altLang="ru-RU" sz="4000" smtClean="0"/>
            </a:br>
            <a:r>
              <a:rPr lang="ru-RU" altLang="ru-RU" sz="2400" smtClean="0"/>
              <a:t>«Если ты не будешь таким, как я хочу, я больше не буду тебя любить»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050" y="1981200"/>
            <a:ext cx="6407150" cy="4687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 b="1" smtClean="0"/>
              <a:t>Мнение родителей: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b="1" smtClean="0"/>
              <a:t>Почему подростки так часто спорят по поводу любой нашей просьбы?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b="1" smtClean="0"/>
              <a:t>Может быть, они делают нам назло?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b="1" smtClean="0"/>
              <a:t>Как быть? Призывать к здравому смыслу?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b="1" smtClean="0"/>
              <a:t>Да они просто не слышат, что взрослые им говорят.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b="1" smtClean="0"/>
              <a:t>Угрожать? Это больше не действует.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b="1" smtClean="0"/>
              <a:t>«Мама больше не будет любить тебя». Как часто многие из нас произносят эту фразу!</a:t>
            </a:r>
          </a:p>
          <a:p>
            <a:pPr>
              <a:lnSpc>
                <a:spcPct val="90000"/>
              </a:lnSpc>
            </a:pPr>
            <a:endParaRPr lang="ru-RU" altLang="ru-RU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 i="1" smtClean="0"/>
              <a:t>Обещание больше не любить</a:t>
            </a:r>
            <a:r>
              <a:rPr lang="ru-RU" altLang="ru-RU" sz="4000" smtClean="0"/>
              <a:t/>
            </a:r>
            <a:br>
              <a:rPr lang="ru-RU" altLang="ru-RU" sz="4000" smtClean="0"/>
            </a:br>
            <a:r>
              <a:rPr lang="ru-RU" altLang="ru-RU" sz="2400" smtClean="0"/>
              <a:t>«Если ты не будешь таким, как я хочу, я больше не буду тебя любить»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050" y="1773238"/>
            <a:ext cx="6769100" cy="50847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b="1" smtClean="0"/>
              <a:t>Совет родителям:</a:t>
            </a:r>
          </a:p>
          <a:p>
            <a:pPr eaLnBrk="1" hangingPunct="1"/>
            <a:r>
              <a:rPr lang="ru-RU" altLang="ru-RU" sz="2800" b="1" smtClean="0"/>
              <a:t> Обещание больше не любить своего ребенка - одно из сильнейших средств воспитания. </a:t>
            </a:r>
          </a:p>
          <a:p>
            <a:pPr eaLnBrk="1" hangingPunct="1"/>
            <a:r>
              <a:rPr lang="ru-RU" altLang="ru-RU" sz="2800" b="1" smtClean="0"/>
              <a:t>Однако, эта угроза, как правило, не осуществляется. А подростки прекрасно чувствуют фальшь. Единожды обманув, вы можете на долгое время потерять доверие ребенка – ребенок будет воспринимать вас как людей лживых.</a:t>
            </a:r>
          </a:p>
          <a:p>
            <a:endParaRPr lang="ru-RU" altLang="ru-RU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 i="1" smtClean="0"/>
              <a:t>Обещание больше не любить</a:t>
            </a:r>
            <a:r>
              <a:rPr lang="ru-RU" altLang="ru-RU" sz="4000" smtClean="0"/>
              <a:t/>
            </a:r>
            <a:br>
              <a:rPr lang="ru-RU" altLang="ru-RU" sz="4000" smtClean="0"/>
            </a:br>
            <a:r>
              <a:rPr lang="ru-RU" altLang="ru-RU" sz="2400" smtClean="0"/>
              <a:t>«Если ты не будешь таким, как я хочу, я больше не буду тебя любить»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050" y="1989138"/>
            <a:ext cx="7092950" cy="4868862"/>
          </a:xfrm>
        </p:spPr>
        <p:txBody>
          <a:bodyPr/>
          <a:lstStyle/>
          <a:p>
            <a:pPr algn="ctr">
              <a:buFontTx/>
              <a:buNone/>
            </a:pPr>
            <a:endParaRPr lang="ru-RU" altLang="ru-RU" b="1" i="1" smtClean="0"/>
          </a:p>
          <a:p>
            <a:pPr algn="ctr">
              <a:buFontTx/>
              <a:buNone/>
            </a:pPr>
            <a:r>
              <a:rPr lang="ru-RU" altLang="ru-RU" sz="6000" b="1" i="1" smtClean="0"/>
              <a:t>«Я люблю тебя,</a:t>
            </a:r>
          </a:p>
          <a:p>
            <a:pPr algn="ctr">
              <a:buFontTx/>
              <a:buNone/>
            </a:pPr>
            <a:r>
              <a:rPr lang="ru-RU" altLang="ru-RU" sz="6000" b="1" smtClean="0"/>
              <a:t>но твое поведение</a:t>
            </a:r>
            <a:r>
              <a:rPr lang="ru-RU" altLang="ru-RU" sz="6000" b="1" i="1" smtClean="0"/>
              <a:t> </a:t>
            </a:r>
            <a:r>
              <a:rPr lang="ru-RU" altLang="ru-RU" sz="6000" b="1" smtClean="0"/>
              <a:t>я не одобряю</a:t>
            </a:r>
            <a:r>
              <a:rPr lang="ru-RU" altLang="ru-RU" sz="6000" b="1" i="1" smtClean="0"/>
              <a:t>»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3132138" y="188913"/>
            <a:ext cx="2878137" cy="2492375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800" y="16588"/>
                </a:moveTo>
                <a:cubicBezTo>
                  <a:pt x="19147" y="14960"/>
                  <a:pt x="19884" y="12913"/>
                  <a:pt x="19884" y="10800"/>
                </a:cubicBezTo>
                <a:cubicBezTo>
                  <a:pt x="19884" y="5783"/>
                  <a:pt x="15816" y="1716"/>
                  <a:pt x="10800" y="1716"/>
                </a:cubicBezTo>
                <a:cubicBezTo>
                  <a:pt x="8686" y="1715"/>
                  <a:pt x="6639" y="2452"/>
                  <a:pt x="5011" y="3799"/>
                </a:cubicBezTo>
                <a:lnTo>
                  <a:pt x="17800" y="16588"/>
                </a:lnTo>
                <a:close/>
                <a:moveTo>
                  <a:pt x="3799" y="5011"/>
                </a:moveTo>
                <a:cubicBezTo>
                  <a:pt x="2452" y="6639"/>
                  <a:pt x="1716" y="8686"/>
                  <a:pt x="1716" y="10799"/>
                </a:cubicBezTo>
                <a:cubicBezTo>
                  <a:pt x="1716" y="15816"/>
                  <a:pt x="5783" y="19884"/>
                  <a:pt x="10800" y="19884"/>
                </a:cubicBezTo>
                <a:cubicBezTo>
                  <a:pt x="12913" y="19884"/>
                  <a:pt x="14960" y="19147"/>
                  <a:pt x="16588" y="17800"/>
                </a:cubicBezTo>
                <a:lnTo>
                  <a:pt x="3799" y="5011"/>
                </a:lnTo>
                <a:close/>
              </a:path>
            </a:pathLst>
          </a:custGeom>
          <a:solidFill>
            <a:srgbClr val="FF0000">
              <a:alpha val="58823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ru-RU" altLang="ru-RU" sz="4000" b="1" smtClean="0"/>
              <a:t>Безразличие</a:t>
            </a:r>
            <a:r>
              <a:rPr lang="ru-RU" altLang="ru-RU" sz="4000" smtClean="0"/>
              <a:t/>
            </a:r>
            <a:br>
              <a:rPr lang="ru-RU" altLang="ru-RU" sz="4000" smtClean="0"/>
            </a:br>
            <a:r>
              <a:rPr lang="ru-RU" altLang="ru-RU" sz="2800" smtClean="0"/>
              <a:t>«Делай что хочешь, мне все равно»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050" y="1844675"/>
            <a:ext cx="6913563" cy="48244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3600" b="1" smtClean="0"/>
              <a:t>Мнение родителей: </a:t>
            </a:r>
          </a:p>
          <a:p>
            <a:pPr eaLnBrk="1" hangingPunct="1"/>
            <a:r>
              <a:rPr lang="ru-RU" altLang="ru-RU" b="1" smtClean="0"/>
              <a:t>Зачем напрягаться? Спорить, искать аргументы, доказывать что-то ребенку, нервничать? Подросток сам должен научиться решать свои проблемы.</a:t>
            </a:r>
          </a:p>
          <a:p>
            <a:pPr eaLnBrk="1" hangingPunct="1"/>
            <a:r>
              <a:rPr lang="ru-RU" altLang="ru-RU" b="1" smtClean="0"/>
              <a:t> И вообще, подростка надо готовить к взрослой жизни, пусть он скорее станет взрослым.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ru-RU" altLang="ru-RU" sz="4000" b="1" smtClean="0"/>
              <a:t>Безразличие</a:t>
            </a:r>
            <a:r>
              <a:rPr lang="ru-RU" altLang="ru-RU" sz="4000" smtClean="0"/>
              <a:t/>
            </a:r>
            <a:br>
              <a:rPr lang="ru-RU" altLang="ru-RU" sz="4000" smtClean="0"/>
            </a:br>
            <a:r>
              <a:rPr lang="ru-RU" altLang="ru-RU" sz="2800" smtClean="0"/>
              <a:t>«Делай что хочешь, мне все равно»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050" y="1981200"/>
            <a:ext cx="67691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smtClean="0"/>
              <a:t>Совет родителям: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b="1" smtClean="0"/>
              <a:t>Никогда не надо показывать ребенку, что вам все равно, чем он занимается. Он, почувствовав ваше безразличие, немедленно начнет проверять, насколько оно «настоящее».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b="1" smtClean="0"/>
              <a:t>Проверка будет заключаться в совершении поступков изначально плохих. Ребенок ждет, последует ли за проступок критика или нет.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b="1" smtClean="0"/>
              <a:t>Поэтому лучше вместо показного безразличия постараться наладить с ребенком дружеские отношения, даже если его поведение вас совершенно не устраивает.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ru-RU" altLang="ru-RU" sz="4000" b="1" smtClean="0"/>
              <a:t>Безразличие</a:t>
            </a:r>
            <a:r>
              <a:rPr lang="ru-RU" altLang="ru-RU" sz="4000" smtClean="0"/>
              <a:t/>
            </a:r>
            <a:br>
              <a:rPr lang="ru-RU" altLang="ru-RU" sz="4000" smtClean="0"/>
            </a:br>
            <a:r>
              <a:rPr lang="ru-RU" altLang="ru-RU" sz="2800" smtClean="0"/>
              <a:t>«Делай что хочешь, мне все равно»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050" y="1916113"/>
            <a:ext cx="7092950" cy="4941887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 b="1" smtClean="0"/>
              <a:t>«Знаешь, в этом вопросе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 b="1" smtClean="0"/>
              <a:t>я с тобой совершенно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 b="1" smtClean="0"/>
              <a:t>не согласен.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 b="1" smtClean="0"/>
              <a:t>Но я хочу помочь тебе,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 b="1" smtClean="0"/>
              <a:t>потому что люблю тебя.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 b="1" smtClean="0"/>
              <a:t>И в любой момент,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 b="1" smtClean="0"/>
              <a:t>когда тебе это понадобится,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 b="1" smtClean="0"/>
              <a:t>ты можешь спросить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 b="1" smtClean="0"/>
              <a:t>у меня совета»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altLang="ru-RU" b="1" smtClean="0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3348038" y="0"/>
            <a:ext cx="2447925" cy="1844675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800" y="16588"/>
                </a:moveTo>
                <a:cubicBezTo>
                  <a:pt x="19147" y="14960"/>
                  <a:pt x="19884" y="12913"/>
                  <a:pt x="19884" y="10800"/>
                </a:cubicBezTo>
                <a:cubicBezTo>
                  <a:pt x="19884" y="5783"/>
                  <a:pt x="15816" y="1716"/>
                  <a:pt x="10800" y="1716"/>
                </a:cubicBezTo>
                <a:cubicBezTo>
                  <a:pt x="8686" y="1715"/>
                  <a:pt x="6639" y="2452"/>
                  <a:pt x="5011" y="3799"/>
                </a:cubicBezTo>
                <a:lnTo>
                  <a:pt x="17800" y="16588"/>
                </a:lnTo>
                <a:close/>
                <a:moveTo>
                  <a:pt x="3799" y="5011"/>
                </a:moveTo>
                <a:cubicBezTo>
                  <a:pt x="2452" y="6639"/>
                  <a:pt x="1716" y="8686"/>
                  <a:pt x="1716" y="10799"/>
                </a:cubicBezTo>
                <a:cubicBezTo>
                  <a:pt x="1716" y="15816"/>
                  <a:pt x="5783" y="19884"/>
                  <a:pt x="10800" y="19884"/>
                </a:cubicBezTo>
                <a:cubicBezTo>
                  <a:pt x="12913" y="19884"/>
                  <a:pt x="14960" y="19147"/>
                  <a:pt x="16588" y="17800"/>
                </a:cubicBezTo>
                <a:lnTo>
                  <a:pt x="3799" y="5011"/>
                </a:lnTo>
                <a:close/>
              </a:path>
            </a:pathLst>
          </a:custGeom>
          <a:solidFill>
            <a:srgbClr val="FF0000">
              <a:alpha val="58823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ru-RU" altLang="ru-RU" sz="4000" b="1" smtClean="0"/>
              <a:t>Слишком много строгости</a:t>
            </a:r>
            <a:br>
              <a:rPr lang="ru-RU" altLang="ru-RU" sz="4000" b="1" smtClean="0"/>
            </a:br>
            <a:r>
              <a:rPr lang="ru-RU" altLang="ru-RU" sz="2800" b="1" smtClean="0"/>
              <a:t>«Ты должен делать то, что я тебе сказала, потому что я в доме главная»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050" y="1981200"/>
            <a:ext cx="7092950" cy="4876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ru-RU" sz="100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ru-RU" b="1" smtClean="0"/>
              <a:t>Дети должны слушаться взрослых беспрекословно – это самый важный в воспитании принцип. Неважно, сколько ребенку – 6 или 16 лет. </a:t>
            </a:r>
          </a:p>
          <a:p>
            <a:pPr eaLnBrk="1" hangingPunct="1">
              <a:defRPr/>
            </a:pPr>
            <a:r>
              <a:rPr lang="ru-RU" b="1" smtClean="0"/>
              <a:t>Детям нельзя давать поблажек, иначе они окончательно сядут нам на шею.</a:t>
            </a:r>
          </a:p>
          <a:p>
            <a:pPr>
              <a:defRPr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ical Education">
  <a:themeElements>
    <a:clrScheme name="Physical Educatio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hysical Educ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hysical Educatio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ical Educ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ical Educ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ical Educ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ical Educ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ical Educ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ical Educ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2283</TotalTime>
  <Words>666</Words>
  <Application>Microsoft Office PowerPoint</Application>
  <PresentationFormat>Экран (4:3)</PresentationFormat>
  <Paragraphs>81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Times New Roman</vt:lpstr>
      <vt:lpstr>Arial</vt:lpstr>
      <vt:lpstr>Calibri</vt:lpstr>
      <vt:lpstr>Adventure</vt:lpstr>
      <vt:lpstr>Wingdings</vt:lpstr>
      <vt:lpstr>Physical Education</vt:lpstr>
      <vt:lpstr>  ВНИМАНИЕ -    ПОДРОСТОК!!!   </vt:lpstr>
      <vt:lpstr>Наши ошибки в воспитании подростков</vt:lpstr>
      <vt:lpstr>Обещание больше не любить «Если ты не будешь таким, как я хочу, я больше не буду тебя любить»</vt:lpstr>
      <vt:lpstr>Обещание больше не любить «Если ты не будешь таким, как я хочу, я больше не буду тебя любить»</vt:lpstr>
      <vt:lpstr>Обещание больше не любить «Если ты не будешь таким, как я хочу, я больше не буду тебя любить»</vt:lpstr>
      <vt:lpstr>Безразличие «Делай что хочешь, мне все равно»</vt:lpstr>
      <vt:lpstr>Безразличие «Делай что хочешь, мне все равно»</vt:lpstr>
      <vt:lpstr>Безразличие «Делай что хочешь, мне все равно»</vt:lpstr>
      <vt:lpstr>Слишком много строгости «Ты должен делать то, что я тебе сказала, потому что я в доме главная»</vt:lpstr>
      <vt:lpstr>Слишком много строгости «Ты должен делать то, что я тебе сказала, потому что я в доме главная»</vt:lpstr>
      <vt:lpstr> Слишком много строгости «Ты должен делать то, что я тебе сказала, потому что я в доме главная»</vt:lpstr>
      <vt:lpstr>Детей надо баловать «Пожалуй, я сделаю это сама. Моему ребенку это пока не по силам»</vt:lpstr>
      <vt:lpstr>Детей надо баловать «Пожалуй, я сделаю это сама. Моему ребенку это пока не по силам»</vt:lpstr>
      <vt:lpstr>Детей надо баловать «Пожалуй, я сделаю это сама. Моему ребенку это пока не по силам»</vt:lpstr>
      <vt:lpstr>Ситуация</vt:lpstr>
      <vt:lpstr>Реализованный вариант решения конфликтной ситуации - анализ</vt:lpstr>
      <vt:lpstr>Презентация PowerPoint</vt:lpstr>
    </vt:vector>
  </TitlesOfParts>
  <Company>Panasonic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Зайцев Сергей Александрович</dc:creator>
  <cp:lastModifiedBy>Ученик</cp:lastModifiedBy>
  <cp:revision>132</cp:revision>
  <dcterms:created xsi:type="dcterms:W3CDTF">2007-04-01T06:14:49Z</dcterms:created>
  <dcterms:modified xsi:type="dcterms:W3CDTF">2022-11-25T04:54:01Z</dcterms:modified>
</cp:coreProperties>
</file>