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2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E256FD18-F408-4EF9-85AA-A34C8F0FBD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801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568322-3F70-45A2-A437-0995C7F85C9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431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52A6E2-2A30-43BA-AEE9-921746C1A9E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822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D47F4-5F3D-45C4-8183-946FFB212934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61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BA1A4-3947-4E9E-AC12-78639A6F4F5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14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29AA72-0DB2-41E7-A30B-AEDB0151FB60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16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AACF57-2856-4040-B646-B62998EFC994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30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33ECAC-8B7B-4C1F-BCE5-CC632CD43D2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13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5E8D72-FE4B-4DC2-9ACC-1B6BB6B9715F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14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1A71FA-2978-44B0-9023-5DFF028BFE1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7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EA06B8-6823-498E-90D6-D5E443D4EE19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5975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CD5914-CAE7-4316-B4F5-CF01F83F937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38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ED9606-5F5C-4998-9835-AE72BC603E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31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9E0096-2776-4A51-9D6D-74EA44C5A7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947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5D1D79-39B8-4A50-929B-592A766256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37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CBA8EC-905B-4459-914A-C9F4532A84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D5AD55-0455-458A-AE57-7D84B69911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06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6371CA-DC9C-4DC2-8DF5-2B5184E0FD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700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6CB766-A472-4B46-982A-789BBF2414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33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75F309-FA6A-4A11-A676-DE5A7CF6BA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44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185934-908D-4616-B9CF-8322186A8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48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500461-FA8E-4272-920E-4E86D71688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42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E43A56-E84A-440D-BABE-D91D93DC82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05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E7CF133-9DE5-4850-91DC-B4E414ADF1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0"/>
            <a:ext cx="3673475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3" y="4195763"/>
            <a:ext cx="5834063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10075863" cy="7554913"/>
            <a:chOff x="0" y="0"/>
            <a:chExt cx="6347" cy="4759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0" y="0"/>
              <a:ext cx="6347" cy="4759"/>
              <a:chOff x="0" y="0"/>
              <a:chExt cx="6347" cy="4759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347" cy="4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192" y="192"/>
                <a:ext cx="5966" cy="4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" y="4202"/>
              <a:ext cx="669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" y="3375"/>
              <a:ext cx="608" cy="1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7475"/>
            <a:ext cx="914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2506663" y="2879725"/>
            <a:ext cx="5953125" cy="1917700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540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Первый раз в первый класс!!!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879725"/>
            <a:ext cx="3240087" cy="39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60363" y="720725"/>
            <a:ext cx="93599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27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>
                <a:solidFill>
                  <a:srgbClr val="6B2394"/>
                </a:solidFill>
                <a:latin typeface="Georgia" panose="02040502050405020303" pitchFamily="18" charset="0"/>
              </a:rPr>
              <a:t>С поступлением в школу в жизни вашего ребенка появился человек более авторитетный, чем вы.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>
              <a:solidFill>
                <a:srgbClr val="6B2394"/>
              </a:solidFill>
              <a:latin typeface="Georgia" panose="02040502050405020303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2894013"/>
            <a:ext cx="5611813" cy="34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5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800">
                <a:solidFill>
                  <a:srgbClr val="6B2394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4800" b="1" u="sng">
                <a:solidFill>
                  <a:srgbClr val="6B2394"/>
                </a:solidFill>
                <a:latin typeface="Georgia" panose="02040502050405020303" pitchFamily="18" charset="0"/>
              </a:rPr>
              <a:t>учитель</a:t>
            </a:r>
            <a:r>
              <a:rPr lang="ru-RU" altLang="ru-RU" sz="4800">
                <a:solidFill>
                  <a:srgbClr val="6B2394"/>
                </a:solidFill>
                <a:latin typeface="Georgia" panose="02040502050405020303" pitchFamily="18" charset="0"/>
              </a:rPr>
              <a:t>. Уважайте мнение первоклассника о своем педагоге.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641600" y="2151063"/>
            <a:ext cx="4918075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36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ru-RU" altLang="ru-RU" sz="7200">
                <a:solidFill>
                  <a:srgbClr val="FF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20725" y="3240088"/>
            <a:ext cx="89328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75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5400" b="1" i="1">
                <a:solidFill>
                  <a:srgbClr val="2323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 психолога родителям первоклассников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720725"/>
            <a:ext cx="23368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39750" y="360363"/>
            <a:ext cx="9180513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02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solidFill>
                  <a:srgbClr val="008000"/>
                </a:solidFill>
                <a:latin typeface="Georgia" panose="02040502050405020303" pitchFamily="18" charset="0"/>
              </a:rPr>
              <a:t>Поддержите в ребенке его стремление стать школьником. Ваша искренняя заинтересованность в его школьных делах и заботах, серьезное отношение к его первым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000">
              <a:solidFill>
                <a:srgbClr val="008000"/>
              </a:solidFill>
              <a:latin typeface="Georgia" panose="02040502050405020303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9750" y="3240088"/>
            <a:ext cx="7199313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02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solidFill>
                  <a:srgbClr val="008000"/>
                </a:solidFill>
                <a:latin typeface="Georgia" panose="02040502050405020303" pitchFamily="18" charset="0"/>
              </a:rPr>
              <a:t>достижениям и возможным трудностям помогут первокласснику подтвердить значимость его нового положения и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77850" y="6173788"/>
            <a:ext cx="392271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02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solidFill>
                  <a:srgbClr val="008000"/>
                </a:solidFill>
                <a:latin typeface="Georgia" panose="02040502050405020303" pitchFamily="18" charset="0"/>
              </a:rPr>
              <a:t>деятельности.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38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74750" y="1079500"/>
            <a:ext cx="7839075" cy="722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27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>
                <a:solidFill>
                  <a:srgbClr val="CC6633"/>
                </a:solidFill>
                <a:latin typeface="Georgia" panose="02040502050405020303" pitchFamily="18" charset="0"/>
              </a:rPr>
              <a:t>Обсудите с ребенком те правила и нормы, с которыми он встретился в школе. Объясните их необходимость и целесообразность.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>
              <a:solidFill>
                <a:srgbClr val="CC6633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679950" y="334963"/>
            <a:ext cx="5422900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02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solidFill>
                  <a:srgbClr val="FF00FF"/>
                </a:solidFill>
                <a:latin typeface="Georgia" panose="02040502050405020303" pitchFamily="18" charset="0"/>
              </a:rPr>
              <a:t>Ваш ребенок пришел в школу, чтобы учиться. Когда человек учится, у него может что-то не сразу получаться, это естественно. 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>
                <a:solidFill>
                  <a:srgbClr val="660066"/>
                </a:solidFill>
                <a:latin typeface="Georgia" panose="02040502050405020303" pitchFamily="18" charset="0"/>
              </a:rPr>
              <a:t>Ребенок - имеет право на ошибку.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>
              <a:solidFill>
                <a:srgbClr val="660066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065338"/>
            <a:ext cx="9070975" cy="4078287"/>
          </a:xfrm>
          <a:ln/>
        </p:spPr>
        <p:txBody>
          <a:bodyPr tIns="25200"/>
          <a:lstStyle/>
          <a:p>
            <a:pPr algn="just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28009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 пропускайте трудности, возможные у ребенка на начальном этапе овладения учебными навыками. Если у первоклассника, например, есть логопедические проблемы, постарайтесь справиться с ними на первом году обучения.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600450" y="1439863"/>
            <a:ext cx="5873750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27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>
                <a:solidFill>
                  <a:srgbClr val="006B6B"/>
                </a:solidFill>
                <a:latin typeface="Georgia" panose="02040502050405020303" pitchFamily="18" charset="0"/>
              </a:rPr>
              <a:t>Составьте вместе с первоклассником распорядок дня, следите за его соблюдением.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>
              <a:solidFill>
                <a:srgbClr val="006B6B"/>
              </a:solidFill>
              <a:latin typeface="Georgia" panose="020405020504050203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600450"/>
            <a:ext cx="2700338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3238" y="141288"/>
            <a:ext cx="9072562" cy="661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9500" y="360363"/>
            <a:ext cx="8099425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6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>
                <a:solidFill>
                  <a:srgbClr val="C5000B"/>
                </a:solidFill>
                <a:latin typeface="Georgia" panose="02040502050405020303" pitchFamily="18" charset="0"/>
              </a:rPr>
              <a:t>Поддержите первоклассника в его желании добиться успеха. В каждой работе обязательно найдите, за что можно было бы его похвалить. Помните, что похвала и эмоциональная поддержка («Молодец!», «Ты так хорошо справился!») способны заметно повысить интеллектуальные достижения человека.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>
              <a:solidFill>
                <a:srgbClr val="C5000B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979613" y="568325"/>
            <a:ext cx="792003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27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>
                <a:solidFill>
                  <a:srgbClr val="99284C"/>
                </a:solidFill>
                <a:latin typeface="Georgia" panose="02040502050405020303" pitchFamily="18" charset="0"/>
              </a:rPr>
              <a:t>Если вас что-то беспокоит в поведении ребенка, его учебных делах,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>
              <a:solidFill>
                <a:srgbClr val="99284C"/>
              </a:solidFill>
              <a:latin typeface="Georgia" panose="02040502050405020303" pitchFamily="18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501900"/>
            <a:ext cx="10131425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27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>
                <a:solidFill>
                  <a:srgbClr val="99284C"/>
                </a:solidFill>
                <a:latin typeface="Georgia" panose="02040502050405020303" pitchFamily="18" charset="0"/>
              </a:rPr>
              <a:t>не стесняйтесь обращаться за советом и консультацией к учителю или школьному психологу.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4500563"/>
            <a:ext cx="2281237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255</Words>
  <Application>Microsoft Office PowerPoint</Application>
  <PresentationFormat>Произвольный</PresentationFormat>
  <Paragraphs>27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Microsoft YaHei</vt:lpstr>
      <vt:lpstr>Lucida Sans Unicode</vt:lpstr>
      <vt:lpstr>Georgia</vt:lpstr>
      <vt:lpstr>Тема Office</vt:lpstr>
      <vt:lpstr>Первый раз в первый класс!!!</vt:lpstr>
      <vt:lpstr>Презентация PowerPoint</vt:lpstr>
      <vt:lpstr>Презентация PowerPoint</vt:lpstr>
      <vt:lpstr>Презентация PowerPoint</vt:lpstr>
      <vt:lpstr>Презентация PowerPoint</vt:lpstr>
      <vt:lpstr>Не пропускайте трудности, возможные у ребенка на начальном этапе овладения учебными навыками. Если у первоклассника, например, есть логопедические проблемы, постарайтесь справиться с ними на первом году обучения.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раз в первый класс!!!</dc:title>
  <dc:creator>Ученик</dc:creator>
  <cp:lastModifiedBy>Ученик</cp:lastModifiedBy>
  <cp:revision>1</cp:revision>
  <cp:lastPrinted>1601-01-01T00:00:00Z</cp:lastPrinted>
  <dcterms:created xsi:type="dcterms:W3CDTF">2012-09-14T07:12:13Z</dcterms:created>
  <dcterms:modified xsi:type="dcterms:W3CDTF">2022-11-25T04:54:32Z</dcterms:modified>
</cp:coreProperties>
</file>