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6" r:id="rId4"/>
    <p:sldId id="277" r:id="rId5"/>
    <p:sldId id="278" r:id="rId6"/>
    <p:sldId id="279" r:id="rId7"/>
    <p:sldId id="280" r:id="rId8"/>
    <p:sldId id="281" r:id="rId9"/>
    <p:sldId id="273" r:id="rId10"/>
    <p:sldId id="282" r:id="rId11"/>
    <p:sldId id="283" r:id="rId12"/>
    <p:sldId id="259" r:id="rId13"/>
    <p:sldId id="260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8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5/8/layout/cycle4#1" loCatId="matrix" qsTypeId="urn:microsoft.com/office/officeart/2005/8/quickstyle/3d7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04EF2F7-0C63-4F42-BE55-DEBAE0CBCDC5}">
      <dgm:prSet phldrT="[Текст]"/>
      <dgm:spPr/>
      <dgm:t>
        <a:bodyPr/>
        <a:lstStyle/>
        <a:p>
          <a:r>
            <a:rPr lang="ru-RU" dirty="0" smtClean="0"/>
            <a:t>Интеллектуальная</a:t>
          </a:r>
          <a:endParaRPr lang="ru-RU" dirty="0"/>
        </a:p>
      </dgm:t>
    </dgm:pt>
    <dgm:pt modelId="{9EFA4037-4CD4-4EE6-A539-2D30184D1334}" type="parTrans" cxnId="{0AEC62CC-9E83-44F8-BE53-D77EB985A785}">
      <dgm:prSet/>
      <dgm:spPr/>
      <dgm:t>
        <a:bodyPr/>
        <a:lstStyle/>
        <a:p>
          <a:endParaRPr lang="ru-RU"/>
        </a:p>
      </dgm:t>
    </dgm:pt>
    <dgm:pt modelId="{FCC1CC41-0A94-4AAE-AD6C-BB822DD63EF2}" type="sibTrans" cxnId="{0AEC62CC-9E83-44F8-BE53-D77EB985A785}">
      <dgm:prSet/>
      <dgm:spPr/>
      <dgm:t>
        <a:bodyPr/>
        <a:lstStyle/>
        <a:p>
          <a:endParaRPr lang="ru-RU"/>
        </a:p>
      </dgm:t>
    </dgm:pt>
    <dgm:pt modelId="{CB0DE8F0-E11A-4E5F-9B24-D14F72C86AC7}">
      <dgm:prSet phldrT="[Текст]"/>
      <dgm:spPr/>
      <dgm:t>
        <a:bodyPr/>
        <a:lstStyle/>
        <a:p>
          <a:r>
            <a:rPr lang="ru-RU" dirty="0" smtClean="0"/>
            <a:t>Социально - психологическая</a:t>
          </a:r>
          <a:endParaRPr lang="ru-RU" dirty="0"/>
        </a:p>
      </dgm:t>
    </dgm:pt>
    <dgm:pt modelId="{0B25646E-679A-4EE0-AB7E-9B504A413878}" type="parTrans" cxnId="{C1B577B3-59BE-4677-94C2-5E0F402E3897}">
      <dgm:prSet/>
      <dgm:spPr/>
      <dgm:t>
        <a:bodyPr/>
        <a:lstStyle/>
        <a:p>
          <a:endParaRPr lang="ru-RU"/>
        </a:p>
      </dgm:t>
    </dgm:pt>
    <dgm:pt modelId="{835987B9-24DE-429F-9580-852AAA450E1F}" type="sibTrans" cxnId="{C1B577B3-59BE-4677-94C2-5E0F402E3897}">
      <dgm:prSet/>
      <dgm:spPr/>
      <dgm:t>
        <a:bodyPr/>
        <a:lstStyle/>
        <a:p>
          <a:endParaRPr lang="ru-RU"/>
        </a:p>
      </dgm:t>
    </dgm:pt>
    <dgm:pt modelId="{0745F718-39D4-43E2-A2C2-56AE9EFB5685}">
      <dgm:prSet phldrT="[Текст]"/>
      <dgm:spPr/>
      <dgm:t>
        <a:bodyPr/>
        <a:lstStyle/>
        <a:p>
          <a:r>
            <a:rPr lang="ru-RU" dirty="0" smtClean="0"/>
            <a:t>Речевая</a:t>
          </a:r>
          <a:endParaRPr lang="ru-RU" dirty="0"/>
        </a:p>
      </dgm:t>
    </dgm:pt>
    <dgm:pt modelId="{B0961E1B-9665-4A4E-BE4E-B7FC0235B344}" type="parTrans" cxnId="{654B27EB-89F9-4B4F-8897-375B915F46A1}">
      <dgm:prSet/>
      <dgm:spPr/>
      <dgm:t>
        <a:bodyPr/>
        <a:lstStyle/>
        <a:p>
          <a:endParaRPr lang="ru-RU"/>
        </a:p>
      </dgm:t>
    </dgm:pt>
    <dgm:pt modelId="{EA67C023-F120-4141-A8A8-1361E8D79523}" type="sibTrans" cxnId="{654B27EB-89F9-4B4F-8897-375B915F46A1}">
      <dgm:prSet/>
      <dgm:spPr/>
      <dgm:t>
        <a:bodyPr/>
        <a:lstStyle/>
        <a:p>
          <a:endParaRPr lang="ru-RU"/>
        </a:p>
      </dgm:t>
    </dgm:pt>
    <dgm:pt modelId="{ADAD6A1D-5BD6-44AC-B4D7-BDD054BDCD03}">
      <dgm:prSet phldrT="[Текст]"/>
      <dgm:spPr/>
      <dgm:t>
        <a:bodyPr/>
        <a:lstStyle/>
        <a:p>
          <a:r>
            <a:rPr lang="ru-RU" dirty="0" smtClean="0"/>
            <a:t>Физиологическая</a:t>
          </a:r>
          <a:endParaRPr lang="ru-RU" dirty="0"/>
        </a:p>
      </dgm:t>
    </dgm:pt>
    <dgm:pt modelId="{42E6301F-8852-4716-A13A-BC74C9BF3307}" type="parTrans" cxnId="{572D2C4C-A853-44FE-862D-31DFFCDC7749}">
      <dgm:prSet/>
      <dgm:spPr/>
      <dgm:t>
        <a:bodyPr/>
        <a:lstStyle/>
        <a:p>
          <a:endParaRPr lang="ru-RU"/>
        </a:p>
      </dgm:t>
    </dgm:pt>
    <dgm:pt modelId="{8D6E4C3F-D5A2-4576-AE4D-6F559B342548}" type="sibTrans" cxnId="{572D2C4C-A853-44FE-862D-31DFFCDC7749}">
      <dgm:prSet/>
      <dgm:spPr/>
      <dgm:t>
        <a:bodyPr/>
        <a:lstStyle/>
        <a:p>
          <a:endParaRPr lang="ru-RU"/>
        </a:p>
      </dgm:t>
    </dgm:pt>
    <dgm:pt modelId="{8E2855A6-B9C6-4D6A-8103-E64CBFCB5852}" type="pres">
      <dgm:prSet presAssocID="{41DDEAAE-DE55-45A3-A4F7-3874E0140D3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E8C754-DD61-416A-AE7B-6DFCEBDA91C9}" type="pres">
      <dgm:prSet presAssocID="{41DDEAAE-DE55-45A3-A4F7-3874E0140D37}" presName="children" presStyleCnt="0"/>
      <dgm:spPr/>
      <dgm:t>
        <a:bodyPr/>
        <a:lstStyle/>
        <a:p>
          <a:endParaRPr lang="ru-RU"/>
        </a:p>
      </dgm:t>
    </dgm:pt>
    <dgm:pt modelId="{4A6FF1CD-68D6-46BB-8B53-09998B126E5C}" type="pres">
      <dgm:prSet presAssocID="{41DDEAAE-DE55-45A3-A4F7-3874E0140D37}" presName="childPlaceholder" presStyleCnt="0"/>
      <dgm:spPr/>
      <dgm:t>
        <a:bodyPr/>
        <a:lstStyle/>
        <a:p>
          <a:endParaRPr lang="ru-RU"/>
        </a:p>
      </dgm:t>
    </dgm:pt>
    <dgm:pt modelId="{0359EA00-B74C-41BF-B1AB-71A630EA4C21}" type="pres">
      <dgm:prSet presAssocID="{41DDEAAE-DE55-45A3-A4F7-3874E0140D37}" presName="circle" presStyleCnt="0"/>
      <dgm:spPr/>
      <dgm:t>
        <a:bodyPr/>
        <a:lstStyle/>
        <a:p>
          <a:endParaRPr lang="ru-RU"/>
        </a:p>
      </dgm:t>
    </dgm:pt>
    <dgm:pt modelId="{1B8A82A4-FF39-498E-91D5-EC7AE8E5CFF5}" type="pres">
      <dgm:prSet presAssocID="{41DDEAAE-DE55-45A3-A4F7-3874E0140D3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148AC-BE95-44E7-A2B9-D6AA848C3378}" type="pres">
      <dgm:prSet presAssocID="{41DDEAAE-DE55-45A3-A4F7-3874E0140D3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55328-F59A-45ED-B684-DBA8404D4196}" type="pres">
      <dgm:prSet presAssocID="{41DDEAAE-DE55-45A3-A4F7-3874E0140D3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80C8F-6FC9-4C39-B509-A9467A675CA1}" type="pres">
      <dgm:prSet presAssocID="{41DDEAAE-DE55-45A3-A4F7-3874E0140D3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0B2DB-CAAF-4298-B7A5-50192D235C7B}" type="pres">
      <dgm:prSet presAssocID="{41DDEAAE-DE55-45A3-A4F7-3874E0140D37}" presName="quadrantPlaceholder" presStyleCnt="0"/>
      <dgm:spPr/>
      <dgm:t>
        <a:bodyPr/>
        <a:lstStyle/>
        <a:p>
          <a:endParaRPr lang="ru-RU"/>
        </a:p>
      </dgm:t>
    </dgm:pt>
    <dgm:pt modelId="{BE902880-8743-4AED-95CD-E75DD77D92EC}" type="pres">
      <dgm:prSet presAssocID="{41DDEAAE-DE55-45A3-A4F7-3874E0140D37}" presName="center1" presStyleLbl="fgShp" presStyleIdx="0" presStyleCnt="2"/>
      <dgm:spPr/>
      <dgm:t>
        <a:bodyPr/>
        <a:lstStyle/>
        <a:p>
          <a:endParaRPr lang="ru-RU"/>
        </a:p>
      </dgm:t>
    </dgm:pt>
    <dgm:pt modelId="{43F41C9B-5D34-44FC-97D1-8A94C1C70680}" type="pres">
      <dgm:prSet presAssocID="{41DDEAAE-DE55-45A3-A4F7-3874E0140D37}" presName="center2" presStyleLbl="fgShp" presStyleIdx="1" presStyleCnt="2"/>
      <dgm:spPr/>
      <dgm:t>
        <a:bodyPr/>
        <a:lstStyle/>
        <a:p>
          <a:endParaRPr lang="ru-RU"/>
        </a:p>
      </dgm:t>
    </dgm:pt>
  </dgm:ptLst>
  <dgm:cxnLst>
    <dgm:cxn modelId="{5665BB38-2013-4DDF-8829-1D050DAB32B7}" type="presOf" srcId="{ADAD6A1D-5BD6-44AC-B4D7-BDD054BDCD03}" destId="{D8180C8F-6FC9-4C39-B509-A9467A675CA1}" srcOrd="0" destOrd="0" presId="urn:microsoft.com/office/officeart/2005/8/layout/cycle4#1"/>
    <dgm:cxn modelId="{0AEC62CC-9E83-44F8-BE53-D77EB985A785}" srcId="{41DDEAAE-DE55-45A3-A4F7-3874E0140D37}" destId="{C04EF2F7-0C63-4F42-BE55-DEBAE0CBCDC5}" srcOrd="0" destOrd="0" parTransId="{9EFA4037-4CD4-4EE6-A539-2D30184D1334}" sibTransId="{FCC1CC41-0A94-4AAE-AD6C-BB822DD63EF2}"/>
    <dgm:cxn modelId="{C7B556B0-6C73-466A-98FC-B4EE528146EB}" type="presOf" srcId="{CB0DE8F0-E11A-4E5F-9B24-D14F72C86AC7}" destId="{ACD148AC-BE95-44E7-A2B9-D6AA848C3378}" srcOrd="0" destOrd="0" presId="urn:microsoft.com/office/officeart/2005/8/layout/cycle4#1"/>
    <dgm:cxn modelId="{654B27EB-89F9-4B4F-8897-375B915F46A1}" srcId="{41DDEAAE-DE55-45A3-A4F7-3874E0140D37}" destId="{0745F718-39D4-43E2-A2C2-56AE9EFB5685}" srcOrd="2" destOrd="0" parTransId="{B0961E1B-9665-4A4E-BE4E-B7FC0235B344}" sibTransId="{EA67C023-F120-4141-A8A8-1361E8D79523}"/>
    <dgm:cxn modelId="{75671EF4-3583-4B51-9382-F815EA6A2BF4}" type="presOf" srcId="{41DDEAAE-DE55-45A3-A4F7-3874E0140D37}" destId="{8E2855A6-B9C6-4D6A-8103-E64CBFCB5852}" srcOrd="0" destOrd="0" presId="urn:microsoft.com/office/officeart/2005/8/layout/cycle4#1"/>
    <dgm:cxn modelId="{15E3670B-792D-4893-AA4F-EBED8F3F05B9}" type="presOf" srcId="{C04EF2F7-0C63-4F42-BE55-DEBAE0CBCDC5}" destId="{1B8A82A4-FF39-498E-91D5-EC7AE8E5CFF5}" srcOrd="0" destOrd="0" presId="urn:microsoft.com/office/officeart/2005/8/layout/cycle4#1"/>
    <dgm:cxn modelId="{C1B577B3-59BE-4677-94C2-5E0F402E3897}" srcId="{41DDEAAE-DE55-45A3-A4F7-3874E0140D37}" destId="{CB0DE8F0-E11A-4E5F-9B24-D14F72C86AC7}" srcOrd="1" destOrd="0" parTransId="{0B25646E-679A-4EE0-AB7E-9B504A413878}" sibTransId="{835987B9-24DE-429F-9580-852AAA450E1F}"/>
    <dgm:cxn modelId="{DCA9F220-A18C-481A-9476-DACDCE83F029}" type="presOf" srcId="{0745F718-39D4-43E2-A2C2-56AE9EFB5685}" destId="{B2455328-F59A-45ED-B684-DBA8404D4196}" srcOrd="0" destOrd="0" presId="urn:microsoft.com/office/officeart/2005/8/layout/cycle4#1"/>
    <dgm:cxn modelId="{572D2C4C-A853-44FE-862D-31DFFCDC7749}" srcId="{41DDEAAE-DE55-45A3-A4F7-3874E0140D37}" destId="{ADAD6A1D-5BD6-44AC-B4D7-BDD054BDCD03}" srcOrd="3" destOrd="0" parTransId="{42E6301F-8852-4716-A13A-BC74C9BF3307}" sibTransId="{8D6E4C3F-D5A2-4576-AE4D-6F559B342548}"/>
    <dgm:cxn modelId="{DF861166-F586-45FD-86D1-1819C1A603ED}" type="presParOf" srcId="{8E2855A6-B9C6-4D6A-8103-E64CBFCB5852}" destId="{27E8C754-DD61-416A-AE7B-6DFCEBDA91C9}" srcOrd="0" destOrd="0" presId="urn:microsoft.com/office/officeart/2005/8/layout/cycle4#1"/>
    <dgm:cxn modelId="{0B1831AE-58C4-4C88-8B78-07ED675640D8}" type="presParOf" srcId="{27E8C754-DD61-416A-AE7B-6DFCEBDA91C9}" destId="{4A6FF1CD-68D6-46BB-8B53-09998B126E5C}" srcOrd="0" destOrd="0" presId="urn:microsoft.com/office/officeart/2005/8/layout/cycle4#1"/>
    <dgm:cxn modelId="{32B3BD8F-5A53-4109-8BEB-3579B2A5D340}" type="presParOf" srcId="{8E2855A6-B9C6-4D6A-8103-E64CBFCB5852}" destId="{0359EA00-B74C-41BF-B1AB-71A630EA4C21}" srcOrd="1" destOrd="0" presId="urn:microsoft.com/office/officeart/2005/8/layout/cycle4#1"/>
    <dgm:cxn modelId="{51860F72-8F57-46E8-A64C-D30299129527}" type="presParOf" srcId="{0359EA00-B74C-41BF-B1AB-71A630EA4C21}" destId="{1B8A82A4-FF39-498E-91D5-EC7AE8E5CFF5}" srcOrd="0" destOrd="0" presId="urn:microsoft.com/office/officeart/2005/8/layout/cycle4#1"/>
    <dgm:cxn modelId="{657F96AE-4170-45F2-B0D4-91E81D5FCCED}" type="presParOf" srcId="{0359EA00-B74C-41BF-B1AB-71A630EA4C21}" destId="{ACD148AC-BE95-44E7-A2B9-D6AA848C3378}" srcOrd="1" destOrd="0" presId="urn:microsoft.com/office/officeart/2005/8/layout/cycle4#1"/>
    <dgm:cxn modelId="{D53D2DD9-E706-4D43-88C7-6FBFE82EB276}" type="presParOf" srcId="{0359EA00-B74C-41BF-B1AB-71A630EA4C21}" destId="{B2455328-F59A-45ED-B684-DBA8404D4196}" srcOrd="2" destOrd="0" presId="urn:microsoft.com/office/officeart/2005/8/layout/cycle4#1"/>
    <dgm:cxn modelId="{2C23FE4F-0260-4D33-BB86-4EE5600819F2}" type="presParOf" srcId="{0359EA00-B74C-41BF-B1AB-71A630EA4C21}" destId="{D8180C8F-6FC9-4C39-B509-A9467A675CA1}" srcOrd="3" destOrd="0" presId="urn:microsoft.com/office/officeart/2005/8/layout/cycle4#1"/>
    <dgm:cxn modelId="{5BA3008F-4780-463E-9256-A639BBDDB6CA}" type="presParOf" srcId="{0359EA00-B74C-41BF-B1AB-71A630EA4C21}" destId="{DE50B2DB-CAAF-4298-B7A5-50192D235C7B}" srcOrd="4" destOrd="0" presId="urn:microsoft.com/office/officeart/2005/8/layout/cycle4#1"/>
    <dgm:cxn modelId="{2CFB32FF-94DD-4077-99FB-45AA3C16A8F8}" type="presParOf" srcId="{8E2855A6-B9C6-4D6A-8103-E64CBFCB5852}" destId="{BE902880-8743-4AED-95CD-E75DD77D92EC}" srcOrd="2" destOrd="0" presId="urn:microsoft.com/office/officeart/2005/8/layout/cycle4#1"/>
    <dgm:cxn modelId="{7371ABBD-F532-4D02-B97B-4CAD3E3658ED}" type="presParOf" srcId="{8E2855A6-B9C6-4D6A-8103-E64CBFCB5852}" destId="{43F41C9B-5D34-44FC-97D1-8A94C1C70680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noProof="0" dirty="0" smtClean="0"/>
              <a:t>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pPr algn="r" defTabSz="914400">
                <a:buNone/>
              </a:pPr>
              <a:t>13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27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</a:t>
            </a:r>
            <a:r>
              <a:rPr lang="ru-RU" noProof="0" dirty="0" smtClean="0"/>
              <a:t>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ru-RU" smtClean="0"/>
              <a:pPr/>
              <a:t>20.09.2022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516079" cy="4220308"/>
          </a:xfrm>
        </p:spPr>
        <p:txBody>
          <a:bodyPr>
            <a:normAutofit/>
          </a:bodyPr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595959"/>
                </a:solidFill>
                <a:latin typeface="Euphemia"/>
              </a:rPr>
              <a:t>Рекомендации психолога </a:t>
            </a:r>
            <a:r>
              <a:rPr lang="ru-RU" smtClean="0">
                <a:solidFill>
                  <a:srgbClr val="595959"/>
                </a:solidFill>
                <a:latin typeface="Euphemia"/>
              </a:rPr>
              <a:t>родителям </a:t>
            </a:r>
            <a:r>
              <a:rPr lang="ru-RU" smtClean="0">
                <a:solidFill>
                  <a:srgbClr val="595959"/>
                </a:solidFill>
                <a:latin typeface="Euphemia"/>
              </a:rPr>
              <a:t>первоклассников</a:t>
            </a:r>
            <a:endParaRPr lang="ru-RU" sz="6600" b="0" i="0" dirty="0">
              <a:solidFill>
                <a:srgbClr val="595959"/>
              </a:solidFill>
              <a:latin typeface="Euphem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1" y="304800"/>
            <a:ext cx="8255722" cy="678873"/>
          </a:xfrm>
        </p:spPr>
        <p:txBody>
          <a:bodyPr/>
          <a:lstStyle/>
          <a:p>
            <a:pPr algn="ctr"/>
            <a:r>
              <a:rPr lang="ru-RU" sz="3600" b="1" u="sng" dirty="0" smtClean="0"/>
              <a:t>Социальная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6365" y="526474"/>
            <a:ext cx="2964872" cy="40732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Готовность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ребёнка к школе</a:t>
            </a:r>
            <a:endParaRPr lang="ru-RU" sz="36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94364" y="1260764"/>
            <a:ext cx="8186449" cy="44542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В это понятие входит потребность ребенка в общении, способность принимать роль ученика и умение слушать, а также способность к обучению и умение подчиняться правилам, принятым в коллективе.</a:t>
            </a:r>
          </a:p>
          <a:p>
            <a:pPr>
              <a:buNone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33" y="2100648"/>
            <a:ext cx="3447792" cy="1927655"/>
          </a:xfrm>
        </p:spPr>
        <p:txBody>
          <a:bodyPr>
            <a:no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4400" b="1" i="0" dirty="0" smtClean="0">
                <a:solidFill>
                  <a:srgbClr val="0070C0"/>
                </a:solidFill>
                <a:latin typeface="Euphemia"/>
                <a:ea typeface="+mj-ea"/>
                <a:cs typeface="+mj-cs"/>
              </a:rPr>
              <a:t>Готовность ребёнка к школе</a:t>
            </a:r>
            <a:endParaRPr lang="ru-RU" sz="4400" b="1" i="0" dirty="0">
              <a:solidFill>
                <a:srgbClr val="0070C0"/>
              </a:solidFill>
              <a:latin typeface="Euphemia"/>
              <a:ea typeface="+mj-ea"/>
              <a:cs typeface="+mj-cs"/>
            </a:endParaRPr>
          </a:p>
        </p:txBody>
      </p:sp>
      <p:graphicFrame>
        <p:nvGraphicFramePr>
          <p:cNvPr id="15" name="Объект 14" descr="Восходящий процесс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071269"/>
              </p:ext>
            </p:extLst>
          </p:nvPr>
        </p:nvGraphicFramePr>
        <p:xfrm>
          <a:off x="2924433" y="0"/>
          <a:ext cx="838612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6323" y="238897"/>
            <a:ext cx="6400801" cy="733425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5200" b="0" i="0" dirty="0" smtClean="0">
                <a:solidFill>
                  <a:srgbClr val="595959"/>
                </a:solidFill>
                <a:latin typeface="Euphemia"/>
                <a:ea typeface="+mj-ea"/>
                <a:cs typeface="+mj-cs"/>
              </a:rPr>
              <a:t>Речевая готовность</a:t>
            </a:r>
            <a:endParaRPr lang="ru-RU" sz="5200" b="0" i="0" dirty="0">
              <a:solidFill>
                <a:srgbClr val="595959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272" y="1087910"/>
            <a:ext cx="9379527" cy="33255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Правильность произношения звуков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различать звуки речи на слух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Владение элементарными навыками звукового анализа слов.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Состояние словарного запаса.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Сформированность грамматических систем.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Владение связной речью.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2705" y="1869988"/>
            <a:ext cx="9380365" cy="1344047"/>
          </a:xfrm>
        </p:spPr>
        <p:txBody>
          <a:bodyPr>
            <a:normAutofit/>
          </a:bodyPr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595959"/>
                </a:solidFill>
                <a:latin typeface="Euphemia"/>
              </a:rPr>
              <a:t>Спасибо за внимание!</a:t>
            </a:r>
            <a:endParaRPr lang="ru-RU" sz="6600" b="0" i="0" dirty="0">
              <a:solidFill>
                <a:srgbClr val="595959"/>
              </a:solidFill>
              <a:latin typeface="Euphem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42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273" y="304800"/>
            <a:ext cx="10749540" cy="83127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Избегайте чрезмерных требований.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39636" y="1233055"/>
            <a:ext cx="9641177" cy="5347853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 </a:t>
            </a:r>
            <a:r>
              <a:rPr lang="ru-RU" sz="3200" dirty="0" smtClean="0"/>
              <a:t>Не спрашивайте с ребенка все и сразу. Ваши требования должны соответствовать уровню развития его навыков и познавательных способностей. Не забывайте, что такие важные и нужные качества, как прилежание, аккуратность, ответственность не формируются сразу. Ребенок пока ещё учится управлять собой, организовывать свою деятельность и очень нуждается в поддержке, понимании и одобрении со стороны взрослых. Задача пап и мам запастись терпением и помочь ребенку.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72043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Право на ошибку.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7345" y="1136073"/>
            <a:ext cx="9613468" cy="4578927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 </a:t>
            </a:r>
            <a:r>
              <a:rPr lang="ru-RU" sz="3200" dirty="0" smtClean="0"/>
              <a:t>Важно, чтобы ребенок не боялся ошибаться. Если у него что-то не получается, не ругайте. Иначе он будет бояться ошибаться, поверит в то, что ничего не может. Даже взрослому, когда он учится чему-то новому, не всё сразу удаётся. Если заметили ошибку, обратите внимание ребенка на неё и предложите исправить. И обязательно хвалите. Хвалите за каждый даже совсем крошечный успех.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8035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Не думайте за ребёнка.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8213" y="1371600"/>
            <a:ext cx="9372600" cy="476596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 </a:t>
            </a:r>
            <a:r>
              <a:rPr lang="ru-RU" sz="3600" dirty="0" smtClean="0"/>
              <a:t>Помогая ребенку выполнять задание, не вмешивайтесь во всё, что он делает. Иначе ребенок начнет думать, что он не способен справиться с заданием самостоятельно. Не думайте и не решайте за него, иначе он очень быстро поймет, что ему незачем заниматься, родители всё равно помогут всё решить.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8174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Не пропустите первые трудности.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8213" y="1288473"/>
            <a:ext cx="9372600" cy="518160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 </a:t>
            </a:r>
            <a:r>
              <a:rPr lang="ru-RU" sz="3600" dirty="0" smtClean="0"/>
              <a:t>Обращайте внимание на любые трудности своего ребенка и по мере необходимости обращайтесь к специалистам. Если у ребенка есть проблемы со здоровьем, обязательно займитесь лечением, так как будущие учебные нагрузки могут существенно ухудшить состояние ребенка. Если вас что-то беспокоит в поведении, не стесняйтесь, обращайтесь за помощью и советом к психологу. Если у ребенка проблемы с речью, посетите логопеда.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85898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Устраивайте праздники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/>
              <a:t> </a:t>
            </a:r>
            <a:r>
              <a:rPr lang="ru-RU" sz="3600" dirty="0" smtClean="0"/>
              <a:t>Обязательно устраивайте маленькие праздники. Повод для этого придумать совсем не сложно. Радуйтесь его успехам. Пусть у Вас и вашего ребенка будет хорошее настроение.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22217" y="533400"/>
            <a:ext cx="9102437" cy="4800600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«Быть готовым к школе – не значит уметь читать, писать и считать. </a:t>
            </a:r>
            <a:endParaRPr lang="ru-RU" sz="4000" dirty="0" smtClean="0"/>
          </a:p>
          <a:p>
            <a:r>
              <a:rPr lang="ru-RU" sz="4000" i="1" dirty="0" smtClean="0"/>
              <a:t>Быть готовым к школе –  значит быть готовым всему этому научиться».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 </a:t>
            </a:r>
            <a:r>
              <a:rPr lang="ru-RU" sz="4000" i="1" dirty="0" err="1" smtClean="0"/>
              <a:t>Венгер</a:t>
            </a:r>
            <a:r>
              <a:rPr lang="ru-RU" sz="4000" i="1" dirty="0" smtClean="0"/>
              <a:t> Л.А.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6763" y="0"/>
            <a:ext cx="8034049" cy="74814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1. </a:t>
            </a:r>
            <a:r>
              <a:rPr lang="ru-RU" b="1" u="sng" dirty="0" smtClean="0"/>
              <a:t>Интеллектуальная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71054" y="360218"/>
            <a:ext cx="2867891" cy="383770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Готовность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ребёнка к школе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25091" y="457200"/>
            <a:ext cx="8255722" cy="61375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3200" dirty="0" smtClean="0"/>
              <a:t> Она проявляется в способности ребенка концентрировать внимание, в умении строить логические связи, устанавливать простые  связи между явлениями и событиями. Интеллектуальная готовность проявляется также в достаточном развитии памяти и мелкой моторики. Развитие мелкой моторики является основным показателем готовности ребенка к усвоению письма, чтения, правильной речи и интеллекта в целом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399" y="304800"/>
            <a:ext cx="8380413" cy="5264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u="sng" dirty="0" smtClean="0"/>
              <a:t>Эмоциональная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0945" y="803564"/>
            <a:ext cx="2854037" cy="3546763"/>
          </a:xfrm>
        </p:spPr>
        <p:txBody>
          <a:bodyPr/>
          <a:lstStyle/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Готовность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ребёнка к школе</a:t>
            </a:r>
            <a:endParaRPr lang="ru-RU" sz="3600" dirty="0" smtClean="0"/>
          </a:p>
          <a:p>
            <a:pPr algn="ctr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17273" y="1025236"/>
            <a:ext cx="8463540" cy="468976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Эмоциональная готовность к школе означает, что ребенок уже научился управлять своими эмоциями и приобрел важное умение сосредотачиваться, у него появляется мотивация к обучению.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 с играющимися детьми (рисованное широкоэкранное изображение)</Template>
  <TotalTime>0</TotalTime>
  <Words>224</Words>
  <Application>Microsoft Office PowerPoint</Application>
  <PresentationFormat>Произвольный</PresentationFormat>
  <Paragraphs>44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Children Happy 16x9</vt:lpstr>
      <vt:lpstr>Рекомендации психолога родителям первоклассников</vt:lpstr>
      <vt:lpstr>Избегайте чрезмерных требований.</vt:lpstr>
      <vt:lpstr>Право на ошибку.</vt:lpstr>
      <vt:lpstr>Не думайте за ребёнка.</vt:lpstr>
      <vt:lpstr>Не пропустите первые трудности.</vt:lpstr>
      <vt:lpstr>Устраивайте праздники</vt:lpstr>
      <vt:lpstr>Презентация PowerPoint</vt:lpstr>
      <vt:lpstr>1. Интеллектуальная готовность</vt:lpstr>
      <vt:lpstr>Эмоциональная готовность</vt:lpstr>
      <vt:lpstr>Социальная готовность</vt:lpstr>
      <vt:lpstr>Готовность ребёнка к школе</vt:lpstr>
      <vt:lpstr>Речевая готовность</vt:lpstr>
      <vt:lpstr>Спасибо за внимание!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2013-04-19T15:19:16Z</dcterms:created>
  <dcterms:modified xsi:type="dcterms:W3CDTF">2022-09-20T10:50:13Z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