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5" r:id="rId3"/>
    <p:sldId id="341" r:id="rId4"/>
    <p:sldId id="324" r:id="rId5"/>
    <p:sldId id="339" r:id="rId6"/>
    <p:sldId id="340" r:id="rId7"/>
    <p:sldId id="335" r:id="rId8"/>
    <p:sldId id="342" r:id="rId9"/>
    <p:sldId id="343" r:id="rId10"/>
    <p:sldId id="330" r:id="rId11"/>
    <p:sldId id="331" r:id="rId12"/>
    <p:sldId id="336" r:id="rId13"/>
    <p:sldId id="337" r:id="rId14"/>
    <p:sldId id="338" r:id="rId15"/>
    <p:sldId id="329" r:id="rId16"/>
    <p:sldId id="328" r:id="rId17"/>
    <p:sldId id="327" r:id="rId18"/>
    <p:sldId id="334" r:id="rId19"/>
    <p:sldId id="333" r:id="rId20"/>
    <p:sldId id="262" r:id="rId21"/>
  </p:sldIdLst>
  <p:sldSz cx="7451725" cy="10439400"/>
  <p:notesSz cx="6858000" cy="9144000"/>
  <p:defaultTextStyle>
    <a:defPPr>
      <a:defRPr lang="ru-RU"/>
    </a:defPPr>
    <a:lvl1pPr marL="0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1pPr>
    <a:lvl2pPr marL="511150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2pPr>
    <a:lvl3pPr marL="1022299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3pPr>
    <a:lvl4pPr marL="1533449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4pPr>
    <a:lvl5pPr marL="204459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5pPr>
    <a:lvl6pPr marL="255574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6pPr>
    <a:lvl7pPr marL="306689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7pPr>
    <a:lvl8pPr marL="3578047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8pPr>
    <a:lvl9pPr marL="4089197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C54"/>
    <a:srgbClr val="00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51" autoAdjust="0"/>
  </p:normalViewPr>
  <p:slideViewPr>
    <p:cSldViewPr>
      <p:cViewPr varScale="1">
        <p:scale>
          <a:sx n="75" d="100"/>
          <a:sy n="75" d="100"/>
        </p:scale>
        <p:origin x="2778" y="60"/>
      </p:cViewPr>
      <p:guideLst>
        <p:guide orient="horz" pos="3288"/>
        <p:guide pos="2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880" y="3242983"/>
            <a:ext cx="6333966" cy="22377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759" y="5915660"/>
            <a:ext cx="5216208" cy="26678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9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1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7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36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9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02501" y="418062"/>
            <a:ext cx="1676638" cy="89073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2586" y="418062"/>
            <a:ext cx="4905719" cy="89073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35" y="6708281"/>
            <a:ext cx="6333966" cy="2073381"/>
          </a:xfrm>
        </p:spPr>
        <p:txBody>
          <a:bodyPr anchor="t"/>
          <a:lstStyle>
            <a:lvl1pPr algn="l">
              <a:defRPr sz="5795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8635" y="4424664"/>
            <a:ext cx="6333966" cy="2283618"/>
          </a:xfrm>
        </p:spPr>
        <p:txBody>
          <a:bodyPr anchor="b"/>
          <a:lstStyle>
            <a:lvl1pPr marL="0" indent="0">
              <a:buNone/>
              <a:defRPr sz="2898">
                <a:solidFill>
                  <a:schemeClr val="tx1">
                    <a:tint val="75000"/>
                  </a:schemeClr>
                </a:solidFill>
              </a:defRPr>
            </a:lvl1pPr>
            <a:lvl2pPr marL="662375" indent="0">
              <a:buNone/>
              <a:defRPr sz="2608">
                <a:solidFill>
                  <a:schemeClr val="tx1">
                    <a:tint val="75000"/>
                  </a:schemeClr>
                </a:solidFill>
              </a:defRPr>
            </a:lvl2pPr>
            <a:lvl3pPr marL="1324750" indent="0">
              <a:buNone/>
              <a:defRPr sz="2318">
                <a:solidFill>
                  <a:schemeClr val="tx1">
                    <a:tint val="75000"/>
                  </a:schemeClr>
                </a:solidFill>
              </a:defRPr>
            </a:lvl3pPr>
            <a:lvl4pPr marL="1987124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4pPr>
            <a:lvl5pPr marL="2649499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5pPr>
            <a:lvl6pPr marL="3311874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6pPr>
            <a:lvl7pPr marL="3974249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7pPr>
            <a:lvl8pPr marL="4636623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8pPr>
            <a:lvl9pPr marL="5298998" indent="0">
              <a:buNone/>
              <a:defRPr sz="20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2586" y="2435862"/>
            <a:ext cx="3291179" cy="6889521"/>
          </a:xfrm>
        </p:spPr>
        <p:txBody>
          <a:bodyPr/>
          <a:lstStyle>
            <a:lvl1pPr>
              <a:defRPr sz="4056"/>
            </a:lvl1pPr>
            <a:lvl2pPr>
              <a:defRPr sz="3477"/>
            </a:lvl2pPr>
            <a:lvl3pPr>
              <a:defRPr sz="2898"/>
            </a:lvl3pPr>
            <a:lvl4pPr>
              <a:defRPr sz="2608"/>
            </a:lvl4pPr>
            <a:lvl5pPr>
              <a:defRPr sz="2608"/>
            </a:lvl5pPr>
            <a:lvl6pPr>
              <a:defRPr sz="2608"/>
            </a:lvl6pPr>
            <a:lvl7pPr>
              <a:defRPr sz="2608"/>
            </a:lvl7pPr>
            <a:lvl8pPr>
              <a:defRPr sz="2608"/>
            </a:lvl8pPr>
            <a:lvl9pPr>
              <a:defRPr sz="260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7960" y="2435862"/>
            <a:ext cx="3291179" cy="6889521"/>
          </a:xfrm>
        </p:spPr>
        <p:txBody>
          <a:bodyPr/>
          <a:lstStyle>
            <a:lvl1pPr>
              <a:defRPr sz="4056"/>
            </a:lvl1pPr>
            <a:lvl2pPr>
              <a:defRPr sz="3477"/>
            </a:lvl2pPr>
            <a:lvl3pPr>
              <a:defRPr sz="2898"/>
            </a:lvl3pPr>
            <a:lvl4pPr>
              <a:defRPr sz="2608"/>
            </a:lvl4pPr>
            <a:lvl5pPr>
              <a:defRPr sz="2608"/>
            </a:lvl5pPr>
            <a:lvl6pPr>
              <a:defRPr sz="2608"/>
            </a:lvl6pPr>
            <a:lvl7pPr>
              <a:defRPr sz="2608"/>
            </a:lvl7pPr>
            <a:lvl8pPr>
              <a:defRPr sz="2608"/>
            </a:lvl8pPr>
            <a:lvl9pPr>
              <a:defRPr sz="260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587" y="2336783"/>
            <a:ext cx="3292473" cy="973860"/>
          </a:xfrm>
        </p:spPr>
        <p:txBody>
          <a:bodyPr anchor="b"/>
          <a:lstStyle>
            <a:lvl1pPr marL="0" indent="0">
              <a:buNone/>
              <a:defRPr sz="3477" b="1"/>
            </a:lvl1pPr>
            <a:lvl2pPr marL="662375" indent="0">
              <a:buNone/>
              <a:defRPr sz="2898" b="1"/>
            </a:lvl2pPr>
            <a:lvl3pPr marL="1324750" indent="0">
              <a:buNone/>
              <a:defRPr sz="2608" b="1"/>
            </a:lvl3pPr>
            <a:lvl4pPr marL="1987124" indent="0">
              <a:buNone/>
              <a:defRPr sz="2318" b="1"/>
            </a:lvl4pPr>
            <a:lvl5pPr marL="2649499" indent="0">
              <a:buNone/>
              <a:defRPr sz="2318" b="1"/>
            </a:lvl5pPr>
            <a:lvl6pPr marL="3311874" indent="0">
              <a:buNone/>
              <a:defRPr sz="2318" b="1"/>
            </a:lvl6pPr>
            <a:lvl7pPr marL="3974249" indent="0">
              <a:buNone/>
              <a:defRPr sz="2318" b="1"/>
            </a:lvl7pPr>
            <a:lvl8pPr marL="4636623" indent="0">
              <a:buNone/>
              <a:defRPr sz="2318" b="1"/>
            </a:lvl8pPr>
            <a:lvl9pPr marL="5298998" indent="0">
              <a:buNone/>
              <a:defRPr sz="231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2587" y="3310643"/>
            <a:ext cx="3292473" cy="6014738"/>
          </a:xfrm>
        </p:spPr>
        <p:txBody>
          <a:bodyPr/>
          <a:lstStyle>
            <a:lvl1pPr>
              <a:defRPr sz="3477"/>
            </a:lvl1pPr>
            <a:lvl2pPr>
              <a:defRPr sz="2898"/>
            </a:lvl2pPr>
            <a:lvl3pPr>
              <a:defRPr sz="2608"/>
            </a:lvl3pPr>
            <a:lvl4pPr>
              <a:defRPr sz="2318"/>
            </a:lvl4pPr>
            <a:lvl5pPr>
              <a:defRPr sz="2318"/>
            </a:lvl5pPr>
            <a:lvl6pPr>
              <a:defRPr sz="2318"/>
            </a:lvl6pPr>
            <a:lvl7pPr>
              <a:defRPr sz="2318"/>
            </a:lvl7pPr>
            <a:lvl8pPr>
              <a:defRPr sz="2318"/>
            </a:lvl8pPr>
            <a:lvl9pPr>
              <a:defRPr sz="231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85373" y="2336783"/>
            <a:ext cx="3293766" cy="973860"/>
          </a:xfrm>
        </p:spPr>
        <p:txBody>
          <a:bodyPr anchor="b"/>
          <a:lstStyle>
            <a:lvl1pPr marL="0" indent="0">
              <a:buNone/>
              <a:defRPr sz="3477" b="1"/>
            </a:lvl1pPr>
            <a:lvl2pPr marL="662375" indent="0">
              <a:buNone/>
              <a:defRPr sz="2898" b="1"/>
            </a:lvl2pPr>
            <a:lvl3pPr marL="1324750" indent="0">
              <a:buNone/>
              <a:defRPr sz="2608" b="1"/>
            </a:lvl3pPr>
            <a:lvl4pPr marL="1987124" indent="0">
              <a:buNone/>
              <a:defRPr sz="2318" b="1"/>
            </a:lvl4pPr>
            <a:lvl5pPr marL="2649499" indent="0">
              <a:buNone/>
              <a:defRPr sz="2318" b="1"/>
            </a:lvl5pPr>
            <a:lvl6pPr marL="3311874" indent="0">
              <a:buNone/>
              <a:defRPr sz="2318" b="1"/>
            </a:lvl6pPr>
            <a:lvl7pPr marL="3974249" indent="0">
              <a:buNone/>
              <a:defRPr sz="2318" b="1"/>
            </a:lvl7pPr>
            <a:lvl8pPr marL="4636623" indent="0">
              <a:buNone/>
              <a:defRPr sz="2318" b="1"/>
            </a:lvl8pPr>
            <a:lvl9pPr marL="5298998" indent="0">
              <a:buNone/>
              <a:defRPr sz="231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85373" y="3310643"/>
            <a:ext cx="3293766" cy="6014738"/>
          </a:xfrm>
        </p:spPr>
        <p:txBody>
          <a:bodyPr/>
          <a:lstStyle>
            <a:lvl1pPr>
              <a:defRPr sz="3477"/>
            </a:lvl1pPr>
            <a:lvl2pPr>
              <a:defRPr sz="2898"/>
            </a:lvl2pPr>
            <a:lvl3pPr>
              <a:defRPr sz="2608"/>
            </a:lvl3pPr>
            <a:lvl4pPr>
              <a:defRPr sz="2318"/>
            </a:lvl4pPr>
            <a:lvl5pPr>
              <a:defRPr sz="2318"/>
            </a:lvl5pPr>
            <a:lvl6pPr>
              <a:defRPr sz="2318"/>
            </a:lvl6pPr>
            <a:lvl7pPr>
              <a:defRPr sz="2318"/>
            </a:lvl7pPr>
            <a:lvl8pPr>
              <a:defRPr sz="2318"/>
            </a:lvl8pPr>
            <a:lvl9pPr>
              <a:defRPr sz="231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87" y="415643"/>
            <a:ext cx="2451566" cy="1768898"/>
          </a:xfrm>
        </p:spPr>
        <p:txBody>
          <a:bodyPr anchor="b"/>
          <a:lstStyle>
            <a:lvl1pPr algn="l">
              <a:defRPr sz="28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3417" y="415644"/>
            <a:ext cx="4165722" cy="8909739"/>
          </a:xfrm>
        </p:spPr>
        <p:txBody>
          <a:bodyPr/>
          <a:lstStyle>
            <a:lvl1pPr>
              <a:defRPr sz="4637"/>
            </a:lvl1pPr>
            <a:lvl2pPr>
              <a:defRPr sz="4056"/>
            </a:lvl2pPr>
            <a:lvl3pPr>
              <a:defRPr sz="3477"/>
            </a:lvl3pPr>
            <a:lvl4pPr>
              <a:defRPr sz="2898"/>
            </a:lvl4pPr>
            <a:lvl5pPr>
              <a:defRPr sz="2898"/>
            </a:lvl5pPr>
            <a:lvl6pPr>
              <a:defRPr sz="2898"/>
            </a:lvl6pPr>
            <a:lvl7pPr>
              <a:defRPr sz="2898"/>
            </a:lvl7pPr>
            <a:lvl8pPr>
              <a:defRPr sz="2898"/>
            </a:lvl8pPr>
            <a:lvl9pPr>
              <a:defRPr sz="289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2587" y="2184542"/>
            <a:ext cx="2451566" cy="7140841"/>
          </a:xfrm>
        </p:spPr>
        <p:txBody>
          <a:bodyPr/>
          <a:lstStyle>
            <a:lvl1pPr marL="0" indent="0">
              <a:buNone/>
              <a:defRPr sz="2029"/>
            </a:lvl1pPr>
            <a:lvl2pPr marL="662375" indent="0">
              <a:buNone/>
              <a:defRPr sz="1739"/>
            </a:lvl2pPr>
            <a:lvl3pPr marL="1324750" indent="0">
              <a:buNone/>
              <a:defRPr sz="1448"/>
            </a:lvl3pPr>
            <a:lvl4pPr marL="1987124" indent="0">
              <a:buNone/>
              <a:defRPr sz="1304"/>
            </a:lvl4pPr>
            <a:lvl5pPr marL="2649499" indent="0">
              <a:buNone/>
              <a:defRPr sz="1304"/>
            </a:lvl5pPr>
            <a:lvl6pPr marL="3311874" indent="0">
              <a:buNone/>
              <a:defRPr sz="1304"/>
            </a:lvl6pPr>
            <a:lvl7pPr marL="3974249" indent="0">
              <a:buNone/>
              <a:defRPr sz="1304"/>
            </a:lvl7pPr>
            <a:lvl8pPr marL="4636623" indent="0">
              <a:buNone/>
              <a:defRPr sz="1304"/>
            </a:lvl8pPr>
            <a:lvl9pPr marL="5298998" indent="0">
              <a:buNone/>
              <a:defRPr sz="130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590" y="7307580"/>
            <a:ext cx="4471035" cy="862702"/>
          </a:xfrm>
        </p:spPr>
        <p:txBody>
          <a:bodyPr anchor="b"/>
          <a:lstStyle>
            <a:lvl1pPr algn="l">
              <a:defRPr sz="28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60590" y="932779"/>
            <a:ext cx="4471035" cy="6263640"/>
          </a:xfrm>
        </p:spPr>
        <p:txBody>
          <a:bodyPr/>
          <a:lstStyle>
            <a:lvl1pPr marL="0" indent="0">
              <a:buNone/>
              <a:defRPr sz="4637"/>
            </a:lvl1pPr>
            <a:lvl2pPr marL="662375" indent="0">
              <a:buNone/>
              <a:defRPr sz="4056"/>
            </a:lvl2pPr>
            <a:lvl3pPr marL="1324750" indent="0">
              <a:buNone/>
              <a:defRPr sz="3477"/>
            </a:lvl3pPr>
            <a:lvl4pPr marL="1987124" indent="0">
              <a:buNone/>
              <a:defRPr sz="2898"/>
            </a:lvl4pPr>
            <a:lvl5pPr marL="2649499" indent="0">
              <a:buNone/>
              <a:defRPr sz="2898"/>
            </a:lvl5pPr>
            <a:lvl6pPr marL="3311874" indent="0">
              <a:buNone/>
              <a:defRPr sz="2898"/>
            </a:lvl6pPr>
            <a:lvl7pPr marL="3974249" indent="0">
              <a:buNone/>
              <a:defRPr sz="2898"/>
            </a:lvl7pPr>
            <a:lvl8pPr marL="4636623" indent="0">
              <a:buNone/>
              <a:defRPr sz="2898"/>
            </a:lvl8pPr>
            <a:lvl9pPr marL="5298998" indent="0">
              <a:buNone/>
              <a:defRPr sz="289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60590" y="8170282"/>
            <a:ext cx="4471035" cy="1225178"/>
          </a:xfrm>
        </p:spPr>
        <p:txBody>
          <a:bodyPr/>
          <a:lstStyle>
            <a:lvl1pPr marL="0" indent="0">
              <a:buNone/>
              <a:defRPr sz="2029"/>
            </a:lvl1pPr>
            <a:lvl2pPr marL="662375" indent="0">
              <a:buNone/>
              <a:defRPr sz="1739"/>
            </a:lvl2pPr>
            <a:lvl3pPr marL="1324750" indent="0">
              <a:buNone/>
              <a:defRPr sz="1448"/>
            </a:lvl3pPr>
            <a:lvl4pPr marL="1987124" indent="0">
              <a:buNone/>
              <a:defRPr sz="1304"/>
            </a:lvl4pPr>
            <a:lvl5pPr marL="2649499" indent="0">
              <a:buNone/>
              <a:defRPr sz="1304"/>
            </a:lvl5pPr>
            <a:lvl6pPr marL="3311874" indent="0">
              <a:buNone/>
              <a:defRPr sz="1304"/>
            </a:lvl6pPr>
            <a:lvl7pPr marL="3974249" indent="0">
              <a:buNone/>
              <a:defRPr sz="1304"/>
            </a:lvl7pPr>
            <a:lvl8pPr marL="4636623" indent="0">
              <a:buNone/>
              <a:defRPr sz="1304"/>
            </a:lvl8pPr>
            <a:lvl9pPr marL="5298998" indent="0">
              <a:buNone/>
              <a:defRPr sz="130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86" y="418060"/>
            <a:ext cx="6706553" cy="173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586" y="2435862"/>
            <a:ext cx="6706553" cy="688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2586" y="9675779"/>
            <a:ext cx="173873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46006" y="9675779"/>
            <a:ext cx="2359713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40403" y="9675779"/>
            <a:ext cx="173873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24750" rtl="0" eaLnBrk="1" latinLnBrk="0" hangingPunct="1">
        <a:spcBef>
          <a:spcPct val="0"/>
        </a:spcBef>
        <a:buNone/>
        <a:defRPr sz="63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6782" indent="-496782" algn="l" defTabSz="1324750" rtl="0" eaLnBrk="1" latinLnBrk="0" hangingPunct="1">
        <a:spcBef>
          <a:spcPct val="20000"/>
        </a:spcBef>
        <a:buFont typeface="Arial" pitchFamily="34" charset="0"/>
        <a:buChar char="•"/>
        <a:defRPr sz="4637" kern="1200">
          <a:solidFill>
            <a:schemeClr val="tx1"/>
          </a:solidFill>
          <a:latin typeface="+mn-lt"/>
          <a:ea typeface="+mn-ea"/>
          <a:cs typeface="+mn-cs"/>
        </a:defRPr>
      </a:lvl1pPr>
      <a:lvl2pPr marL="1076359" indent="-413984" algn="l" defTabSz="1324750" rtl="0" eaLnBrk="1" latinLnBrk="0" hangingPunct="1">
        <a:spcBef>
          <a:spcPct val="20000"/>
        </a:spcBef>
        <a:buFont typeface="Arial" pitchFamily="34" charset="0"/>
        <a:buChar char="–"/>
        <a:defRPr sz="4056" kern="1200">
          <a:solidFill>
            <a:schemeClr val="tx1"/>
          </a:solidFill>
          <a:latin typeface="+mn-lt"/>
          <a:ea typeface="+mn-ea"/>
          <a:cs typeface="+mn-cs"/>
        </a:defRPr>
      </a:lvl2pPr>
      <a:lvl3pPr marL="1655937" indent="-331187" algn="l" defTabSz="1324750" rtl="0" eaLnBrk="1" latinLnBrk="0" hangingPunct="1">
        <a:spcBef>
          <a:spcPct val="20000"/>
        </a:spcBef>
        <a:buFont typeface="Arial" pitchFamily="34" charset="0"/>
        <a:buChar char="•"/>
        <a:defRPr sz="3477" kern="1200">
          <a:solidFill>
            <a:schemeClr val="tx1"/>
          </a:solidFill>
          <a:latin typeface="+mn-lt"/>
          <a:ea typeface="+mn-ea"/>
          <a:cs typeface="+mn-cs"/>
        </a:defRPr>
      </a:lvl3pPr>
      <a:lvl4pPr marL="2318312" indent="-331187" algn="l" defTabSz="1324750" rtl="0" eaLnBrk="1" latinLnBrk="0" hangingPunct="1">
        <a:spcBef>
          <a:spcPct val="20000"/>
        </a:spcBef>
        <a:buFont typeface="Arial" pitchFamily="34" charset="0"/>
        <a:buChar char="–"/>
        <a:defRPr sz="2898" kern="1200">
          <a:solidFill>
            <a:schemeClr val="tx1"/>
          </a:solidFill>
          <a:latin typeface="+mn-lt"/>
          <a:ea typeface="+mn-ea"/>
          <a:cs typeface="+mn-cs"/>
        </a:defRPr>
      </a:lvl4pPr>
      <a:lvl5pPr marL="2980686" indent="-331187" algn="l" defTabSz="1324750" rtl="0" eaLnBrk="1" latinLnBrk="0" hangingPunct="1">
        <a:spcBef>
          <a:spcPct val="20000"/>
        </a:spcBef>
        <a:buFont typeface="Arial" pitchFamily="34" charset="0"/>
        <a:buChar char="»"/>
        <a:defRPr sz="2898" kern="1200">
          <a:solidFill>
            <a:schemeClr val="tx1"/>
          </a:solidFill>
          <a:latin typeface="+mn-lt"/>
          <a:ea typeface="+mn-ea"/>
          <a:cs typeface="+mn-cs"/>
        </a:defRPr>
      </a:lvl5pPr>
      <a:lvl6pPr marL="3643061" indent="-331187" algn="l" defTabSz="1324750" rtl="0" eaLnBrk="1" latinLnBrk="0" hangingPunct="1">
        <a:spcBef>
          <a:spcPct val="20000"/>
        </a:spcBef>
        <a:buFont typeface="Arial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6pPr>
      <a:lvl7pPr marL="4305436" indent="-331187" algn="l" defTabSz="1324750" rtl="0" eaLnBrk="1" latinLnBrk="0" hangingPunct="1">
        <a:spcBef>
          <a:spcPct val="20000"/>
        </a:spcBef>
        <a:buFont typeface="Arial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7pPr>
      <a:lvl8pPr marL="4967811" indent="-331187" algn="l" defTabSz="1324750" rtl="0" eaLnBrk="1" latinLnBrk="0" hangingPunct="1">
        <a:spcBef>
          <a:spcPct val="20000"/>
        </a:spcBef>
        <a:buFont typeface="Arial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8pPr>
      <a:lvl9pPr marL="5630185" indent="-331187" algn="l" defTabSz="1324750" rtl="0" eaLnBrk="1" latinLnBrk="0" hangingPunct="1">
        <a:spcBef>
          <a:spcPct val="20000"/>
        </a:spcBef>
        <a:buFont typeface="Arial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1pPr>
      <a:lvl2pPr marL="662375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2pPr>
      <a:lvl3pPr marL="1324750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3pPr>
      <a:lvl4pPr marL="1987124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4pPr>
      <a:lvl5pPr marL="2649499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5pPr>
      <a:lvl6pPr marL="3311874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6pPr>
      <a:lvl7pPr marL="3974249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7pPr>
      <a:lvl8pPr marL="4636623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8pPr>
      <a:lvl9pPr marL="5298998" algn="l" defTabSz="1324750" rtl="0" eaLnBrk="1" latinLnBrk="0" hangingPunct="1">
        <a:defRPr sz="26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00041997081050/posts/pfbid02zwmiAi8kqoNxngLxzbnAWNg2b7AwGPtjYp3oUK6anuFWx2zHRKuwpd96JmfoQGBcl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.facebook.com/story.php?story_fbid=pfbid0zXkFRLzW2qq3ypD727CQbAs7Qpd6WHV4b12mxEASECw912dgQHV5H5K63oeoJo5el&amp;id=100041997081050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100041997081050/posts/pfbid02zwmiAi8kqoNxngLxzbnAWNg2b7AwGPtjYp3oUK6anuFWx2zHRKuwpd96JmfoQGBcl/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m.facebook.com/story.php?story_fbid=pfbid02z7cJv6f3bGcbcv9tFAquvnpwrs6jDZsdzdzxc6Kh7WXFiRB8mGgWuEsyB8Xq4c8fl&amp;id=10004199708105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facebook.com/story.php?story_fbid=pfbid07cAA2xYcSSixwMQjoZ2YN5MbnpSSP7V8Uw9QKQ8XAcnVejD4ekwLRr4q8JEcfw2Dl&amp;id=100041997081050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m.facebook.com/story.php?story_fbid=pfbid0nzqLJmbovs3JwSL93xN8CR7e1g9Ka58y4NpyHcvKfn7DZRptZSNLL5MCjLSA7j29l&amp;id=10004199708105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m.facebook.com/story.php?story_fbid=pfbid02sBiXdWsX2qc7WJLGzEoujp97u1c9SnKdhc9gdtPHjN4VSBMXw1qEFc42aoVi7qeal&amp;id=10004199708105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facebook.com/story.php?story_fbid=pfbid07cAA2xYcSSixwMQjoZ2YN5MbnpSSP7V8Uw9QKQ8XAcnVejD4ekwLRr4q8JEcfw2Dl&amp;id=100041997081050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119" y="14154"/>
            <a:ext cx="7490844" cy="104252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Прямоугольник 5"/>
          <p:cNvSpPr/>
          <p:nvPr/>
        </p:nvSpPr>
        <p:spPr>
          <a:xfrm>
            <a:off x="596181" y="3703654"/>
            <a:ext cx="6441559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98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kk-KZ" sz="2898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kk-KZ" sz="2898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971" y="525179"/>
            <a:ext cx="7120025" cy="1697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8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sz="2608" dirty="0">
              <a:latin typeface="Bahnschrift SemiBold Condensed" panose="020B0502040204020203" pitchFamily="34" charset="0"/>
            </a:endParaRPr>
          </a:p>
          <a:p>
            <a:pPr algn="ctr"/>
            <a:r>
              <a:rPr lang="ru-RU" sz="1739" dirty="0" smtClean="0">
                <a:latin typeface="Bahnschrift SemiBold Condensed" panose="020B0502040204020203" pitchFamily="34" charset="0"/>
              </a:rPr>
              <a:t>КГУ «ОБЩЕОБРАЗОВАТЕЛЬНАЯ </a:t>
            </a:r>
            <a:r>
              <a:rPr lang="ru-RU" sz="1739" dirty="0">
                <a:latin typeface="Bahnschrift SemiBold Condensed" panose="020B0502040204020203" pitchFamily="34" charset="0"/>
              </a:rPr>
              <a:t>ШКОЛА №</a:t>
            </a:r>
            <a:r>
              <a:rPr lang="ru-RU" sz="1739" dirty="0" smtClean="0">
                <a:latin typeface="Bahnschrift SemiBold Condensed" panose="020B0502040204020203" pitchFamily="34" charset="0"/>
              </a:rPr>
              <a:t>15»</a:t>
            </a:r>
          </a:p>
          <a:p>
            <a:pPr algn="ctr"/>
            <a:r>
              <a:rPr lang="ru-RU" sz="1739" dirty="0" smtClean="0">
                <a:latin typeface="Bahnschrift SemiBold Condensed" panose="020B0502040204020203" pitchFamily="34" charset="0"/>
              </a:rPr>
              <a:t> </a:t>
            </a:r>
            <a:r>
              <a:rPr lang="ru-RU" sz="1739" dirty="0">
                <a:latin typeface="Bahnschrift SemiBold Condensed" panose="020B0502040204020203" pitchFamily="34" charset="0"/>
              </a:rPr>
              <a:t>ОТДЕЛА ОБРАЗОВАНИЯ ОСАКАРОВСКОГО </a:t>
            </a:r>
            <a:r>
              <a:rPr lang="ru-RU" sz="1739" dirty="0" smtClean="0">
                <a:latin typeface="Bahnschrift SemiBold Condensed" panose="020B0502040204020203" pitchFamily="34" charset="0"/>
              </a:rPr>
              <a:t>РАЙОНА </a:t>
            </a:r>
            <a:r>
              <a:rPr lang="ru-RU" sz="1739" dirty="0">
                <a:latin typeface="Bahnschrift SemiBold Condensed" panose="020B0502040204020203" pitchFamily="34" charset="0"/>
              </a:rPr>
              <a:t/>
            </a:r>
            <a:br>
              <a:rPr lang="ru-RU" sz="1739" dirty="0">
                <a:latin typeface="Bahnschrift SemiBold Condensed" panose="020B0502040204020203" pitchFamily="34" charset="0"/>
              </a:rPr>
            </a:br>
            <a:r>
              <a:rPr lang="ru-RU" sz="1739" dirty="0">
                <a:latin typeface="Bahnschrift SemiBold Condensed" panose="020B0502040204020203" pitchFamily="34" charset="0"/>
              </a:rPr>
              <a:t>УПРАВЛЕНИЯ ОБРАЗОВАНИЯ КАРАГАНДИНСКОЙ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342722" y="2715956"/>
            <a:ext cx="7380463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912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912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4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4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4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4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құштар</a:t>
            </a:r>
            <a:r>
              <a:rPr lang="ru-RU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4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304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жобасы</a:t>
            </a:r>
            <a:endParaRPr lang="ru-RU" sz="304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kk-KZ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304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“Читающая школа” </a:t>
            </a:r>
          </a:p>
          <a:p>
            <a:pPr algn="ctr"/>
            <a:endParaRPr lang="ru-RU" sz="2608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431001" cy="10431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4423" y="426103"/>
            <a:ext cx="5946394" cy="493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24750">
              <a:spcBef>
                <a:spcPct val="0"/>
              </a:spcBef>
              <a:defRPr/>
            </a:pPr>
            <a:r>
              <a:rPr lang="kk-KZ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Книжные и тематические выставки</a:t>
            </a:r>
            <a:endParaRPr lang="ru-RU" sz="2608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blob:https://web.whatsapp.com/9bb29da0-fa31-4bf2-9988-21243ff670d0"/>
          <p:cNvSpPr>
            <a:spLocks noChangeAspect="1" noChangeArrowheads="1"/>
          </p:cNvSpPr>
          <p:nvPr/>
        </p:nvSpPr>
        <p:spPr bwMode="auto">
          <a:xfrm>
            <a:off x="169043" y="94914"/>
            <a:ext cx="331188" cy="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356" tIns="49678" rIns="99356" bIns="49678" numCol="1" anchor="t" anchorCtr="0" compatLnSpc="1">
            <a:prstTxWarp prst="textNoShape">
              <a:avLst/>
            </a:prstTxWarp>
          </a:bodyPr>
          <a:lstStyle/>
          <a:p>
            <a:endParaRPr lang="ru-RU" sz="218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40" y="1372826"/>
            <a:ext cx="2376661" cy="3475137"/>
          </a:xfrm>
          <a:prstGeom prst="rect">
            <a:avLst/>
          </a:prstGeom>
        </p:spPr>
      </p:pic>
      <p:sp>
        <p:nvSpPr>
          <p:cNvPr id="7" name="AutoShape 4" descr="blob:https://web.whatsapp.com/3d193299-4f60-43c2-b731-5490c12f1636"/>
          <p:cNvSpPr>
            <a:spLocks noChangeAspect="1" noChangeArrowheads="1"/>
          </p:cNvSpPr>
          <p:nvPr/>
        </p:nvSpPr>
        <p:spPr bwMode="auto">
          <a:xfrm>
            <a:off x="334637" y="260508"/>
            <a:ext cx="331188" cy="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356" tIns="49678" rIns="99356" bIns="49678" numCol="1" anchor="t" anchorCtr="0" compatLnSpc="1">
            <a:prstTxWarp prst="textNoShape">
              <a:avLst/>
            </a:prstTxWarp>
          </a:bodyPr>
          <a:lstStyle/>
          <a:p>
            <a:endParaRPr lang="ru-RU" sz="2186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40" y="1371830"/>
            <a:ext cx="2488312" cy="3591618"/>
          </a:xfrm>
          <a:prstGeom prst="rect">
            <a:avLst/>
          </a:prstGeom>
        </p:spPr>
      </p:pic>
      <p:sp>
        <p:nvSpPr>
          <p:cNvPr id="10" name="AutoShape 6" descr="blob:https://web.whatsapp.com/f4ceadb2-e852-437e-8ab4-fd4039e7ce79"/>
          <p:cNvSpPr>
            <a:spLocks noChangeAspect="1" noChangeArrowheads="1"/>
          </p:cNvSpPr>
          <p:nvPr/>
        </p:nvSpPr>
        <p:spPr bwMode="auto">
          <a:xfrm>
            <a:off x="500231" y="426102"/>
            <a:ext cx="331188" cy="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356" tIns="49678" rIns="99356" bIns="49678" numCol="1" anchor="t" anchorCtr="0" compatLnSpc="1">
            <a:prstTxWarp prst="textNoShape">
              <a:avLst/>
            </a:prstTxWarp>
          </a:bodyPr>
          <a:lstStyle/>
          <a:p>
            <a:endParaRPr lang="ru-RU" sz="2186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092" y="5105938"/>
            <a:ext cx="3051439" cy="4760060"/>
          </a:xfrm>
          <a:prstGeom prst="rect">
            <a:avLst/>
          </a:prstGeom>
        </p:spPr>
      </p:pic>
      <p:pic>
        <p:nvPicPr>
          <p:cNvPr id="12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3" y="1372827"/>
            <a:ext cx="2643765" cy="36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427" y="1390695"/>
            <a:ext cx="2868335" cy="36367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654" y="5120418"/>
            <a:ext cx="3423214" cy="48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60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2" y="684475"/>
            <a:ext cx="2596946" cy="3462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588" y="649771"/>
            <a:ext cx="2675188" cy="3462594"/>
          </a:xfrm>
          <a:prstGeom prst="rect">
            <a:avLst/>
          </a:prstGeom>
        </p:spPr>
      </p:pic>
      <p:sp>
        <p:nvSpPr>
          <p:cNvPr id="6" name="AutoShape 2" descr="blob:https://web.whatsapp.com/0801a23f-a169-4815-a0f5-d8c9b7248645"/>
          <p:cNvSpPr>
            <a:spLocks noChangeAspect="1" noChangeArrowheads="1"/>
          </p:cNvSpPr>
          <p:nvPr/>
        </p:nvSpPr>
        <p:spPr bwMode="auto">
          <a:xfrm>
            <a:off x="169043" y="94914"/>
            <a:ext cx="331188" cy="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356" tIns="49678" rIns="99356" bIns="49678" numCol="1" anchor="t" anchorCtr="0" compatLnSpc="1">
            <a:prstTxWarp prst="textNoShape">
              <a:avLst/>
            </a:prstTxWarp>
          </a:bodyPr>
          <a:lstStyle/>
          <a:p>
            <a:endParaRPr lang="ru-RU" sz="2186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74" y="4750249"/>
            <a:ext cx="2988156" cy="3984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26" y="646164"/>
            <a:ext cx="2868335" cy="3636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014" y="697713"/>
            <a:ext cx="2868335" cy="3585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693" y="4614395"/>
            <a:ext cx="3314461" cy="42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9722" cy="10332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7" y="585715"/>
            <a:ext cx="3126683" cy="4166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72" y="596480"/>
            <a:ext cx="3170253" cy="4227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829"/>
            <a:ext cx="3568484" cy="4524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016" y="353962"/>
            <a:ext cx="3592705" cy="4552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684" y="5646825"/>
            <a:ext cx="2831672" cy="3775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3558" y="5426843"/>
            <a:ext cx="3207923" cy="42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92425" cy="104393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586" y="1229357"/>
            <a:ext cx="6952409" cy="343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Ученица 10-класса КГУ «Общеобразовательная школа #15»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Стасюк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Анастасия и ее семья участвуют в районном этапе областного конкурса «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Оқырман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отбасы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” в рамках акции “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Бір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отбасы-бір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кітап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” в творческом проекте в номинации создания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буктрейлера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. Созданные семьей фильмы-миниатюры, составленные по мотивам прочитанных и полюбившихся книг,  привлекают сюжетом, творческой подачей материала и самое главное – желанием заинтересовать  и прочитать представленную книгу. Представляем вашему вниманию один из созданных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буктрейлеров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по мотивам поэмы </a:t>
            </a:r>
            <a:r>
              <a:rPr lang="ru-RU" sz="2173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Олжаса</a:t>
            </a:r>
            <a:r>
              <a:rPr lang="ru-RU" sz="2173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Сулейменова «Земля, поклонись человеку.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0907" y="266534"/>
            <a:ext cx="6102878" cy="894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районном конкурсе «</a:t>
            </a:r>
            <a:r>
              <a:rPr lang="ru-RU" sz="2608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3764" y="8749464"/>
            <a:ext cx="4028418" cy="136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21" dirty="0">
              <a:hlinkClick r:id="rId3"/>
            </a:endParaRPr>
          </a:p>
          <a:p>
            <a:endParaRPr lang="ru-RU" sz="1521" dirty="0">
              <a:hlinkClick r:id="rId3"/>
            </a:endParaRPr>
          </a:p>
          <a:p>
            <a:endParaRPr lang="ru-RU" sz="1521" dirty="0">
              <a:hlinkClick r:id="rId3"/>
            </a:endParaRPr>
          </a:p>
          <a:p>
            <a:endParaRPr lang="ru-RU" sz="1521" dirty="0">
              <a:hlinkClick r:id="rId3"/>
            </a:endParaRPr>
          </a:p>
          <a:p>
            <a:endParaRPr lang="ru-RU" sz="2186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759" y="4258484"/>
            <a:ext cx="3143087" cy="4974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410" y="4258484"/>
            <a:ext cx="3585172" cy="53008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2984" y="8732079"/>
            <a:ext cx="3725863" cy="13648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21" dirty="0">
                <a:hlinkClick r:id="rId6"/>
              </a:rPr>
              <a:t>https://m.facebook.com/story.php?story_fbid=pfbid0zXkFRLzW2qq3ypD727CQbAs7Qpd6WHV4b12mxEASECw912dgQHV5H5K63oeoJo5el&amp;id=100041997081050</a:t>
            </a:r>
            <a:endParaRPr lang="ru-RU" sz="1521" dirty="0"/>
          </a:p>
          <a:p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40371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51724" cy="1043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715" y="4156636"/>
            <a:ext cx="3881858" cy="41799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2586" y="1477739"/>
            <a:ext cx="6530955" cy="209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В КГУ» общеобразовательная школа № 15 "в рамках областной акции" Одна семья-одна книга "на областной конкурс" читающая семья " были представлены отрывки с момента чтения произведений родителями и учащимися по заданному списку.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13066" y="676836"/>
            <a:ext cx="4597734" cy="560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42" b="1" dirty="0" smtClean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Акция «Одна </a:t>
            </a:r>
            <a:r>
              <a:rPr lang="ru-RU" sz="3042" b="1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семья-одна </a:t>
            </a:r>
            <a:r>
              <a:rPr lang="ru-RU" sz="3042" b="1" dirty="0" smtClean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книга»</a:t>
            </a:r>
            <a:r>
              <a:rPr lang="ru-RU" sz="3042" b="1" dirty="0" smtClean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</a:t>
            </a:r>
            <a:endParaRPr lang="ru-RU" sz="3042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231" y="3889586"/>
            <a:ext cx="4347168" cy="469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5151" y="8584108"/>
            <a:ext cx="3725863" cy="11308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521" dirty="0">
                <a:solidFill>
                  <a:prstClr val="black"/>
                </a:solidFill>
                <a:hlinkClick r:id="rId5"/>
              </a:rPr>
              <a:t>https://www.facebook.com/100041997081050/posts/pfbid02zwmiAi8kqoNxngLxzbnAWNg2b7AwGPtjYp3oUK6anuFWx2zHRKuwpd96JmfoQGBcl</a:t>
            </a:r>
            <a:r>
              <a:rPr lang="en-US" sz="2186" dirty="0">
                <a:solidFill>
                  <a:prstClr val="black"/>
                </a:solidFill>
                <a:hlinkClick r:id="rId5"/>
              </a:rPr>
              <a:t>/</a:t>
            </a:r>
            <a:endParaRPr lang="ru-RU" sz="218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60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88" y="6261407"/>
            <a:ext cx="2960237" cy="2970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586" y="649769"/>
            <a:ext cx="6681846" cy="209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В рамках проекта "Читающая школа" проходит общение учащихся в школьной библиотеке "Веселые переменки " , где ребята рассказывают о своей любимой книге. </a:t>
            </a:r>
          </a:p>
          <a:p>
            <a:pPr algn="ctr"/>
            <a:r>
              <a:rPr lang="ru-RU" sz="2608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Цель: Стимулирование к чтению через обмен впечатлениями.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889" y="2764623"/>
            <a:ext cx="3213947" cy="3008360"/>
          </a:xfrm>
          <a:prstGeom prst="rect">
            <a:avLst/>
          </a:prstGeom>
        </p:spPr>
      </p:pic>
      <p:pic>
        <p:nvPicPr>
          <p:cNvPr id="9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95" y="2638845"/>
            <a:ext cx="3684345" cy="32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09" y="6145171"/>
            <a:ext cx="3318195" cy="30869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5200" y="8818834"/>
            <a:ext cx="4586525" cy="180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186" dirty="0">
              <a:hlinkClick r:id="rId7"/>
            </a:endParaRPr>
          </a:p>
          <a:p>
            <a:endParaRPr lang="kk-KZ" sz="2186" dirty="0">
              <a:hlinkClick r:id="rId7"/>
            </a:endParaRPr>
          </a:p>
          <a:p>
            <a:r>
              <a:rPr lang="en-US" sz="1521" dirty="0">
                <a:hlinkClick r:id="rId7"/>
              </a:rPr>
              <a:t>https://m.facebook.com/story.php?story_fbid=pfbid02z7cJv6f3bGcbcv9tFAquvnpwrs6jDZsdzdzxc6Kh7WXFiRB8mGgWuEsyB8Xq4c8fl&amp;id=100041997081050</a:t>
            </a:r>
            <a:endParaRPr lang="kk-KZ" sz="1521" dirty="0"/>
          </a:p>
          <a:p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1865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601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586" y="649769"/>
            <a:ext cx="6639441" cy="250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В рамках проекта "Читающая школа " фонд школьной библиотеки пополнился новой художественной и познавательной литературой. Окунуться в мир чудес и волшебства, узнать много интересного и нового в книжном мире,  читателям поможет книжная выставка "Новые книги»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103" y="3139715"/>
            <a:ext cx="4818456" cy="4818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668" y="3139715"/>
            <a:ext cx="5309327" cy="52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710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353860"/>
            <a:ext cx="7324996" cy="4801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                                    </a:t>
            </a:r>
            <a:r>
              <a:rPr lang="ru-RU" sz="2186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Буккроссинг</a:t>
            </a:r>
            <a: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- иначе говоря, обмен книгами. </a:t>
            </a:r>
          </a:p>
          <a:p>
            <a:pPr algn="just"/>
            <a: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Процесс происходит так: вы берёте книги, которые давно прочитали, и несете в открытую </a:t>
            </a:r>
            <a:r>
              <a:rPr lang="ru-RU" sz="2186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буккорссинг</a:t>
            </a:r>
            <a: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 зону. Там вас ожидают свободные полки в книжных шкафов, где можно оставить прочитанное и взять взамен новые, незнакомые книги.</a:t>
            </a:r>
            <a:b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</a:br>
            <a:r>
              <a:rPr lang="ru-RU" sz="2186" b="1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Цель: </a:t>
            </a:r>
            <a:r>
              <a:rPr lang="ru-RU" sz="2186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привлечения внимания современного ученика к книге, увеличение интереса к чтению с помощью современных интерактивных подходов, обеспечивающих открытость, доступность и удовлетворение читательских потребностей в новой литературе. Приглашаем ребят, которые хотят искать, учиться, заводить новых друзей. надеемся, что это будет способствовать более эффективному использованию свободного времени наших учеников и дальнейшему совершенствованию знаний, которые они получают в стенах школы.</a:t>
            </a:r>
          </a:p>
          <a:p>
            <a:pPr algn="just"/>
            <a:endParaRPr lang="ru-RU" sz="2186" dirty="0">
              <a:solidFill>
                <a:srgbClr val="0000F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07" y="3813567"/>
            <a:ext cx="4519231" cy="4519231"/>
          </a:xfrm>
          <a:prstGeom prst="rect">
            <a:avLst/>
          </a:prstGeom>
        </p:spPr>
      </p:pic>
      <p:pic>
        <p:nvPicPr>
          <p:cNvPr id="9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00" y="3813567"/>
            <a:ext cx="4844697" cy="47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65200" y="4417088"/>
            <a:ext cx="4586525" cy="584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r>
              <a:rPr lang="en-US" sz="1521" dirty="0">
                <a:hlinkClick r:id="rId5"/>
              </a:rPr>
              <a:t>https://m.facebook.com/story.php?story_fbid=pfbid07cAA2xYcSSixwMQjoZ2YN5MbnpSSP7V8Uw9QKQ8XAcnVejD4ekwLRr4q8JEcfw2Dl&amp;id=100041997081050</a:t>
            </a:r>
            <a:endParaRPr lang="kk-KZ" sz="1521" dirty="0"/>
          </a:p>
          <a:p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18794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601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4423" y="649769"/>
            <a:ext cx="5868152" cy="250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В рамках реализации проекта "Читающая школа" в школьной библиотеке организован уголок "</a:t>
            </a:r>
            <a:r>
              <a:rPr lang="ru-RU" sz="2608" dirty="0" err="1">
                <a:solidFill>
                  <a:srgbClr val="520C54"/>
                </a:solidFill>
                <a:latin typeface="Bahnschrift SemiBold Condensed" panose="020B0502040204020203" pitchFamily="34" charset="0"/>
              </a:rPr>
              <a:t>Буккроссинга</a:t>
            </a:r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" с целью привлечения детей к чтению.  Дети с радостью приносят прочитанные книжки,  делятся своими впечатлениями о прочитанном.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748" y="3496388"/>
            <a:ext cx="4449478" cy="4449478"/>
          </a:xfrm>
          <a:prstGeom prst="rect">
            <a:avLst/>
          </a:prstGeom>
        </p:spPr>
      </p:pic>
      <p:pic>
        <p:nvPicPr>
          <p:cNvPr id="7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63" y="3263650"/>
            <a:ext cx="4791949" cy="49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lfanit.ru/upload/iblock/2c3/2c3b2dc727e1e86d22dbe1ba1f4ab79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3518" y="7290200"/>
            <a:ext cx="4564117" cy="36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17757" y="8484208"/>
            <a:ext cx="3725863" cy="15988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21" dirty="0">
                <a:hlinkClick r:id="rId7"/>
              </a:rPr>
              <a:t>https://m.facebook.com/story.php?story_fbid=pfbid0nzqLJmbovs3JwSL93xN8CR7e1g9Ka58y4NpyHcvKfn7DZRptZSNLL5MCjLSA7j29l&amp;id=100041997081050</a:t>
            </a:r>
            <a:endParaRPr lang="kk-KZ" sz="1521" dirty="0"/>
          </a:p>
          <a:p>
            <a:endParaRPr lang="kk-KZ" sz="1521" dirty="0"/>
          </a:p>
          <a:p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10069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" y="0"/>
            <a:ext cx="7451725" cy="10477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726" y="5744491"/>
            <a:ext cx="3005733" cy="2839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2586" y="251883"/>
            <a:ext cx="6795925" cy="177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86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В рамках проекта "Читающая школа" в школьной библиотеке  с учащимися была проведена Акция: "Доктор " для книги. </a:t>
            </a:r>
          </a:p>
          <a:p>
            <a:r>
              <a:rPr lang="ru-RU" sz="2186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Цель: формирование у детей бережного отношения к книге. Обучение практическим навыкам  по ремонту книг, оказание помощи библиотекарю в уходе за книгами.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15008" y="2085783"/>
            <a:ext cx="3070895" cy="30708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13025" y="4417089"/>
            <a:ext cx="4216758" cy="6308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endParaRPr lang="kk-KZ" sz="2186" dirty="0"/>
          </a:p>
          <a:p>
            <a:pPr algn="just"/>
            <a:r>
              <a:rPr lang="en-US" sz="1521" dirty="0">
                <a:hlinkClick r:id="rId4"/>
              </a:rPr>
              <a:t>https://m.facebook.com/story.php?story_fbid=pfbid02sBiXdWsX2qc7WJLGzEoujp97u1c9SnKdhc9gdtPHjN4VSBMXw1qEFc42aoVi7qeal&amp;id=100041997081050</a:t>
            </a:r>
            <a:endParaRPr lang="kk-KZ" sz="1521" dirty="0"/>
          </a:p>
          <a:p>
            <a:pPr algn="just"/>
            <a:endParaRPr lang="ru-RU" sz="1521" dirty="0"/>
          </a:p>
        </p:txBody>
      </p:sp>
      <p:pic>
        <p:nvPicPr>
          <p:cNvPr id="12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51" y="1857110"/>
            <a:ext cx="3507809" cy="351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12" y="5740762"/>
            <a:ext cx="3394160" cy="30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552480" y="1390315"/>
            <a:ext cx="10867175" cy="241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56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Казахстане стартовал проект </a:t>
            </a:r>
          </a:p>
          <a:p>
            <a:pPr algn="ctr"/>
            <a:r>
              <a:rPr lang="ru-RU" sz="4056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sz="4056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77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77" dirty="0">
                <a:latin typeface="Times New Roman" pitchFamily="18" charset="0"/>
                <a:cs typeface="Times New Roman" pitchFamily="18" charset="0"/>
              </a:rPr>
            </a:br>
            <a:endParaRPr lang="ru-RU" sz="347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3472" y="3770744"/>
            <a:ext cx="6024268" cy="62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77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47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3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9150" y="4141741"/>
            <a:ext cx="6050717" cy="805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8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18" dirty="0">
                <a:latin typeface="Times New Roman" pitchFamily="18" charset="0"/>
                <a:cs typeface="Times New Roman" pitchFamily="18" charset="0"/>
              </a:rPr>
            </a:br>
            <a:endParaRPr lang="ru-RU" sz="231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3472" y="4550857"/>
            <a:ext cx="6024268" cy="894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8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7939" y="916389"/>
            <a:ext cx="6902512" cy="72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Проект «Читающая школа»</a:t>
            </a:r>
          </a:p>
          <a:p>
            <a:endParaRPr lang="ru-RU" sz="2173" dirty="0">
              <a:solidFill>
                <a:srgbClr val="7030A0"/>
              </a:solidFill>
            </a:endParaRP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Цель проекта: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Развитие культурной и читательской компетентности детей.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Задачи проекта:                                                                                                                                     1.  Развитие и сохранение культуры  детского  чтения  посредством участия в проекте « Читающая школа»;                                                            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2.   Пропагандировать семейное чтение;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3.  Запланировать мероприятия на читательскую активность в семье.</a:t>
            </a:r>
          </a:p>
          <a:p>
            <a:r>
              <a:rPr lang="ru-RU" sz="2173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4. Объединить усилия учителей-предметников, классных руководителей, библиотекаря в повышении читательской активности обучающихся, для реализации цели  проекта «Читающая школа».                                    </a:t>
            </a:r>
          </a:p>
          <a:p>
            <a:r>
              <a:rPr lang="ru-RU" sz="2173" dirty="0"/>
              <a:t> </a:t>
            </a:r>
          </a:p>
          <a:p>
            <a:r>
              <a:rPr lang="ru-RU" sz="2186" dirty="0"/>
              <a:t> </a:t>
            </a:r>
          </a:p>
          <a:p>
            <a:endParaRPr lang="ru-RU" sz="2186" dirty="0"/>
          </a:p>
          <a:p>
            <a:endParaRPr lang="ru-RU" sz="2186" dirty="0"/>
          </a:p>
          <a:p>
            <a:endParaRPr lang="ru-RU" sz="2186" dirty="0"/>
          </a:p>
          <a:p>
            <a:endParaRPr lang="ru-RU" sz="2186" dirty="0"/>
          </a:p>
          <a:p>
            <a:endParaRPr lang="ru-RU" sz="2186" dirty="0"/>
          </a:p>
          <a:p>
            <a:endParaRPr lang="ru-RU" sz="2186" dirty="0"/>
          </a:p>
        </p:txBody>
      </p:sp>
    </p:spTree>
    <p:extLst>
      <p:ext uri="{BB962C8B-B14F-4D97-AF65-F5344CB8AC3E}">
        <p14:creationId xmlns:p14="http://schemas.microsoft.com/office/powerpoint/2010/main" val="12845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138493" y="458844"/>
            <a:ext cx="9728709" cy="827975"/>
          </a:xfrm>
          <a:prstGeom prst="rect">
            <a:avLst/>
          </a:prstGeom>
        </p:spPr>
        <p:txBody>
          <a:bodyPr vert="horz" lIns="132475" tIns="66238" rIns="132475" bIns="66238" rtlCol="0" anchor="ctr">
            <a:noAutofit/>
          </a:bodyPr>
          <a:lstStyle/>
          <a:p>
            <a:pPr algn="ctr" defTabSz="1324750">
              <a:spcBef>
                <a:spcPct val="0"/>
              </a:spcBef>
              <a:defRPr/>
            </a:pPr>
            <a:endParaRPr lang="ru-RU" sz="4056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" y="0"/>
            <a:ext cx="7451725" cy="10439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44" y="3332621"/>
            <a:ext cx="4481059" cy="439082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4971" y="458843"/>
            <a:ext cx="7246754" cy="250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По плану проекта "Читающая школа" совместно с учителями организованно ежедневное 15-минутное чтение книг детьми на переменах.  </a:t>
            </a:r>
          </a:p>
          <a:p>
            <a:pPr algn="ctr"/>
            <a:r>
              <a:rPr lang="ru-RU" sz="2608" dirty="0">
                <a:solidFill>
                  <a:srgbClr val="520C54"/>
                </a:solidFill>
                <a:latin typeface="Bahnschrift SemiBold Condensed" panose="020B0502040204020203" pitchFamily="34" charset="0"/>
              </a:rPr>
              <a:t>Цель: привить навык ежедневного чтения литературы всеми учащимися школы.  Повышение значимости книги и читательской активности.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90" y="3106757"/>
            <a:ext cx="5114022" cy="505164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 rot="10800000" flipV="1">
            <a:off x="2473989" y="5374829"/>
            <a:ext cx="4851006" cy="4173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endParaRPr lang="kk-KZ" sz="1521" dirty="0">
              <a:hlinkClick r:id="rId5"/>
            </a:endParaRPr>
          </a:p>
          <a:p>
            <a:r>
              <a:rPr lang="en-US" sz="1521" dirty="0">
                <a:hlinkClick r:id="rId5"/>
              </a:rPr>
              <a:t>https://m.facebook.com/story.php?story_fbid=pfbid07cAA2xYcSSixwMQjoZ2YN5MbnpSSP7V8Uw9QKQ8XAcnVejD4ekwLRr4q8JEcfw2Dl&amp;id=100041997081050</a:t>
            </a:r>
            <a:endParaRPr lang="kk-KZ" sz="1521" dirty="0"/>
          </a:p>
          <a:p>
            <a:endParaRPr lang="en-US" sz="218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26"/>
            <a:ext cx="6464333" cy="99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2117" y="838147"/>
            <a:ext cx="6128389" cy="62033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Ожидаемые результаты: </a:t>
            </a:r>
            <a:r>
              <a:rPr lang="ru-RU" sz="2608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ru-RU" sz="2608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                        </a:t>
            </a:r>
            <a:endParaRPr lang="ru-RU" sz="2608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608" b="1" dirty="0">
                <a:solidFill>
                  <a:srgbClr val="7030A0"/>
                </a:solidFill>
              </a:rPr>
              <a:t> </a:t>
            </a:r>
            <a:r>
              <a:rPr lang="ru-RU" sz="2608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 </a:t>
            </a:r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привлечение обучающихся в школьную библиотеку, повышение читательской активности;</a:t>
            </a:r>
          </a:p>
          <a:p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608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 </a:t>
            </a:r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увеличение количества посещений в школьную библиотеку;</a:t>
            </a:r>
          </a:p>
          <a:p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-  повышение престижа чтения и совершенствование культуры чтения среди обучающихся;</a:t>
            </a:r>
          </a:p>
          <a:p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-  повышение устойчивого интереса к книге как первоисточнику;</a:t>
            </a:r>
          </a:p>
          <a:p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-  возрождение  и развитие  духовно-нравственной культуры обучающихся школы;                                                                                            </a:t>
            </a:r>
          </a:p>
          <a:p>
            <a:r>
              <a:rPr lang="ru-RU" sz="2608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 повышение активности обучающихся школы в подготовке и проведении библиотечных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3803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1725" cy="10439400"/>
          </a:xfrm>
        </p:spPr>
      </p:pic>
      <p:sp>
        <p:nvSpPr>
          <p:cNvPr id="6" name="Прямоугольник 5"/>
          <p:cNvSpPr/>
          <p:nvPr/>
        </p:nvSpPr>
        <p:spPr>
          <a:xfrm>
            <a:off x="804826" y="838148"/>
            <a:ext cx="6623756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проекта «Читающая школа»  </a:t>
            </a:r>
            <a:b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8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проводятся мероприятия:</a:t>
            </a:r>
            <a:endParaRPr lang="ru-RU" sz="2608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984" y="2544326"/>
            <a:ext cx="6623756" cy="41056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1. Книжные, тематические выставки по разным темам.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2.Участие в районном конкурсе «</a:t>
            </a:r>
            <a:r>
              <a:rPr lang="ru-RU" sz="2608" b="1" dirty="0" err="1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3.Участие в акции «</a:t>
            </a:r>
            <a:r>
              <a:rPr lang="ru-RU" sz="2608" b="1" dirty="0" err="1">
                <a:latin typeface="Times New Roman" pitchFamily="18" charset="0"/>
                <a:cs typeface="Times New Roman" pitchFamily="18" charset="0"/>
              </a:rPr>
              <a:t>Буккросинг</a:t>
            </a: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4.Акция  «Читающий класс».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5.Акция   «Читающая семья».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6.Акция  «Читающая перемена».</a:t>
            </a:r>
          </a:p>
          <a:p>
            <a:pPr>
              <a:buFont typeface="Wingdings" pitchFamily="2" charset="2"/>
              <a:buChar char="ü"/>
            </a:pP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7. Участие в </a:t>
            </a:r>
            <a:r>
              <a:rPr lang="ru-RU" sz="2608" b="1" dirty="0" err="1">
                <a:latin typeface="Times New Roman" pitchFamily="18" charset="0"/>
                <a:cs typeface="Times New Roman" pitchFamily="18" charset="0"/>
              </a:rPr>
              <a:t>челлендже</a:t>
            </a:r>
            <a:r>
              <a:rPr lang="ru-RU" sz="2608" b="1" dirty="0">
                <a:latin typeface="Times New Roman" pitchFamily="18" charset="0"/>
                <a:cs typeface="Times New Roman" pitchFamily="18" charset="0"/>
              </a:rPr>
              <a:t>  «Моя любимая книга».</a:t>
            </a:r>
          </a:p>
        </p:txBody>
      </p:sp>
    </p:spTree>
    <p:extLst>
      <p:ext uri="{BB962C8B-B14F-4D97-AF65-F5344CB8AC3E}">
        <p14:creationId xmlns:p14="http://schemas.microsoft.com/office/powerpoint/2010/main" val="1897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51725" cy="1043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4" y="2090019"/>
            <a:ext cx="3330047" cy="53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93" y="2090019"/>
            <a:ext cx="3481340" cy="516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9149" y="1072873"/>
            <a:ext cx="5789910" cy="102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42" dirty="0"/>
              <a:t> </a:t>
            </a:r>
            <a:r>
              <a:rPr lang="ru-RU" sz="3042" b="1" dirty="0">
                <a:solidFill>
                  <a:schemeClr val="accent6">
                    <a:lumMod val="75000"/>
                  </a:schemeClr>
                </a:solidFill>
              </a:rPr>
              <a:t>План мероприятии по проекту «Читающая школа»</a:t>
            </a:r>
          </a:p>
        </p:txBody>
      </p:sp>
    </p:spTree>
    <p:extLst>
      <p:ext uri="{BB962C8B-B14F-4D97-AF65-F5344CB8AC3E}">
        <p14:creationId xmlns:p14="http://schemas.microsoft.com/office/powerpoint/2010/main" val="35224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697" y="55726"/>
            <a:ext cx="6706553" cy="1655939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1724" cy="1043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74" y="1619300"/>
            <a:ext cx="6034937" cy="756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9149" y="524585"/>
            <a:ext cx="5953844" cy="894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8" b="1" dirty="0">
                <a:solidFill>
                  <a:schemeClr val="accent6">
                    <a:lumMod val="75000"/>
                  </a:schemeClr>
                </a:solidFill>
              </a:rPr>
              <a:t>Отчет по проекту </a:t>
            </a:r>
          </a:p>
          <a:p>
            <a:pPr algn="ctr"/>
            <a:r>
              <a:rPr lang="ru-RU" sz="2608" b="1" dirty="0">
                <a:solidFill>
                  <a:schemeClr val="accent6">
                    <a:lumMod val="75000"/>
                  </a:schemeClr>
                </a:solidFill>
              </a:rPr>
              <a:t>«Читающая школа</a:t>
            </a:r>
            <a:r>
              <a:rPr lang="ru-RU" sz="2186" b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876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48865" cy="10439400"/>
          </a:xfrm>
          <a:prstGeom prst="rect">
            <a:avLst/>
          </a:prstGeom>
        </p:spPr>
      </p:pic>
      <p:sp>
        <p:nvSpPr>
          <p:cNvPr id="7" name="AutoShape 2" descr="blob:https://web.whatsapp.com/a7f36643-ac0e-409c-a460-e2f7c382a3a5"/>
          <p:cNvSpPr>
            <a:spLocks noChangeAspect="1" noChangeArrowheads="1"/>
          </p:cNvSpPr>
          <p:nvPr/>
        </p:nvSpPr>
        <p:spPr bwMode="auto">
          <a:xfrm>
            <a:off x="169043" y="94914"/>
            <a:ext cx="331188" cy="3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9356" tIns="49678" rIns="99356" bIns="49678" numCol="1" anchor="t" anchorCtr="0" compatLnSpc="1">
            <a:prstTxWarp prst="textNoShape">
              <a:avLst/>
            </a:prstTxWarp>
          </a:bodyPr>
          <a:lstStyle/>
          <a:p>
            <a:endParaRPr lang="ru-RU" sz="2186"/>
          </a:p>
        </p:txBody>
      </p:sp>
      <p:sp>
        <p:nvSpPr>
          <p:cNvPr id="6" name="Прямоугольник 5"/>
          <p:cNvSpPr/>
          <p:nvPr/>
        </p:nvSpPr>
        <p:spPr>
          <a:xfrm>
            <a:off x="1" y="1"/>
            <a:ext cx="7282682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ОТЧЕТ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о работе библиотеки  по проекту «Читающая школа»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«КГУ ОШ № 15» с. Трудовое за  2022 учебный год.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      </a:t>
            </a:r>
          </a:p>
          <a:p>
            <a:r>
              <a:rPr lang="ru-RU" sz="2400" dirty="0">
                <a:latin typeface="Bahnschrift SemiBold Condensed" panose="020B0502040204020203" pitchFamily="34" charset="0"/>
              </a:rPr>
              <a:t>       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По поручению главы государства </a:t>
            </a:r>
            <a:r>
              <a:rPr lang="ru-RU" sz="2400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Касыма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Жомарта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Токаева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министерством образования и науки разработан проект «Читающая школа</a:t>
            </a:r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»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Участники проекта :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Школа- библиотека- семья , действует данный проект с 2021 года 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ЦЕЛЬ проекта : 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Привлечение детей к чтению</a:t>
            </a:r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Повышение уровня читательской культуры обучающихся, роста их читательской активности и создание условий для популяризации чтения</a:t>
            </a:r>
          </a:p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ЗАДАЧИ проекта: </a:t>
            </a:r>
          </a:p>
          <a:p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1. Развитие и сохранение культуры детского чтения посредством участия в проекте «Читающая школа»</a:t>
            </a:r>
          </a:p>
          <a:p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2. Пропаганда семейного чтения</a:t>
            </a:r>
          </a:p>
          <a:p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3. Повышение читательской </a:t>
            </a:r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активности</a:t>
            </a:r>
          </a:p>
          <a:p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Для продвижения проекта в школе разработаны и проводятся следующие мероприятия :</a:t>
            </a:r>
          </a:p>
          <a:p>
            <a:pPr algn="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-Оформляются выставки по пропаганде книги: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  <a:p>
            <a:pPr algn="r"/>
            <a:r>
              <a:rPr lang="ru-RU" sz="2400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«Моя </a:t>
            </a:r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любимая книга»</a:t>
            </a:r>
          </a:p>
          <a:p>
            <a:pPr algn="r"/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«Советуем прочитать»</a:t>
            </a:r>
          </a:p>
          <a:p>
            <a:pPr algn="r"/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«По страницам интересных книг»</a:t>
            </a:r>
          </a:p>
          <a:p>
            <a:pPr algn="r"/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«Читаем казахские народные сказки»</a:t>
            </a:r>
          </a:p>
          <a:p>
            <a:pPr algn="r"/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«Книжная неделя»</a:t>
            </a:r>
          </a:p>
          <a:p>
            <a:pPr algn="r"/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«Волшебный мир сказок»</a:t>
            </a:r>
          </a:p>
          <a:p>
            <a:r>
              <a:rPr lang="ru-RU" sz="24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67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94844"/>
            <a:ext cx="7451725" cy="11859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462" y="-828972"/>
            <a:ext cx="7139969" cy="8762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-Проводятся конкурсы выразительного чтения среди учащихся: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«Чтение вслух»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«Громкие чтения»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«Читающие перемены»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 Проводятся викторины по сказкам: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«В гостях у сказки»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«Отгадай сказочного героя</a:t>
            </a:r>
            <a:r>
              <a:rPr lang="ru-RU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»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Проводятся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конкурсы «Лучший читатель класса», «Читатель года школы»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Привлечение родителей к мероприятиям для реализации проекта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: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- «Самая читающая семья»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-Наша домашняя библиотека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-Акция «Читающая семья- читающий ребенок»</a:t>
            </a:r>
          </a:p>
          <a:p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- Читательский марафон «Читаем книги года» посвященная акции «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Бір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ел-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бір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кітап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» </a:t>
            </a:r>
          </a:p>
          <a:p>
            <a:pPr algn="just"/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	В 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предверии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юбилея (150 лет со дня рождения) Ахмета 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Байтурсынова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учащимся была представлена выставка о жизни и творчестве выдающегося деятеля</a:t>
            </a:r>
          </a:p>
          <a:p>
            <a:pPr algn="just"/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	К юбилею (100лет со дня рождения) отважной пулеметчицы, Героя Советского союза 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Маншук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Маметовой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«Шагнувшая в бессмертие».</a:t>
            </a:r>
          </a:p>
          <a:p>
            <a:pPr algn="just"/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Во время осенних каникул был проведен марафон  «Читаем книги на каникулах». Дети были отмечены сертификатами участников, а родители благодарственными письмами</a:t>
            </a:r>
            <a:r>
              <a:rPr lang="ru-RU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В рамках реализации проекта «Читающая школа в библиотеке действует проект "</a:t>
            </a:r>
            <a:r>
              <a:rPr lang="ru-RU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Буккросинг</a:t>
            </a:r>
            <a:r>
              <a:rPr lang="ru-RU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» который создан для привлечения внимания детей к книге, демонстрации ее современности и многогранности. Основная цель проекта — привлечение внимания современного ученика к книге, увеличение интереса к чтению с помощью современных интерактивных подходов.</a:t>
            </a:r>
          </a:p>
          <a:p>
            <a:pPr algn="just"/>
            <a:endParaRPr lang="ru-RU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14294" cy="1043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586" y="64539"/>
            <a:ext cx="7313715" cy="4427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Во время каникул прошел день общения в школьной библиотеке «Я с книгой открываю мир».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Разработаны памятки чтения, читательский дневник для повышения интереса учащихся к чтению книг.     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  	 В рамках проекта «Читающая школа» в школе  действует 15-минутный учебный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проект «Читающие перемены» под девизом “Читают все!”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  	Школьная библиотека  начала обновляться новой литературой   на гос. языке, познавательной литературой, сказками. Заметно вырос показатель по посещаемости и читаемости детей.</a:t>
            </a: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    	Школа располагает достаточным количеством методической литературы, интерактивного оборудования, позволяющего реализовать проектный и исследовательский подход к обучению и развитию детей и подростков, организовать индивидуальную и групповую работу в рамках проекта «Читающая школа».</a:t>
            </a:r>
          </a:p>
        </p:txBody>
      </p:sp>
    </p:spTree>
    <p:extLst>
      <p:ext uri="{BB962C8B-B14F-4D97-AF65-F5344CB8AC3E}">
        <p14:creationId xmlns:p14="http://schemas.microsoft.com/office/powerpoint/2010/main" val="40317614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22618</TotalTime>
  <Words>940</Words>
  <Application>Microsoft Office PowerPoint</Application>
  <PresentationFormat>Произвольный</PresentationFormat>
  <Paragraphs>163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Bahnschrift SemiBold Condensed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comp8</dc:creator>
  <cp:lastModifiedBy>оса</cp:lastModifiedBy>
  <cp:revision>114</cp:revision>
  <cp:lastPrinted>2022-11-16T09:36:14Z</cp:lastPrinted>
  <dcterms:created xsi:type="dcterms:W3CDTF">2021-04-26T05:42:11Z</dcterms:created>
  <dcterms:modified xsi:type="dcterms:W3CDTF">2022-11-28T07:04:15Z</dcterms:modified>
</cp:coreProperties>
</file>