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9" r:id="rId3"/>
    <p:sldId id="267" r:id="rId4"/>
    <p:sldId id="265" r:id="rId5"/>
    <p:sldId id="270" r:id="rId6"/>
    <p:sldId id="274" r:id="rId7"/>
    <p:sldId id="272" r:id="rId8"/>
    <p:sldId id="261" r:id="rId9"/>
    <p:sldId id="263" r:id="rId10"/>
    <p:sldId id="260" r:id="rId11"/>
    <p:sldId id="258" r:id="rId12"/>
    <p:sldId id="27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2214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er\Desktop\&#1084;&#1077;&#1076;%20&#1082;&#1083;&#1072;&#1089;&#1089;\&#1087;&#1089;&#1080;%20&#1093;&#1086;&#1083;&#1086;&#1075;&#1080;&#1095;&#1077;&#1089;&#1082;&#1080;&#1081;%20&#1090;&#1080;&#1087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</c:f>
              <c:strCache>
                <c:ptCount val="1"/>
                <c:pt idx="0">
                  <c:v>Сфера исскуства</c:v>
                </c:pt>
              </c:strCache>
            </c:strRef>
          </c:tx>
          <c:invertIfNegative val="0"/>
          <c:val>
            <c:numRef>
              <c:f>Лист1!$B$1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69-4182-B345-943164A6FDBB}"/>
            </c:ext>
          </c:extLst>
        </c:ser>
        <c:ser>
          <c:idx val="1"/>
          <c:order val="1"/>
          <c:tx>
            <c:strRef>
              <c:f>Лист1!$A$2</c:f>
              <c:strCache>
                <c:ptCount val="1"/>
                <c:pt idx="0">
                  <c:v>Сфера технический интересов</c:v>
                </c:pt>
              </c:strCache>
            </c:strRef>
          </c:tx>
          <c:invertIfNegative val="0"/>
          <c:val>
            <c:numRef>
              <c:f>Лист1!$B$2</c:f>
              <c:numCache>
                <c:formatCode>General</c:formatCode>
                <c:ptCount val="1"/>
                <c:pt idx="0">
                  <c:v>107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69-4182-B345-943164A6FDBB}"/>
            </c:ext>
          </c:extLst>
        </c:ser>
        <c:ser>
          <c:idx val="2"/>
          <c:order val="2"/>
          <c:tx>
            <c:strRef>
              <c:f>Лист1!$A$3</c:f>
              <c:strCache>
                <c:ptCount val="1"/>
                <c:pt idx="0">
                  <c:v>Сфера работы с людьми</c:v>
                </c:pt>
              </c:strCache>
            </c:strRef>
          </c:tx>
          <c:invertIfNegative val="0"/>
          <c:val>
            <c:numRef>
              <c:f>Лист1!$B$3</c:f>
              <c:numCache>
                <c:formatCode>General</c:formatCode>
                <c:ptCount val="1"/>
                <c:pt idx="0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69-4182-B345-943164A6FDBB}"/>
            </c:ext>
          </c:extLst>
        </c:ser>
        <c:ser>
          <c:idx val="3"/>
          <c:order val="3"/>
          <c:tx>
            <c:strRef>
              <c:f>Лист1!$A$4</c:f>
              <c:strCache>
                <c:ptCount val="1"/>
                <c:pt idx="0">
                  <c:v>Сфера умственного ума </c:v>
                </c:pt>
              </c:strCache>
            </c:strRef>
          </c:tx>
          <c:invertIfNegative val="0"/>
          <c:val>
            <c:numRef>
              <c:f>Лист1!$B$4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369-4182-B345-943164A6FDBB}"/>
            </c:ext>
          </c:extLst>
        </c:ser>
        <c:ser>
          <c:idx val="4"/>
          <c:order val="4"/>
          <c:tx>
            <c:strRef>
              <c:f>Лист1!$A$5</c:f>
              <c:strCache>
                <c:ptCount val="1"/>
                <c:pt idx="0">
                  <c:v>Сфера физического труда</c:v>
                </c:pt>
              </c:strCache>
            </c:strRef>
          </c:tx>
          <c:invertIfNegative val="0"/>
          <c:val>
            <c:numRef>
              <c:f>Лист1!$B$5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69-4182-B345-943164A6FDBB}"/>
            </c:ext>
          </c:extLst>
        </c:ser>
        <c:ser>
          <c:idx val="5"/>
          <c:order val="5"/>
          <c:tx>
            <c:strRef>
              <c:f>Лист1!$A$6</c:f>
              <c:strCache>
                <c:ptCount val="1"/>
                <c:pt idx="0">
                  <c:v>Сфера материальных истересов</c:v>
                </c:pt>
              </c:strCache>
            </c:strRef>
          </c:tx>
          <c:invertIfNegative val="0"/>
          <c:val>
            <c:numRef>
              <c:f>Лист1!$B$6</c:f>
              <c:numCache>
                <c:formatCode>General</c:formatCode>
                <c:ptCount val="1"/>
                <c:pt idx="0">
                  <c:v>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369-4182-B345-943164A6FD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328512"/>
        <c:axId val="140489472"/>
      </c:barChart>
      <c:catAx>
        <c:axId val="139328512"/>
        <c:scaling>
          <c:orientation val="minMax"/>
        </c:scaling>
        <c:delete val="1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Склонности  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0.27689043004883518"/>
              <c:y val="0.8399611977270014"/>
            </c:manualLayout>
          </c:layout>
          <c:overlay val="0"/>
        </c:title>
        <c:majorTickMark val="none"/>
        <c:minorTickMark val="none"/>
        <c:tickLblPos val="nextTo"/>
        <c:crossAx val="140489472"/>
        <c:crosses val="autoZero"/>
        <c:auto val="1"/>
        <c:lblAlgn val="ctr"/>
        <c:lblOffset val="100"/>
        <c:noMultiLvlLbl val="0"/>
      </c:catAx>
      <c:valAx>
        <c:axId val="1404894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kk-KZ" dirty="0" smtClean="0"/>
                  <a:t>Колличество</a:t>
                </a:r>
                <a:r>
                  <a:rPr lang="kk-KZ" baseline="0" dirty="0" smtClean="0"/>
                  <a:t> детей</a:t>
                </a:r>
                <a:endParaRPr lang="ru-RU" dirty="0"/>
              </a:p>
            </c:rich>
          </c:tx>
          <c:layout>
            <c:manualLayout>
              <c:xMode val="edge"/>
              <c:yMode val="edge"/>
              <c:x val="4.6009380600223165E-2"/>
              <c:y val="0.2374057203520596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393285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7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Медицинский колледж</c:v>
                </c:pt>
              </c:strCache>
            </c:strRef>
          </c:tx>
          <c:invertIfNegative val="0"/>
          <c:cat>
            <c:strRef>
              <c:f>Лист1!$B$1:$D$1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Лист1!$B$2:$D$2</c:f>
              <c:numCache>
                <c:formatCode>General</c:formatCode>
                <c:ptCount val="3"/>
                <c:pt idx="0">
                  <c:v>5</c:v>
                </c:pt>
                <c:pt idx="1">
                  <c:v>3</c:v>
                </c:pt>
                <c:pt idx="2">
                  <c:v>7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Медицинский университет</c:v>
                </c:pt>
              </c:strCache>
            </c:strRef>
          </c:tx>
          <c:invertIfNegative val="0"/>
          <c:cat>
            <c:strRef>
              <c:f>Лист1!$B$1:$D$1</c:f>
              <c:strCache>
                <c:ptCount val="3"/>
                <c:pt idx="0">
                  <c:v>2020-2021</c:v>
                </c:pt>
                <c:pt idx="1">
                  <c:v>2021-2022</c:v>
                </c:pt>
                <c:pt idx="2">
                  <c:v>2022-2023</c:v>
                </c:pt>
              </c:strCache>
            </c:strRef>
          </c:cat>
          <c:val>
            <c:numRef>
              <c:f>Лист1!$B$3:$D$3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83808"/>
        <c:axId val="184065408"/>
      </c:barChart>
      <c:catAx>
        <c:axId val="30583808"/>
        <c:scaling>
          <c:orientation val="minMax"/>
        </c:scaling>
        <c:delete val="0"/>
        <c:axPos val="b"/>
        <c:majorTickMark val="none"/>
        <c:minorTickMark val="none"/>
        <c:tickLblPos val="nextTo"/>
        <c:crossAx val="184065408"/>
        <c:crosses val="autoZero"/>
        <c:auto val="1"/>
        <c:lblAlgn val="ctr"/>
        <c:lblOffset val="100"/>
        <c:noMultiLvlLbl val="0"/>
      </c:catAx>
      <c:valAx>
        <c:axId val="18406540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900"/>
                </a:pPr>
                <a:r>
                  <a:rPr lang="ru-RU" sz="900" dirty="0"/>
                  <a:t>Количество детей </a:t>
                </a:r>
                <a:endParaRPr lang="ru-RU" sz="900" dirty="0" smtClean="0"/>
              </a:p>
              <a:p>
                <a:pPr>
                  <a:defRPr sz="900"/>
                </a:pPr>
                <a:r>
                  <a:rPr lang="ru-RU" sz="900" dirty="0" smtClean="0"/>
                  <a:t>поступивших</a:t>
                </a:r>
                <a:r>
                  <a:rPr lang="ru-RU" sz="900" baseline="0" dirty="0" smtClean="0"/>
                  <a:t> </a:t>
                </a:r>
                <a:r>
                  <a:rPr lang="ru-RU" sz="900" dirty="0" smtClean="0"/>
                  <a:t>на </a:t>
                </a:r>
                <a:r>
                  <a:rPr lang="ru-RU" sz="900" dirty="0"/>
                  <a:t>медицинские специальности</a:t>
                </a:r>
              </a:p>
            </c:rich>
          </c:tx>
          <c:layout>
            <c:manualLayout>
              <c:xMode val="edge"/>
              <c:yMode val="edge"/>
              <c:x val="7.1785947791085519E-2"/>
              <c:y val="0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305838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8139CE-15FA-432A-9263-C3FAED547D24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</dgm:pt>
    <dgm:pt modelId="{E0380102-A94B-480E-A8FC-F5320169F155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ОРГАНИЗАЦИОННО-ДИАГНОСТИЧЕСКИЙ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900" b="1" dirty="0" smtClean="0">
              <a:latin typeface="Times New Roman" pitchFamily="18" charset="0"/>
              <a:cs typeface="Times New Roman" pitchFamily="18" charset="0"/>
            </a:rPr>
            <a:t>(анкетирование  учащихся)</a:t>
          </a:r>
          <a:endParaRPr lang="ru-RU" sz="900" b="1" dirty="0">
            <a:latin typeface="Times New Roman" pitchFamily="18" charset="0"/>
            <a:cs typeface="Times New Roman" pitchFamily="18" charset="0"/>
          </a:endParaRPr>
        </a:p>
      </dgm:t>
    </dgm:pt>
    <dgm:pt modelId="{F986B0DE-AA41-422D-840F-76C011C8D20D}" type="parTrans" cxnId="{BB250BC0-4511-4049-B0FB-0A0CCD0819B8}">
      <dgm:prSet/>
      <dgm:spPr/>
      <dgm:t>
        <a:bodyPr/>
        <a:lstStyle/>
        <a:p>
          <a:endParaRPr lang="ru-RU"/>
        </a:p>
      </dgm:t>
    </dgm:pt>
    <dgm:pt modelId="{629FF435-A898-4C54-97F1-E1FBA5B11FE7}" type="sibTrans" cxnId="{BB250BC0-4511-4049-B0FB-0A0CCD0819B8}">
      <dgm:prSet/>
      <dgm:spPr/>
      <dgm:t>
        <a:bodyPr/>
        <a:lstStyle/>
        <a:p>
          <a:endParaRPr lang="ru-RU"/>
        </a:p>
      </dgm:t>
    </dgm:pt>
    <dgm:pt modelId="{787E53ED-89AF-4463-A68D-4C20E6002F8D}">
      <dgm:prSet phldrT="[Текст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РАЗРАБОТКА ПЛАНА РЕАЛИЗАЦИИ «ШАГ В МЕДИЦИНУ» 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595A6679-E868-41C0-9C7B-3B37CBA1CEF5}" type="parTrans" cxnId="{37879C18-80B1-49E7-B7D4-E55D6F481460}">
      <dgm:prSet/>
      <dgm:spPr/>
      <dgm:t>
        <a:bodyPr/>
        <a:lstStyle/>
        <a:p>
          <a:endParaRPr lang="ru-RU"/>
        </a:p>
      </dgm:t>
    </dgm:pt>
    <dgm:pt modelId="{CAC492E1-B634-4F95-89B0-8385A6B5BA47}" type="sibTrans" cxnId="{37879C18-80B1-49E7-B7D4-E55D6F481460}">
      <dgm:prSet/>
      <dgm:spPr/>
      <dgm:t>
        <a:bodyPr/>
        <a:lstStyle/>
        <a:p>
          <a:endParaRPr lang="ru-RU"/>
        </a:p>
      </dgm:t>
    </dgm:pt>
    <dgm:pt modelId="{28042FAF-A693-4C06-B763-1F74AEA68C8E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ПРОФООРИЕНТАЦИОННАЯ РАБОТА С УЧАЩИМИСЯ И ЗАКЛЮЧЕНИЕ МЕМОРАНДУМА С ЧУ «ТВМК»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46116D18-F1C4-4E3A-B0D5-5B8E300B4988}" type="parTrans" cxnId="{D2C8ACA3-D4C8-4E0A-8BBA-72E3AB830EE6}">
      <dgm:prSet/>
      <dgm:spPr/>
      <dgm:t>
        <a:bodyPr/>
        <a:lstStyle/>
        <a:p>
          <a:endParaRPr lang="ru-RU"/>
        </a:p>
      </dgm:t>
    </dgm:pt>
    <dgm:pt modelId="{8BD94F01-B501-4C9B-88D9-8544C992FAAA}" type="sibTrans" cxnId="{D2C8ACA3-D4C8-4E0A-8BBA-72E3AB830EE6}">
      <dgm:prSet/>
      <dgm:spPr/>
      <dgm:t>
        <a:bodyPr/>
        <a:lstStyle/>
        <a:p>
          <a:endParaRPr lang="ru-RU"/>
        </a:p>
      </dgm:t>
    </dgm:pt>
    <dgm:pt modelId="{B914E1C9-87F4-4CC2-A219-EE4F3A2576BB}">
      <dgm:prSet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ВНЕУРОЧНАЯ И ПРОЕКТНАЯ ДЕЯТЕЛЬНОСТЬ УЧАЩИХСЯ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A38D7475-9E25-4F82-8837-2F7BB285A49B}" type="parTrans" cxnId="{4A5B6E14-23C4-4B77-B1C8-DFE14A8F4549}">
      <dgm:prSet/>
      <dgm:spPr/>
      <dgm:t>
        <a:bodyPr/>
        <a:lstStyle/>
        <a:p>
          <a:endParaRPr lang="ru-RU"/>
        </a:p>
      </dgm:t>
    </dgm:pt>
    <dgm:pt modelId="{6F4E41E1-2BC7-4DC2-BA3D-43BBFC7F3CD7}" type="sibTrans" cxnId="{4A5B6E14-23C4-4B77-B1C8-DFE14A8F4549}">
      <dgm:prSet/>
      <dgm:spPr/>
      <dgm:t>
        <a:bodyPr/>
        <a:lstStyle/>
        <a:p>
          <a:endParaRPr lang="ru-RU"/>
        </a:p>
      </dgm:t>
    </dgm:pt>
    <dgm:pt modelId="{B71B4AB4-C621-4467-849E-30D52A62D997}">
      <dgm:prSet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ОЦЕНКА ЭФФЕКТИВНОСТИ РЕАЛИЗАЦИИ  «МЕДИЦИНСКИЙ КЛАСС»</a:t>
          </a:r>
        </a:p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(анализ трудоустройства)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A46BCC81-6A6A-462B-B05C-C0BDABA4F931}" type="parTrans" cxnId="{964625B7-FFD7-442C-B75A-B748D4DCC625}">
      <dgm:prSet/>
      <dgm:spPr/>
      <dgm:t>
        <a:bodyPr/>
        <a:lstStyle/>
        <a:p>
          <a:endParaRPr lang="ru-RU"/>
        </a:p>
      </dgm:t>
    </dgm:pt>
    <dgm:pt modelId="{DB985AB5-5283-480A-8711-CE9056DC7A6A}" type="sibTrans" cxnId="{964625B7-FFD7-442C-B75A-B748D4DCC625}">
      <dgm:prSet/>
      <dgm:spPr/>
      <dgm:t>
        <a:bodyPr/>
        <a:lstStyle/>
        <a:p>
          <a:endParaRPr lang="ru-RU"/>
        </a:p>
      </dgm:t>
    </dgm:pt>
    <dgm:pt modelId="{693783FC-D9C3-41EF-8FAA-92A9BF2C6EF2}" type="pres">
      <dgm:prSet presAssocID="{208139CE-15FA-432A-9263-C3FAED547D24}" presName="CompostProcess" presStyleCnt="0">
        <dgm:presLayoutVars>
          <dgm:dir/>
          <dgm:resizeHandles val="exact"/>
        </dgm:presLayoutVars>
      </dgm:prSet>
      <dgm:spPr/>
    </dgm:pt>
    <dgm:pt modelId="{03FCB6B5-B114-4F8A-A324-D19BF2DEB192}" type="pres">
      <dgm:prSet presAssocID="{208139CE-15FA-432A-9263-C3FAED547D24}" presName="arrow" presStyleLbl="bgShp" presStyleIdx="0" presStyleCnt="1"/>
      <dgm:spPr/>
    </dgm:pt>
    <dgm:pt modelId="{A9D50A1C-1D24-40B1-9E7F-FD30C3CE4C62}" type="pres">
      <dgm:prSet presAssocID="{208139CE-15FA-432A-9263-C3FAED547D24}" presName="linearProcess" presStyleCnt="0"/>
      <dgm:spPr/>
    </dgm:pt>
    <dgm:pt modelId="{F85E67C2-BCC1-4646-8A13-CBE32AC32378}" type="pres">
      <dgm:prSet presAssocID="{E0380102-A94B-480E-A8FC-F5320169F155}" presName="textNode" presStyleLbl="node1" presStyleIdx="0" presStyleCnt="5" custScaleX="110000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E0DE70-85D1-494D-98B4-9B32FFF93DD8}" type="pres">
      <dgm:prSet presAssocID="{629FF435-A898-4C54-97F1-E1FBA5B11FE7}" presName="sibTrans" presStyleCnt="0"/>
      <dgm:spPr/>
    </dgm:pt>
    <dgm:pt modelId="{A3C18B51-394F-4D34-B29C-B31290F1E9F2}" type="pres">
      <dgm:prSet presAssocID="{787E53ED-89AF-4463-A68D-4C20E6002F8D}" presName="textNode" presStyleLbl="node1" presStyleIdx="1" presStyleCnt="5" custScaleX="110000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095AF2-67C9-4AED-A974-00AE4FE6FCE4}" type="pres">
      <dgm:prSet presAssocID="{CAC492E1-B634-4F95-89B0-8385A6B5BA47}" presName="sibTrans" presStyleCnt="0"/>
      <dgm:spPr/>
    </dgm:pt>
    <dgm:pt modelId="{C25C26BB-7686-447E-BEFE-2EE35B68DA0A}" type="pres">
      <dgm:prSet presAssocID="{28042FAF-A693-4C06-B763-1F74AEA68C8E}" presName="textNode" presStyleLbl="node1" presStyleIdx="2" presStyleCnt="5" custScaleX="110000" custScaleY="11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21ACD5-2EE0-484F-87F2-DD2F4C1D56A0}" type="pres">
      <dgm:prSet presAssocID="{8BD94F01-B501-4C9B-88D9-8544C992FAAA}" presName="sibTrans" presStyleCnt="0"/>
      <dgm:spPr/>
    </dgm:pt>
    <dgm:pt modelId="{D00C025C-F3F0-40BA-98D6-AB69E475C2C9}" type="pres">
      <dgm:prSet presAssocID="{B914E1C9-87F4-4CC2-A219-EE4F3A2576BB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365DFD-CBC4-437D-B4EB-8CC1B83F8D88}" type="pres">
      <dgm:prSet presAssocID="{6F4E41E1-2BC7-4DC2-BA3D-43BBFC7F3CD7}" presName="sibTrans" presStyleCnt="0"/>
      <dgm:spPr/>
    </dgm:pt>
    <dgm:pt modelId="{D756AA75-F884-4CE4-87EB-E49CD72285B8}" type="pres">
      <dgm:prSet presAssocID="{B71B4AB4-C621-4467-849E-30D52A62D997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FDD533-E524-4793-894F-C33B085F7DB8}" type="presOf" srcId="{B71B4AB4-C621-4467-849E-30D52A62D997}" destId="{D756AA75-F884-4CE4-87EB-E49CD72285B8}" srcOrd="0" destOrd="0" presId="urn:microsoft.com/office/officeart/2005/8/layout/hProcess9"/>
    <dgm:cxn modelId="{C7762F7C-982E-41D5-99A2-F58765FC84CE}" type="presOf" srcId="{E0380102-A94B-480E-A8FC-F5320169F155}" destId="{F85E67C2-BCC1-4646-8A13-CBE32AC32378}" srcOrd="0" destOrd="0" presId="urn:microsoft.com/office/officeart/2005/8/layout/hProcess9"/>
    <dgm:cxn modelId="{4A5B6E14-23C4-4B77-B1C8-DFE14A8F4549}" srcId="{208139CE-15FA-432A-9263-C3FAED547D24}" destId="{B914E1C9-87F4-4CC2-A219-EE4F3A2576BB}" srcOrd="3" destOrd="0" parTransId="{A38D7475-9E25-4F82-8837-2F7BB285A49B}" sibTransId="{6F4E41E1-2BC7-4DC2-BA3D-43BBFC7F3CD7}"/>
    <dgm:cxn modelId="{D2C8ACA3-D4C8-4E0A-8BBA-72E3AB830EE6}" srcId="{208139CE-15FA-432A-9263-C3FAED547D24}" destId="{28042FAF-A693-4C06-B763-1F74AEA68C8E}" srcOrd="2" destOrd="0" parTransId="{46116D18-F1C4-4E3A-B0D5-5B8E300B4988}" sibTransId="{8BD94F01-B501-4C9B-88D9-8544C992FAAA}"/>
    <dgm:cxn modelId="{37879C18-80B1-49E7-B7D4-E55D6F481460}" srcId="{208139CE-15FA-432A-9263-C3FAED547D24}" destId="{787E53ED-89AF-4463-A68D-4C20E6002F8D}" srcOrd="1" destOrd="0" parTransId="{595A6679-E868-41C0-9C7B-3B37CBA1CEF5}" sibTransId="{CAC492E1-B634-4F95-89B0-8385A6B5BA47}"/>
    <dgm:cxn modelId="{BB250BC0-4511-4049-B0FB-0A0CCD0819B8}" srcId="{208139CE-15FA-432A-9263-C3FAED547D24}" destId="{E0380102-A94B-480E-A8FC-F5320169F155}" srcOrd="0" destOrd="0" parTransId="{F986B0DE-AA41-422D-840F-76C011C8D20D}" sibTransId="{629FF435-A898-4C54-97F1-E1FBA5B11FE7}"/>
    <dgm:cxn modelId="{290ECA20-24F6-4576-8EC1-98E1DDBF6521}" type="presOf" srcId="{B914E1C9-87F4-4CC2-A219-EE4F3A2576BB}" destId="{D00C025C-F3F0-40BA-98D6-AB69E475C2C9}" srcOrd="0" destOrd="0" presId="urn:microsoft.com/office/officeart/2005/8/layout/hProcess9"/>
    <dgm:cxn modelId="{964625B7-FFD7-442C-B75A-B748D4DCC625}" srcId="{208139CE-15FA-432A-9263-C3FAED547D24}" destId="{B71B4AB4-C621-4467-849E-30D52A62D997}" srcOrd="4" destOrd="0" parTransId="{A46BCC81-6A6A-462B-B05C-C0BDABA4F931}" sibTransId="{DB985AB5-5283-480A-8711-CE9056DC7A6A}"/>
    <dgm:cxn modelId="{06680797-B430-42CF-992B-57C9DEDBA533}" type="presOf" srcId="{28042FAF-A693-4C06-B763-1F74AEA68C8E}" destId="{C25C26BB-7686-447E-BEFE-2EE35B68DA0A}" srcOrd="0" destOrd="0" presId="urn:microsoft.com/office/officeart/2005/8/layout/hProcess9"/>
    <dgm:cxn modelId="{5FBDEA89-B4B4-42AA-99FA-03ACDB26D88C}" type="presOf" srcId="{787E53ED-89AF-4463-A68D-4C20E6002F8D}" destId="{A3C18B51-394F-4D34-B29C-B31290F1E9F2}" srcOrd="0" destOrd="0" presId="urn:microsoft.com/office/officeart/2005/8/layout/hProcess9"/>
    <dgm:cxn modelId="{AC58F5C0-29E7-49B4-B1CE-838D9A3E0B39}" type="presOf" srcId="{208139CE-15FA-432A-9263-C3FAED547D24}" destId="{693783FC-D9C3-41EF-8FAA-92A9BF2C6EF2}" srcOrd="0" destOrd="0" presId="urn:microsoft.com/office/officeart/2005/8/layout/hProcess9"/>
    <dgm:cxn modelId="{BB72EB43-AE51-4CA6-9C0E-DBE09F1BE475}" type="presParOf" srcId="{693783FC-D9C3-41EF-8FAA-92A9BF2C6EF2}" destId="{03FCB6B5-B114-4F8A-A324-D19BF2DEB192}" srcOrd="0" destOrd="0" presId="urn:microsoft.com/office/officeart/2005/8/layout/hProcess9"/>
    <dgm:cxn modelId="{7E059C2D-A3BC-4130-BC6B-059024BCF2F8}" type="presParOf" srcId="{693783FC-D9C3-41EF-8FAA-92A9BF2C6EF2}" destId="{A9D50A1C-1D24-40B1-9E7F-FD30C3CE4C62}" srcOrd="1" destOrd="0" presId="urn:microsoft.com/office/officeart/2005/8/layout/hProcess9"/>
    <dgm:cxn modelId="{D8242332-5841-45B4-908A-69D62D98C8D3}" type="presParOf" srcId="{A9D50A1C-1D24-40B1-9E7F-FD30C3CE4C62}" destId="{F85E67C2-BCC1-4646-8A13-CBE32AC32378}" srcOrd="0" destOrd="0" presId="urn:microsoft.com/office/officeart/2005/8/layout/hProcess9"/>
    <dgm:cxn modelId="{0E544B68-C468-4661-A490-CEACD37EA85A}" type="presParOf" srcId="{A9D50A1C-1D24-40B1-9E7F-FD30C3CE4C62}" destId="{12E0DE70-85D1-494D-98B4-9B32FFF93DD8}" srcOrd="1" destOrd="0" presId="urn:microsoft.com/office/officeart/2005/8/layout/hProcess9"/>
    <dgm:cxn modelId="{DB733595-A23D-49DB-8F31-1AA72C324781}" type="presParOf" srcId="{A9D50A1C-1D24-40B1-9E7F-FD30C3CE4C62}" destId="{A3C18B51-394F-4D34-B29C-B31290F1E9F2}" srcOrd="2" destOrd="0" presId="urn:microsoft.com/office/officeart/2005/8/layout/hProcess9"/>
    <dgm:cxn modelId="{E8A11594-EBB6-4317-BE87-78C0BC148945}" type="presParOf" srcId="{A9D50A1C-1D24-40B1-9E7F-FD30C3CE4C62}" destId="{E4095AF2-67C9-4AED-A974-00AE4FE6FCE4}" srcOrd="3" destOrd="0" presId="urn:microsoft.com/office/officeart/2005/8/layout/hProcess9"/>
    <dgm:cxn modelId="{13FC6DC4-386A-482E-A3E3-191088A00716}" type="presParOf" srcId="{A9D50A1C-1D24-40B1-9E7F-FD30C3CE4C62}" destId="{C25C26BB-7686-447E-BEFE-2EE35B68DA0A}" srcOrd="4" destOrd="0" presId="urn:microsoft.com/office/officeart/2005/8/layout/hProcess9"/>
    <dgm:cxn modelId="{84E911A0-5B9B-4817-A86D-E7533C832E0B}" type="presParOf" srcId="{A9D50A1C-1D24-40B1-9E7F-FD30C3CE4C62}" destId="{B221ACD5-2EE0-484F-87F2-DD2F4C1D56A0}" srcOrd="5" destOrd="0" presId="urn:microsoft.com/office/officeart/2005/8/layout/hProcess9"/>
    <dgm:cxn modelId="{6990C2CB-9C39-475F-8570-3B894F259F11}" type="presParOf" srcId="{A9D50A1C-1D24-40B1-9E7F-FD30C3CE4C62}" destId="{D00C025C-F3F0-40BA-98D6-AB69E475C2C9}" srcOrd="6" destOrd="0" presId="urn:microsoft.com/office/officeart/2005/8/layout/hProcess9"/>
    <dgm:cxn modelId="{4C1DAA4A-7C5D-46D2-BDD1-F0B6C559656B}" type="presParOf" srcId="{A9D50A1C-1D24-40B1-9E7F-FD30C3CE4C62}" destId="{E1365DFD-CBC4-437D-B4EB-8CC1B83F8D88}" srcOrd="7" destOrd="0" presId="urn:microsoft.com/office/officeart/2005/8/layout/hProcess9"/>
    <dgm:cxn modelId="{7BB05A01-82DD-464F-9286-08E563BA399F}" type="presParOf" srcId="{A9D50A1C-1D24-40B1-9E7F-FD30C3CE4C62}" destId="{D756AA75-F884-4CE4-87EB-E49CD72285B8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408751-3852-4A76-9954-AB4E2BCD3679}" type="doc">
      <dgm:prSet loTypeId="urn:microsoft.com/office/officeart/2005/8/layout/lProcess1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C6878A0-2055-4933-B9D3-87367EA5E849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Недостаточное оснащение кабинетов биологии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882BD63F-111B-4A26-B709-DADC018D3C04}" type="parTrans" cxnId="{27313E57-6DD7-4FB1-82FA-4720A93BE100}">
      <dgm:prSet/>
      <dgm:spPr/>
      <dgm:t>
        <a:bodyPr/>
        <a:lstStyle/>
        <a:p>
          <a:endParaRPr lang="ru-RU"/>
        </a:p>
      </dgm:t>
    </dgm:pt>
    <dgm:pt modelId="{A51AE785-F874-4B9A-8EA1-C6200E918494}" type="sibTrans" cxnId="{27313E57-6DD7-4FB1-82FA-4720A93BE100}">
      <dgm:prSet/>
      <dgm:spPr/>
      <dgm:t>
        <a:bodyPr/>
        <a:lstStyle/>
        <a:p>
          <a:endParaRPr lang="ru-RU"/>
        </a:p>
      </dgm:t>
    </dgm:pt>
    <dgm:pt modelId="{468EABE4-7ACB-4679-BC16-11D3F8889C43}">
      <dgm:prSet phldrT="[Текст]"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Невозможность проведения профессиональных встреч с медицинскими сотрудниками в </a:t>
          </a:r>
          <a:r>
            <a:rPr lang="ru-RU" sz="1100" dirty="0" err="1" smtClean="0">
              <a:latin typeface="Times New Roman" pitchFamily="18" charset="0"/>
              <a:cs typeface="Times New Roman" pitchFamily="18" charset="0"/>
            </a:rPr>
            <a:t>оффлайн</a:t>
          </a:r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 формате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0EF7D00F-B87A-4B3C-BB28-5DFA3F388421}" type="parTrans" cxnId="{30EEF455-F6F4-48CB-8AD3-A38F8D306D8F}">
      <dgm:prSet/>
      <dgm:spPr/>
      <dgm:t>
        <a:bodyPr/>
        <a:lstStyle/>
        <a:p>
          <a:endParaRPr lang="ru-RU"/>
        </a:p>
      </dgm:t>
    </dgm:pt>
    <dgm:pt modelId="{4F2A5965-FCEA-4644-98B1-E0D11EC06245}" type="sibTrans" cxnId="{30EEF455-F6F4-48CB-8AD3-A38F8D306D8F}">
      <dgm:prSet/>
      <dgm:spPr/>
      <dgm:t>
        <a:bodyPr/>
        <a:lstStyle/>
        <a:p>
          <a:endParaRPr lang="ru-RU"/>
        </a:p>
      </dgm:t>
    </dgm:pt>
    <dgm:pt modelId="{E34B2724-3229-4165-83CF-B7ADC5B46DE1}">
      <dgm:prSet phldrT="[Текст]" custT="1"/>
      <dgm:spPr/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Отсутствие возможности проведения профессиональных встреч в поликлиниках из-за инфекционной опасности для учащихся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729EB3B3-B7D0-4663-9679-1D98ABD2226F}" type="parTrans" cxnId="{9AC04823-ED0D-4729-B77E-02E5ABA99F5E}">
      <dgm:prSet/>
      <dgm:spPr/>
      <dgm:t>
        <a:bodyPr/>
        <a:lstStyle/>
        <a:p>
          <a:endParaRPr lang="ru-RU"/>
        </a:p>
      </dgm:t>
    </dgm:pt>
    <dgm:pt modelId="{B26D41AD-58A4-4C98-8508-A0C15FD8F00B}" type="sibTrans" cxnId="{9AC04823-ED0D-4729-B77E-02E5ABA99F5E}">
      <dgm:prSet/>
      <dgm:spPr/>
      <dgm:t>
        <a:bodyPr/>
        <a:lstStyle/>
        <a:p>
          <a:endParaRPr lang="ru-RU"/>
        </a:p>
      </dgm:t>
    </dgm:pt>
    <dgm:pt modelId="{13FA98DD-8D3B-433E-9492-2141132D3F36}">
      <dgm:prSet phldrT="[Текст]" custT="1"/>
      <dgm:spPr/>
      <dgm:t>
        <a:bodyPr/>
        <a:lstStyle/>
        <a:p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Использование виртуальных лабораторий с применением ИКТ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dgm:t>
    </dgm:pt>
    <dgm:pt modelId="{B64F89A6-BF7B-4333-A1CE-EAE23947DD23}" type="parTrans" cxnId="{8DFC4F09-DD93-416C-9FA1-B56D09F68EF8}">
      <dgm:prSet/>
      <dgm:spPr/>
      <dgm:t>
        <a:bodyPr/>
        <a:lstStyle/>
        <a:p>
          <a:endParaRPr lang="ru-RU"/>
        </a:p>
      </dgm:t>
    </dgm:pt>
    <dgm:pt modelId="{BF995C81-03C1-41BD-9480-D6051725F587}" type="sibTrans" cxnId="{8DFC4F09-DD93-416C-9FA1-B56D09F68EF8}">
      <dgm:prSet/>
      <dgm:spPr/>
      <dgm:t>
        <a:bodyPr/>
        <a:lstStyle/>
        <a:p>
          <a:endParaRPr lang="ru-RU"/>
        </a:p>
      </dgm:t>
    </dgm:pt>
    <dgm:pt modelId="{0A406547-1E4C-48CF-8081-EF9E27EDF112}">
      <dgm:prSet phldrT="[Текст]" custT="1"/>
      <dgm:spPr/>
      <dgm:t>
        <a:bodyPr/>
        <a:lstStyle/>
        <a:p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Комбинированный формат профессиональных встреч с медиками </a:t>
          </a:r>
          <a:r>
            <a:rPr lang="ru-RU" sz="11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оффлайн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ru-RU" sz="11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онлайн</a:t>
          </a:r>
          <a:r>
            <a:rPr lang="ru-RU" sz="11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(без отрыва от работы)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908BE23F-3E39-465B-96D9-85D0865E296C}" type="parTrans" cxnId="{5E6BEDB8-B250-4CFB-834C-44BE7DADD9E3}">
      <dgm:prSet/>
      <dgm:spPr/>
      <dgm:t>
        <a:bodyPr/>
        <a:lstStyle/>
        <a:p>
          <a:endParaRPr lang="ru-RU"/>
        </a:p>
      </dgm:t>
    </dgm:pt>
    <dgm:pt modelId="{3D3C7356-2539-43D1-BA47-7F8E1E92ACB2}" type="sibTrans" cxnId="{5E6BEDB8-B250-4CFB-834C-44BE7DADD9E3}">
      <dgm:prSet/>
      <dgm:spPr/>
      <dgm:t>
        <a:bodyPr/>
        <a:lstStyle/>
        <a:p>
          <a:endParaRPr lang="ru-RU"/>
        </a:p>
      </dgm:t>
    </dgm:pt>
    <dgm:pt modelId="{2A9F7B52-83F6-4E48-A006-480D043142BD}">
      <dgm:prSet phldrT="[Текст]" custT="1"/>
      <dgm:spPr/>
      <dgm:t>
        <a:bodyPr/>
        <a:lstStyle/>
        <a:p>
          <a:r>
            <a:rPr lang="ru-RU" sz="1100" b="0" dirty="0" smtClean="0">
              <a:latin typeface="Times New Roman" pitchFamily="18" charset="0"/>
              <a:cs typeface="Times New Roman" pitchFamily="18" charset="0"/>
            </a:rPr>
            <a:t>Заключили меморандума о сотрудничестве с ЧУ «</a:t>
          </a:r>
          <a:r>
            <a:rPr lang="ru-RU" sz="110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Темиртауский</a:t>
          </a:r>
          <a:r>
            <a:rPr lang="ru-RU" sz="11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высший медицинский колледж»</a:t>
          </a:r>
          <a:endParaRPr lang="ru-RU" sz="1100" b="0" dirty="0">
            <a:latin typeface="Times New Roman" pitchFamily="18" charset="0"/>
            <a:cs typeface="Times New Roman" pitchFamily="18" charset="0"/>
          </a:endParaRPr>
        </a:p>
      </dgm:t>
    </dgm:pt>
    <dgm:pt modelId="{09A92829-79AE-4208-BAC7-166CD0EFED0A}" type="parTrans" cxnId="{402A09C6-557B-44BE-8DCB-5114539B03F5}">
      <dgm:prSet/>
      <dgm:spPr/>
      <dgm:t>
        <a:bodyPr/>
        <a:lstStyle/>
        <a:p>
          <a:endParaRPr lang="ru-RU"/>
        </a:p>
      </dgm:t>
    </dgm:pt>
    <dgm:pt modelId="{0A0286F6-41FC-44EF-9A8A-1370B4AA5434}" type="sibTrans" cxnId="{402A09C6-557B-44BE-8DCB-5114539B03F5}">
      <dgm:prSet/>
      <dgm:spPr/>
      <dgm:t>
        <a:bodyPr/>
        <a:lstStyle/>
        <a:p>
          <a:endParaRPr lang="ru-RU"/>
        </a:p>
      </dgm:t>
    </dgm:pt>
    <dgm:pt modelId="{23D9445D-1984-4CBD-AC04-107891D56F0C}">
      <dgm:prSet phldrT="[Текст]" custT="1"/>
      <dgm:spPr/>
      <dgm:t>
        <a:bodyPr/>
        <a:lstStyle/>
        <a:p>
          <a:r>
            <a:rPr lang="ru-RU" sz="105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городе Темиртау нет “Центра стимуляции и образовательных технологий”</a:t>
          </a:r>
          <a:endParaRPr lang="ru-RU" sz="1050" b="0" dirty="0">
            <a:latin typeface="Times New Roman" pitchFamily="18" charset="0"/>
            <a:cs typeface="Times New Roman" pitchFamily="18" charset="0"/>
          </a:endParaRPr>
        </a:p>
      </dgm:t>
    </dgm:pt>
    <dgm:pt modelId="{0042B6A3-9597-4013-905A-7F5BE6B84AE0}" type="parTrans" cxnId="{B1CCE2E5-7A35-4720-AA39-1D1025E6CBD6}">
      <dgm:prSet/>
      <dgm:spPr/>
      <dgm:t>
        <a:bodyPr/>
        <a:lstStyle/>
        <a:p>
          <a:endParaRPr lang="ru-RU"/>
        </a:p>
      </dgm:t>
    </dgm:pt>
    <dgm:pt modelId="{05869187-8FC7-473A-9456-F8A8BC4E69EB}" type="sibTrans" cxnId="{B1CCE2E5-7A35-4720-AA39-1D1025E6CBD6}">
      <dgm:prSet/>
      <dgm:spPr/>
      <dgm:t>
        <a:bodyPr/>
        <a:lstStyle/>
        <a:p>
          <a:endParaRPr lang="ru-RU"/>
        </a:p>
      </dgm:t>
    </dgm:pt>
    <dgm:pt modelId="{C03B64A8-A59D-4F21-96CC-163123F9789C}">
      <dgm:prSet custT="1"/>
      <dgm:spPr/>
      <dgm:t>
        <a:bodyPr/>
        <a:lstStyle/>
        <a:p>
          <a:r>
            <a:rPr lang="ru-RU" sz="105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базе «Детского технопарка» г. Темиртау организовать  </a:t>
          </a:r>
          <a:r>
            <a:rPr lang="ru-RU" sz="1050" b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симмуляционный</a:t>
          </a:r>
          <a:r>
            <a:rPr lang="ru-RU" sz="105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медицинский центр для школ города Темиртау</a:t>
          </a:r>
          <a:endParaRPr lang="ru-RU" sz="1050" b="0" dirty="0"/>
        </a:p>
      </dgm:t>
    </dgm:pt>
    <dgm:pt modelId="{F5512F71-42B7-41C5-AE44-22DAF4AC1ACC}" type="parTrans" cxnId="{14367EC6-5D99-4914-906F-F0F22326C9AD}">
      <dgm:prSet/>
      <dgm:spPr/>
      <dgm:t>
        <a:bodyPr/>
        <a:lstStyle/>
        <a:p>
          <a:endParaRPr lang="ru-RU"/>
        </a:p>
      </dgm:t>
    </dgm:pt>
    <dgm:pt modelId="{AE059BA3-87EA-47B1-99E7-FA58FBDCE7E9}" type="sibTrans" cxnId="{14367EC6-5D99-4914-906F-F0F22326C9AD}">
      <dgm:prSet/>
      <dgm:spPr/>
      <dgm:t>
        <a:bodyPr/>
        <a:lstStyle/>
        <a:p>
          <a:endParaRPr lang="ru-RU"/>
        </a:p>
      </dgm:t>
    </dgm:pt>
    <dgm:pt modelId="{42D619B6-BDBD-4030-9069-47F8B158911B}" type="pres">
      <dgm:prSet presAssocID="{2E408751-3852-4A76-9954-AB4E2BCD367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5A2A4F-3A58-4583-973B-B883D196BB77}" type="pres">
      <dgm:prSet presAssocID="{EC6878A0-2055-4933-B9D3-87367EA5E849}" presName="vertFlow" presStyleCnt="0"/>
      <dgm:spPr/>
    </dgm:pt>
    <dgm:pt modelId="{47F78E62-6D10-4EE0-A260-A692998DEF18}" type="pres">
      <dgm:prSet presAssocID="{EC6878A0-2055-4933-B9D3-87367EA5E849}" presName="header" presStyleLbl="node1" presStyleIdx="0" presStyleCnt="2" custLinFactNeighborX="-25" custLinFactNeighborY="21657"/>
      <dgm:spPr/>
      <dgm:t>
        <a:bodyPr/>
        <a:lstStyle/>
        <a:p>
          <a:endParaRPr lang="ru-RU"/>
        </a:p>
      </dgm:t>
    </dgm:pt>
    <dgm:pt modelId="{A7A62790-AB92-416A-834B-821EA426B0CC}" type="pres">
      <dgm:prSet presAssocID="{0EF7D00F-B87A-4B3C-BB28-5DFA3F388421}" presName="parTrans" presStyleLbl="sibTrans2D1" presStyleIdx="0" presStyleCnt="6"/>
      <dgm:spPr/>
      <dgm:t>
        <a:bodyPr/>
        <a:lstStyle/>
        <a:p>
          <a:endParaRPr lang="ru-RU"/>
        </a:p>
      </dgm:t>
    </dgm:pt>
    <dgm:pt modelId="{1A913E6E-FF0D-4041-8556-BED21B4F8B76}" type="pres">
      <dgm:prSet presAssocID="{468EABE4-7ACB-4679-BC16-11D3F8889C43}" presName="child" presStyleLbl="alignAccFollowNode1" presStyleIdx="0" presStyleCnt="6" custLinFactNeighborX="-25" custLinFactNeighborY="149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9345D5-DBBC-43CF-9970-DB25AA19AAC9}" type="pres">
      <dgm:prSet presAssocID="{4F2A5965-FCEA-4644-98B1-E0D11EC06245}" presName="sibTrans" presStyleLbl="sibTrans2D1" presStyleIdx="1" presStyleCnt="6"/>
      <dgm:spPr/>
      <dgm:t>
        <a:bodyPr/>
        <a:lstStyle/>
        <a:p>
          <a:endParaRPr lang="ru-RU"/>
        </a:p>
      </dgm:t>
    </dgm:pt>
    <dgm:pt modelId="{DAAFC420-1470-4954-98D0-22AE3E7E9ACD}" type="pres">
      <dgm:prSet presAssocID="{E34B2724-3229-4165-83CF-B7ADC5B46DE1}" presName="child" presStyleLbl="alignAccFollowNode1" presStyleIdx="1" presStyleCnt="6" custLinFactNeighborX="-25" custLinFactNeighborY="82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2C71A8-1A76-4F6E-B8C7-F994217F5FCD}" type="pres">
      <dgm:prSet presAssocID="{B26D41AD-58A4-4C98-8508-A0C15FD8F00B}" presName="sibTrans" presStyleLbl="sibTrans2D1" presStyleIdx="2" presStyleCnt="6"/>
      <dgm:spPr/>
      <dgm:t>
        <a:bodyPr/>
        <a:lstStyle/>
        <a:p>
          <a:endParaRPr lang="ru-RU"/>
        </a:p>
      </dgm:t>
    </dgm:pt>
    <dgm:pt modelId="{8F81F6BC-DE9E-4E85-B8C0-62FEEDA38D5D}" type="pres">
      <dgm:prSet presAssocID="{23D9445D-1984-4CBD-AC04-107891D56F0C}" presName="child" presStyleLbl="alignAccFollow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FA1179-4024-4F9D-9FE0-82410FE775EA}" type="pres">
      <dgm:prSet presAssocID="{EC6878A0-2055-4933-B9D3-87367EA5E849}" presName="hSp" presStyleCnt="0"/>
      <dgm:spPr/>
    </dgm:pt>
    <dgm:pt modelId="{9EAC5D6A-7154-4CBD-B562-54D3AC0F39F9}" type="pres">
      <dgm:prSet presAssocID="{13FA98DD-8D3B-433E-9492-2141132D3F36}" presName="vertFlow" presStyleCnt="0"/>
      <dgm:spPr/>
    </dgm:pt>
    <dgm:pt modelId="{60A95CB7-2F3C-4F2C-83C1-83E9609F5CC7}" type="pres">
      <dgm:prSet presAssocID="{13FA98DD-8D3B-433E-9492-2141132D3F36}" presName="header" presStyleLbl="node1" presStyleIdx="1" presStyleCnt="2" custLinFactNeighborX="-10036" custLinFactNeighborY="21657"/>
      <dgm:spPr/>
      <dgm:t>
        <a:bodyPr/>
        <a:lstStyle/>
        <a:p>
          <a:endParaRPr lang="ru-RU"/>
        </a:p>
      </dgm:t>
    </dgm:pt>
    <dgm:pt modelId="{7936604F-CDDE-4092-91AC-D3D519E383BC}" type="pres">
      <dgm:prSet presAssocID="{908BE23F-3E39-465B-96D9-85D0865E296C}" presName="parTrans" presStyleLbl="sibTrans2D1" presStyleIdx="3" presStyleCnt="6"/>
      <dgm:spPr/>
      <dgm:t>
        <a:bodyPr/>
        <a:lstStyle/>
        <a:p>
          <a:endParaRPr lang="ru-RU"/>
        </a:p>
      </dgm:t>
    </dgm:pt>
    <dgm:pt modelId="{1171300E-F8B4-442F-A884-862322FA1401}" type="pres">
      <dgm:prSet presAssocID="{0A406547-1E4C-48CF-8081-EF9E27EDF112}" presName="child" presStyleLbl="alignAccFollowNode1" presStyleIdx="3" presStyleCnt="6" custLinFactNeighborX="-10036" custLinFactNeighborY="149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F8B0FD-EC0A-4F3E-A12F-661D573E455D}" type="pres">
      <dgm:prSet presAssocID="{3D3C7356-2539-43D1-BA47-7F8E1E92ACB2}" presName="sibTrans" presStyleLbl="sibTrans2D1" presStyleIdx="4" presStyleCnt="6"/>
      <dgm:spPr/>
      <dgm:t>
        <a:bodyPr/>
        <a:lstStyle/>
        <a:p>
          <a:endParaRPr lang="ru-RU"/>
        </a:p>
      </dgm:t>
    </dgm:pt>
    <dgm:pt modelId="{570352FC-BF17-48DF-BACB-94FE67C91A8B}" type="pres">
      <dgm:prSet presAssocID="{2A9F7B52-83F6-4E48-A006-480D043142BD}" presName="child" presStyleLbl="alignAccFollowNode1" presStyleIdx="4" presStyleCnt="6" custLinFactNeighborX="-10036" custLinFactNeighborY="82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970968-D2F9-4C58-9D3E-F11EE20DE241}" type="pres">
      <dgm:prSet presAssocID="{0A0286F6-41FC-44EF-9A8A-1370B4AA5434}" presName="sibTrans" presStyleLbl="sibTrans2D1" presStyleIdx="5" presStyleCnt="6"/>
      <dgm:spPr/>
      <dgm:t>
        <a:bodyPr/>
        <a:lstStyle/>
        <a:p>
          <a:endParaRPr lang="ru-RU"/>
        </a:p>
      </dgm:t>
    </dgm:pt>
    <dgm:pt modelId="{09D561C1-498B-4B4C-AB20-4C67AE979212}" type="pres">
      <dgm:prSet presAssocID="{C03B64A8-A59D-4F21-96CC-163123F9789C}" presName="child" presStyleLbl="alignAccFollowNode1" presStyleIdx="5" presStyleCnt="6" custLinFactNeighborX="-10036" custLinFactNeighborY="15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F152A2-A920-4A31-9A6E-FE90C9AC8BDE}" type="presOf" srcId="{3D3C7356-2539-43D1-BA47-7F8E1E92ACB2}" destId="{AAF8B0FD-EC0A-4F3E-A12F-661D573E455D}" srcOrd="0" destOrd="0" presId="urn:microsoft.com/office/officeart/2005/8/layout/lProcess1"/>
    <dgm:cxn modelId="{27313E57-6DD7-4FB1-82FA-4720A93BE100}" srcId="{2E408751-3852-4A76-9954-AB4E2BCD3679}" destId="{EC6878A0-2055-4933-B9D3-87367EA5E849}" srcOrd="0" destOrd="0" parTransId="{882BD63F-111B-4A26-B709-DADC018D3C04}" sibTransId="{A51AE785-F874-4B9A-8EA1-C6200E918494}"/>
    <dgm:cxn modelId="{14367EC6-5D99-4914-906F-F0F22326C9AD}" srcId="{13FA98DD-8D3B-433E-9492-2141132D3F36}" destId="{C03B64A8-A59D-4F21-96CC-163123F9789C}" srcOrd="2" destOrd="0" parTransId="{F5512F71-42B7-41C5-AE44-22DAF4AC1ACC}" sibTransId="{AE059BA3-87EA-47B1-99E7-FA58FBDCE7E9}"/>
    <dgm:cxn modelId="{3AA59666-DD0D-4EA6-B8E3-2F3CF543F6AF}" type="presOf" srcId="{908BE23F-3E39-465B-96D9-85D0865E296C}" destId="{7936604F-CDDE-4092-91AC-D3D519E383BC}" srcOrd="0" destOrd="0" presId="urn:microsoft.com/office/officeart/2005/8/layout/lProcess1"/>
    <dgm:cxn modelId="{B1CCE2E5-7A35-4720-AA39-1D1025E6CBD6}" srcId="{EC6878A0-2055-4933-B9D3-87367EA5E849}" destId="{23D9445D-1984-4CBD-AC04-107891D56F0C}" srcOrd="2" destOrd="0" parTransId="{0042B6A3-9597-4013-905A-7F5BE6B84AE0}" sibTransId="{05869187-8FC7-473A-9456-F8A8BC4E69EB}"/>
    <dgm:cxn modelId="{968105A6-69F1-4D7A-A95D-E6A964C9061E}" type="presOf" srcId="{4F2A5965-FCEA-4644-98B1-E0D11EC06245}" destId="{129345D5-DBBC-43CF-9970-DB25AA19AAC9}" srcOrd="0" destOrd="0" presId="urn:microsoft.com/office/officeart/2005/8/layout/lProcess1"/>
    <dgm:cxn modelId="{402A09C6-557B-44BE-8DCB-5114539B03F5}" srcId="{13FA98DD-8D3B-433E-9492-2141132D3F36}" destId="{2A9F7B52-83F6-4E48-A006-480D043142BD}" srcOrd="1" destOrd="0" parTransId="{09A92829-79AE-4208-BAC7-166CD0EFED0A}" sibTransId="{0A0286F6-41FC-44EF-9A8A-1370B4AA5434}"/>
    <dgm:cxn modelId="{A7F10A5D-1C63-4BA2-A116-E740B730DDB0}" type="presOf" srcId="{0A0286F6-41FC-44EF-9A8A-1370B4AA5434}" destId="{DC970968-D2F9-4C58-9D3E-F11EE20DE241}" srcOrd="0" destOrd="0" presId="urn:microsoft.com/office/officeart/2005/8/layout/lProcess1"/>
    <dgm:cxn modelId="{831A26CA-CF3D-4876-B977-E5D60680F7C2}" type="presOf" srcId="{13FA98DD-8D3B-433E-9492-2141132D3F36}" destId="{60A95CB7-2F3C-4F2C-83C1-83E9609F5CC7}" srcOrd="0" destOrd="0" presId="urn:microsoft.com/office/officeart/2005/8/layout/lProcess1"/>
    <dgm:cxn modelId="{9BA51B1B-F446-4BE8-A2B5-042DA75E633A}" type="presOf" srcId="{E34B2724-3229-4165-83CF-B7ADC5B46DE1}" destId="{DAAFC420-1470-4954-98D0-22AE3E7E9ACD}" srcOrd="0" destOrd="0" presId="urn:microsoft.com/office/officeart/2005/8/layout/lProcess1"/>
    <dgm:cxn modelId="{D2E4D3E9-2542-49A9-AF0D-2AA3424B132D}" type="presOf" srcId="{2E408751-3852-4A76-9954-AB4E2BCD3679}" destId="{42D619B6-BDBD-4030-9069-47F8B158911B}" srcOrd="0" destOrd="0" presId="urn:microsoft.com/office/officeart/2005/8/layout/lProcess1"/>
    <dgm:cxn modelId="{E6C9A814-14DD-4E77-9D0E-8EED7C99E540}" type="presOf" srcId="{2A9F7B52-83F6-4E48-A006-480D043142BD}" destId="{570352FC-BF17-48DF-BACB-94FE67C91A8B}" srcOrd="0" destOrd="0" presId="urn:microsoft.com/office/officeart/2005/8/layout/lProcess1"/>
    <dgm:cxn modelId="{81B72CC8-D48E-49FC-8012-67F6B14BC52A}" type="presOf" srcId="{0A406547-1E4C-48CF-8081-EF9E27EDF112}" destId="{1171300E-F8B4-442F-A884-862322FA1401}" srcOrd="0" destOrd="0" presId="urn:microsoft.com/office/officeart/2005/8/layout/lProcess1"/>
    <dgm:cxn modelId="{F54BCAD1-D4E4-498E-B643-80262AEA8710}" type="presOf" srcId="{0EF7D00F-B87A-4B3C-BB28-5DFA3F388421}" destId="{A7A62790-AB92-416A-834B-821EA426B0CC}" srcOrd="0" destOrd="0" presId="urn:microsoft.com/office/officeart/2005/8/layout/lProcess1"/>
    <dgm:cxn modelId="{692A3667-D29E-4410-B6B0-B9A1FEA3C273}" type="presOf" srcId="{468EABE4-7ACB-4679-BC16-11D3F8889C43}" destId="{1A913E6E-FF0D-4041-8556-BED21B4F8B76}" srcOrd="0" destOrd="0" presId="urn:microsoft.com/office/officeart/2005/8/layout/lProcess1"/>
    <dgm:cxn modelId="{5E6BEDB8-B250-4CFB-834C-44BE7DADD9E3}" srcId="{13FA98DD-8D3B-433E-9492-2141132D3F36}" destId="{0A406547-1E4C-48CF-8081-EF9E27EDF112}" srcOrd="0" destOrd="0" parTransId="{908BE23F-3E39-465B-96D9-85D0865E296C}" sibTransId="{3D3C7356-2539-43D1-BA47-7F8E1E92ACB2}"/>
    <dgm:cxn modelId="{8DFC4F09-DD93-416C-9FA1-B56D09F68EF8}" srcId="{2E408751-3852-4A76-9954-AB4E2BCD3679}" destId="{13FA98DD-8D3B-433E-9492-2141132D3F36}" srcOrd="1" destOrd="0" parTransId="{B64F89A6-BF7B-4333-A1CE-EAE23947DD23}" sibTransId="{BF995C81-03C1-41BD-9480-D6051725F587}"/>
    <dgm:cxn modelId="{F1753326-8EE0-4ED9-BED4-5BBA750710DE}" type="presOf" srcId="{23D9445D-1984-4CBD-AC04-107891D56F0C}" destId="{8F81F6BC-DE9E-4E85-B8C0-62FEEDA38D5D}" srcOrd="0" destOrd="0" presId="urn:microsoft.com/office/officeart/2005/8/layout/lProcess1"/>
    <dgm:cxn modelId="{D66B770C-D18C-42D9-BCD5-188194B5E4FF}" type="presOf" srcId="{EC6878A0-2055-4933-B9D3-87367EA5E849}" destId="{47F78E62-6D10-4EE0-A260-A692998DEF18}" srcOrd="0" destOrd="0" presId="urn:microsoft.com/office/officeart/2005/8/layout/lProcess1"/>
    <dgm:cxn modelId="{30EEF455-F6F4-48CB-8AD3-A38F8D306D8F}" srcId="{EC6878A0-2055-4933-B9D3-87367EA5E849}" destId="{468EABE4-7ACB-4679-BC16-11D3F8889C43}" srcOrd="0" destOrd="0" parTransId="{0EF7D00F-B87A-4B3C-BB28-5DFA3F388421}" sibTransId="{4F2A5965-FCEA-4644-98B1-E0D11EC06245}"/>
    <dgm:cxn modelId="{C3EDEAF5-3D26-4A81-8254-B4AB87958914}" type="presOf" srcId="{C03B64A8-A59D-4F21-96CC-163123F9789C}" destId="{09D561C1-498B-4B4C-AB20-4C67AE979212}" srcOrd="0" destOrd="0" presId="urn:microsoft.com/office/officeart/2005/8/layout/lProcess1"/>
    <dgm:cxn modelId="{9AC04823-ED0D-4729-B77E-02E5ABA99F5E}" srcId="{EC6878A0-2055-4933-B9D3-87367EA5E849}" destId="{E34B2724-3229-4165-83CF-B7ADC5B46DE1}" srcOrd="1" destOrd="0" parTransId="{729EB3B3-B7D0-4663-9679-1D98ABD2226F}" sibTransId="{B26D41AD-58A4-4C98-8508-A0C15FD8F00B}"/>
    <dgm:cxn modelId="{681ED5F4-274E-4981-AE2E-67BA6E3807C4}" type="presOf" srcId="{B26D41AD-58A4-4C98-8508-A0C15FD8F00B}" destId="{052C71A8-1A76-4F6E-B8C7-F994217F5FCD}" srcOrd="0" destOrd="0" presId="urn:microsoft.com/office/officeart/2005/8/layout/lProcess1"/>
    <dgm:cxn modelId="{EE3281A1-21E3-4721-8C6D-4B0EB2678B72}" type="presParOf" srcId="{42D619B6-BDBD-4030-9069-47F8B158911B}" destId="{845A2A4F-3A58-4583-973B-B883D196BB77}" srcOrd="0" destOrd="0" presId="urn:microsoft.com/office/officeart/2005/8/layout/lProcess1"/>
    <dgm:cxn modelId="{4D6CD753-C986-4564-946E-4D1AEAC5ED15}" type="presParOf" srcId="{845A2A4F-3A58-4583-973B-B883D196BB77}" destId="{47F78E62-6D10-4EE0-A260-A692998DEF18}" srcOrd="0" destOrd="0" presId="urn:microsoft.com/office/officeart/2005/8/layout/lProcess1"/>
    <dgm:cxn modelId="{5FBF248F-577E-4D7F-B7E6-ABCC6613FA78}" type="presParOf" srcId="{845A2A4F-3A58-4583-973B-B883D196BB77}" destId="{A7A62790-AB92-416A-834B-821EA426B0CC}" srcOrd="1" destOrd="0" presId="urn:microsoft.com/office/officeart/2005/8/layout/lProcess1"/>
    <dgm:cxn modelId="{9F08D964-700A-4D8C-BD43-CEB92634035E}" type="presParOf" srcId="{845A2A4F-3A58-4583-973B-B883D196BB77}" destId="{1A913E6E-FF0D-4041-8556-BED21B4F8B76}" srcOrd="2" destOrd="0" presId="urn:microsoft.com/office/officeart/2005/8/layout/lProcess1"/>
    <dgm:cxn modelId="{596DB3EE-A798-4024-A1CA-3597A2E9E643}" type="presParOf" srcId="{845A2A4F-3A58-4583-973B-B883D196BB77}" destId="{129345D5-DBBC-43CF-9970-DB25AA19AAC9}" srcOrd="3" destOrd="0" presId="urn:microsoft.com/office/officeart/2005/8/layout/lProcess1"/>
    <dgm:cxn modelId="{9C14A214-2F7D-4438-9D8A-9CF235F96C92}" type="presParOf" srcId="{845A2A4F-3A58-4583-973B-B883D196BB77}" destId="{DAAFC420-1470-4954-98D0-22AE3E7E9ACD}" srcOrd="4" destOrd="0" presId="urn:microsoft.com/office/officeart/2005/8/layout/lProcess1"/>
    <dgm:cxn modelId="{73146825-4B7D-458F-9BEB-BA9DAD73740D}" type="presParOf" srcId="{845A2A4F-3A58-4583-973B-B883D196BB77}" destId="{052C71A8-1A76-4F6E-B8C7-F994217F5FCD}" srcOrd="5" destOrd="0" presId="urn:microsoft.com/office/officeart/2005/8/layout/lProcess1"/>
    <dgm:cxn modelId="{EC6F8120-A653-4D62-BA47-564B8412FF75}" type="presParOf" srcId="{845A2A4F-3A58-4583-973B-B883D196BB77}" destId="{8F81F6BC-DE9E-4E85-B8C0-62FEEDA38D5D}" srcOrd="6" destOrd="0" presId="urn:microsoft.com/office/officeart/2005/8/layout/lProcess1"/>
    <dgm:cxn modelId="{59F8DC86-38D5-49FF-BAA7-9172B42C6D01}" type="presParOf" srcId="{42D619B6-BDBD-4030-9069-47F8B158911B}" destId="{0EFA1179-4024-4F9D-9FE0-82410FE775EA}" srcOrd="1" destOrd="0" presId="urn:microsoft.com/office/officeart/2005/8/layout/lProcess1"/>
    <dgm:cxn modelId="{7F2C9AD3-B397-47BC-954A-CC32651AC28E}" type="presParOf" srcId="{42D619B6-BDBD-4030-9069-47F8B158911B}" destId="{9EAC5D6A-7154-4CBD-B562-54D3AC0F39F9}" srcOrd="2" destOrd="0" presId="urn:microsoft.com/office/officeart/2005/8/layout/lProcess1"/>
    <dgm:cxn modelId="{109AAC18-F6E0-42F3-9862-33A0FC81599D}" type="presParOf" srcId="{9EAC5D6A-7154-4CBD-B562-54D3AC0F39F9}" destId="{60A95CB7-2F3C-4F2C-83C1-83E9609F5CC7}" srcOrd="0" destOrd="0" presId="urn:microsoft.com/office/officeart/2005/8/layout/lProcess1"/>
    <dgm:cxn modelId="{8BA127B7-DEAC-44D2-9AFD-8564DDE2EB0A}" type="presParOf" srcId="{9EAC5D6A-7154-4CBD-B562-54D3AC0F39F9}" destId="{7936604F-CDDE-4092-91AC-D3D519E383BC}" srcOrd="1" destOrd="0" presId="urn:microsoft.com/office/officeart/2005/8/layout/lProcess1"/>
    <dgm:cxn modelId="{5B3C3A8D-C20A-4F60-AC64-E096406EF6F7}" type="presParOf" srcId="{9EAC5D6A-7154-4CBD-B562-54D3AC0F39F9}" destId="{1171300E-F8B4-442F-A884-862322FA1401}" srcOrd="2" destOrd="0" presId="urn:microsoft.com/office/officeart/2005/8/layout/lProcess1"/>
    <dgm:cxn modelId="{6AF374B2-4E1F-4031-9C48-64B28F7AFB85}" type="presParOf" srcId="{9EAC5D6A-7154-4CBD-B562-54D3AC0F39F9}" destId="{AAF8B0FD-EC0A-4F3E-A12F-661D573E455D}" srcOrd="3" destOrd="0" presId="urn:microsoft.com/office/officeart/2005/8/layout/lProcess1"/>
    <dgm:cxn modelId="{5CFCED5B-7D2B-4674-955B-E8BD3792D610}" type="presParOf" srcId="{9EAC5D6A-7154-4CBD-B562-54D3AC0F39F9}" destId="{570352FC-BF17-48DF-BACB-94FE67C91A8B}" srcOrd="4" destOrd="0" presId="urn:microsoft.com/office/officeart/2005/8/layout/lProcess1"/>
    <dgm:cxn modelId="{5904D1CE-E0E9-4515-8F42-60B0839CDE89}" type="presParOf" srcId="{9EAC5D6A-7154-4CBD-B562-54D3AC0F39F9}" destId="{DC970968-D2F9-4C58-9D3E-F11EE20DE241}" srcOrd="5" destOrd="0" presId="urn:microsoft.com/office/officeart/2005/8/layout/lProcess1"/>
    <dgm:cxn modelId="{D483B717-73D4-4277-B4ED-CE244F916BB9}" type="presParOf" srcId="{9EAC5D6A-7154-4CBD-B562-54D3AC0F39F9}" destId="{09D561C1-498B-4B4C-AB20-4C67AE979212}" srcOrd="6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CB6B5-B114-4F8A-A324-D19BF2DEB192}">
      <dsp:nvSpPr>
        <dsp:cNvPr id="0" name=""/>
        <dsp:cNvSpPr/>
      </dsp:nvSpPr>
      <dsp:spPr>
        <a:xfrm>
          <a:off x="674706" y="0"/>
          <a:ext cx="7646670" cy="187220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5E67C2-BCC1-4646-8A13-CBE32AC32378}">
      <dsp:nvSpPr>
        <dsp:cNvPr id="0" name=""/>
        <dsp:cNvSpPr/>
      </dsp:nvSpPr>
      <dsp:spPr>
        <a:xfrm>
          <a:off x="4392" y="524217"/>
          <a:ext cx="1797459" cy="8237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ОРГАНИЗАЦИОННО-ДИАГНОСТИЧЕСКИЙ</a:t>
          </a:r>
        </a:p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b="1" kern="1200" dirty="0" smtClean="0">
              <a:latin typeface="Times New Roman" pitchFamily="18" charset="0"/>
              <a:cs typeface="Times New Roman" pitchFamily="18" charset="0"/>
            </a:rPr>
            <a:t>(анкетирование  учащихся)</a:t>
          </a:r>
          <a:endParaRPr lang="ru-RU" sz="9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4605" y="564430"/>
        <a:ext cx="1717033" cy="743345"/>
      </dsp:txXfrm>
    </dsp:sp>
    <dsp:sp modelId="{A3C18B51-394F-4D34-B29C-B31290F1E9F2}">
      <dsp:nvSpPr>
        <dsp:cNvPr id="0" name=""/>
        <dsp:cNvSpPr/>
      </dsp:nvSpPr>
      <dsp:spPr>
        <a:xfrm>
          <a:off x="1883554" y="524217"/>
          <a:ext cx="1797459" cy="823771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itchFamily="18" charset="0"/>
              <a:cs typeface="Times New Roman" pitchFamily="18" charset="0"/>
            </a:rPr>
            <a:t>РАЗРАБОТКА ПЛАНА РЕАЛИЗАЦИИ «ШАГ В МЕДИЦИНУ» </a:t>
          </a:r>
          <a:endParaRPr lang="ru-RU" sz="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923767" y="564430"/>
        <a:ext cx="1717033" cy="743345"/>
      </dsp:txXfrm>
    </dsp:sp>
    <dsp:sp modelId="{C25C26BB-7686-447E-BEFE-2EE35B68DA0A}">
      <dsp:nvSpPr>
        <dsp:cNvPr id="0" name=""/>
        <dsp:cNvSpPr/>
      </dsp:nvSpPr>
      <dsp:spPr>
        <a:xfrm>
          <a:off x="3762717" y="524217"/>
          <a:ext cx="1797459" cy="82377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itchFamily="18" charset="0"/>
              <a:cs typeface="Times New Roman" pitchFamily="18" charset="0"/>
            </a:rPr>
            <a:t>ПРОФООРИЕНТАЦИОННАЯ РАБОТА С УЧАЩИМИСЯ И ЗАКЛЮЧЕНИЕ МЕМОРАНДУМА С ЧУ «ТВМК»</a:t>
          </a:r>
          <a:endParaRPr lang="ru-RU" sz="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802930" y="564430"/>
        <a:ext cx="1717033" cy="743345"/>
      </dsp:txXfrm>
    </dsp:sp>
    <dsp:sp modelId="{D00C025C-F3F0-40BA-98D6-AB69E475C2C9}">
      <dsp:nvSpPr>
        <dsp:cNvPr id="0" name=""/>
        <dsp:cNvSpPr/>
      </dsp:nvSpPr>
      <dsp:spPr>
        <a:xfrm>
          <a:off x="5641879" y="561662"/>
          <a:ext cx="1634054" cy="7488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itchFamily="18" charset="0"/>
              <a:cs typeface="Times New Roman" pitchFamily="18" charset="0"/>
            </a:rPr>
            <a:t>ВНЕУРОЧНАЯ И ПРОЕКТНАЯ ДЕЯТЕЛЬНОСТЬ УЧАЩИХСЯ</a:t>
          </a:r>
          <a:endParaRPr lang="ru-RU" sz="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678436" y="598219"/>
        <a:ext cx="1560940" cy="675768"/>
      </dsp:txXfrm>
    </dsp:sp>
    <dsp:sp modelId="{D756AA75-F884-4CE4-87EB-E49CD72285B8}">
      <dsp:nvSpPr>
        <dsp:cNvPr id="0" name=""/>
        <dsp:cNvSpPr/>
      </dsp:nvSpPr>
      <dsp:spPr>
        <a:xfrm>
          <a:off x="7357636" y="561662"/>
          <a:ext cx="1634054" cy="748882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rgbClr val="0070C0"/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itchFamily="18" charset="0"/>
              <a:cs typeface="Times New Roman" pitchFamily="18" charset="0"/>
            </a:rPr>
            <a:t>ОЦЕНКА ЭФФЕКТИВНОСТИ РЕАЛИЗАЦИИ  «МЕДИЦИНСКИЙ КЛАСС»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800" b="1" kern="1200" dirty="0" smtClean="0">
              <a:latin typeface="Times New Roman" pitchFamily="18" charset="0"/>
              <a:cs typeface="Times New Roman" pitchFamily="18" charset="0"/>
            </a:rPr>
            <a:t>(анализ трудоустройства)</a:t>
          </a:r>
          <a:endParaRPr lang="ru-RU" sz="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7394193" y="598219"/>
        <a:ext cx="1560940" cy="675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78E62-6D10-4EE0-A260-A692998DEF18}">
      <dsp:nvSpPr>
        <dsp:cNvPr id="0" name=""/>
        <dsp:cNvSpPr/>
      </dsp:nvSpPr>
      <dsp:spPr>
        <a:xfrm>
          <a:off x="5" y="360040"/>
          <a:ext cx="2388487" cy="5971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Недостаточное оснащение кабинетов биологии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494" y="377529"/>
        <a:ext cx="2353509" cy="562143"/>
      </dsp:txXfrm>
    </dsp:sp>
    <dsp:sp modelId="{A7A62790-AB92-416A-834B-821EA426B0CC}">
      <dsp:nvSpPr>
        <dsp:cNvPr id="0" name=""/>
        <dsp:cNvSpPr/>
      </dsp:nvSpPr>
      <dsp:spPr>
        <a:xfrm rot="5400000">
          <a:off x="1145507" y="1002398"/>
          <a:ext cx="97483" cy="1044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913E6E-FF0D-4041-8556-BED21B4F8B76}">
      <dsp:nvSpPr>
        <dsp:cNvPr id="0" name=""/>
        <dsp:cNvSpPr/>
      </dsp:nvSpPr>
      <dsp:spPr>
        <a:xfrm>
          <a:off x="5" y="1152129"/>
          <a:ext cx="2388487" cy="597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Невозможность проведения профессиональных встреч с медицинскими сотрудниками в </a:t>
          </a:r>
          <a:r>
            <a:rPr lang="ru-RU" sz="1100" kern="1200" dirty="0" err="1" smtClean="0">
              <a:latin typeface="Times New Roman" pitchFamily="18" charset="0"/>
              <a:cs typeface="Times New Roman" pitchFamily="18" charset="0"/>
            </a:rPr>
            <a:t>оффлайн</a:t>
          </a: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 формате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494" y="1169618"/>
        <a:ext cx="2353509" cy="562143"/>
      </dsp:txXfrm>
    </dsp:sp>
    <dsp:sp modelId="{129345D5-DBBC-43CF-9970-DB25AA19AAC9}">
      <dsp:nvSpPr>
        <dsp:cNvPr id="0" name=""/>
        <dsp:cNvSpPr/>
      </dsp:nvSpPr>
      <dsp:spPr>
        <a:xfrm rot="5400000">
          <a:off x="1149014" y="1794486"/>
          <a:ext cx="90468" cy="1044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AFC420-1470-4954-98D0-22AE3E7E9ACD}">
      <dsp:nvSpPr>
        <dsp:cNvPr id="0" name=""/>
        <dsp:cNvSpPr/>
      </dsp:nvSpPr>
      <dsp:spPr>
        <a:xfrm>
          <a:off x="5" y="1944216"/>
          <a:ext cx="2388487" cy="597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Отсутствие возможности проведения профессиональных встреч в поликлиниках из-за инфекционной опасности для учащихся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494" y="1961705"/>
        <a:ext cx="2353509" cy="562143"/>
      </dsp:txXfrm>
    </dsp:sp>
    <dsp:sp modelId="{052C71A8-1A76-4F6E-B8C7-F994217F5FCD}">
      <dsp:nvSpPr>
        <dsp:cNvPr id="0" name=""/>
        <dsp:cNvSpPr/>
      </dsp:nvSpPr>
      <dsp:spPr>
        <a:xfrm rot="5397398">
          <a:off x="1150903" y="2584982"/>
          <a:ext cx="87287" cy="1044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1F6BC-DE9E-4E85-B8C0-62FEEDA38D5D}">
      <dsp:nvSpPr>
        <dsp:cNvPr id="0" name=""/>
        <dsp:cNvSpPr/>
      </dsp:nvSpPr>
      <dsp:spPr>
        <a:xfrm>
          <a:off x="602" y="2733122"/>
          <a:ext cx="2388487" cy="597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 городе Темиртау нет “Центра стимуляции и образовательных технологий”</a:t>
          </a:r>
          <a:endParaRPr lang="ru-RU" sz="105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091" y="2750611"/>
        <a:ext cx="2353509" cy="562143"/>
      </dsp:txXfrm>
    </dsp:sp>
    <dsp:sp modelId="{60A95CB7-2F3C-4F2C-83C1-83E9609F5CC7}">
      <dsp:nvSpPr>
        <dsp:cNvPr id="0" name=""/>
        <dsp:cNvSpPr/>
      </dsp:nvSpPr>
      <dsp:spPr>
        <a:xfrm>
          <a:off x="2483769" y="360040"/>
          <a:ext cx="2388487" cy="59712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Times New Roman" pitchFamily="18" charset="0"/>
              <a:cs typeface="Times New Roman" pitchFamily="18" charset="0"/>
            </a:rPr>
            <a:t>Использование виртуальных лабораторий с применением ИКТ</a:t>
          </a:r>
          <a:endParaRPr lang="ru-RU" sz="1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01258" y="377529"/>
        <a:ext cx="2353509" cy="562143"/>
      </dsp:txXfrm>
    </dsp:sp>
    <dsp:sp modelId="{7936604F-CDDE-4092-91AC-D3D519E383BC}">
      <dsp:nvSpPr>
        <dsp:cNvPr id="0" name=""/>
        <dsp:cNvSpPr/>
      </dsp:nvSpPr>
      <dsp:spPr>
        <a:xfrm rot="5400000">
          <a:off x="3629271" y="1002397"/>
          <a:ext cx="97482" cy="1044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1300E-F8B4-442F-A884-862322FA1401}">
      <dsp:nvSpPr>
        <dsp:cNvPr id="0" name=""/>
        <dsp:cNvSpPr/>
      </dsp:nvSpPr>
      <dsp:spPr>
        <a:xfrm>
          <a:off x="2483769" y="1152127"/>
          <a:ext cx="2388487" cy="597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Комбинированный формат профессиональных встреч с медиками </a:t>
          </a:r>
          <a:r>
            <a:rPr lang="ru-RU" sz="1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оффлайн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и </a:t>
          </a:r>
          <a:r>
            <a:rPr lang="ru-RU" sz="11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онлайн</a:t>
          </a:r>
          <a:r>
            <a:rPr lang="ru-RU" sz="11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(без отрыва от работы)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01258" y="1169616"/>
        <a:ext cx="2353509" cy="562143"/>
      </dsp:txXfrm>
    </dsp:sp>
    <dsp:sp modelId="{AAF8B0FD-EC0A-4F3E-A12F-661D573E455D}">
      <dsp:nvSpPr>
        <dsp:cNvPr id="0" name=""/>
        <dsp:cNvSpPr/>
      </dsp:nvSpPr>
      <dsp:spPr>
        <a:xfrm rot="5400000">
          <a:off x="3632777" y="1794485"/>
          <a:ext cx="90470" cy="1044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0352FC-BF17-48DF-BACB-94FE67C91A8B}">
      <dsp:nvSpPr>
        <dsp:cNvPr id="0" name=""/>
        <dsp:cNvSpPr/>
      </dsp:nvSpPr>
      <dsp:spPr>
        <a:xfrm>
          <a:off x="2483769" y="1944216"/>
          <a:ext cx="2388487" cy="597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Times New Roman" pitchFamily="18" charset="0"/>
              <a:cs typeface="Times New Roman" pitchFamily="18" charset="0"/>
            </a:rPr>
            <a:t>Заключили меморандума о сотрудничестве с ЧУ «</a:t>
          </a:r>
          <a:r>
            <a:rPr lang="ru-RU" sz="110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Темиртауский</a:t>
          </a:r>
          <a:r>
            <a:rPr lang="ru-RU" sz="11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высший медицинский колледж»</a:t>
          </a:r>
          <a:endParaRPr lang="ru-RU" sz="11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501258" y="1961705"/>
        <a:ext cx="2353509" cy="562143"/>
      </dsp:txXfrm>
    </dsp:sp>
    <dsp:sp modelId="{DC970968-D2F9-4C58-9D3E-F11EE20DE241}">
      <dsp:nvSpPr>
        <dsp:cNvPr id="0" name=""/>
        <dsp:cNvSpPr/>
      </dsp:nvSpPr>
      <dsp:spPr>
        <a:xfrm rot="5400000">
          <a:off x="3632777" y="2586574"/>
          <a:ext cx="90470" cy="104496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D561C1-498B-4B4C-AB20-4C67AE979212}">
      <dsp:nvSpPr>
        <dsp:cNvPr id="0" name=""/>
        <dsp:cNvSpPr/>
      </dsp:nvSpPr>
      <dsp:spPr>
        <a:xfrm>
          <a:off x="2483769" y="2736305"/>
          <a:ext cx="2388487" cy="59712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 базе «Детского технопарка» г. Темиртау организовать  </a:t>
          </a:r>
          <a:r>
            <a:rPr lang="ru-RU" sz="1050" b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симмуляционный</a:t>
          </a:r>
          <a:r>
            <a:rPr lang="ru-RU" sz="105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медицинский центр для школ города Темиртау</a:t>
          </a:r>
          <a:endParaRPr lang="ru-RU" sz="1050" b="0" kern="1200" dirty="0"/>
        </a:p>
      </dsp:txBody>
      <dsp:txXfrm>
        <a:off x="2501258" y="2753794"/>
        <a:ext cx="2353509" cy="562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2AAB1-07D4-4369-BAB4-1E550CE8DC1D}" type="datetimeFigureOut">
              <a:rPr lang="ru-RU" smtClean="0"/>
              <a:t>15.09.2023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E862D-58B9-4C92-BB76-D1AD251202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646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chart" Target="../charts/chart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rlot.org/merlot/materials.htm?categoryBasic=2605" TargetMode="External"/><Relationship Id="rId2" Type="http://schemas.openxmlformats.org/officeDocument/2006/relationships/hyperlink" Target="https://www.labxchange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irtuallabs.stanford.edu/" TargetMode="External"/><Relationship Id="rId5" Type="http://schemas.openxmlformats.org/officeDocument/2006/relationships/hyperlink" Target="https://www.acs.org/content/acs/en/education/students/highschool/chemistryclubs/activities/simulations.html" TargetMode="External"/><Relationship Id="rId4" Type="http://schemas.openxmlformats.org/officeDocument/2006/relationships/hyperlink" Target="https://phet.colorado.edu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2" descr="Строгий, но красивый фон для презентации (54 фото)"/>
          <p:cNvPicPr/>
          <p:nvPr/>
        </p:nvPicPr>
        <p:blipFill>
          <a:blip r:embed="rId2" cstate="print"/>
          <a:stretch/>
        </p:blipFill>
        <p:spPr>
          <a:xfrm>
            <a:off x="-18360" y="-17760"/>
            <a:ext cx="9162000" cy="6867840"/>
          </a:xfrm>
          <a:prstGeom prst="rect">
            <a:avLst/>
          </a:prstGeom>
          <a:ln w="0">
            <a:noFill/>
          </a:ln>
        </p:spPr>
      </p:pic>
      <p:pic>
        <p:nvPicPr>
          <p:cNvPr id="162" name="Picture 2" descr="C:\Users\priemnaya\Desktop\logo.png"/>
          <p:cNvPicPr/>
          <p:nvPr/>
        </p:nvPicPr>
        <p:blipFill>
          <a:blip r:embed="rId3" cstate="print"/>
          <a:stretch/>
        </p:blipFill>
        <p:spPr>
          <a:xfrm>
            <a:off x="7884367" y="0"/>
            <a:ext cx="1165679" cy="1124744"/>
          </a:xfrm>
          <a:prstGeom prst="rect">
            <a:avLst/>
          </a:prstGeom>
          <a:ln w="0">
            <a:noFill/>
          </a:ln>
        </p:spPr>
      </p:pic>
      <p:pic>
        <p:nvPicPr>
          <p:cNvPr id="163" name="Рисунок 1"/>
          <p:cNvPicPr/>
          <p:nvPr/>
        </p:nvPicPr>
        <p:blipFill>
          <a:blip r:embed="rId4" cstate="print"/>
          <a:stretch/>
        </p:blipFill>
        <p:spPr>
          <a:xfrm>
            <a:off x="42504" y="-62160"/>
            <a:ext cx="1649176" cy="1186904"/>
          </a:xfrm>
          <a:prstGeom prst="rect">
            <a:avLst/>
          </a:prstGeom>
          <a:ln w="0">
            <a:noFill/>
          </a:ln>
        </p:spPr>
      </p:pic>
      <p:sp>
        <p:nvSpPr>
          <p:cNvPr id="164" name="Google Shape;108;p1"/>
          <p:cNvSpPr/>
          <p:nvPr/>
        </p:nvSpPr>
        <p:spPr>
          <a:xfrm>
            <a:off x="-30600" y="2606399"/>
            <a:ext cx="9143640" cy="1502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5" name="Прямоугольник 25"/>
          <p:cNvSpPr/>
          <p:nvPr/>
        </p:nvSpPr>
        <p:spPr>
          <a:xfrm>
            <a:off x="1075320" y="2757121"/>
            <a:ext cx="7056360" cy="11988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МЕДИЦИНСКИЙ КЛАСС  </a:t>
            </a:r>
          </a:p>
          <a:p>
            <a:pPr algn="ctr">
              <a:lnSpc>
                <a:spcPct val="100000"/>
              </a:lnSpc>
            </a:pPr>
            <a:r>
              <a:rPr lang="ru-RU" sz="3600" b="1" spc="-1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«ШАГ В МЕДИЦИНУ»</a:t>
            </a:r>
            <a:endParaRPr lang="ru-RU" sz="36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67744" y="42930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КГУ «Школа-лицей №20»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образования города Темиртау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5736" y="161960"/>
            <a:ext cx="5177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Управление образования Карагандинской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38994" y="562372"/>
            <a:ext cx="549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Учебно-методический центр Карагандинской области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2" t="18219" r="36190" b="25344"/>
          <a:stretch/>
        </p:blipFill>
        <p:spPr bwMode="auto">
          <a:xfrm>
            <a:off x="1547664" y="476672"/>
            <a:ext cx="7358743" cy="5805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-1887356" y="2486415"/>
            <a:ext cx="5367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СВОТ-АНАЛИЗ ПО РЕАЛИЗАЦИИ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ПРОФИЛЬНОГО ПРОЕКТА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«МЕДИЦИНСКИЙ КЛАСС»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70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338026846"/>
              </p:ext>
            </p:extLst>
          </p:nvPr>
        </p:nvGraphicFramePr>
        <p:xfrm>
          <a:off x="0" y="1124744"/>
          <a:ext cx="5112568" cy="3645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ая соединительная линия 45"/>
          <p:cNvSpPr/>
          <p:nvPr/>
        </p:nvSpPr>
        <p:spPr>
          <a:xfrm>
            <a:off x="5004048" y="0"/>
            <a:ext cx="0" cy="6858000"/>
          </a:xfrm>
          <a:prstGeom prst="line">
            <a:avLst/>
          </a:prstGeom>
          <a:ln w="28575">
            <a:solidFill>
              <a:srgbClr val="5B9BD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" name="TextBox 3"/>
          <p:cNvSpPr txBox="1"/>
          <p:nvPr/>
        </p:nvSpPr>
        <p:spPr>
          <a:xfrm>
            <a:off x="395536" y="1052736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99792" y="1124744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ПУТИ РЕШЕНИЯ</a:t>
            </a:r>
            <a:endParaRPr lang="ru-RU" dirty="0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-252536" y="332656"/>
            <a:ext cx="4104456" cy="504056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Охват 7-11 класс – 95 учащихся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636" y="4723204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РЕКОМЕНДАЦИИ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5536" y="5301208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4830" y="5061758"/>
            <a:ext cx="47072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творческой группой учителей КГУ «Школа-лицей №20»  и педагогами ЧУ «ТВМК» разработать лабораторный  практикум для практических заданий «Шаг в медицину»</a:t>
            </a:r>
          </a:p>
          <a:p>
            <a:pPr marL="342900" indent="-342900" algn="just">
              <a:buAutoNum type="arabicPeriod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Профориентатору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усилить работу с медицинскими ВУЗами и колледжами Казахстана с целью заключения меморандумов о сотрудничестве</a:t>
            </a:r>
          </a:p>
          <a:p>
            <a:pPr marL="342900" indent="-342900">
              <a:buAutoNum type="arabicPeriod"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81128"/>
            <a:ext cx="4932041" cy="9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Заголовок 1"/>
          <p:cNvSpPr/>
          <p:nvPr/>
        </p:nvSpPr>
        <p:spPr>
          <a:xfrm>
            <a:off x="5019195" y="332656"/>
            <a:ext cx="4147253" cy="2880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И ЭФФЕКТИВНОСТЬ ПРОЕКТА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96747" y="893911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Повышение исследовательского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навыка у учащихся</a:t>
            </a:r>
          </a:p>
          <a:p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33909" y="768042"/>
            <a:ext cx="223224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НПК и конкурс эссе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  <a:hlinkClick r:id="rId8" action="ppaction://hlinksldjump"/>
              </a:rPr>
              <a:t> «ШАГ В МЕДИЦИНУ»</a:t>
            </a:r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Школьный уровень – 15 мест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Городской уровень – 7 мест</a:t>
            </a:r>
          </a:p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Областной уровень – 2 места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340924" y="4261033"/>
            <a:ext cx="34455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spc="-1" dirty="0" smtClean="0">
                <a:solidFill>
                  <a:srgbClr val="002060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ПЛАНЫ НА 2023-2024 УЧЕБНЫЙ ГОД</a:t>
            </a:r>
            <a:endParaRPr lang="ru-RU" sz="1400" b="1" spc="-1" dirty="0">
              <a:solidFill>
                <a:srgbClr val="002060"/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19195" y="4538661"/>
            <a:ext cx="4032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Продолжить работу по реализации  «Медицинского класса»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Подписание меморандума о сотрудничестве  с НАО «Медицинский университет Караганды 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творческой группой учителей КГУ «Школа-лицей №20»  и педагогами ЧУ «ТВМК разработать лабораторный  практикум для практических заданий «Шаг в медицину». 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При содействии УМЦ КО провести семинар-практикум для педагогов ЕМН  с школами Темиртау и Карагандинской области реализующими проект «Шаг в медицину» с целью обмена опыта</a:t>
            </a: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622981"/>
              </p:ext>
            </p:extLst>
          </p:nvPr>
        </p:nvGraphicFramePr>
        <p:xfrm>
          <a:off x="5042864" y="1722785"/>
          <a:ext cx="4008779" cy="2391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04368" y="4009793"/>
            <a:ext cx="7555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05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грант</a:t>
            </a:r>
            <a:endParaRPr lang="ru-RU" sz="1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15675"/>
            <a:ext cx="6491064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конкурс научных проектов для 8-11 классов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272264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0"/>
            <a:ext cx="1312615" cy="1574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5" y="2204864"/>
            <a:ext cx="496855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Колотенко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Янина, Ниязова Сафина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Уходовая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косметика для мужской половины населения и как правильно подобрать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составу»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Осипова Александра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«Безвредная замена препарата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нафазолин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и причины зависимости к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препарату»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Лазарев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Даниил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препаратов и аналогов на основе качественного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анализа»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Шерманов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Турар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«Вред электронных сигарет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9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75327224"/>
              </p:ext>
            </p:extLst>
          </p:nvPr>
        </p:nvGraphicFramePr>
        <p:xfrm>
          <a:off x="147917" y="188640"/>
          <a:ext cx="8996083" cy="1872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80464" y="188640"/>
            <a:ext cx="4677336" cy="2951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ПРОЕКТА "МЕДИЦИНСКИЙ КЛАСС"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ая соединительная линия 45"/>
          <p:cNvSpPr/>
          <p:nvPr/>
        </p:nvSpPr>
        <p:spPr>
          <a:xfrm>
            <a:off x="4572000" y="1628800"/>
            <a:ext cx="0" cy="5229200"/>
          </a:xfrm>
          <a:prstGeom prst="line">
            <a:avLst/>
          </a:prstGeom>
          <a:ln w="28575">
            <a:solidFill>
              <a:srgbClr val="5B9BD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" name="Скругленный прямоугольник 7"/>
          <p:cNvSpPr/>
          <p:nvPr/>
        </p:nvSpPr>
        <p:spPr>
          <a:xfrm>
            <a:off x="179512" y="2060848"/>
            <a:ext cx="1224136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МТБ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9512" y="2564904"/>
            <a:ext cx="1216058" cy="351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Учительский состав ЕМН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3140968"/>
            <a:ext cx="1216058" cy="3776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Социальальное партнерство</a:t>
            </a:r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2060849"/>
            <a:ext cx="30243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Кабинет биологии оснащен новым оборудованием с возможностью применения ИКТ</a:t>
            </a:r>
            <a:endParaRPr lang="ru-RU" sz="1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547664" y="2492896"/>
            <a:ext cx="3168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1 педагог-исследователь, 2 педагога-эксперта,1 педагог-модератор, 1 педагог с академической степенью магистр</a:t>
            </a:r>
            <a:endParaRPr lang="ru-RU" sz="1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19672" y="3140968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Детский фонд ООН (ЮНИСЕФ)</a:t>
            </a:r>
          </a:p>
          <a:p>
            <a:pPr algn="just">
              <a:defRPr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ЧУ «ТВМК»</a:t>
            </a:r>
          </a:p>
          <a:p>
            <a:pPr algn="just">
              <a:defRPr/>
            </a:pP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КазНУ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им.аль-Фараби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, кафедра молекулярной биологии и генетики</a:t>
            </a: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4411960" cy="8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323528" y="4077072"/>
            <a:ext cx="1152128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k-KZ" sz="10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</a:t>
            </a:r>
            <a:endParaRPr lang="ru-RU" sz="10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4077072"/>
            <a:ext cx="442798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        3 профессиональные встречи «Час врача»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профориентационные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встречи с ВУЗами и колледжами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 профессиональные пробы 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Встреча с волонтерами  ЮНИСЕФ в проекте «Поколение без границ»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проффесиоально-ориентированных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занятий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 мастер-класса для педагогов ЕМН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Конкурс рисунков – «Эмблема медицинского класса»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Конкурс эссе «Медицина глазами детей»</a:t>
            </a:r>
          </a:p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Научно-практическая конференция «Шаг в медицину»</a:t>
            </a: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3" descr="C:\Users\Татьяна\Desktop\медицинский класс\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024620"/>
            <a:ext cx="1296144" cy="8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6030906"/>
            <a:ext cx="987041" cy="82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5940152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729832" y="1768364"/>
            <a:ext cx="413995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направленная подготовка школьников к выбору профессии в сфере медицины, путем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повышения качества по предметам биология/химия 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формирования у обучающихся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предпрофессиональных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умений, необходимых для учебы и жизни в медицинский ВУЗах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57800" y="2740524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АНКЕТИРОВАНИЯ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716016" y="2999774"/>
            <a:ext cx="4427984" cy="1869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АНКЕТИРОВАНИЕ УЧАСТВОВАЛИ 312 ДЕТЕЙ,</a:t>
            </a:r>
          </a:p>
          <a:p>
            <a:r>
              <a:rPr lang="ru-RU" sz="10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7-11 КЛАССЫ.</a:t>
            </a:r>
          </a:p>
          <a:p>
            <a:pPr algn="ctr"/>
            <a:r>
              <a:rPr lang="ru-RU" sz="10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Анкетирование состояло из двух этапов: </a:t>
            </a:r>
          </a:p>
          <a:p>
            <a:pPr algn="just">
              <a:buFont typeface="Arial" pitchFamily="34" charset="0"/>
              <a:buChar char="•"/>
            </a:pPr>
            <a:r>
              <a:rPr lang="ru-RU" sz="10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Психологический тест на «Определение профессиональных склонностей»  от психолога </a:t>
            </a:r>
            <a:r>
              <a:rPr lang="ru-RU" sz="10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Л.Йовайши</a:t>
            </a:r>
            <a:endParaRPr lang="ru-RU" sz="105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0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Анкетирование в </a:t>
            </a:r>
            <a:r>
              <a:rPr lang="en-US" sz="105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en-US" sz="10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forms </a:t>
            </a:r>
            <a:r>
              <a:rPr lang="kk-KZ" sz="10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с </a:t>
            </a:r>
            <a:r>
              <a:rPr lang="ru-RU" sz="10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«Склонностью  к интеллектуальной и исследовательской работе» - </a:t>
            </a:r>
            <a:r>
              <a:rPr lang="en-US" sz="105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https://docs.google.com/forms/d/1aPdHjnNiJ5JzrhBfUQfm6LPwnB4J7KbiOwYbodSU1nk/edit</a:t>
            </a:r>
            <a:endParaRPr lang="ru-RU" sz="105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5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05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" name="Диаграмма 33">
            <a:extLst>
              <a:ext uri="{FF2B5EF4-FFF2-40B4-BE49-F238E27FC236}">
                <a16:creationId xmlns:lc="http://schemas.openxmlformats.org/drawingml/2006/lockedCanvas" xmlns="" xmlns:a16="http://schemas.microsoft.com/office/drawing/2014/main" id="{6048E686-D332-549F-4131-F3A580E44F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472585"/>
              </p:ext>
            </p:extLst>
          </p:nvPr>
        </p:nvGraphicFramePr>
        <p:xfrm>
          <a:off x="5057800" y="4653136"/>
          <a:ext cx="3312368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5" name="Прямоугольник с двумя вырезанными противолежащими углами 34"/>
          <p:cNvSpPr/>
          <p:nvPr/>
        </p:nvSpPr>
        <p:spPr>
          <a:xfrm>
            <a:off x="7438528" y="84191"/>
            <a:ext cx="4104456" cy="504056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Охват 7-11 класс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95 учащихся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Документы 2022-2023\Медицинский класс\Отчет\3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96944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24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Документы 2022-2023\Медицинский класс\Отчет\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8092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714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Электронные платформы 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133616" cy="216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озаик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2982" y="1484784"/>
            <a:ext cx="4770530" cy="216024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797" y="4185821"/>
            <a:ext cx="3096344" cy="22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642130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LABXCHANGE.ORG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379667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MOZAWEB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14495"/>
            <a:ext cx="2287657" cy="182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11" y="4414495"/>
            <a:ext cx="2430424" cy="182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17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Электронные платформы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LabXchange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набор лабораторных симуляций с оценками, которые фокусируются на основных методах молекулярной биологии, широкий спектр интерактивного контента и дискуссионные форумы.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Merlot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Collection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бесплатный доступ к курируемым учебным и вспомогательным материалам онлайн и инструментам создания контента для различных дисциплин.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PhET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: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Interactive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Simulations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for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Science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and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Math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симуляции по различным дисциплинам, включая физику, химию, математику, естествознание и биологию.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ACS: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Virtual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Chemistry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and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Simulations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коллекция химических симуляций и виртуальных лабораторий, составленная Американским химическим обществом (ACS).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Virtual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Labs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Project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at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ru-RU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Stanford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интерактивные медиа, созданные и распространяемые Стэнфордом, в основном сосредоточены на биологии человека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53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Документы 2022-2023\Медицинский класс\Отчет\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576064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1" b="37136"/>
          <a:stretch/>
        </p:blipFill>
        <p:spPr bwMode="auto">
          <a:xfrm>
            <a:off x="5722881" y="288551"/>
            <a:ext cx="3247161" cy="311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19" b="35955"/>
          <a:stretch/>
        </p:blipFill>
        <p:spPr bwMode="auto">
          <a:xfrm>
            <a:off x="5722882" y="3896761"/>
            <a:ext cx="3215826" cy="189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17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1507"/>
            <a:ext cx="854494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82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3885658" cy="604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67651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81198" y="4365104"/>
            <a:ext cx="4102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меморандум о сотрудничестве с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ЧУ «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Темиртауский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высший медицинский колледж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1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628</Words>
  <Application>Microsoft Office PowerPoint</Application>
  <PresentationFormat>Экран (4:3)</PresentationFormat>
  <Paragraphs>96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Электронные платформы </vt:lpstr>
      <vt:lpstr>Электронные платформы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Школьный конкурс научных проектов для 8-11 классов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28</cp:revision>
  <dcterms:created xsi:type="dcterms:W3CDTF">2023-05-06T06:55:08Z</dcterms:created>
  <dcterms:modified xsi:type="dcterms:W3CDTF">2023-09-15T10:27:13Z</dcterms:modified>
</cp:coreProperties>
</file>