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libri" pitchFamily="34" charset="0"/>
      <p:regular r:id="rId8"/>
      <p:bold r:id="rId9"/>
      <p:italic r:id="rId10"/>
      <p:boldItalic r:id="rId11"/>
    </p:embeddedFont>
    <p:embeddedFont>
      <p:font typeface="Candal" charset="0"/>
      <p:regular r:id="rId12"/>
    </p:embeddedFont>
    <p:embeddedFont>
      <p:font typeface="Canva Sans Bold" charset="0"/>
      <p:regular r:id="rId13"/>
    </p:embeddedFont>
    <p:embeddedFont>
      <p:font typeface="Canva Sans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83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26074" y="3607279"/>
            <a:ext cx="13276090" cy="1283937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9465014" y="1665132"/>
            <a:ext cx="10066288" cy="8657008"/>
          </a:xfrm>
          <a:custGeom>
            <a:avLst/>
            <a:gdLst/>
            <a:ahLst/>
            <a:cxnLst/>
            <a:rect l="l" t="t" r="r" b="b"/>
            <a:pathLst>
              <a:path w="10066288" h="8657008">
                <a:moveTo>
                  <a:pt x="10066288" y="0"/>
                </a:moveTo>
                <a:lnTo>
                  <a:pt x="0" y="0"/>
                </a:lnTo>
                <a:lnTo>
                  <a:pt x="0" y="8657008"/>
                </a:lnTo>
                <a:lnTo>
                  <a:pt x="10066288" y="8657008"/>
                </a:lnTo>
                <a:lnTo>
                  <a:pt x="10066288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915238" y="-2221508"/>
            <a:ext cx="8477999" cy="84779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2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45460" y="8581619"/>
            <a:ext cx="3909694" cy="39096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381000" y="266700"/>
            <a:ext cx="3409340" cy="4905526"/>
          </a:xfrm>
          <a:custGeom>
            <a:avLst/>
            <a:gdLst/>
            <a:ahLst/>
            <a:cxnLst/>
            <a:rect l="l" t="t" r="r" b="b"/>
            <a:pathLst>
              <a:path w="3409340" h="4905526">
                <a:moveTo>
                  <a:pt x="0" y="0"/>
                </a:moveTo>
                <a:lnTo>
                  <a:pt x="3409340" y="0"/>
                </a:lnTo>
                <a:lnTo>
                  <a:pt x="3409340" y="4905526"/>
                </a:lnTo>
                <a:lnTo>
                  <a:pt x="0" y="49055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85555" y="919881"/>
            <a:ext cx="12362947" cy="416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5"/>
              </a:lnSpc>
            </a:pPr>
            <a:r>
              <a:rPr lang="en-US" sz="6089" dirty="0" err="1">
                <a:solidFill>
                  <a:srgbClr val="171A59"/>
                </a:solidFill>
                <a:latin typeface="Candal"/>
              </a:rPr>
              <a:t>Воздействие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приёма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</a:p>
          <a:p>
            <a:pPr marL="0" lvl="0" indent="0" algn="ctr">
              <a:lnSpc>
                <a:spcPts val="6455"/>
              </a:lnSpc>
              <a:spcBef>
                <a:spcPct val="0"/>
              </a:spcBef>
            </a:pPr>
            <a:r>
              <a:rPr lang="en-US" sz="6089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089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6089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6089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6089" dirty="0" smtClean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на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формирование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навыков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осмысленного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чтения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у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учащихся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на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уроках:казахского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,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русского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и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английского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6089" dirty="0" err="1">
                <a:solidFill>
                  <a:srgbClr val="171A59"/>
                </a:solidFill>
                <a:latin typeface="Candal"/>
              </a:rPr>
              <a:t>языков</a:t>
            </a:r>
            <a:r>
              <a:rPr lang="en-US" sz="6089" dirty="0">
                <a:solidFill>
                  <a:srgbClr val="171A59"/>
                </a:solidFill>
                <a:latin typeface="Candal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29055" y="9508499"/>
            <a:ext cx="8658445" cy="518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40"/>
              </a:lnSpc>
            </a:pPr>
            <a:r>
              <a:rPr lang="en-US" sz="3050">
                <a:solidFill>
                  <a:srgbClr val="171A59"/>
                </a:solidFill>
                <a:latin typeface="Canva Sans Bold"/>
              </a:rPr>
              <a:t>01.11.2023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5671756" y="-358207"/>
            <a:ext cx="1192363" cy="119236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80204" y="439698"/>
            <a:ext cx="9727591" cy="940760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3144115"/>
            <a:ext cx="6498460" cy="8846913"/>
          </a:xfrm>
          <a:custGeom>
            <a:avLst/>
            <a:gdLst/>
            <a:ahLst/>
            <a:cxnLst/>
            <a:rect l="l" t="t" r="r" b="b"/>
            <a:pathLst>
              <a:path w="6498460" h="8846913">
                <a:moveTo>
                  <a:pt x="0" y="0"/>
                </a:moveTo>
                <a:lnTo>
                  <a:pt x="6498460" y="0"/>
                </a:lnTo>
                <a:lnTo>
                  <a:pt x="6498460" y="8846913"/>
                </a:lnTo>
                <a:lnTo>
                  <a:pt x="0" y="884691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58939" y="2469346"/>
            <a:ext cx="8263615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5"/>
              </a:lnSpc>
            </a:pPr>
            <a:r>
              <a:rPr lang="ru-RU" sz="5090" dirty="0" smtClean="0">
                <a:solidFill>
                  <a:srgbClr val="E8872A"/>
                </a:solidFill>
                <a:latin typeface="Candal"/>
              </a:rPr>
              <a:t>ВОПРОС</a:t>
            </a:r>
            <a:r>
              <a:rPr lang="en-US" sz="5090" dirty="0" smtClean="0">
                <a:solidFill>
                  <a:srgbClr val="E8872A"/>
                </a:solidFill>
                <a:latin typeface="Candal"/>
              </a:rPr>
              <a:t>:</a:t>
            </a:r>
            <a:r>
              <a:rPr lang="en-US" sz="5090" dirty="0" smtClean="0">
                <a:solidFill>
                  <a:srgbClr val="171A59"/>
                </a:solidFill>
                <a:latin typeface="Candal"/>
              </a:rPr>
              <a:t> </a:t>
            </a:r>
            <a:endParaRPr lang="en-US" sz="5090" dirty="0">
              <a:solidFill>
                <a:srgbClr val="171A59"/>
              </a:solidFill>
              <a:latin typeface="Candal"/>
            </a:endParaRPr>
          </a:p>
          <a:p>
            <a:pPr lvl="0" algn="ctr">
              <a:lnSpc>
                <a:spcPts val="5395"/>
              </a:lnSpc>
              <a:spcBef>
                <a:spcPct val="0"/>
              </a:spcBef>
            </a:pPr>
            <a:r>
              <a:rPr lang="en-US" sz="5090" dirty="0" err="1">
                <a:solidFill>
                  <a:srgbClr val="171A59"/>
                </a:solidFill>
                <a:latin typeface="Candal"/>
              </a:rPr>
              <a:t>Как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стратегия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400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5400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5400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5090" dirty="0" smtClean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способствует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навыкам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осмысленного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чтения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на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уроках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казахского,русского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и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английского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5090" dirty="0" err="1">
                <a:solidFill>
                  <a:srgbClr val="171A59"/>
                </a:solidFill>
                <a:latin typeface="Candal"/>
              </a:rPr>
              <a:t>языков</a:t>
            </a:r>
            <a:r>
              <a:rPr lang="en-US" sz="5090" dirty="0">
                <a:solidFill>
                  <a:srgbClr val="171A59"/>
                </a:solidFill>
                <a:latin typeface="Candal"/>
              </a:rPr>
              <a:t> у </a:t>
            </a:r>
            <a:r>
              <a:rPr lang="en-US" sz="5090" dirty="0" err="1" smtClean="0">
                <a:solidFill>
                  <a:srgbClr val="171A59"/>
                </a:solidFill>
                <a:latin typeface="Candal"/>
              </a:rPr>
              <a:t>учащихся</a:t>
            </a:r>
            <a:r>
              <a:rPr lang="ru-RU" sz="5090" dirty="0" smtClean="0">
                <a:solidFill>
                  <a:srgbClr val="171A59"/>
                </a:solidFill>
                <a:latin typeface="Candal"/>
              </a:rPr>
              <a:t>?</a:t>
            </a:r>
            <a:endParaRPr lang="en-US" sz="5090" dirty="0">
              <a:solidFill>
                <a:srgbClr val="171A59"/>
              </a:solidFill>
              <a:latin typeface="Cand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822554" y="5962474"/>
            <a:ext cx="6233607" cy="6028554"/>
            <a:chOff x="0" y="0"/>
            <a:chExt cx="840446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727017" y="7871589"/>
            <a:ext cx="1750640" cy="175064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A316F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84150"/>
              <a:ext cx="711200" cy="425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1510111" y="-1724076"/>
            <a:ext cx="4474743" cy="4327548"/>
            <a:chOff x="0" y="0"/>
            <a:chExt cx="840446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997848" y="2276912"/>
            <a:ext cx="896699" cy="867202"/>
            <a:chOff x="0" y="0"/>
            <a:chExt cx="840446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18824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8103" y="-1736352"/>
            <a:ext cx="6233607" cy="6028554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02575" y="-1575883"/>
            <a:ext cx="6233607" cy="602855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20601" y="3058412"/>
            <a:ext cx="5163948" cy="51639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71A59"/>
              </a:solidFill>
              <a:prstDash val="dash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0685" y="2309693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80" y="0"/>
                </a:lnTo>
                <a:lnTo>
                  <a:pt x="1603780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4891056" y="6123245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79" y="0"/>
                </a:lnTo>
                <a:lnTo>
                  <a:pt x="1603779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0588699" y="6123245"/>
            <a:ext cx="1603779" cy="1603779"/>
          </a:xfrm>
          <a:custGeom>
            <a:avLst/>
            <a:gdLst/>
            <a:ahLst/>
            <a:cxnLst/>
            <a:rect l="l" t="t" r="r" b="b"/>
            <a:pathLst>
              <a:path w="1603779" h="1603779">
                <a:moveTo>
                  <a:pt x="0" y="0"/>
                </a:moveTo>
                <a:lnTo>
                  <a:pt x="1603780" y="0"/>
                </a:lnTo>
                <a:lnTo>
                  <a:pt x="1603780" y="1603779"/>
                </a:lnTo>
                <a:lnTo>
                  <a:pt x="0" y="160377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2932946" y="2594877"/>
            <a:ext cx="1139257" cy="927071"/>
          </a:xfrm>
          <a:custGeom>
            <a:avLst/>
            <a:gdLst/>
            <a:ahLst/>
            <a:cxnLst/>
            <a:rect l="l" t="t" r="r" b="b"/>
            <a:pathLst>
              <a:path w="1139257" h="927071">
                <a:moveTo>
                  <a:pt x="0" y="0"/>
                </a:moveTo>
                <a:lnTo>
                  <a:pt x="1139258" y="0"/>
                </a:lnTo>
                <a:lnTo>
                  <a:pt x="1139258" y="927070"/>
                </a:lnTo>
                <a:lnTo>
                  <a:pt x="0" y="92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156820" y="6417175"/>
            <a:ext cx="1072252" cy="1019614"/>
          </a:xfrm>
          <a:custGeom>
            <a:avLst/>
            <a:gdLst/>
            <a:ahLst/>
            <a:cxnLst/>
            <a:rect l="l" t="t" r="r" b="b"/>
            <a:pathLst>
              <a:path w="1072252" h="1019614">
                <a:moveTo>
                  <a:pt x="0" y="0"/>
                </a:moveTo>
                <a:lnTo>
                  <a:pt x="1072251" y="0"/>
                </a:lnTo>
                <a:lnTo>
                  <a:pt x="1072251" y="1019614"/>
                </a:lnTo>
                <a:lnTo>
                  <a:pt x="0" y="101961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920601" y="6386077"/>
            <a:ext cx="889788" cy="1081810"/>
          </a:xfrm>
          <a:custGeom>
            <a:avLst/>
            <a:gdLst/>
            <a:ahLst/>
            <a:cxnLst/>
            <a:rect l="l" t="t" r="r" b="b"/>
            <a:pathLst>
              <a:path w="889788" h="1081810">
                <a:moveTo>
                  <a:pt x="0" y="0"/>
                </a:moveTo>
                <a:lnTo>
                  <a:pt x="889788" y="0"/>
                </a:lnTo>
                <a:lnTo>
                  <a:pt x="889788" y="1081810"/>
                </a:lnTo>
                <a:lnTo>
                  <a:pt x="0" y="108181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695339" y="5549517"/>
            <a:ext cx="9634143" cy="6708867"/>
          </a:xfrm>
          <a:custGeom>
            <a:avLst/>
            <a:gdLst/>
            <a:ahLst/>
            <a:cxnLst/>
            <a:rect l="l" t="t" r="r" b="b"/>
            <a:pathLst>
              <a:path w="9634143" h="6708867">
                <a:moveTo>
                  <a:pt x="9634143" y="0"/>
                </a:moveTo>
                <a:lnTo>
                  <a:pt x="0" y="0"/>
                </a:lnTo>
                <a:lnTo>
                  <a:pt x="0" y="6708867"/>
                </a:lnTo>
                <a:lnTo>
                  <a:pt x="9634143" y="6708867"/>
                </a:lnTo>
                <a:lnTo>
                  <a:pt x="9634143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390589" y="9644995"/>
            <a:ext cx="1327684" cy="1284010"/>
            <a:chOff x="0" y="0"/>
            <a:chExt cx="840446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93668" y="960737"/>
            <a:ext cx="10691149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7"/>
              </a:lnSpc>
            </a:pPr>
            <a:r>
              <a:rPr lang="en-US" sz="4780" dirty="0">
                <a:solidFill>
                  <a:srgbClr val="E8872A"/>
                </a:solidFill>
                <a:latin typeface="Candal"/>
              </a:rPr>
              <a:t>ЦЕЛЬ: </a:t>
            </a:r>
            <a:r>
              <a:rPr lang="kk-KZ" sz="4780" dirty="0">
                <a:solidFill>
                  <a:srgbClr val="171A59"/>
                </a:solidFill>
                <a:latin typeface="Candal"/>
              </a:rPr>
              <a:t>И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сследовать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в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течении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</a:p>
          <a:p>
            <a:pPr lvl="0">
              <a:lnSpc>
                <a:spcPts val="5067"/>
              </a:lnSpc>
              <a:spcBef>
                <a:spcPct val="0"/>
              </a:spcBef>
            </a:pPr>
            <a:r>
              <a:rPr lang="en-US" sz="4780" dirty="0">
                <a:solidFill>
                  <a:srgbClr val="171A59"/>
                </a:solidFill>
                <a:latin typeface="Candal"/>
              </a:rPr>
              <a:t>2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четверти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2023-2024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учебного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года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,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как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стратегии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800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4800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800" dirty="0" smtClean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 smtClean="0">
                <a:solidFill>
                  <a:srgbClr val="171A59"/>
                </a:solidFill>
                <a:latin typeface="Candal"/>
              </a:rPr>
              <a:t>будет</a:t>
            </a:r>
            <a:r>
              <a:rPr lang="en-US" sz="4780" dirty="0" smtClean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способствовать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осмысленному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чтению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и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работе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с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текстом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учащимися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на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уроках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казахского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,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русского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,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английского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4780" dirty="0" err="1">
                <a:solidFill>
                  <a:srgbClr val="171A59"/>
                </a:solidFill>
                <a:latin typeface="Candal"/>
              </a:rPr>
              <a:t>языков</a:t>
            </a:r>
            <a:r>
              <a:rPr lang="en-US" sz="4780" dirty="0">
                <a:solidFill>
                  <a:srgbClr val="171A59"/>
                </a:solidFill>
                <a:latin typeface="Candal"/>
              </a:rPr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48455" y="-2348718"/>
            <a:ext cx="5821689" cy="5630186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054587" y="5838825"/>
            <a:ext cx="9727591" cy="9407604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2E982">
                <a:alpha val="4078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00348" y="294552"/>
            <a:ext cx="11407452" cy="9620526"/>
            <a:chOff x="0" y="0"/>
            <a:chExt cx="3004432" cy="253380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4432" cy="2533801"/>
            </a:xfrm>
            <a:custGeom>
              <a:avLst/>
              <a:gdLst/>
              <a:ahLst/>
              <a:cxnLst/>
              <a:rect l="l" t="t" r="r" b="b"/>
              <a:pathLst>
                <a:path w="3004432" h="2533801">
                  <a:moveTo>
                    <a:pt x="0" y="0"/>
                  </a:moveTo>
                  <a:lnTo>
                    <a:pt x="3004432" y="0"/>
                  </a:lnTo>
                  <a:lnTo>
                    <a:pt x="3004432" y="2533801"/>
                  </a:lnTo>
                  <a:lnTo>
                    <a:pt x="0" y="2533801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004432" cy="2552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531" y="466376"/>
            <a:ext cx="6164166" cy="8508097"/>
            <a:chOff x="0" y="0"/>
            <a:chExt cx="1623484" cy="22408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23484" cy="2240816"/>
            </a:xfrm>
            <a:custGeom>
              <a:avLst/>
              <a:gdLst/>
              <a:ahLst/>
              <a:cxnLst/>
              <a:rect l="l" t="t" r="r" b="b"/>
              <a:pathLst>
                <a:path w="1623484" h="2240816">
                  <a:moveTo>
                    <a:pt x="0" y="0"/>
                  </a:moveTo>
                  <a:lnTo>
                    <a:pt x="1623484" y="0"/>
                  </a:lnTo>
                  <a:lnTo>
                    <a:pt x="1623484" y="2240816"/>
                  </a:lnTo>
                  <a:lnTo>
                    <a:pt x="0" y="2240816"/>
                  </a:lnTo>
                  <a:close/>
                </a:path>
              </a:pathLst>
            </a:custGeom>
            <a:solidFill>
              <a:srgbClr val="FEFAF1"/>
            </a:solidFill>
            <a:ln w="38100" cap="sq">
              <a:solidFill>
                <a:srgbClr val="EBA545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623484" cy="2259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24846" y="5332121"/>
            <a:ext cx="1348159" cy="134815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EB6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495086" y="5543255"/>
            <a:ext cx="1007677" cy="925892"/>
            <a:chOff x="0" y="0"/>
            <a:chExt cx="884596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724901" y="2041890"/>
            <a:ext cx="3180094" cy="2642369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682713" y="1960284"/>
            <a:ext cx="3180094" cy="2642369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99612" y="4919972"/>
            <a:ext cx="3180094" cy="2642369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682713" y="4919972"/>
            <a:ext cx="3180094" cy="2642369"/>
          </a:xfrm>
          <a:custGeom>
            <a:avLst/>
            <a:gdLst/>
            <a:ahLst/>
            <a:cxnLst/>
            <a:rect l="l" t="t" r="r" b="b"/>
            <a:pathLst>
              <a:path w="3180094" h="2642369">
                <a:moveTo>
                  <a:pt x="0" y="0"/>
                </a:moveTo>
                <a:lnTo>
                  <a:pt x="3180094" y="0"/>
                </a:lnTo>
                <a:lnTo>
                  <a:pt x="3180094" y="2642369"/>
                </a:lnTo>
                <a:lnTo>
                  <a:pt x="0" y="264236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40525" y="5489505"/>
            <a:ext cx="6458400" cy="6117866"/>
          </a:xfrm>
          <a:custGeom>
            <a:avLst/>
            <a:gdLst/>
            <a:ahLst/>
            <a:cxnLst/>
            <a:rect l="l" t="t" r="r" b="b"/>
            <a:pathLst>
              <a:path w="6458400" h="6117866">
                <a:moveTo>
                  <a:pt x="0" y="0"/>
                </a:moveTo>
                <a:lnTo>
                  <a:pt x="6458400" y="0"/>
                </a:lnTo>
                <a:lnTo>
                  <a:pt x="6458400" y="6117866"/>
                </a:lnTo>
                <a:lnTo>
                  <a:pt x="0" y="611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773570" y="3988703"/>
            <a:ext cx="5611592" cy="1518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09"/>
              </a:lnSpc>
              <a:spcBef>
                <a:spcPct val="0"/>
              </a:spcBef>
            </a:pPr>
            <a:r>
              <a:rPr lang="en-US" sz="5575">
                <a:solidFill>
                  <a:srgbClr val="2C2F6F"/>
                </a:solidFill>
                <a:latin typeface="Candal"/>
              </a:rPr>
              <a:t>Ожидаемый результат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213300" y="2956345"/>
            <a:ext cx="2203296" cy="20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5"/>
              </a:lnSpc>
              <a:spcBef>
                <a:spcPct val="0"/>
              </a:spcBef>
            </a:pPr>
            <a:r>
              <a:rPr lang="en-US" sz="1571">
                <a:solidFill>
                  <a:srgbClr val="171A59"/>
                </a:solidFill>
                <a:latin typeface="Candal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01573" y="3205269"/>
            <a:ext cx="2978133" cy="169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6"/>
              </a:lnSpc>
            </a:pP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Умеют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определять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тему,стиль,жанр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,</a:t>
            </a:r>
          </a:p>
          <a:p>
            <a:pPr algn="ctr">
              <a:lnSpc>
                <a:spcPts val="3416"/>
              </a:lnSpc>
            </a:pP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тип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текста</a:t>
            </a:r>
            <a:r>
              <a:rPr lang="en-US" sz="2000" dirty="0">
                <a:solidFill>
                  <a:srgbClr val="171A59"/>
                </a:solidFill>
                <a:latin typeface="Canva Sans Bold"/>
              </a:rPr>
              <a:t>.</a:t>
            </a:r>
          </a:p>
          <a:p>
            <a:pPr marL="0" lvl="1" indent="0" algn="ctr">
              <a:lnSpc>
                <a:spcPts val="3416"/>
              </a:lnSpc>
              <a:spcBef>
                <a:spcPct val="0"/>
              </a:spcBef>
            </a:pPr>
            <a:endParaRPr lang="en-US" sz="2232" dirty="0">
              <a:solidFill>
                <a:srgbClr val="171A59"/>
              </a:solidFill>
              <a:latin typeface="Canva 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196402" y="2956345"/>
            <a:ext cx="2203296" cy="20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5"/>
              </a:lnSpc>
              <a:spcBef>
                <a:spcPct val="0"/>
              </a:spcBef>
            </a:pPr>
            <a:r>
              <a:rPr lang="en-US" sz="1571">
                <a:solidFill>
                  <a:srgbClr val="171A59"/>
                </a:solidFill>
                <a:latin typeface="Candal"/>
              </a:rPr>
              <a:t>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62606" y="3205269"/>
            <a:ext cx="2900201" cy="126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16"/>
              </a:lnSpc>
              <a:spcBef>
                <a:spcPct val="0"/>
              </a:spcBef>
            </a:pPr>
            <a:r>
              <a:rPr lang="en-US" sz="2232" b="1" dirty="0" err="1">
                <a:solidFill>
                  <a:srgbClr val="171A59"/>
                </a:solidFill>
                <a:latin typeface="Canva Sans Bold"/>
              </a:rPr>
              <a:t>Смогут</a:t>
            </a:r>
            <a:r>
              <a:rPr lang="en-US" sz="2232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232" b="1" dirty="0" err="1">
                <a:solidFill>
                  <a:srgbClr val="171A59"/>
                </a:solidFill>
                <a:latin typeface="Canva Sans Bold"/>
              </a:rPr>
              <a:t>определить</a:t>
            </a:r>
            <a:r>
              <a:rPr lang="en-US" sz="2232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232" b="1" dirty="0" err="1">
                <a:solidFill>
                  <a:srgbClr val="171A59"/>
                </a:solidFill>
                <a:latin typeface="Canva Sans Bold"/>
              </a:rPr>
              <a:t>основную</a:t>
            </a:r>
            <a:r>
              <a:rPr lang="en-US" sz="2232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232" b="1" dirty="0" err="1">
                <a:solidFill>
                  <a:srgbClr val="171A59"/>
                </a:solidFill>
                <a:latin typeface="Canva Sans Bold"/>
              </a:rPr>
              <a:t>мысль</a:t>
            </a:r>
            <a:r>
              <a:rPr lang="en-US" sz="2232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232" b="1" dirty="0" err="1">
                <a:solidFill>
                  <a:srgbClr val="171A59"/>
                </a:solidFill>
                <a:latin typeface="Canva Sans Bold"/>
              </a:rPr>
              <a:t>текста</a:t>
            </a:r>
            <a:r>
              <a:rPr lang="en-US" sz="2232" b="1" dirty="0">
                <a:solidFill>
                  <a:srgbClr val="171A59"/>
                </a:solidFill>
                <a:latin typeface="Canva Sa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213300" y="5916033"/>
            <a:ext cx="2203296" cy="20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5"/>
              </a:lnSpc>
              <a:spcBef>
                <a:spcPct val="0"/>
              </a:spcBef>
            </a:pPr>
            <a:r>
              <a:rPr lang="en-US" sz="1571">
                <a:solidFill>
                  <a:srgbClr val="171A59"/>
                </a:solidFill>
                <a:latin typeface="Candal"/>
              </a:rPr>
              <a:t>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99612" y="6164957"/>
            <a:ext cx="3180094" cy="1162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1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Смогут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составлять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открытые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и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закрытые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вопросы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по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тексту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96402" y="5916033"/>
            <a:ext cx="2203296" cy="20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5"/>
              </a:lnSpc>
              <a:spcBef>
                <a:spcPct val="0"/>
              </a:spcBef>
            </a:pPr>
            <a:r>
              <a:rPr lang="en-US" sz="1571">
                <a:solidFill>
                  <a:srgbClr val="171A59"/>
                </a:solidFill>
                <a:latin typeface="Candal"/>
              </a:rPr>
              <a:t>4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77595" y="6191618"/>
            <a:ext cx="318521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655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Умение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сравнивать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,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анализировать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,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оценивать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и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применить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все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навыки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по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стратегии</a:t>
            </a:r>
            <a:r>
              <a:rPr lang="en-US" sz="2000" b="1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2000" dirty="0" smtClean="0">
                <a:solidFill>
                  <a:srgbClr val="171A59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dirty="0" smtClean="0">
                <a:solidFill>
                  <a:srgbClr val="171A59"/>
                </a:solidFill>
                <a:latin typeface="Candal"/>
              </a:rPr>
              <a:t> </a:t>
            </a:r>
            <a:r>
              <a:rPr lang="en-US" sz="2000" b="1" dirty="0" smtClean="0">
                <a:solidFill>
                  <a:srgbClr val="171A59"/>
                </a:solidFill>
                <a:latin typeface="Canva Sans Bold"/>
              </a:rPr>
              <a:t>в </a:t>
            </a:r>
            <a:r>
              <a:rPr lang="en-US" sz="2000" b="1" dirty="0" err="1">
                <a:solidFill>
                  <a:srgbClr val="171A59"/>
                </a:solidFill>
                <a:latin typeface="Canva Sans Bold"/>
              </a:rPr>
              <a:t>жизни</a:t>
            </a:r>
            <a:r>
              <a:rPr lang="en-US" sz="2000" b="1" dirty="0">
                <a:solidFill>
                  <a:srgbClr val="171A59"/>
                </a:solidFill>
                <a:latin typeface="Canva Sans Bold"/>
              </a:rPr>
              <a:t> </a:t>
            </a:r>
            <a:r>
              <a:rPr lang="en-US" sz="2000" dirty="0">
                <a:solidFill>
                  <a:srgbClr val="171A59"/>
                </a:solidFill>
                <a:latin typeface="Canva Sans 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285" y="255768"/>
            <a:ext cx="11499842" cy="9775464"/>
            <a:chOff x="0" y="0"/>
            <a:chExt cx="2704567" cy="2299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4567" cy="2299022"/>
            </a:xfrm>
            <a:custGeom>
              <a:avLst/>
              <a:gdLst/>
              <a:ahLst/>
              <a:cxnLst/>
              <a:rect l="l" t="t" r="r" b="b"/>
              <a:pathLst>
                <a:path w="2704567" h="2299022">
                  <a:moveTo>
                    <a:pt x="0" y="0"/>
                  </a:moveTo>
                  <a:lnTo>
                    <a:pt x="2704567" y="0"/>
                  </a:lnTo>
                  <a:lnTo>
                    <a:pt x="2704567" y="2299022"/>
                  </a:lnTo>
                  <a:lnTo>
                    <a:pt x="0" y="2299022"/>
                  </a:lnTo>
                  <a:close/>
                </a:path>
              </a:pathLst>
            </a:custGeom>
            <a:solidFill>
              <a:srgbClr val="FEFAF1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704567" cy="23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43825" y="3804929"/>
            <a:ext cx="10531459" cy="8923018"/>
          </a:xfrm>
          <a:custGeom>
            <a:avLst/>
            <a:gdLst/>
            <a:ahLst/>
            <a:cxnLst/>
            <a:rect l="l" t="t" r="r" b="b"/>
            <a:pathLst>
              <a:path w="10531459" h="8923018">
                <a:moveTo>
                  <a:pt x="0" y="0"/>
                </a:moveTo>
                <a:lnTo>
                  <a:pt x="10531459" y="0"/>
                </a:lnTo>
                <a:lnTo>
                  <a:pt x="10531459" y="8923018"/>
                </a:lnTo>
                <a:lnTo>
                  <a:pt x="0" y="892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45074" y="1825204"/>
            <a:ext cx="7598926" cy="787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86"/>
              </a:lnSpc>
              <a:spcBef>
                <a:spcPct val="0"/>
              </a:spcBef>
            </a:pPr>
            <a:r>
              <a:rPr lang="en-US" sz="5741">
                <a:solidFill>
                  <a:srgbClr val="171A59"/>
                </a:solidFill>
                <a:latin typeface="Candal"/>
              </a:rPr>
              <a:t>Команда развития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02860" y="3041989"/>
            <a:ext cx="5940964" cy="228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89"/>
              </a:lnSpc>
            </a:pPr>
            <a:r>
              <a:rPr lang="en-US" sz="2999">
                <a:solidFill>
                  <a:srgbClr val="171A59"/>
                </a:solidFill>
                <a:latin typeface="Canva Sans"/>
              </a:rPr>
              <a:t>Аубакирова Г.З</a:t>
            </a:r>
          </a:p>
          <a:p>
            <a:pPr>
              <a:lnSpc>
                <a:spcPts val="4589"/>
              </a:lnSpc>
            </a:pPr>
            <a:r>
              <a:rPr lang="en-US" sz="2999">
                <a:solidFill>
                  <a:srgbClr val="171A59"/>
                </a:solidFill>
                <a:latin typeface="Canva Sans"/>
              </a:rPr>
              <a:t>Куприянчик В.И.</a:t>
            </a:r>
          </a:p>
          <a:p>
            <a:pPr>
              <a:lnSpc>
                <a:spcPts val="4589"/>
              </a:lnSpc>
            </a:pPr>
            <a:r>
              <a:rPr lang="en-US" sz="2999">
                <a:solidFill>
                  <a:srgbClr val="171A59"/>
                </a:solidFill>
                <a:latin typeface="Canva Sans"/>
              </a:rPr>
              <a:t>Оспанова А.Т.</a:t>
            </a:r>
          </a:p>
          <a:p>
            <a:pPr marL="0" lvl="1" indent="0" algn="l">
              <a:lnSpc>
                <a:spcPts val="4589"/>
              </a:lnSpc>
              <a:spcBef>
                <a:spcPct val="0"/>
              </a:spcBef>
            </a:pPr>
            <a:r>
              <a:rPr lang="en-US" sz="2999">
                <a:solidFill>
                  <a:srgbClr val="171A59"/>
                </a:solidFill>
                <a:latin typeface="Canva Sans"/>
              </a:rPr>
              <a:t>Сагимбекова Л.Ж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371101" y="-2500169"/>
            <a:ext cx="6147679" cy="5945453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4078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45074" y="3127714"/>
            <a:ext cx="656743" cy="635139"/>
            <a:chOff x="0" y="0"/>
            <a:chExt cx="840446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2C2F6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  <a:spcBef>
                  <a:spcPct val="0"/>
                </a:spcBef>
              </a:pPr>
              <a:r>
                <a:rPr lang="en-US" sz="2274" u="none" strike="noStrike">
                  <a:solidFill>
                    <a:srgbClr val="FFFEF7"/>
                  </a:solidFill>
                  <a:latin typeface="Canva Sans Bold"/>
                </a:rPr>
                <a:t>01.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45074" y="6260523"/>
            <a:ext cx="656743" cy="635139"/>
            <a:chOff x="0" y="0"/>
            <a:chExt cx="84044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2C2F6F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8792" y="38100"/>
              <a:ext cx="682863" cy="698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3161"/>
                </a:lnSpc>
              </a:pPr>
              <a:r>
                <a:rPr lang="en-US" sz="2274">
                  <a:solidFill>
                    <a:srgbClr val="FFFEF7"/>
                  </a:solidFill>
                  <a:latin typeface="Canva Sans Bold"/>
                </a:rPr>
                <a:t>02.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402860" y="6365866"/>
            <a:ext cx="6460510" cy="510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319"/>
              </a:lnSpc>
              <a:spcBef>
                <a:spcPct val="0"/>
              </a:spcBef>
            </a:pPr>
            <a:r>
              <a:rPr lang="en-US" sz="2823" dirty="0" err="1">
                <a:solidFill>
                  <a:srgbClr val="171A59"/>
                </a:solidFill>
                <a:latin typeface="Canva Sans"/>
              </a:rPr>
              <a:t>Объект</a:t>
            </a:r>
            <a:r>
              <a:rPr lang="en-US" sz="2823" dirty="0">
                <a:solidFill>
                  <a:srgbClr val="171A59"/>
                </a:solidFill>
                <a:latin typeface="Canva Sans"/>
              </a:rPr>
              <a:t> </a:t>
            </a:r>
            <a:r>
              <a:rPr lang="en-US" sz="2823" dirty="0" err="1">
                <a:solidFill>
                  <a:srgbClr val="171A59"/>
                </a:solidFill>
                <a:latin typeface="Canva Sans"/>
              </a:rPr>
              <a:t>исследования</a:t>
            </a:r>
            <a:r>
              <a:rPr lang="en-US" sz="2823" dirty="0">
                <a:solidFill>
                  <a:srgbClr val="171A59"/>
                </a:solidFill>
                <a:latin typeface="Canva Sans"/>
              </a:rPr>
              <a:t>: 6</a:t>
            </a:r>
            <a:r>
              <a:rPr lang="kk-KZ" sz="2823" dirty="0">
                <a:solidFill>
                  <a:srgbClr val="171A59"/>
                </a:solidFill>
                <a:latin typeface="Canva Sans"/>
              </a:rPr>
              <a:t> </a:t>
            </a:r>
            <a:r>
              <a:rPr lang="en-US" sz="2823" dirty="0">
                <a:solidFill>
                  <a:srgbClr val="171A59"/>
                </a:solidFill>
                <a:latin typeface="Canva Sans"/>
              </a:rPr>
              <a:t>"Б" </a:t>
            </a:r>
            <a:r>
              <a:rPr lang="en-US" sz="2823" dirty="0" err="1">
                <a:solidFill>
                  <a:srgbClr val="171A59"/>
                </a:solidFill>
                <a:latin typeface="Canva Sans"/>
              </a:rPr>
              <a:t>класс</a:t>
            </a:r>
            <a:r>
              <a:rPr lang="en-US" sz="2823" dirty="0">
                <a:solidFill>
                  <a:srgbClr val="171A59"/>
                </a:solidFill>
                <a:latin typeface="Canva Sans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8126" y="-5456738"/>
            <a:ext cx="15481409" cy="14972152"/>
            <a:chOff x="0" y="0"/>
            <a:chExt cx="840446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14181" y="3862809"/>
            <a:ext cx="3547638" cy="3430939"/>
            <a:chOff x="0" y="0"/>
            <a:chExt cx="84044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78434" y="9656493"/>
            <a:ext cx="1303906" cy="1261015"/>
            <a:chOff x="0" y="0"/>
            <a:chExt cx="840446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669310" y="1887997"/>
            <a:ext cx="11969424" cy="325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24"/>
              </a:lnSpc>
              <a:spcBef>
                <a:spcPct val="0"/>
              </a:spcBef>
            </a:pPr>
            <a:r>
              <a:rPr lang="en-US" sz="11909">
                <a:solidFill>
                  <a:srgbClr val="171A59"/>
                </a:solidFill>
                <a:latin typeface="Candal"/>
              </a:rPr>
              <a:t>СПАСИБО ЗА ВНИМАНИЕ!</a:t>
            </a:r>
          </a:p>
        </p:txBody>
      </p:sp>
      <p:sp>
        <p:nvSpPr>
          <p:cNvPr id="12" name="Freeform 12"/>
          <p:cNvSpPr/>
          <p:nvPr/>
        </p:nvSpPr>
        <p:spPr>
          <a:xfrm rot="-1244255">
            <a:off x="7241274" y="6283246"/>
            <a:ext cx="766196" cy="1265488"/>
          </a:xfrm>
          <a:custGeom>
            <a:avLst/>
            <a:gdLst/>
            <a:ahLst/>
            <a:cxnLst/>
            <a:rect l="l" t="t" r="r" b="b"/>
            <a:pathLst>
              <a:path w="766196" h="1265488">
                <a:moveTo>
                  <a:pt x="0" y="0"/>
                </a:moveTo>
                <a:lnTo>
                  <a:pt x="766195" y="0"/>
                </a:lnTo>
                <a:lnTo>
                  <a:pt x="766195" y="1265488"/>
                </a:lnTo>
                <a:lnTo>
                  <a:pt x="0" y="12654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8276325" y="3641637"/>
            <a:ext cx="9760374" cy="8003507"/>
          </a:xfrm>
          <a:custGeom>
            <a:avLst/>
            <a:gdLst/>
            <a:ahLst/>
            <a:cxnLst/>
            <a:rect l="l" t="t" r="r" b="b"/>
            <a:pathLst>
              <a:path w="9760374" h="8003507">
                <a:moveTo>
                  <a:pt x="0" y="0"/>
                </a:moveTo>
                <a:lnTo>
                  <a:pt x="9760374" y="0"/>
                </a:lnTo>
                <a:lnTo>
                  <a:pt x="9760374" y="8003507"/>
                </a:lnTo>
                <a:lnTo>
                  <a:pt x="0" y="80035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210275" y="768323"/>
            <a:ext cx="1303906" cy="1261015"/>
            <a:chOff x="0" y="0"/>
            <a:chExt cx="840446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40446" cy="812800"/>
            </a:xfrm>
            <a:custGeom>
              <a:avLst/>
              <a:gdLst/>
              <a:ahLst/>
              <a:cxnLst/>
              <a:rect l="l" t="t" r="r" b="b"/>
              <a:pathLst>
                <a:path w="840446" h="812800">
                  <a:moveTo>
                    <a:pt x="420223" y="0"/>
                  </a:moveTo>
                  <a:cubicBezTo>
                    <a:pt x="188140" y="0"/>
                    <a:pt x="0" y="181951"/>
                    <a:pt x="0" y="406400"/>
                  </a:cubicBezTo>
                  <a:cubicBezTo>
                    <a:pt x="0" y="630849"/>
                    <a:pt x="188140" y="812800"/>
                    <a:pt x="420223" y="812800"/>
                  </a:cubicBezTo>
                  <a:cubicBezTo>
                    <a:pt x="652306" y="812800"/>
                    <a:pt x="840446" y="630849"/>
                    <a:pt x="840446" y="406400"/>
                  </a:cubicBezTo>
                  <a:cubicBezTo>
                    <a:pt x="840446" y="181951"/>
                    <a:pt x="652306" y="0"/>
                    <a:pt x="420223" y="0"/>
                  </a:cubicBezTo>
                  <a:close/>
                </a:path>
              </a:pathLst>
            </a:custGeom>
            <a:solidFill>
              <a:srgbClr val="FFFFFF">
                <a:alpha val="33725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8792" y="57150"/>
              <a:ext cx="682863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155</Words>
  <Application>Microsoft Office PowerPoint</Application>
  <PresentationFormat>Произвольный</PresentationFormat>
  <Paragraphs>26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Calibri</vt:lpstr>
      <vt:lpstr>Candal</vt:lpstr>
      <vt:lpstr>Times New Roman</vt:lpstr>
      <vt:lpstr>Canva Sans Bold</vt:lpstr>
      <vt:lpstr>Canva Sans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Illustrative Brainstorming Presentation</dc:title>
  <cp:lastModifiedBy>Мейрам ПК</cp:lastModifiedBy>
  <cp:revision>4</cp:revision>
  <dcterms:created xsi:type="dcterms:W3CDTF">2006-08-16T00:00:00Z</dcterms:created>
  <dcterms:modified xsi:type="dcterms:W3CDTF">2023-11-07T10:46:40Z</dcterms:modified>
  <dc:identifier>DAFy1XU5iOY</dc:identifier>
</cp:coreProperties>
</file>