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359151"/>
            <a:ext cx="18288000" cy="2443480"/>
          </a:xfrm>
          <a:custGeom>
            <a:avLst/>
            <a:gdLst/>
            <a:ahLst/>
            <a:cxnLst/>
            <a:rect l="l" t="t" r="r" b="b"/>
            <a:pathLst>
              <a:path w="18288000" h="2443479">
                <a:moveTo>
                  <a:pt x="0" y="0"/>
                </a:moveTo>
                <a:lnTo>
                  <a:pt x="18287999" y="0"/>
                </a:lnTo>
                <a:lnTo>
                  <a:pt x="18287999" y="2443181"/>
                </a:lnTo>
                <a:lnTo>
                  <a:pt x="0" y="2443181"/>
                </a:lnTo>
                <a:lnTo>
                  <a:pt x="0" y="0"/>
                </a:lnTo>
                <a:close/>
              </a:path>
            </a:pathLst>
          </a:custGeom>
          <a:solidFill>
            <a:srgbClr val="8573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3071" y="1297062"/>
            <a:ext cx="16101856" cy="1016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82662" y="4669505"/>
            <a:ext cx="14922674" cy="330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6695" y="1352773"/>
            <a:ext cx="560451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0" dirty="0">
                <a:solidFill>
                  <a:srgbClr val="4041C2"/>
                </a:solidFill>
                <a:latin typeface="Microsoft Sans Serif"/>
                <a:cs typeface="Microsoft Sans Serif"/>
              </a:rPr>
              <a:t>М</a:t>
            </a:r>
            <a:r>
              <a:rPr sz="9600" b="0" spc="-245" dirty="0">
                <a:solidFill>
                  <a:srgbClr val="4041C2"/>
                </a:solidFill>
                <a:latin typeface="Microsoft Sans Serif"/>
                <a:cs typeface="Microsoft Sans Serif"/>
              </a:rPr>
              <a:t>Ə</a:t>
            </a:r>
            <a:r>
              <a:rPr sz="9600" b="0" spc="-95" dirty="0">
                <a:solidFill>
                  <a:srgbClr val="4041C2"/>
                </a:solidFill>
                <a:latin typeface="Microsoft Sans Serif"/>
                <a:cs typeface="Microsoft Sans Serif"/>
              </a:rPr>
              <a:t>СЕЛЕ:</a:t>
            </a:r>
            <a:endParaRPr sz="96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901071" cy="10286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170056" y="3131194"/>
            <a:ext cx="9779635" cy="5168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0815" algn="ctr">
              <a:lnSpc>
                <a:spcPct val="115999"/>
              </a:lnSpc>
              <a:spcBef>
                <a:spcPts val="95"/>
              </a:spcBef>
            </a:pPr>
            <a:r>
              <a:rPr sz="4850" spc="-10" dirty="0">
                <a:solidFill>
                  <a:srgbClr val="4041C2"/>
                </a:solidFill>
                <a:latin typeface="Microsoft Sans Serif"/>
                <a:cs typeface="Microsoft Sans Serif"/>
              </a:rPr>
              <a:t>ЖАРАТЫЛЫСТАНУ </a:t>
            </a:r>
            <a:r>
              <a:rPr sz="4850" spc="-5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4850" spc="-60" dirty="0">
                <a:solidFill>
                  <a:srgbClr val="4041C2"/>
                </a:solidFill>
                <a:latin typeface="Microsoft Sans Serif"/>
                <a:cs typeface="Microsoft Sans Serif"/>
              </a:rPr>
              <a:t>БАҒЫТАНДАҒЫ</a:t>
            </a:r>
            <a:r>
              <a:rPr sz="4850" spc="5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4850" spc="-135" dirty="0">
                <a:solidFill>
                  <a:srgbClr val="4041C2"/>
                </a:solidFill>
                <a:latin typeface="Microsoft Sans Serif"/>
                <a:cs typeface="Microsoft Sans Serif"/>
              </a:rPr>
              <a:t>ПƏНДЕРДІ </a:t>
            </a:r>
            <a:r>
              <a:rPr sz="4850" spc="-13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4850" spc="-155" dirty="0">
                <a:solidFill>
                  <a:srgbClr val="4041C2"/>
                </a:solidFill>
                <a:latin typeface="Microsoft Sans Serif"/>
                <a:cs typeface="Microsoft Sans Serif"/>
              </a:rPr>
              <a:t>ОҚЫТУДА</a:t>
            </a:r>
            <a:r>
              <a:rPr sz="4850" spc="5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4850" spc="-105" dirty="0">
                <a:solidFill>
                  <a:srgbClr val="4041C2"/>
                </a:solidFill>
                <a:latin typeface="Microsoft Sans Serif"/>
                <a:cs typeface="Microsoft Sans Serif"/>
              </a:rPr>
              <a:t>ОҚУШЫЛАРДЫҢ </a:t>
            </a:r>
            <a:r>
              <a:rPr sz="4850" spc="-10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4850" spc="-180" dirty="0">
                <a:solidFill>
                  <a:srgbClr val="4041C2"/>
                </a:solidFill>
                <a:latin typeface="Microsoft Sans Serif"/>
                <a:cs typeface="Microsoft Sans Serif"/>
              </a:rPr>
              <a:t>ГРАФИКАЛЫҚ</a:t>
            </a:r>
            <a:r>
              <a:rPr sz="4850" spc="-25" dirty="0">
                <a:solidFill>
                  <a:srgbClr val="4041C2"/>
                </a:solidFill>
                <a:latin typeface="Microsoft Sans Serif"/>
                <a:cs typeface="Microsoft Sans Serif"/>
              </a:rPr>
              <a:t> МƏЛІМЕТТЕРМЕН </a:t>
            </a:r>
            <a:r>
              <a:rPr sz="4850" spc="-127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4850" spc="-80" dirty="0">
                <a:solidFill>
                  <a:srgbClr val="4041C2"/>
                </a:solidFill>
                <a:latin typeface="Microsoft Sans Serif"/>
                <a:cs typeface="Microsoft Sans Serif"/>
              </a:rPr>
              <a:t>ЖҰМЫС</a:t>
            </a:r>
            <a:r>
              <a:rPr sz="4850" spc="5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4850" spc="15" dirty="0">
                <a:solidFill>
                  <a:srgbClr val="4041C2"/>
                </a:solidFill>
                <a:latin typeface="Microsoft Sans Serif"/>
                <a:cs typeface="Microsoft Sans Serif"/>
              </a:rPr>
              <a:t>ЖАСАУЫН</a:t>
            </a:r>
            <a:r>
              <a:rPr sz="4850" spc="55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4850" spc="-170" dirty="0">
                <a:solidFill>
                  <a:srgbClr val="4041C2"/>
                </a:solidFill>
                <a:latin typeface="Microsoft Sans Serif"/>
                <a:cs typeface="Microsoft Sans Serif"/>
              </a:rPr>
              <a:t>ҚАЛАЙ </a:t>
            </a:r>
            <a:r>
              <a:rPr sz="4850" spc="-165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4850" spc="-75" dirty="0">
                <a:solidFill>
                  <a:srgbClr val="4041C2"/>
                </a:solidFill>
                <a:latin typeface="Microsoft Sans Serif"/>
                <a:cs typeface="Microsoft Sans Serif"/>
              </a:rPr>
              <a:t>ДАМЫТУҒА</a:t>
            </a:r>
            <a:r>
              <a:rPr sz="4850" spc="55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4850" spc="-100" dirty="0">
                <a:solidFill>
                  <a:srgbClr val="4041C2"/>
                </a:solidFill>
                <a:latin typeface="Microsoft Sans Serif"/>
                <a:cs typeface="Microsoft Sans Serif"/>
              </a:rPr>
              <a:t>БОЛАДЫ?</a:t>
            </a:r>
            <a:endParaRPr sz="485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7670800" cy="10287000"/>
            <a:chOff x="0" y="0"/>
            <a:chExt cx="7670800" cy="102870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0848" y="0"/>
              <a:ext cx="3869420" cy="43082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993293"/>
              <a:ext cx="2217177" cy="42937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19123" y="941324"/>
            <a:ext cx="748347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0" spc="-125" dirty="0">
                <a:solidFill>
                  <a:srgbClr val="4041C2"/>
                </a:solidFill>
                <a:latin typeface="Microsoft Sans Serif"/>
                <a:cs typeface="Microsoft Sans Serif"/>
              </a:rPr>
              <a:t>ТАҚЫРЫБЫ:</a:t>
            </a:r>
            <a:endParaRPr sz="96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901072" cy="10286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82975" y="2759848"/>
            <a:ext cx="10064750" cy="478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3330" marR="1235710" indent="126364">
              <a:lnSpc>
                <a:spcPct val="115700"/>
              </a:lnSpc>
              <a:spcBef>
                <a:spcPts val="100"/>
              </a:spcBef>
            </a:pPr>
            <a:r>
              <a:rPr sz="5400" dirty="0">
                <a:solidFill>
                  <a:srgbClr val="4041C2"/>
                </a:solidFill>
                <a:latin typeface="Microsoft Sans Serif"/>
                <a:cs typeface="Microsoft Sans Serif"/>
              </a:rPr>
              <a:t>8</a:t>
            </a:r>
            <a:r>
              <a:rPr sz="5400" spc="4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5400" spc="-20" dirty="0">
                <a:solidFill>
                  <a:srgbClr val="4041C2"/>
                </a:solidFill>
                <a:latin typeface="Microsoft Sans Serif"/>
                <a:cs typeface="Microsoft Sans Serif"/>
              </a:rPr>
              <a:t>сынып</a:t>
            </a:r>
            <a:r>
              <a:rPr sz="5400" spc="45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5400" spc="-50" dirty="0">
                <a:solidFill>
                  <a:srgbClr val="4041C2"/>
                </a:solidFill>
                <a:latin typeface="Microsoft Sans Serif"/>
                <a:cs typeface="Microsoft Sans Serif"/>
              </a:rPr>
              <a:t>оқушыларын </a:t>
            </a:r>
            <a:r>
              <a:rPr sz="5400" spc="-45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5400" spc="-20" dirty="0">
                <a:solidFill>
                  <a:srgbClr val="4041C2"/>
                </a:solidFill>
                <a:latin typeface="Microsoft Sans Serif"/>
                <a:cs typeface="Microsoft Sans Serif"/>
              </a:rPr>
              <a:t>жаратылыстану</a:t>
            </a:r>
            <a:r>
              <a:rPr sz="5400" spc="4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5400" spc="-20" dirty="0">
                <a:solidFill>
                  <a:srgbClr val="4041C2"/>
                </a:solidFill>
                <a:latin typeface="Microsoft Sans Serif"/>
                <a:cs typeface="Microsoft Sans Serif"/>
              </a:rPr>
              <a:t>бағыты</a:t>
            </a:r>
            <a:endParaRPr sz="540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15700"/>
              </a:lnSpc>
              <a:spcBef>
                <a:spcPts val="5"/>
              </a:spcBef>
              <a:tabLst>
                <a:tab pos="8317230" algn="l"/>
              </a:tabLst>
            </a:pPr>
            <a:r>
              <a:rPr sz="5400" spc="-85" dirty="0">
                <a:solidFill>
                  <a:srgbClr val="4041C2"/>
                </a:solidFill>
                <a:latin typeface="Microsoft Sans Serif"/>
                <a:cs typeface="Microsoft Sans Serif"/>
              </a:rPr>
              <a:t>п</a:t>
            </a:r>
            <a:r>
              <a:rPr sz="5400" spc="-5" dirty="0">
                <a:solidFill>
                  <a:srgbClr val="4041C2"/>
                </a:solidFill>
                <a:latin typeface="Microsoft Sans Serif"/>
                <a:cs typeface="Microsoft Sans Serif"/>
              </a:rPr>
              <a:t>ə</a:t>
            </a:r>
            <a:r>
              <a:rPr sz="5400" spc="-30" dirty="0">
                <a:solidFill>
                  <a:srgbClr val="4041C2"/>
                </a:solidFill>
                <a:latin typeface="Microsoft Sans Serif"/>
                <a:cs typeface="Microsoft Sans Serif"/>
              </a:rPr>
              <a:t>н</a:t>
            </a:r>
            <a:r>
              <a:rPr sz="5400" spc="-5" dirty="0">
                <a:solidFill>
                  <a:srgbClr val="4041C2"/>
                </a:solidFill>
                <a:latin typeface="Microsoft Sans Serif"/>
                <a:cs typeface="Microsoft Sans Serif"/>
              </a:rPr>
              <a:t>дер</a:t>
            </a:r>
            <a:r>
              <a:rPr sz="5400" spc="-40" dirty="0">
                <a:solidFill>
                  <a:srgbClr val="4041C2"/>
                </a:solidFill>
                <a:latin typeface="Microsoft Sans Serif"/>
                <a:cs typeface="Microsoft Sans Serif"/>
              </a:rPr>
              <a:t>і</a:t>
            </a:r>
            <a:r>
              <a:rPr sz="5400" spc="-30" dirty="0">
                <a:solidFill>
                  <a:srgbClr val="4041C2"/>
                </a:solidFill>
                <a:latin typeface="Microsoft Sans Serif"/>
                <a:cs typeface="Microsoft Sans Serif"/>
              </a:rPr>
              <a:t>н</a:t>
            </a:r>
            <a:r>
              <a:rPr sz="5400" spc="-40" dirty="0">
                <a:solidFill>
                  <a:srgbClr val="4041C2"/>
                </a:solidFill>
                <a:latin typeface="Microsoft Sans Serif"/>
                <a:cs typeface="Microsoft Sans Serif"/>
              </a:rPr>
              <a:t>і</a:t>
            </a:r>
            <a:r>
              <a:rPr sz="5400" spc="-125" dirty="0">
                <a:solidFill>
                  <a:srgbClr val="4041C2"/>
                </a:solidFill>
                <a:latin typeface="Microsoft Sans Serif"/>
                <a:cs typeface="Microsoft Sans Serif"/>
              </a:rPr>
              <a:t>ң</a:t>
            </a:r>
            <a:r>
              <a:rPr sz="5400" spc="65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5400" spc="-5" dirty="0">
                <a:solidFill>
                  <a:srgbClr val="4041C2"/>
                </a:solidFill>
                <a:latin typeface="Microsoft Sans Serif"/>
                <a:cs typeface="Microsoft Sans Serif"/>
              </a:rPr>
              <a:t>о</a:t>
            </a:r>
            <a:r>
              <a:rPr sz="5400" spc="-530" dirty="0">
                <a:solidFill>
                  <a:srgbClr val="4041C2"/>
                </a:solidFill>
                <a:latin typeface="Microsoft Sans Serif"/>
                <a:cs typeface="Microsoft Sans Serif"/>
              </a:rPr>
              <a:t>қ</a:t>
            </a:r>
            <a:r>
              <a:rPr sz="5400" dirty="0">
                <a:solidFill>
                  <a:srgbClr val="4041C2"/>
                </a:solidFill>
                <a:latin typeface="Microsoft Sans Serif"/>
                <a:cs typeface="Microsoft Sans Serif"/>
              </a:rPr>
              <a:t>у</a:t>
            </a:r>
            <a:r>
              <a:rPr sz="5400" spc="65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5400" spc="-85" dirty="0">
                <a:solidFill>
                  <a:srgbClr val="4041C2"/>
                </a:solidFill>
                <a:latin typeface="Microsoft Sans Serif"/>
                <a:cs typeface="Microsoft Sans Serif"/>
              </a:rPr>
              <a:t>п</a:t>
            </a:r>
            <a:r>
              <a:rPr sz="5400" spc="-5" dirty="0">
                <a:solidFill>
                  <a:srgbClr val="4041C2"/>
                </a:solidFill>
                <a:latin typeface="Microsoft Sans Serif"/>
                <a:cs typeface="Microsoft Sans Serif"/>
              </a:rPr>
              <a:t>ро</a:t>
            </a:r>
            <a:r>
              <a:rPr sz="5400" spc="-15" dirty="0">
                <a:solidFill>
                  <a:srgbClr val="4041C2"/>
                </a:solidFill>
                <a:latin typeface="Microsoft Sans Serif"/>
                <a:cs typeface="Microsoft Sans Serif"/>
              </a:rPr>
              <a:t>ц</a:t>
            </a:r>
            <a:r>
              <a:rPr sz="5400" spc="-5" dirty="0">
                <a:solidFill>
                  <a:srgbClr val="4041C2"/>
                </a:solidFill>
                <a:latin typeface="Microsoft Sans Serif"/>
                <a:cs typeface="Microsoft Sans Serif"/>
              </a:rPr>
              <a:t>ес</a:t>
            </a:r>
            <a:r>
              <a:rPr sz="5400" spc="-40" dirty="0">
                <a:solidFill>
                  <a:srgbClr val="4041C2"/>
                </a:solidFill>
                <a:latin typeface="Microsoft Sans Serif"/>
                <a:cs typeface="Microsoft Sans Serif"/>
              </a:rPr>
              <a:t>і</a:t>
            </a:r>
            <a:r>
              <a:rPr sz="5400" spc="-30" dirty="0">
                <a:solidFill>
                  <a:srgbClr val="4041C2"/>
                </a:solidFill>
                <a:latin typeface="Microsoft Sans Serif"/>
                <a:cs typeface="Microsoft Sans Serif"/>
              </a:rPr>
              <a:t>н</a:t>
            </a:r>
            <a:r>
              <a:rPr sz="5400" dirty="0">
                <a:solidFill>
                  <a:srgbClr val="4041C2"/>
                </a:solidFill>
                <a:latin typeface="Microsoft Sans Serif"/>
                <a:cs typeface="Microsoft Sans Serif"/>
              </a:rPr>
              <a:t>е	</a:t>
            </a:r>
            <a:r>
              <a:rPr sz="5400" spc="-5" dirty="0">
                <a:solidFill>
                  <a:srgbClr val="4041C2"/>
                </a:solidFill>
                <a:latin typeface="Microsoft Sans Serif"/>
                <a:cs typeface="Microsoft Sans Serif"/>
              </a:rPr>
              <a:t>тарт</a:t>
            </a:r>
            <a:r>
              <a:rPr sz="5400" dirty="0">
                <a:solidFill>
                  <a:srgbClr val="4041C2"/>
                </a:solidFill>
                <a:latin typeface="Microsoft Sans Serif"/>
                <a:cs typeface="Microsoft Sans Serif"/>
              </a:rPr>
              <a:t>у  </a:t>
            </a:r>
            <a:r>
              <a:rPr sz="5400" spc="-55" dirty="0">
                <a:solidFill>
                  <a:srgbClr val="4041C2"/>
                </a:solidFill>
                <a:latin typeface="Microsoft Sans Serif"/>
                <a:cs typeface="Microsoft Sans Serif"/>
              </a:rPr>
              <a:t>факторы</a:t>
            </a:r>
            <a:r>
              <a:rPr sz="5400" spc="55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5400" spc="-15" dirty="0">
                <a:solidFill>
                  <a:srgbClr val="4041C2"/>
                </a:solidFill>
                <a:latin typeface="Microsoft Sans Serif"/>
                <a:cs typeface="Microsoft Sans Serif"/>
              </a:rPr>
              <a:t>ретінде</a:t>
            </a:r>
            <a:r>
              <a:rPr sz="5400" spc="55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5400" spc="-75" dirty="0">
                <a:solidFill>
                  <a:srgbClr val="4041C2"/>
                </a:solidFill>
                <a:latin typeface="Microsoft Sans Serif"/>
                <a:cs typeface="Microsoft Sans Serif"/>
              </a:rPr>
              <a:t>ақпаратпен </a:t>
            </a:r>
            <a:r>
              <a:rPr sz="5400" spc="-7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5400" spc="-75" dirty="0">
                <a:solidFill>
                  <a:srgbClr val="4041C2"/>
                </a:solidFill>
                <a:latin typeface="Microsoft Sans Serif"/>
                <a:cs typeface="Microsoft Sans Serif"/>
              </a:rPr>
              <a:t>жұмыс</a:t>
            </a:r>
            <a:r>
              <a:rPr sz="5400" spc="55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5400" spc="-30" dirty="0">
                <a:solidFill>
                  <a:srgbClr val="4041C2"/>
                </a:solidFill>
                <a:latin typeface="Microsoft Sans Serif"/>
                <a:cs typeface="Microsoft Sans Serif"/>
              </a:rPr>
              <a:t>істеудің</a:t>
            </a:r>
            <a:r>
              <a:rPr sz="5400" spc="6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5400" spc="-85" dirty="0">
                <a:solidFill>
                  <a:srgbClr val="4041C2"/>
                </a:solidFill>
                <a:latin typeface="Microsoft Sans Serif"/>
                <a:cs typeface="Microsoft Sans Serif"/>
              </a:rPr>
              <a:t>кестелік</a:t>
            </a:r>
            <a:r>
              <a:rPr sz="5400" spc="6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5400" spc="-20" dirty="0">
                <a:solidFill>
                  <a:srgbClr val="4041C2"/>
                </a:solidFill>
                <a:latin typeface="Microsoft Sans Serif"/>
                <a:cs typeface="Microsoft Sans Serif"/>
              </a:rPr>
              <a:t>əдісі</a:t>
            </a:r>
            <a:endParaRPr sz="54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0848" y="0"/>
            <a:ext cx="3869420" cy="430826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993291"/>
            <a:ext cx="2217177" cy="42937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5466" y="1295622"/>
            <a:ext cx="639699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30" dirty="0">
                <a:solidFill>
                  <a:srgbClr val="4041C2"/>
                </a:solidFill>
                <a:latin typeface="Cambria"/>
                <a:cs typeface="Cambria"/>
              </a:rPr>
              <a:t>МА</a:t>
            </a:r>
            <a:r>
              <a:rPr sz="9600" spc="30" dirty="0">
                <a:solidFill>
                  <a:srgbClr val="4041C2"/>
                </a:solidFill>
              </a:rPr>
              <a:t>Қ</a:t>
            </a:r>
            <a:r>
              <a:rPr sz="9600" spc="30" dirty="0">
                <a:solidFill>
                  <a:srgbClr val="4041C2"/>
                </a:solidFill>
                <a:latin typeface="Cambria"/>
                <a:cs typeface="Cambria"/>
              </a:rPr>
              <a:t>САТЫ:</a:t>
            </a:r>
            <a:endParaRPr sz="96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901071" cy="10286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57612" y="3660734"/>
            <a:ext cx="10419715" cy="4605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500"/>
              </a:lnSpc>
              <a:spcBef>
                <a:spcPts val="95"/>
              </a:spcBef>
            </a:pPr>
            <a:r>
              <a:rPr sz="4300" spc="-210" dirty="0">
                <a:solidFill>
                  <a:srgbClr val="4041C2"/>
                </a:solidFill>
                <a:latin typeface="Microsoft Sans Serif"/>
                <a:cs typeface="Microsoft Sans Serif"/>
              </a:rPr>
              <a:t>Ж</a:t>
            </a:r>
            <a:r>
              <a:rPr sz="4300" spc="-130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4300" spc="-275" dirty="0">
                <a:solidFill>
                  <a:srgbClr val="4041C2"/>
                </a:solidFill>
                <a:latin typeface="Microsoft Sans Serif"/>
                <a:cs typeface="Microsoft Sans Serif"/>
              </a:rPr>
              <a:t>Р</a:t>
            </a:r>
            <a:r>
              <a:rPr sz="4300" spc="-130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4300" spc="-245" dirty="0">
                <a:solidFill>
                  <a:srgbClr val="4041C2"/>
                </a:solidFill>
                <a:latin typeface="Microsoft Sans Serif"/>
                <a:cs typeface="Microsoft Sans Serif"/>
              </a:rPr>
              <a:t>Т</a:t>
            </a:r>
            <a:r>
              <a:rPr sz="4300" spc="-114" dirty="0">
                <a:solidFill>
                  <a:srgbClr val="4041C2"/>
                </a:solidFill>
                <a:latin typeface="Microsoft Sans Serif"/>
                <a:cs typeface="Microsoft Sans Serif"/>
              </a:rPr>
              <a:t>Ы</a:t>
            </a:r>
            <a:r>
              <a:rPr sz="4300" spc="5" dirty="0">
                <a:solidFill>
                  <a:srgbClr val="4041C2"/>
                </a:solidFill>
                <a:latin typeface="Microsoft Sans Serif"/>
                <a:cs typeface="Microsoft Sans Serif"/>
              </a:rPr>
              <a:t>Л</a:t>
            </a:r>
            <a:r>
              <a:rPr sz="4300" spc="-114" dirty="0">
                <a:solidFill>
                  <a:srgbClr val="4041C2"/>
                </a:solidFill>
                <a:latin typeface="Microsoft Sans Serif"/>
                <a:cs typeface="Microsoft Sans Serif"/>
              </a:rPr>
              <a:t>Ы</a:t>
            </a:r>
            <a:r>
              <a:rPr sz="4300" spc="-395" dirty="0">
                <a:solidFill>
                  <a:srgbClr val="4041C2"/>
                </a:solidFill>
                <a:latin typeface="Microsoft Sans Serif"/>
                <a:cs typeface="Microsoft Sans Serif"/>
              </a:rPr>
              <a:t>С</a:t>
            </a:r>
            <a:r>
              <a:rPr sz="4300" spc="-245" dirty="0">
                <a:solidFill>
                  <a:srgbClr val="4041C2"/>
                </a:solidFill>
                <a:latin typeface="Microsoft Sans Serif"/>
                <a:cs typeface="Microsoft Sans Serif"/>
              </a:rPr>
              <a:t>Т</a:t>
            </a:r>
            <a:r>
              <a:rPr sz="4300" spc="-130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4300" spc="70" dirty="0">
                <a:solidFill>
                  <a:srgbClr val="4041C2"/>
                </a:solidFill>
                <a:latin typeface="Microsoft Sans Serif"/>
                <a:cs typeface="Microsoft Sans Serif"/>
              </a:rPr>
              <a:t>Н</a:t>
            </a:r>
            <a:r>
              <a:rPr sz="4300" spc="-75" dirty="0">
                <a:solidFill>
                  <a:srgbClr val="4041C2"/>
                </a:solidFill>
                <a:latin typeface="Microsoft Sans Serif"/>
                <a:cs typeface="Microsoft Sans Serif"/>
              </a:rPr>
              <a:t>У</a:t>
            </a:r>
            <a:r>
              <a:rPr sz="4300" spc="-229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4300" spc="-180" dirty="0">
                <a:solidFill>
                  <a:srgbClr val="4041C2"/>
                </a:solidFill>
                <a:latin typeface="Microsoft Sans Serif"/>
                <a:cs typeface="Microsoft Sans Serif"/>
              </a:rPr>
              <a:t>Б</a:t>
            </a:r>
            <a:r>
              <a:rPr sz="4300" spc="-130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4300" spc="-170" dirty="0">
                <a:solidFill>
                  <a:srgbClr val="4041C2"/>
                </a:solidFill>
                <a:latin typeface="Microsoft Sans Serif"/>
                <a:cs typeface="Microsoft Sans Serif"/>
              </a:rPr>
              <a:t>Ғ</a:t>
            </a:r>
            <a:r>
              <a:rPr sz="4300" spc="-114" dirty="0">
                <a:solidFill>
                  <a:srgbClr val="4041C2"/>
                </a:solidFill>
                <a:latin typeface="Microsoft Sans Serif"/>
                <a:cs typeface="Microsoft Sans Serif"/>
              </a:rPr>
              <a:t>Ы</a:t>
            </a:r>
            <a:r>
              <a:rPr sz="4300" spc="-245" dirty="0">
                <a:solidFill>
                  <a:srgbClr val="4041C2"/>
                </a:solidFill>
                <a:latin typeface="Microsoft Sans Serif"/>
                <a:cs typeface="Microsoft Sans Serif"/>
              </a:rPr>
              <a:t>Т</a:t>
            </a:r>
            <a:r>
              <a:rPr sz="4300" spc="-114" dirty="0">
                <a:solidFill>
                  <a:srgbClr val="4041C2"/>
                </a:solidFill>
                <a:latin typeface="Microsoft Sans Serif"/>
                <a:cs typeface="Microsoft Sans Serif"/>
              </a:rPr>
              <a:t>Ы</a:t>
            </a:r>
            <a:r>
              <a:rPr sz="4300" spc="70" dirty="0">
                <a:solidFill>
                  <a:srgbClr val="4041C2"/>
                </a:solidFill>
                <a:latin typeface="Microsoft Sans Serif"/>
                <a:cs typeface="Microsoft Sans Serif"/>
              </a:rPr>
              <a:t>Н</a:t>
            </a:r>
            <a:r>
              <a:rPr sz="4300" spc="-370" dirty="0">
                <a:solidFill>
                  <a:srgbClr val="4041C2"/>
                </a:solidFill>
                <a:latin typeface="Microsoft Sans Serif"/>
                <a:cs typeface="Microsoft Sans Serif"/>
              </a:rPr>
              <a:t>Д</a:t>
            </a:r>
            <a:r>
              <a:rPr sz="4300" spc="-130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4300" spc="-170" dirty="0">
                <a:solidFill>
                  <a:srgbClr val="4041C2"/>
                </a:solidFill>
                <a:latin typeface="Microsoft Sans Serif"/>
                <a:cs typeface="Microsoft Sans Serif"/>
              </a:rPr>
              <a:t>Ғ</a:t>
            </a:r>
            <a:r>
              <a:rPr sz="4300" spc="-60" dirty="0">
                <a:solidFill>
                  <a:srgbClr val="4041C2"/>
                </a:solidFill>
                <a:latin typeface="Microsoft Sans Serif"/>
                <a:cs typeface="Microsoft Sans Serif"/>
              </a:rPr>
              <a:t>Ы  </a:t>
            </a:r>
            <a:r>
              <a:rPr sz="4300" spc="30" dirty="0">
                <a:solidFill>
                  <a:srgbClr val="4041C2"/>
                </a:solidFill>
                <a:latin typeface="Microsoft Sans Serif"/>
                <a:cs typeface="Microsoft Sans Serif"/>
              </a:rPr>
              <a:t>П</a:t>
            </a:r>
            <a:r>
              <a:rPr sz="4300" spc="-175" dirty="0">
                <a:solidFill>
                  <a:srgbClr val="4041C2"/>
                </a:solidFill>
                <a:latin typeface="Microsoft Sans Serif"/>
                <a:cs typeface="Microsoft Sans Serif"/>
              </a:rPr>
              <a:t>Ә</a:t>
            </a:r>
            <a:r>
              <a:rPr sz="4300" spc="70" dirty="0">
                <a:solidFill>
                  <a:srgbClr val="4041C2"/>
                </a:solidFill>
                <a:latin typeface="Microsoft Sans Serif"/>
                <a:cs typeface="Microsoft Sans Serif"/>
              </a:rPr>
              <a:t>Н</a:t>
            </a:r>
            <a:r>
              <a:rPr sz="4300" spc="-370" dirty="0">
                <a:solidFill>
                  <a:srgbClr val="4041C2"/>
                </a:solidFill>
                <a:latin typeface="Microsoft Sans Serif"/>
                <a:cs typeface="Microsoft Sans Serif"/>
              </a:rPr>
              <a:t>Д</a:t>
            </a:r>
            <a:r>
              <a:rPr sz="4300" spc="-484" dirty="0">
                <a:solidFill>
                  <a:srgbClr val="4041C2"/>
                </a:solidFill>
                <a:latin typeface="Microsoft Sans Serif"/>
                <a:cs typeface="Microsoft Sans Serif"/>
              </a:rPr>
              <a:t>Е</a:t>
            </a:r>
            <a:r>
              <a:rPr sz="4300" spc="-275" dirty="0">
                <a:solidFill>
                  <a:srgbClr val="4041C2"/>
                </a:solidFill>
                <a:latin typeface="Microsoft Sans Serif"/>
                <a:cs typeface="Microsoft Sans Serif"/>
              </a:rPr>
              <a:t>Р</a:t>
            </a:r>
            <a:r>
              <a:rPr sz="4300" spc="-370" dirty="0">
                <a:solidFill>
                  <a:srgbClr val="4041C2"/>
                </a:solidFill>
                <a:latin typeface="Microsoft Sans Serif"/>
                <a:cs typeface="Microsoft Sans Serif"/>
              </a:rPr>
              <a:t>Д</a:t>
            </a:r>
            <a:r>
              <a:rPr sz="4300" spc="260" dirty="0">
                <a:solidFill>
                  <a:srgbClr val="4041C2"/>
                </a:solidFill>
                <a:latin typeface="Microsoft Sans Serif"/>
                <a:cs typeface="Microsoft Sans Serif"/>
              </a:rPr>
              <a:t>І</a:t>
            </a:r>
            <a:r>
              <a:rPr sz="4300" spc="-229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4300" spc="5" dirty="0">
                <a:solidFill>
                  <a:srgbClr val="4041C2"/>
                </a:solidFill>
                <a:latin typeface="Microsoft Sans Serif"/>
                <a:cs typeface="Microsoft Sans Serif"/>
              </a:rPr>
              <a:t>О</a:t>
            </a:r>
            <a:r>
              <a:rPr sz="4300" spc="-175" dirty="0">
                <a:solidFill>
                  <a:srgbClr val="4041C2"/>
                </a:solidFill>
                <a:latin typeface="Microsoft Sans Serif"/>
                <a:cs typeface="Microsoft Sans Serif"/>
              </a:rPr>
              <a:t>Қ</a:t>
            </a:r>
            <a:r>
              <a:rPr sz="4300" spc="-114" dirty="0">
                <a:solidFill>
                  <a:srgbClr val="4041C2"/>
                </a:solidFill>
                <a:latin typeface="Microsoft Sans Serif"/>
                <a:cs typeface="Microsoft Sans Serif"/>
              </a:rPr>
              <a:t>Ы</a:t>
            </a:r>
            <a:r>
              <a:rPr sz="4300" spc="-245" dirty="0">
                <a:solidFill>
                  <a:srgbClr val="4041C2"/>
                </a:solidFill>
                <a:latin typeface="Microsoft Sans Serif"/>
                <a:cs typeface="Microsoft Sans Serif"/>
              </a:rPr>
              <a:t>Т</a:t>
            </a:r>
            <a:r>
              <a:rPr sz="4300" spc="-80" dirty="0">
                <a:solidFill>
                  <a:srgbClr val="4041C2"/>
                </a:solidFill>
                <a:latin typeface="Microsoft Sans Serif"/>
                <a:cs typeface="Microsoft Sans Serif"/>
              </a:rPr>
              <a:t>У</a:t>
            </a:r>
            <a:r>
              <a:rPr sz="4300" spc="-370" dirty="0">
                <a:solidFill>
                  <a:srgbClr val="4041C2"/>
                </a:solidFill>
                <a:latin typeface="Microsoft Sans Serif"/>
                <a:cs typeface="Microsoft Sans Serif"/>
              </a:rPr>
              <a:t>Д</a:t>
            </a:r>
            <a:r>
              <a:rPr sz="4300" spc="-125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4300" spc="-229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4300" spc="-195" dirty="0">
                <a:solidFill>
                  <a:srgbClr val="4041C2"/>
                </a:solidFill>
                <a:latin typeface="Microsoft Sans Serif"/>
                <a:cs typeface="Microsoft Sans Serif"/>
              </a:rPr>
              <a:t>Г</a:t>
            </a:r>
            <a:r>
              <a:rPr sz="4300" spc="-275" dirty="0">
                <a:solidFill>
                  <a:srgbClr val="4041C2"/>
                </a:solidFill>
                <a:latin typeface="Microsoft Sans Serif"/>
                <a:cs typeface="Microsoft Sans Serif"/>
              </a:rPr>
              <a:t>Р</a:t>
            </a:r>
            <a:r>
              <a:rPr sz="4300" spc="-130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4300" spc="-204" dirty="0">
                <a:solidFill>
                  <a:srgbClr val="4041C2"/>
                </a:solidFill>
                <a:latin typeface="Microsoft Sans Serif"/>
                <a:cs typeface="Microsoft Sans Serif"/>
              </a:rPr>
              <a:t>Ф</a:t>
            </a:r>
            <a:r>
              <a:rPr sz="4300" spc="185" dirty="0">
                <a:solidFill>
                  <a:srgbClr val="4041C2"/>
                </a:solidFill>
                <a:latin typeface="Microsoft Sans Serif"/>
                <a:cs typeface="Microsoft Sans Serif"/>
              </a:rPr>
              <a:t>И</a:t>
            </a:r>
            <a:r>
              <a:rPr sz="4300" spc="-220" dirty="0">
                <a:solidFill>
                  <a:srgbClr val="4041C2"/>
                </a:solidFill>
                <a:latin typeface="Microsoft Sans Serif"/>
                <a:cs typeface="Microsoft Sans Serif"/>
              </a:rPr>
              <a:t>К</a:t>
            </a:r>
            <a:r>
              <a:rPr sz="4300" spc="-130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4300" spc="5" dirty="0">
                <a:solidFill>
                  <a:srgbClr val="4041C2"/>
                </a:solidFill>
                <a:latin typeface="Microsoft Sans Serif"/>
                <a:cs typeface="Microsoft Sans Serif"/>
              </a:rPr>
              <a:t>Л</a:t>
            </a:r>
            <a:r>
              <a:rPr sz="4300" spc="-114" dirty="0">
                <a:solidFill>
                  <a:srgbClr val="4041C2"/>
                </a:solidFill>
                <a:latin typeface="Microsoft Sans Serif"/>
                <a:cs typeface="Microsoft Sans Serif"/>
              </a:rPr>
              <a:t>Ы</a:t>
            </a:r>
            <a:r>
              <a:rPr sz="4300" spc="-100" dirty="0">
                <a:solidFill>
                  <a:srgbClr val="4041C2"/>
                </a:solidFill>
                <a:latin typeface="Microsoft Sans Serif"/>
                <a:cs typeface="Microsoft Sans Serif"/>
              </a:rPr>
              <a:t>Қ  </a:t>
            </a:r>
            <a:r>
              <a:rPr sz="4300" spc="305" dirty="0">
                <a:solidFill>
                  <a:srgbClr val="4041C2"/>
                </a:solidFill>
                <a:latin typeface="Microsoft Sans Serif"/>
                <a:cs typeface="Microsoft Sans Serif"/>
              </a:rPr>
              <a:t>М</a:t>
            </a:r>
            <a:r>
              <a:rPr sz="4300" spc="-175" dirty="0">
                <a:solidFill>
                  <a:srgbClr val="4041C2"/>
                </a:solidFill>
                <a:latin typeface="Microsoft Sans Serif"/>
                <a:cs typeface="Microsoft Sans Serif"/>
              </a:rPr>
              <a:t>Ә</a:t>
            </a:r>
            <a:r>
              <a:rPr sz="4300" spc="5" dirty="0">
                <a:solidFill>
                  <a:srgbClr val="4041C2"/>
                </a:solidFill>
                <a:latin typeface="Microsoft Sans Serif"/>
                <a:cs typeface="Microsoft Sans Serif"/>
              </a:rPr>
              <a:t>Л</a:t>
            </a:r>
            <a:r>
              <a:rPr sz="4300" spc="254" dirty="0">
                <a:solidFill>
                  <a:srgbClr val="4041C2"/>
                </a:solidFill>
                <a:latin typeface="Microsoft Sans Serif"/>
                <a:cs typeface="Microsoft Sans Serif"/>
              </a:rPr>
              <a:t>І</a:t>
            </a:r>
            <a:r>
              <a:rPr sz="4300" spc="305" dirty="0">
                <a:solidFill>
                  <a:srgbClr val="4041C2"/>
                </a:solidFill>
                <a:latin typeface="Microsoft Sans Serif"/>
                <a:cs typeface="Microsoft Sans Serif"/>
              </a:rPr>
              <a:t>М</a:t>
            </a:r>
            <a:r>
              <a:rPr sz="4300" spc="-484" dirty="0">
                <a:solidFill>
                  <a:srgbClr val="4041C2"/>
                </a:solidFill>
                <a:latin typeface="Microsoft Sans Serif"/>
                <a:cs typeface="Microsoft Sans Serif"/>
              </a:rPr>
              <a:t>Е</a:t>
            </a:r>
            <a:r>
              <a:rPr sz="4300" spc="-245" dirty="0">
                <a:solidFill>
                  <a:srgbClr val="4041C2"/>
                </a:solidFill>
                <a:latin typeface="Microsoft Sans Serif"/>
                <a:cs typeface="Microsoft Sans Serif"/>
              </a:rPr>
              <a:t>ТТ</a:t>
            </a:r>
            <a:r>
              <a:rPr sz="4300" spc="-484" dirty="0">
                <a:solidFill>
                  <a:srgbClr val="4041C2"/>
                </a:solidFill>
                <a:latin typeface="Microsoft Sans Serif"/>
                <a:cs typeface="Microsoft Sans Serif"/>
              </a:rPr>
              <a:t>Е</a:t>
            </a:r>
            <a:r>
              <a:rPr sz="4300" spc="-275" dirty="0">
                <a:solidFill>
                  <a:srgbClr val="4041C2"/>
                </a:solidFill>
                <a:latin typeface="Microsoft Sans Serif"/>
                <a:cs typeface="Microsoft Sans Serif"/>
              </a:rPr>
              <a:t>Р</a:t>
            </a:r>
            <a:r>
              <a:rPr sz="4300" spc="-370" dirty="0">
                <a:solidFill>
                  <a:srgbClr val="4041C2"/>
                </a:solidFill>
                <a:latin typeface="Microsoft Sans Serif"/>
                <a:cs typeface="Microsoft Sans Serif"/>
              </a:rPr>
              <a:t>Д</a:t>
            </a:r>
            <a:r>
              <a:rPr sz="4300" spc="260" dirty="0">
                <a:solidFill>
                  <a:srgbClr val="4041C2"/>
                </a:solidFill>
                <a:latin typeface="Microsoft Sans Serif"/>
                <a:cs typeface="Microsoft Sans Serif"/>
              </a:rPr>
              <a:t>І</a:t>
            </a:r>
            <a:r>
              <a:rPr sz="4300" spc="-229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4300" spc="70" dirty="0">
                <a:solidFill>
                  <a:srgbClr val="4041C2"/>
                </a:solidFill>
                <a:latin typeface="Microsoft Sans Serif"/>
                <a:cs typeface="Microsoft Sans Serif"/>
              </a:rPr>
              <a:t>Н</a:t>
            </a:r>
            <a:r>
              <a:rPr sz="4300" spc="-484" dirty="0">
                <a:solidFill>
                  <a:srgbClr val="4041C2"/>
                </a:solidFill>
                <a:latin typeface="Microsoft Sans Serif"/>
                <a:cs typeface="Microsoft Sans Serif"/>
              </a:rPr>
              <a:t>Е</a:t>
            </a:r>
            <a:r>
              <a:rPr sz="4300" spc="-195" dirty="0">
                <a:solidFill>
                  <a:srgbClr val="4041C2"/>
                </a:solidFill>
                <a:latin typeface="Microsoft Sans Serif"/>
                <a:cs typeface="Microsoft Sans Serif"/>
              </a:rPr>
              <a:t>Г</a:t>
            </a:r>
            <a:r>
              <a:rPr sz="4300" spc="254" dirty="0">
                <a:solidFill>
                  <a:srgbClr val="4041C2"/>
                </a:solidFill>
                <a:latin typeface="Microsoft Sans Serif"/>
                <a:cs typeface="Microsoft Sans Serif"/>
              </a:rPr>
              <a:t>І</a:t>
            </a:r>
            <a:r>
              <a:rPr sz="4300" spc="-210" dirty="0">
                <a:solidFill>
                  <a:srgbClr val="4041C2"/>
                </a:solidFill>
                <a:latin typeface="Microsoft Sans Serif"/>
                <a:cs typeface="Microsoft Sans Serif"/>
              </a:rPr>
              <a:t>З</a:t>
            </a:r>
            <a:r>
              <a:rPr sz="4300" spc="-195" dirty="0">
                <a:solidFill>
                  <a:srgbClr val="4041C2"/>
                </a:solidFill>
                <a:latin typeface="Microsoft Sans Serif"/>
                <a:cs typeface="Microsoft Sans Serif"/>
              </a:rPr>
              <a:t>Г</a:t>
            </a:r>
            <a:r>
              <a:rPr sz="4300" spc="-480" dirty="0">
                <a:solidFill>
                  <a:srgbClr val="4041C2"/>
                </a:solidFill>
                <a:latin typeface="Microsoft Sans Serif"/>
                <a:cs typeface="Microsoft Sans Serif"/>
              </a:rPr>
              <a:t>Е</a:t>
            </a:r>
            <a:r>
              <a:rPr sz="4300" spc="-229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4300" spc="-130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4300" spc="5" dirty="0">
                <a:solidFill>
                  <a:srgbClr val="4041C2"/>
                </a:solidFill>
                <a:latin typeface="Microsoft Sans Serif"/>
                <a:cs typeface="Microsoft Sans Serif"/>
              </a:rPr>
              <a:t>Л</a:t>
            </a:r>
            <a:r>
              <a:rPr sz="4300" spc="-125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4300" spc="-229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4300" spc="5" dirty="0">
                <a:solidFill>
                  <a:srgbClr val="4041C2"/>
                </a:solidFill>
                <a:latin typeface="Microsoft Sans Serif"/>
                <a:cs typeface="Microsoft Sans Serif"/>
              </a:rPr>
              <a:t>О</a:t>
            </a:r>
            <a:r>
              <a:rPr sz="4300" spc="-245" dirty="0">
                <a:solidFill>
                  <a:srgbClr val="4041C2"/>
                </a:solidFill>
                <a:latin typeface="Microsoft Sans Serif"/>
                <a:cs typeface="Microsoft Sans Serif"/>
              </a:rPr>
              <a:t>Т</a:t>
            </a:r>
            <a:r>
              <a:rPr sz="4300" spc="-114" dirty="0">
                <a:solidFill>
                  <a:srgbClr val="4041C2"/>
                </a:solidFill>
                <a:latin typeface="Microsoft Sans Serif"/>
                <a:cs typeface="Microsoft Sans Serif"/>
              </a:rPr>
              <a:t>Ы</a:t>
            </a:r>
            <a:r>
              <a:rPr sz="4300" spc="-275" dirty="0">
                <a:solidFill>
                  <a:srgbClr val="4041C2"/>
                </a:solidFill>
                <a:latin typeface="Microsoft Sans Serif"/>
                <a:cs typeface="Microsoft Sans Serif"/>
              </a:rPr>
              <a:t>Р</a:t>
            </a:r>
            <a:r>
              <a:rPr sz="4300" spc="-114" dirty="0">
                <a:solidFill>
                  <a:srgbClr val="4041C2"/>
                </a:solidFill>
                <a:latin typeface="Microsoft Sans Serif"/>
                <a:cs typeface="Microsoft Sans Serif"/>
              </a:rPr>
              <a:t>Ы</a:t>
            </a:r>
            <a:r>
              <a:rPr sz="4300" spc="30" dirty="0">
                <a:solidFill>
                  <a:srgbClr val="4041C2"/>
                </a:solidFill>
                <a:latin typeface="Microsoft Sans Serif"/>
                <a:cs typeface="Microsoft Sans Serif"/>
              </a:rPr>
              <a:t>П</a:t>
            </a:r>
            <a:r>
              <a:rPr sz="4300" i="1" spc="-610" dirty="0">
                <a:solidFill>
                  <a:srgbClr val="4041C2"/>
                </a:solidFill>
                <a:latin typeface="Verdana"/>
                <a:cs typeface="Verdana"/>
              </a:rPr>
              <a:t>,  </a:t>
            </a:r>
            <a:r>
              <a:rPr sz="4300" spc="5" dirty="0">
                <a:solidFill>
                  <a:srgbClr val="4041C2"/>
                </a:solidFill>
                <a:latin typeface="Microsoft Sans Serif"/>
                <a:cs typeface="Microsoft Sans Serif"/>
              </a:rPr>
              <a:t>О</a:t>
            </a:r>
            <a:r>
              <a:rPr sz="4300" spc="-175" dirty="0">
                <a:solidFill>
                  <a:srgbClr val="4041C2"/>
                </a:solidFill>
                <a:latin typeface="Microsoft Sans Serif"/>
                <a:cs typeface="Microsoft Sans Serif"/>
              </a:rPr>
              <a:t>Қ</a:t>
            </a:r>
            <a:r>
              <a:rPr sz="4300" spc="-80" dirty="0">
                <a:solidFill>
                  <a:srgbClr val="4041C2"/>
                </a:solidFill>
                <a:latin typeface="Microsoft Sans Serif"/>
                <a:cs typeface="Microsoft Sans Serif"/>
              </a:rPr>
              <a:t>У</a:t>
            </a:r>
            <a:r>
              <a:rPr sz="4300" spc="750" dirty="0">
                <a:solidFill>
                  <a:srgbClr val="4041C2"/>
                </a:solidFill>
                <a:latin typeface="Microsoft Sans Serif"/>
                <a:cs typeface="Microsoft Sans Serif"/>
              </a:rPr>
              <a:t>Ш</a:t>
            </a:r>
            <a:r>
              <a:rPr sz="4300" spc="-114" dirty="0">
                <a:solidFill>
                  <a:srgbClr val="4041C2"/>
                </a:solidFill>
                <a:latin typeface="Microsoft Sans Serif"/>
                <a:cs typeface="Microsoft Sans Serif"/>
              </a:rPr>
              <a:t>Ы</a:t>
            </a:r>
            <a:r>
              <a:rPr sz="4300" spc="5" dirty="0">
                <a:solidFill>
                  <a:srgbClr val="4041C2"/>
                </a:solidFill>
                <a:latin typeface="Microsoft Sans Serif"/>
                <a:cs typeface="Microsoft Sans Serif"/>
              </a:rPr>
              <a:t>Л</a:t>
            </a:r>
            <a:r>
              <a:rPr sz="4300" spc="-130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4300" spc="-275" dirty="0">
                <a:solidFill>
                  <a:srgbClr val="4041C2"/>
                </a:solidFill>
                <a:latin typeface="Microsoft Sans Serif"/>
                <a:cs typeface="Microsoft Sans Serif"/>
              </a:rPr>
              <a:t>Р</a:t>
            </a:r>
            <a:r>
              <a:rPr sz="4300" spc="-370" dirty="0">
                <a:solidFill>
                  <a:srgbClr val="4041C2"/>
                </a:solidFill>
                <a:latin typeface="Microsoft Sans Serif"/>
                <a:cs typeface="Microsoft Sans Serif"/>
              </a:rPr>
              <a:t>Д</a:t>
            </a:r>
            <a:r>
              <a:rPr sz="4300" spc="-114" dirty="0">
                <a:solidFill>
                  <a:srgbClr val="4041C2"/>
                </a:solidFill>
                <a:latin typeface="Microsoft Sans Serif"/>
                <a:cs typeface="Microsoft Sans Serif"/>
              </a:rPr>
              <a:t>Ы</a:t>
            </a:r>
            <a:r>
              <a:rPr sz="4300" spc="25" dirty="0">
                <a:solidFill>
                  <a:srgbClr val="4041C2"/>
                </a:solidFill>
                <a:latin typeface="Microsoft Sans Serif"/>
                <a:cs typeface="Microsoft Sans Serif"/>
              </a:rPr>
              <a:t>Ң</a:t>
            </a:r>
            <a:r>
              <a:rPr sz="4300" spc="-229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4300" spc="5" dirty="0">
                <a:solidFill>
                  <a:srgbClr val="4041C2"/>
                </a:solidFill>
                <a:latin typeface="Microsoft Sans Serif"/>
                <a:cs typeface="Microsoft Sans Serif"/>
              </a:rPr>
              <a:t>О</a:t>
            </a:r>
            <a:r>
              <a:rPr sz="4300" spc="-175" dirty="0">
                <a:solidFill>
                  <a:srgbClr val="4041C2"/>
                </a:solidFill>
                <a:latin typeface="Microsoft Sans Serif"/>
                <a:cs typeface="Microsoft Sans Serif"/>
              </a:rPr>
              <a:t>Қ</a:t>
            </a:r>
            <a:r>
              <a:rPr sz="4300" spc="-75" dirty="0">
                <a:solidFill>
                  <a:srgbClr val="4041C2"/>
                </a:solidFill>
                <a:latin typeface="Microsoft Sans Serif"/>
                <a:cs typeface="Microsoft Sans Serif"/>
              </a:rPr>
              <a:t>У</a:t>
            </a:r>
            <a:r>
              <a:rPr sz="4300" spc="-229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4300" spc="-395" dirty="0">
                <a:solidFill>
                  <a:srgbClr val="4041C2"/>
                </a:solidFill>
                <a:latin typeface="Microsoft Sans Serif"/>
                <a:cs typeface="Microsoft Sans Serif"/>
              </a:rPr>
              <a:t>С</a:t>
            </a:r>
            <a:r>
              <a:rPr sz="4300" spc="-130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4300" spc="-80" dirty="0">
                <a:solidFill>
                  <a:srgbClr val="4041C2"/>
                </a:solidFill>
                <a:latin typeface="Microsoft Sans Serif"/>
                <a:cs typeface="Microsoft Sans Serif"/>
              </a:rPr>
              <a:t>У</a:t>
            </a:r>
            <a:r>
              <a:rPr sz="4300" spc="-130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4300" spc="-245" dirty="0">
                <a:solidFill>
                  <a:srgbClr val="4041C2"/>
                </a:solidFill>
                <a:latin typeface="Microsoft Sans Serif"/>
                <a:cs typeface="Microsoft Sans Serif"/>
              </a:rPr>
              <a:t>ТТ</a:t>
            </a:r>
            <a:r>
              <a:rPr sz="4300" spc="-114" dirty="0">
                <a:solidFill>
                  <a:srgbClr val="4041C2"/>
                </a:solidFill>
                <a:latin typeface="Microsoft Sans Serif"/>
                <a:cs typeface="Microsoft Sans Serif"/>
              </a:rPr>
              <a:t>Ы</a:t>
            </a:r>
            <a:r>
              <a:rPr sz="4300" spc="5" dirty="0">
                <a:solidFill>
                  <a:srgbClr val="4041C2"/>
                </a:solidFill>
                <a:latin typeface="Microsoft Sans Serif"/>
                <a:cs typeface="Microsoft Sans Serif"/>
              </a:rPr>
              <a:t>Л</a:t>
            </a:r>
            <a:r>
              <a:rPr sz="4300" spc="-114" dirty="0">
                <a:solidFill>
                  <a:srgbClr val="4041C2"/>
                </a:solidFill>
                <a:latin typeface="Microsoft Sans Serif"/>
                <a:cs typeface="Microsoft Sans Serif"/>
              </a:rPr>
              <a:t>Ы</a:t>
            </a:r>
            <a:r>
              <a:rPr sz="4300" spc="-170" dirty="0">
                <a:solidFill>
                  <a:srgbClr val="4041C2"/>
                </a:solidFill>
                <a:latin typeface="Microsoft Sans Serif"/>
                <a:cs typeface="Microsoft Sans Serif"/>
              </a:rPr>
              <a:t>Ғ</a:t>
            </a:r>
            <a:r>
              <a:rPr sz="4300" spc="-114" dirty="0">
                <a:solidFill>
                  <a:srgbClr val="4041C2"/>
                </a:solidFill>
                <a:latin typeface="Microsoft Sans Serif"/>
                <a:cs typeface="Microsoft Sans Serif"/>
              </a:rPr>
              <a:t>Ы</a:t>
            </a:r>
            <a:r>
              <a:rPr sz="4300" spc="45" dirty="0">
                <a:solidFill>
                  <a:srgbClr val="4041C2"/>
                </a:solidFill>
                <a:latin typeface="Microsoft Sans Serif"/>
                <a:cs typeface="Microsoft Sans Serif"/>
              </a:rPr>
              <a:t>Н  </a:t>
            </a:r>
            <a:r>
              <a:rPr sz="4300" spc="-370" dirty="0">
                <a:solidFill>
                  <a:srgbClr val="4041C2"/>
                </a:solidFill>
                <a:latin typeface="Microsoft Sans Serif"/>
                <a:cs typeface="Microsoft Sans Serif"/>
              </a:rPr>
              <a:t>Д</a:t>
            </a:r>
            <a:r>
              <a:rPr sz="4300" spc="-130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4300" spc="305" dirty="0">
                <a:solidFill>
                  <a:srgbClr val="4041C2"/>
                </a:solidFill>
                <a:latin typeface="Microsoft Sans Serif"/>
                <a:cs typeface="Microsoft Sans Serif"/>
              </a:rPr>
              <a:t>М</a:t>
            </a:r>
            <a:r>
              <a:rPr sz="4300" spc="-114" dirty="0">
                <a:solidFill>
                  <a:srgbClr val="4041C2"/>
                </a:solidFill>
                <a:latin typeface="Microsoft Sans Serif"/>
                <a:cs typeface="Microsoft Sans Serif"/>
              </a:rPr>
              <a:t>Ы</a:t>
            </a:r>
            <a:r>
              <a:rPr sz="4300" spc="-245" dirty="0">
                <a:solidFill>
                  <a:srgbClr val="4041C2"/>
                </a:solidFill>
                <a:latin typeface="Microsoft Sans Serif"/>
                <a:cs typeface="Microsoft Sans Serif"/>
              </a:rPr>
              <a:t>Т</a:t>
            </a:r>
            <a:r>
              <a:rPr sz="4300" spc="-80" dirty="0">
                <a:solidFill>
                  <a:srgbClr val="4041C2"/>
                </a:solidFill>
                <a:latin typeface="Microsoft Sans Serif"/>
                <a:cs typeface="Microsoft Sans Serif"/>
              </a:rPr>
              <a:t>У</a:t>
            </a:r>
            <a:r>
              <a:rPr sz="4300" i="1" spc="-620" dirty="0">
                <a:solidFill>
                  <a:srgbClr val="4041C2"/>
                </a:solidFill>
                <a:latin typeface="Verdana"/>
                <a:cs typeface="Verdana"/>
              </a:rPr>
              <a:t>,</a:t>
            </a:r>
            <a:r>
              <a:rPr sz="4300" i="1" spc="-600" dirty="0">
                <a:solidFill>
                  <a:srgbClr val="4041C2"/>
                </a:solidFill>
                <a:latin typeface="Verdana"/>
                <a:cs typeface="Verdana"/>
              </a:rPr>
              <a:t> </a:t>
            </a:r>
            <a:r>
              <a:rPr sz="4300" spc="-395" dirty="0">
                <a:solidFill>
                  <a:srgbClr val="4041C2"/>
                </a:solidFill>
                <a:latin typeface="Microsoft Sans Serif"/>
                <a:cs typeface="Microsoft Sans Serif"/>
              </a:rPr>
              <a:t>С</a:t>
            </a:r>
            <a:r>
              <a:rPr sz="4300" spc="-130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4300" spc="-275" dirty="0">
                <a:solidFill>
                  <a:srgbClr val="4041C2"/>
                </a:solidFill>
                <a:latin typeface="Microsoft Sans Serif"/>
                <a:cs typeface="Microsoft Sans Serif"/>
              </a:rPr>
              <a:t>Р</a:t>
            </a:r>
            <a:r>
              <a:rPr sz="4300" spc="-130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4300" spc="30" dirty="0">
                <a:solidFill>
                  <a:srgbClr val="4041C2"/>
                </a:solidFill>
                <a:latin typeface="Microsoft Sans Serif"/>
                <a:cs typeface="Microsoft Sans Serif"/>
              </a:rPr>
              <a:t>П</a:t>
            </a:r>
            <a:r>
              <a:rPr sz="4300" spc="-245" dirty="0">
                <a:solidFill>
                  <a:srgbClr val="4041C2"/>
                </a:solidFill>
                <a:latin typeface="Microsoft Sans Serif"/>
                <a:cs typeface="Microsoft Sans Serif"/>
              </a:rPr>
              <a:t>Т</a:t>
            </a:r>
            <a:r>
              <a:rPr sz="4300" spc="-130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4300" spc="305" dirty="0">
                <a:solidFill>
                  <a:srgbClr val="4041C2"/>
                </a:solidFill>
                <a:latin typeface="Microsoft Sans Serif"/>
                <a:cs typeface="Microsoft Sans Serif"/>
              </a:rPr>
              <a:t>М</a:t>
            </a:r>
            <a:r>
              <a:rPr sz="4300" spc="-125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4300" spc="-229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4300" spc="-210" dirty="0">
                <a:solidFill>
                  <a:srgbClr val="4041C2"/>
                </a:solidFill>
                <a:latin typeface="Microsoft Sans Serif"/>
                <a:cs typeface="Microsoft Sans Serif"/>
              </a:rPr>
              <a:t>Ж</a:t>
            </a:r>
            <a:r>
              <a:rPr sz="4300" spc="-130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4300" spc="-395" dirty="0">
                <a:solidFill>
                  <a:srgbClr val="4041C2"/>
                </a:solidFill>
                <a:latin typeface="Microsoft Sans Serif"/>
                <a:cs typeface="Microsoft Sans Serif"/>
              </a:rPr>
              <a:t>С</a:t>
            </a:r>
            <a:r>
              <a:rPr sz="4300" spc="-130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4300" spc="30" dirty="0">
                <a:solidFill>
                  <a:srgbClr val="4041C2"/>
                </a:solidFill>
                <a:latin typeface="Microsoft Sans Serif"/>
                <a:cs typeface="Microsoft Sans Serif"/>
              </a:rPr>
              <a:t>П</a:t>
            </a:r>
            <a:r>
              <a:rPr sz="4300" i="1" spc="-620" dirty="0">
                <a:solidFill>
                  <a:srgbClr val="4041C2"/>
                </a:solidFill>
                <a:latin typeface="Verdana"/>
                <a:cs typeface="Verdana"/>
              </a:rPr>
              <a:t>,</a:t>
            </a:r>
            <a:r>
              <a:rPr sz="4300" i="1" spc="-600" dirty="0">
                <a:solidFill>
                  <a:srgbClr val="4041C2"/>
                </a:solidFill>
                <a:latin typeface="Verdana"/>
                <a:cs typeface="Verdana"/>
              </a:rPr>
              <a:t> </a:t>
            </a:r>
            <a:r>
              <a:rPr sz="4300" spc="70" dirty="0">
                <a:solidFill>
                  <a:srgbClr val="4041C2"/>
                </a:solidFill>
                <a:latin typeface="Microsoft Sans Serif"/>
                <a:cs typeface="Microsoft Sans Serif"/>
              </a:rPr>
              <a:t>Н</a:t>
            </a:r>
            <a:r>
              <a:rPr sz="4300" spc="-175" dirty="0">
                <a:solidFill>
                  <a:srgbClr val="4041C2"/>
                </a:solidFill>
                <a:latin typeface="Microsoft Sans Serif"/>
                <a:cs typeface="Microsoft Sans Serif"/>
              </a:rPr>
              <a:t>Ә</a:t>
            </a:r>
            <a:r>
              <a:rPr sz="4300" spc="-245" dirty="0">
                <a:solidFill>
                  <a:srgbClr val="4041C2"/>
                </a:solidFill>
                <a:latin typeface="Microsoft Sans Serif"/>
                <a:cs typeface="Microsoft Sans Serif"/>
              </a:rPr>
              <a:t>Т</a:t>
            </a:r>
            <a:r>
              <a:rPr sz="4300" spc="185" dirty="0">
                <a:solidFill>
                  <a:srgbClr val="4041C2"/>
                </a:solidFill>
                <a:latin typeface="Microsoft Sans Serif"/>
                <a:cs typeface="Microsoft Sans Serif"/>
              </a:rPr>
              <a:t>И</a:t>
            </a:r>
            <a:r>
              <a:rPr sz="4300" spc="-210" dirty="0">
                <a:solidFill>
                  <a:srgbClr val="4041C2"/>
                </a:solidFill>
                <a:latin typeface="Microsoft Sans Serif"/>
                <a:cs typeface="Microsoft Sans Serif"/>
              </a:rPr>
              <a:t>Ж</a:t>
            </a:r>
            <a:r>
              <a:rPr sz="4300" spc="-290" dirty="0">
                <a:solidFill>
                  <a:srgbClr val="4041C2"/>
                </a:solidFill>
                <a:latin typeface="Microsoft Sans Serif"/>
                <a:cs typeface="Microsoft Sans Serif"/>
              </a:rPr>
              <a:t>Е  </a:t>
            </a:r>
            <a:r>
              <a:rPr sz="4300" spc="-40" dirty="0">
                <a:solidFill>
                  <a:srgbClr val="4041C2"/>
                </a:solidFill>
                <a:latin typeface="Microsoft Sans Serif"/>
                <a:cs typeface="Microsoft Sans Serif"/>
              </a:rPr>
              <a:t>ШЫҒАРУҒА</a:t>
            </a:r>
            <a:r>
              <a:rPr sz="4300" spc="-235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4300" spc="-225" dirty="0">
                <a:solidFill>
                  <a:srgbClr val="4041C2"/>
                </a:solidFill>
                <a:latin typeface="Microsoft Sans Serif"/>
                <a:cs typeface="Microsoft Sans Serif"/>
              </a:rPr>
              <a:t>ҮЙРЕТУ</a:t>
            </a:r>
            <a:endParaRPr sz="43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0848" y="0"/>
            <a:ext cx="3869420" cy="430826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993290"/>
            <a:ext cx="2217177" cy="42937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97460" y="1055594"/>
            <a:ext cx="6329045" cy="3021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3370" marR="5080" indent="-281305">
              <a:lnSpc>
                <a:spcPts val="12080"/>
              </a:lnSpc>
            </a:pPr>
            <a:r>
              <a:rPr sz="9600" spc="1725" dirty="0">
                <a:solidFill>
                  <a:srgbClr val="4041C2"/>
                </a:solidFill>
                <a:latin typeface="Calibri"/>
                <a:cs typeface="Calibri"/>
              </a:rPr>
              <a:t>К</a:t>
            </a:r>
            <a:r>
              <a:rPr sz="9600" spc="710" dirty="0">
                <a:solidFill>
                  <a:srgbClr val="4041C2"/>
                </a:solidFill>
                <a:latin typeface="Calibri"/>
                <a:cs typeface="Calibri"/>
              </a:rPr>
              <a:t>Ү</a:t>
            </a:r>
            <a:r>
              <a:rPr sz="9600" spc="180" dirty="0">
                <a:solidFill>
                  <a:srgbClr val="4041C2"/>
                </a:solidFill>
                <a:latin typeface="Calibri"/>
                <a:cs typeface="Calibri"/>
              </a:rPr>
              <a:t>Т</a:t>
            </a:r>
            <a:r>
              <a:rPr sz="9600" spc="1440" dirty="0">
                <a:solidFill>
                  <a:srgbClr val="4041C2"/>
                </a:solidFill>
                <a:latin typeface="Calibri"/>
                <a:cs typeface="Calibri"/>
              </a:rPr>
              <a:t>І</a:t>
            </a:r>
            <a:r>
              <a:rPr sz="9600" spc="409" dirty="0">
                <a:solidFill>
                  <a:srgbClr val="4041C2"/>
                </a:solidFill>
                <a:latin typeface="Calibri"/>
                <a:cs typeface="Calibri"/>
              </a:rPr>
              <a:t>Л</a:t>
            </a:r>
            <a:r>
              <a:rPr sz="9600" spc="1095" dirty="0">
                <a:solidFill>
                  <a:srgbClr val="4041C2"/>
                </a:solidFill>
                <a:latin typeface="Calibri"/>
                <a:cs typeface="Calibri"/>
              </a:rPr>
              <a:t>Е</a:t>
            </a:r>
            <a:r>
              <a:rPr sz="9600" spc="180" dirty="0">
                <a:solidFill>
                  <a:srgbClr val="4041C2"/>
                </a:solidFill>
                <a:latin typeface="Calibri"/>
                <a:cs typeface="Calibri"/>
              </a:rPr>
              <a:t>Т</a:t>
            </a:r>
            <a:r>
              <a:rPr sz="9600" spc="1440" dirty="0">
                <a:solidFill>
                  <a:srgbClr val="4041C2"/>
                </a:solidFill>
                <a:latin typeface="Calibri"/>
                <a:cs typeface="Calibri"/>
              </a:rPr>
              <a:t>І</a:t>
            </a:r>
            <a:r>
              <a:rPr sz="9600" spc="360" dirty="0">
                <a:solidFill>
                  <a:srgbClr val="4041C2"/>
                </a:solidFill>
                <a:latin typeface="Calibri"/>
                <a:cs typeface="Calibri"/>
              </a:rPr>
              <a:t>Н  </a:t>
            </a:r>
            <a:r>
              <a:rPr sz="9600" spc="925" dirty="0">
                <a:solidFill>
                  <a:srgbClr val="4041C2"/>
                </a:solidFill>
                <a:latin typeface="Calibri"/>
                <a:cs typeface="Calibri"/>
              </a:rPr>
              <a:t>НӘТИЖЕ:</a:t>
            </a:r>
            <a:endParaRPr sz="9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901071" cy="10286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380692" y="4669505"/>
            <a:ext cx="9224645" cy="3302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16799"/>
              </a:lnSpc>
              <a:spcBef>
                <a:spcPts val="95"/>
              </a:spcBef>
            </a:pPr>
            <a:r>
              <a:rPr sz="4600" spc="105" dirty="0">
                <a:solidFill>
                  <a:srgbClr val="4041C2"/>
                </a:solidFill>
                <a:latin typeface="Verdana"/>
                <a:cs typeface="Verdana"/>
              </a:rPr>
              <a:t>ОҚУШЫЛАР </a:t>
            </a:r>
            <a:r>
              <a:rPr sz="4600" spc="95" dirty="0">
                <a:solidFill>
                  <a:srgbClr val="4041C2"/>
                </a:solidFill>
                <a:latin typeface="Verdana"/>
                <a:cs typeface="Verdana"/>
              </a:rPr>
              <a:t>ГРАФИКАЛЫҚ </a:t>
            </a:r>
            <a:r>
              <a:rPr sz="4600" spc="100" dirty="0">
                <a:solidFill>
                  <a:srgbClr val="4041C2"/>
                </a:solidFill>
                <a:latin typeface="Verdana"/>
                <a:cs typeface="Verdana"/>
              </a:rPr>
              <a:t> </a:t>
            </a:r>
            <a:r>
              <a:rPr sz="4600" spc="-204" dirty="0">
                <a:solidFill>
                  <a:srgbClr val="4041C2"/>
                </a:solidFill>
                <a:latin typeface="Verdana"/>
                <a:cs typeface="Verdana"/>
              </a:rPr>
              <a:t>КЕСТЕЛЕРМЕН,</a:t>
            </a:r>
            <a:r>
              <a:rPr sz="4600" spc="-145" dirty="0">
                <a:solidFill>
                  <a:srgbClr val="4041C2"/>
                </a:solidFill>
                <a:latin typeface="Verdana"/>
                <a:cs typeface="Verdana"/>
              </a:rPr>
              <a:t> </a:t>
            </a:r>
            <a:r>
              <a:rPr sz="4600" spc="-70" dirty="0">
                <a:solidFill>
                  <a:srgbClr val="4041C2"/>
                </a:solidFill>
                <a:latin typeface="Verdana"/>
                <a:cs typeface="Verdana"/>
              </a:rPr>
              <a:t>ТІРЕК </a:t>
            </a:r>
            <a:r>
              <a:rPr sz="4600" spc="-65" dirty="0">
                <a:solidFill>
                  <a:srgbClr val="4041C2"/>
                </a:solidFill>
                <a:latin typeface="Verdana"/>
                <a:cs typeface="Verdana"/>
              </a:rPr>
              <a:t> </a:t>
            </a:r>
            <a:r>
              <a:rPr sz="4600" spc="-120" dirty="0">
                <a:solidFill>
                  <a:srgbClr val="4041C2"/>
                </a:solidFill>
                <a:latin typeface="Verdana"/>
                <a:cs typeface="Verdana"/>
              </a:rPr>
              <a:t>КОНСПЕКТІЛЕРМЕН </a:t>
            </a:r>
            <a:r>
              <a:rPr sz="4600" spc="-75" dirty="0">
                <a:solidFill>
                  <a:srgbClr val="4041C2"/>
                </a:solidFill>
                <a:latin typeface="Verdana"/>
                <a:cs typeface="Verdana"/>
              </a:rPr>
              <a:t>ӨЗДІГІНЕН </a:t>
            </a:r>
            <a:r>
              <a:rPr sz="4600" spc="-1605" dirty="0">
                <a:solidFill>
                  <a:srgbClr val="4041C2"/>
                </a:solidFill>
                <a:latin typeface="Verdana"/>
                <a:cs typeface="Verdana"/>
              </a:rPr>
              <a:t> </a:t>
            </a:r>
            <a:r>
              <a:rPr sz="4600" spc="45" dirty="0">
                <a:solidFill>
                  <a:srgbClr val="4041C2"/>
                </a:solidFill>
                <a:latin typeface="Verdana"/>
                <a:cs typeface="Verdana"/>
              </a:rPr>
              <a:t>ЖҰМЫС</a:t>
            </a:r>
            <a:r>
              <a:rPr sz="4600" spc="-150" dirty="0">
                <a:solidFill>
                  <a:srgbClr val="4041C2"/>
                </a:solidFill>
                <a:latin typeface="Verdana"/>
                <a:cs typeface="Verdana"/>
              </a:rPr>
              <a:t> </a:t>
            </a:r>
            <a:r>
              <a:rPr sz="4600" spc="160" dirty="0">
                <a:solidFill>
                  <a:srgbClr val="4041C2"/>
                </a:solidFill>
                <a:latin typeface="Verdana"/>
                <a:cs typeface="Verdana"/>
              </a:rPr>
              <a:t>ЖАСАЙ</a:t>
            </a:r>
            <a:r>
              <a:rPr sz="4600" spc="-145" dirty="0">
                <a:solidFill>
                  <a:srgbClr val="4041C2"/>
                </a:solidFill>
                <a:latin typeface="Verdana"/>
                <a:cs typeface="Verdana"/>
              </a:rPr>
              <a:t> </a:t>
            </a:r>
            <a:r>
              <a:rPr sz="4600" spc="70" dirty="0">
                <a:solidFill>
                  <a:srgbClr val="4041C2"/>
                </a:solidFill>
                <a:latin typeface="Verdana"/>
                <a:cs typeface="Verdana"/>
              </a:rPr>
              <a:t>АЛАДЫ</a:t>
            </a:r>
            <a:endParaRPr sz="46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7670800" cy="10287000"/>
            <a:chOff x="0" y="0"/>
            <a:chExt cx="7670800" cy="102870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0848" y="0"/>
              <a:ext cx="3869420" cy="43082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993290"/>
              <a:ext cx="2217177" cy="42937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1556"/>
            <a:ext cx="18288000" cy="2443480"/>
          </a:xfrm>
          <a:custGeom>
            <a:avLst/>
            <a:gdLst/>
            <a:ahLst/>
            <a:cxnLst/>
            <a:rect l="l" t="t" r="r" b="b"/>
            <a:pathLst>
              <a:path w="18288000" h="2443479">
                <a:moveTo>
                  <a:pt x="0" y="2443181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2443181"/>
                </a:lnTo>
                <a:lnTo>
                  <a:pt x="0" y="2443181"/>
                </a:lnTo>
                <a:close/>
              </a:path>
            </a:pathLst>
          </a:custGeom>
          <a:solidFill>
            <a:srgbClr val="230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04274" y="4855333"/>
            <a:ext cx="1643380" cy="1643380"/>
          </a:xfrm>
          <a:custGeom>
            <a:avLst/>
            <a:gdLst/>
            <a:ahLst/>
            <a:cxnLst/>
            <a:rect l="l" t="t" r="r" b="b"/>
            <a:pathLst>
              <a:path w="1643379" h="1643379">
                <a:moveTo>
                  <a:pt x="821602" y="1643203"/>
                </a:moveTo>
                <a:lnTo>
                  <a:pt x="821601" y="1232402"/>
                </a:lnTo>
                <a:lnTo>
                  <a:pt x="0" y="1232402"/>
                </a:lnTo>
                <a:lnTo>
                  <a:pt x="0" y="410801"/>
                </a:lnTo>
                <a:lnTo>
                  <a:pt x="821601" y="410801"/>
                </a:lnTo>
                <a:lnTo>
                  <a:pt x="821601" y="0"/>
                </a:lnTo>
                <a:lnTo>
                  <a:pt x="1643203" y="821601"/>
                </a:lnTo>
                <a:lnTo>
                  <a:pt x="821602" y="1643203"/>
                </a:lnTo>
                <a:close/>
              </a:path>
            </a:pathLst>
          </a:custGeom>
          <a:solidFill>
            <a:srgbClr val="230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7885" y="4712377"/>
            <a:ext cx="1851660" cy="1786255"/>
          </a:xfrm>
          <a:custGeom>
            <a:avLst/>
            <a:gdLst/>
            <a:ahLst/>
            <a:cxnLst/>
            <a:rect l="l" t="t" r="r" b="b"/>
            <a:pathLst>
              <a:path w="1851659" h="1786254">
                <a:moveTo>
                  <a:pt x="925715" y="1786158"/>
                </a:moveTo>
                <a:lnTo>
                  <a:pt x="925714" y="1323301"/>
                </a:lnTo>
                <a:lnTo>
                  <a:pt x="0" y="1323301"/>
                </a:lnTo>
                <a:lnTo>
                  <a:pt x="0" y="462857"/>
                </a:lnTo>
                <a:lnTo>
                  <a:pt x="925714" y="462857"/>
                </a:lnTo>
                <a:lnTo>
                  <a:pt x="925714" y="0"/>
                </a:lnTo>
                <a:lnTo>
                  <a:pt x="1851428" y="893079"/>
                </a:lnTo>
                <a:lnTo>
                  <a:pt x="925715" y="1786158"/>
                </a:lnTo>
                <a:close/>
              </a:path>
            </a:pathLst>
          </a:custGeom>
          <a:solidFill>
            <a:srgbClr val="230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6717" y="7243595"/>
            <a:ext cx="2019299" cy="20192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8732" y="6875778"/>
            <a:ext cx="1657349" cy="165734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17010" algn="l"/>
              </a:tabLst>
            </a:pPr>
            <a:r>
              <a:rPr spc="-5" dirty="0"/>
              <a:t>Сабақты	зерттеуді</a:t>
            </a:r>
            <a:r>
              <a:rPr spc="-45" dirty="0"/>
              <a:t> </a:t>
            </a:r>
            <a:r>
              <a:rPr spc="-5" dirty="0"/>
              <a:t>өткізудің</a:t>
            </a:r>
            <a:r>
              <a:rPr spc="-45" dirty="0"/>
              <a:t> </a:t>
            </a:r>
            <a:r>
              <a:rPr spc="-5" dirty="0"/>
              <a:t>алгоритмі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317" y="3835550"/>
            <a:ext cx="85725" cy="857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365766" y="3651496"/>
            <a:ext cx="2882900" cy="71310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2630"/>
              </a:lnSpc>
              <a:spcBef>
                <a:spcPts val="320"/>
              </a:spcBef>
            </a:pPr>
            <a:r>
              <a:rPr sz="2300" b="1" spc="10" dirty="0">
                <a:solidFill>
                  <a:srgbClr val="230F75"/>
                </a:solidFill>
                <a:latin typeface="Arial"/>
                <a:cs typeface="Arial"/>
              </a:rPr>
              <a:t>сабақты </a:t>
            </a:r>
            <a:r>
              <a:rPr sz="2300" b="1" spc="5" dirty="0">
                <a:solidFill>
                  <a:srgbClr val="230F75"/>
                </a:solidFill>
                <a:latin typeface="Arial"/>
                <a:cs typeface="Arial"/>
              </a:rPr>
              <a:t>зерттеудің </a:t>
            </a:r>
            <a:r>
              <a:rPr sz="2300" b="1" spc="-630" dirty="0">
                <a:solidFill>
                  <a:srgbClr val="230F75"/>
                </a:solidFill>
                <a:latin typeface="Arial"/>
                <a:cs typeface="Arial"/>
              </a:rPr>
              <a:t> </a:t>
            </a:r>
            <a:r>
              <a:rPr sz="2300" b="1" spc="5" dirty="0">
                <a:solidFill>
                  <a:srgbClr val="230F75"/>
                </a:solidFill>
                <a:latin typeface="Arial"/>
                <a:cs typeface="Arial"/>
              </a:rPr>
              <a:t>бірінші</a:t>
            </a:r>
            <a:r>
              <a:rPr sz="2300" b="1" dirty="0">
                <a:solidFill>
                  <a:srgbClr val="230F75"/>
                </a:solidFill>
                <a:latin typeface="Arial"/>
                <a:cs typeface="Arial"/>
              </a:rPr>
              <a:t> </a:t>
            </a:r>
            <a:r>
              <a:rPr sz="2300" b="1" spc="5" dirty="0">
                <a:solidFill>
                  <a:srgbClr val="230F75"/>
                </a:solidFill>
                <a:latin typeface="Arial"/>
                <a:cs typeface="Arial"/>
              </a:rPr>
              <a:t>циклі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41882" y="3835607"/>
            <a:ext cx="85725" cy="8572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968051" y="3649361"/>
            <a:ext cx="2954020" cy="71564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ts val="2630"/>
              </a:lnSpc>
              <a:spcBef>
                <a:spcPts val="335"/>
              </a:spcBef>
            </a:pPr>
            <a:r>
              <a:rPr sz="2350" b="1" spc="-10" dirty="0">
                <a:solidFill>
                  <a:srgbClr val="230F75"/>
                </a:solidFill>
                <a:latin typeface="Arial"/>
                <a:cs typeface="Arial"/>
              </a:rPr>
              <a:t>Сабақты зерттеудің </a:t>
            </a:r>
            <a:r>
              <a:rPr sz="2350" b="1" spc="-645" dirty="0">
                <a:solidFill>
                  <a:srgbClr val="230F75"/>
                </a:solidFill>
                <a:latin typeface="Arial"/>
                <a:cs typeface="Arial"/>
              </a:rPr>
              <a:t> </a:t>
            </a:r>
            <a:r>
              <a:rPr sz="2350" b="1" spc="-10" dirty="0">
                <a:solidFill>
                  <a:srgbClr val="230F75"/>
                </a:solidFill>
                <a:latin typeface="Arial"/>
                <a:cs typeface="Arial"/>
              </a:rPr>
              <a:t>екінші циклі</a:t>
            </a:r>
            <a:endParaRPr sz="235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402819" y="3830074"/>
            <a:ext cx="85910" cy="8591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2625766" y="3617598"/>
            <a:ext cx="2959100" cy="74231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8415" marR="5080" indent="-6350">
              <a:lnSpc>
                <a:spcPts val="2700"/>
              </a:lnSpc>
              <a:spcBef>
                <a:spcPts val="254"/>
              </a:spcBef>
            </a:pPr>
            <a:r>
              <a:rPr sz="3525" b="1" spc="-75" baseline="-4728" dirty="0">
                <a:solidFill>
                  <a:srgbClr val="230F75"/>
                </a:solidFill>
                <a:latin typeface="Arial"/>
                <a:cs typeface="Arial"/>
              </a:rPr>
              <a:t>Са</a:t>
            </a:r>
            <a:r>
              <a:rPr sz="3525" b="1" spc="-75" baseline="-3546" dirty="0">
                <a:solidFill>
                  <a:srgbClr val="230F75"/>
                </a:solidFill>
                <a:latin typeface="Arial"/>
                <a:cs typeface="Arial"/>
              </a:rPr>
              <a:t>ба</a:t>
            </a:r>
            <a:r>
              <a:rPr sz="3525" b="1" spc="-75" baseline="-2364" dirty="0">
                <a:solidFill>
                  <a:srgbClr val="230F75"/>
                </a:solidFill>
                <a:latin typeface="Arial"/>
                <a:cs typeface="Arial"/>
              </a:rPr>
              <a:t>қт</a:t>
            </a:r>
            <a:r>
              <a:rPr sz="3525" b="1" spc="-75" baseline="-1182" dirty="0">
                <a:solidFill>
                  <a:srgbClr val="230F75"/>
                </a:solidFill>
                <a:latin typeface="Arial"/>
                <a:cs typeface="Arial"/>
              </a:rPr>
              <a:t>ы </a:t>
            </a:r>
            <a:r>
              <a:rPr sz="2350" b="1" spc="-50" dirty="0">
                <a:solidFill>
                  <a:srgbClr val="230F75"/>
                </a:solidFill>
                <a:latin typeface="Arial"/>
                <a:cs typeface="Arial"/>
              </a:rPr>
              <a:t>зер</a:t>
            </a:r>
            <a:r>
              <a:rPr sz="3525" b="1" spc="-75" baseline="1182" dirty="0">
                <a:solidFill>
                  <a:srgbClr val="230F75"/>
                </a:solidFill>
                <a:latin typeface="Arial"/>
                <a:cs typeface="Arial"/>
              </a:rPr>
              <a:t>тт</a:t>
            </a:r>
            <a:r>
              <a:rPr sz="3525" b="1" spc="-75" baseline="2364" dirty="0">
                <a:solidFill>
                  <a:srgbClr val="230F75"/>
                </a:solidFill>
                <a:latin typeface="Arial"/>
                <a:cs typeface="Arial"/>
              </a:rPr>
              <a:t>еу</a:t>
            </a:r>
            <a:r>
              <a:rPr sz="3525" b="1" spc="-75" baseline="3546" dirty="0">
                <a:solidFill>
                  <a:srgbClr val="230F75"/>
                </a:solidFill>
                <a:latin typeface="Arial"/>
                <a:cs typeface="Arial"/>
              </a:rPr>
              <a:t>дің </a:t>
            </a:r>
            <a:r>
              <a:rPr sz="3525" b="1" spc="-67" baseline="3546" dirty="0">
                <a:solidFill>
                  <a:srgbClr val="230F75"/>
                </a:solidFill>
                <a:latin typeface="Arial"/>
                <a:cs typeface="Arial"/>
              </a:rPr>
              <a:t> </a:t>
            </a:r>
            <a:r>
              <a:rPr sz="3525" b="1" spc="-75" baseline="-3546" dirty="0">
                <a:solidFill>
                  <a:srgbClr val="230F75"/>
                </a:solidFill>
                <a:latin typeface="Arial"/>
                <a:cs typeface="Arial"/>
              </a:rPr>
              <a:t>ү</a:t>
            </a:r>
            <a:r>
              <a:rPr sz="3525" b="1" spc="-75" baseline="-2364" dirty="0">
                <a:solidFill>
                  <a:srgbClr val="230F75"/>
                </a:solidFill>
                <a:latin typeface="Arial"/>
                <a:cs typeface="Arial"/>
              </a:rPr>
              <a:t>ш</a:t>
            </a:r>
            <a:r>
              <a:rPr sz="3525" b="1" spc="-75" baseline="-1182" dirty="0">
                <a:solidFill>
                  <a:srgbClr val="230F75"/>
                </a:solidFill>
                <a:latin typeface="Arial"/>
                <a:cs typeface="Arial"/>
              </a:rPr>
              <a:t>інш</a:t>
            </a:r>
            <a:r>
              <a:rPr sz="2350" b="1" spc="-50" dirty="0">
                <a:solidFill>
                  <a:srgbClr val="230F75"/>
                </a:solidFill>
                <a:latin typeface="Arial"/>
                <a:cs typeface="Arial"/>
              </a:rPr>
              <a:t>і</a:t>
            </a:r>
            <a:r>
              <a:rPr sz="2350" b="1" spc="-55" dirty="0">
                <a:solidFill>
                  <a:srgbClr val="230F75"/>
                </a:solidFill>
                <a:latin typeface="Arial"/>
                <a:cs typeface="Arial"/>
              </a:rPr>
              <a:t> </a:t>
            </a:r>
            <a:r>
              <a:rPr sz="2350" b="1" spc="-45" dirty="0">
                <a:solidFill>
                  <a:srgbClr val="230F75"/>
                </a:solidFill>
                <a:latin typeface="Arial"/>
                <a:cs typeface="Arial"/>
              </a:rPr>
              <a:t>ц</a:t>
            </a:r>
            <a:r>
              <a:rPr sz="3525" b="1" spc="-67" baseline="1182" dirty="0">
                <a:solidFill>
                  <a:srgbClr val="230F75"/>
                </a:solidFill>
                <a:latin typeface="Arial"/>
                <a:cs typeface="Arial"/>
              </a:rPr>
              <a:t>ик</a:t>
            </a:r>
            <a:r>
              <a:rPr sz="3525" b="1" spc="-67" baseline="2364" dirty="0">
                <a:solidFill>
                  <a:srgbClr val="230F75"/>
                </a:solidFill>
                <a:latin typeface="Arial"/>
                <a:cs typeface="Arial"/>
              </a:rPr>
              <a:t>лі</a:t>
            </a:r>
            <a:endParaRPr sz="3525" baseline="2364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2093" y="4608754"/>
            <a:ext cx="2914015" cy="33045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90"/>
              </a:spcBef>
            </a:pPr>
            <a:r>
              <a:rPr sz="2500" spc="-20" dirty="0">
                <a:solidFill>
                  <a:srgbClr val="4041C2"/>
                </a:solidFill>
                <a:latin typeface="Microsoft Sans Serif"/>
                <a:cs typeface="Microsoft Sans Serif"/>
              </a:rPr>
              <a:t>-Сабақты</a:t>
            </a:r>
            <a:r>
              <a:rPr sz="2500" spc="-5" dirty="0">
                <a:solidFill>
                  <a:srgbClr val="4041C2"/>
                </a:solidFill>
                <a:latin typeface="Microsoft Sans Serif"/>
                <a:cs typeface="Microsoft Sans Serif"/>
              </a:rPr>
              <a:t> зерттеуді </a:t>
            </a:r>
            <a:r>
              <a:rPr sz="2500" spc="-65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4041C2"/>
                </a:solidFill>
                <a:latin typeface="Microsoft Sans Serif"/>
                <a:cs typeface="Microsoft Sans Serif"/>
              </a:rPr>
              <a:t>бірігіп</a:t>
            </a:r>
            <a:r>
              <a:rPr sz="2500" spc="15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500" dirty="0">
                <a:solidFill>
                  <a:srgbClr val="4041C2"/>
                </a:solidFill>
                <a:latin typeface="Microsoft Sans Serif"/>
                <a:cs typeface="Microsoft Sans Serif"/>
              </a:rPr>
              <a:t>жоспарлау;</a:t>
            </a:r>
            <a:endParaRPr sz="2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2400" spc="-20" dirty="0">
                <a:solidFill>
                  <a:srgbClr val="4041C2"/>
                </a:solidFill>
                <a:latin typeface="Microsoft Sans Serif"/>
                <a:cs typeface="Microsoft Sans Serif"/>
              </a:rPr>
              <a:t>-Сабақты</a:t>
            </a:r>
            <a:r>
              <a:rPr sz="2400" spc="15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4041C2"/>
                </a:solidFill>
                <a:latin typeface="Microsoft Sans Serif"/>
                <a:cs typeface="Microsoft Sans Serif"/>
              </a:rPr>
              <a:t>бақылау;</a:t>
            </a:r>
            <a:endParaRPr sz="2400">
              <a:latin typeface="Microsoft Sans Serif"/>
              <a:cs typeface="Microsoft Sans Serif"/>
            </a:endParaRPr>
          </a:p>
          <a:p>
            <a:pPr marL="12700" marR="656590">
              <a:lnSpc>
                <a:spcPct val="106800"/>
              </a:lnSpc>
            </a:pPr>
            <a:r>
              <a:rPr sz="2400" spc="-5" dirty="0">
                <a:solidFill>
                  <a:srgbClr val="4041C2"/>
                </a:solidFill>
                <a:latin typeface="Microsoft Sans Serif"/>
                <a:cs typeface="Microsoft Sans Serif"/>
              </a:rPr>
              <a:t>-Оқушылардан </a:t>
            </a:r>
            <a:r>
              <a:rPr sz="240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400" spc="5" dirty="0">
                <a:solidFill>
                  <a:srgbClr val="4041C2"/>
                </a:solidFill>
                <a:latin typeface="Microsoft Sans Serif"/>
                <a:cs typeface="Microsoft Sans Serif"/>
              </a:rPr>
              <a:t>сауалнама</a:t>
            </a:r>
            <a:r>
              <a:rPr sz="2400" spc="-1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400" spc="15" dirty="0">
                <a:solidFill>
                  <a:srgbClr val="4041C2"/>
                </a:solidFill>
                <a:latin typeface="Microsoft Sans Serif"/>
                <a:cs typeface="Microsoft Sans Serif"/>
              </a:rPr>
              <a:t>алу;</a:t>
            </a:r>
            <a:endParaRPr sz="2400">
              <a:latin typeface="Microsoft Sans Serif"/>
              <a:cs typeface="Microsoft Sans Serif"/>
            </a:endParaRPr>
          </a:p>
          <a:p>
            <a:pPr marL="12700" marR="780415">
              <a:lnSpc>
                <a:spcPts val="3370"/>
              </a:lnSpc>
              <a:spcBef>
                <a:spcPts val="90"/>
              </a:spcBef>
            </a:pPr>
            <a:r>
              <a:rPr sz="2600" spc="-20" dirty="0">
                <a:solidFill>
                  <a:srgbClr val="4041C2"/>
                </a:solidFill>
                <a:latin typeface="Microsoft Sans Serif"/>
                <a:cs typeface="Microsoft Sans Serif"/>
              </a:rPr>
              <a:t>-Алғашқы </a:t>
            </a:r>
            <a:r>
              <a:rPr sz="2600" spc="-15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600" spc="-85" dirty="0">
                <a:solidFill>
                  <a:srgbClr val="4041C2"/>
                </a:solidFill>
                <a:latin typeface="Microsoft Sans Serif"/>
                <a:cs typeface="Microsoft Sans Serif"/>
              </a:rPr>
              <a:t>ж</a:t>
            </a:r>
            <a:r>
              <a:rPr sz="2600" spc="10" dirty="0">
                <a:solidFill>
                  <a:srgbClr val="4041C2"/>
                </a:solidFill>
                <a:latin typeface="Microsoft Sans Serif"/>
                <a:cs typeface="Microsoft Sans Serif"/>
              </a:rPr>
              <a:t>ос</a:t>
            </a:r>
            <a:r>
              <a:rPr sz="2600" spc="-30" dirty="0">
                <a:solidFill>
                  <a:srgbClr val="4041C2"/>
                </a:solidFill>
                <a:latin typeface="Microsoft Sans Serif"/>
                <a:cs typeface="Microsoft Sans Serif"/>
              </a:rPr>
              <a:t>п</a:t>
            </a:r>
            <a:r>
              <a:rPr sz="2600" spc="10" dirty="0">
                <a:solidFill>
                  <a:srgbClr val="4041C2"/>
                </a:solidFill>
                <a:latin typeface="Microsoft Sans Serif"/>
                <a:cs typeface="Microsoft Sans Serif"/>
              </a:rPr>
              <a:t>ар</a:t>
            </a:r>
            <a:r>
              <a:rPr sz="2600" spc="45" dirty="0">
                <a:solidFill>
                  <a:srgbClr val="4041C2"/>
                </a:solidFill>
                <a:latin typeface="Microsoft Sans Serif"/>
                <a:cs typeface="Microsoft Sans Serif"/>
              </a:rPr>
              <a:t>л</a:t>
            </a:r>
            <a:r>
              <a:rPr sz="2600" spc="10" dirty="0">
                <a:solidFill>
                  <a:srgbClr val="4041C2"/>
                </a:solidFill>
                <a:latin typeface="Microsoft Sans Serif"/>
                <a:cs typeface="Microsoft Sans Serif"/>
              </a:rPr>
              <a:t>ау</a:t>
            </a:r>
            <a:r>
              <a:rPr sz="2600" spc="15" dirty="0">
                <a:solidFill>
                  <a:srgbClr val="4041C2"/>
                </a:solidFill>
                <a:latin typeface="Microsoft Sans Serif"/>
                <a:cs typeface="Microsoft Sans Serif"/>
              </a:rPr>
              <a:t>ды  </a:t>
            </a:r>
            <a:r>
              <a:rPr sz="2600" spc="-10" dirty="0">
                <a:solidFill>
                  <a:srgbClr val="4041C2"/>
                </a:solidFill>
                <a:latin typeface="Microsoft Sans Serif"/>
                <a:cs typeface="Microsoft Sans Serif"/>
              </a:rPr>
              <a:t>талқылау;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57958" y="4652866"/>
            <a:ext cx="2843530" cy="3625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2450" spc="-35" dirty="0">
                <a:solidFill>
                  <a:srgbClr val="4041C2"/>
                </a:solidFill>
                <a:latin typeface="Microsoft Sans Serif"/>
                <a:cs typeface="Microsoft Sans Serif"/>
              </a:rPr>
              <a:t>Екінші</a:t>
            </a:r>
            <a:r>
              <a:rPr sz="2450" spc="2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450" spc="-35" dirty="0">
                <a:solidFill>
                  <a:srgbClr val="4041C2"/>
                </a:solidFill>
                <a:latin typeface="Microsoft Sans Serif"/>
                <a:cs typeface="Microsoft Sans Serif"/>
              </a:rPr>
              <a:t>сабақты </a:t>
            </a:r>
            <a:r>
              <a:rPr sz="2450" spc="-3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450" spc="-15" dirty="0">
                <a:solidFill>
                  <a:srgbClr val="4041C2"/>
                </a:solidFill>
                <a:latin typeface="Microsoft Sans Serif"/>
                <a:cs typeface="Microsoft Sans Serif"/>
              </a:rPr>
              <a:t>зерттеуді </a:t>
            </a:r>
            <a:r>
              <a:rPr sz="2450" spc="-20" dirty="0">
                <a:solidFill>
                  <a:srgbClr val="4041C2"/>
                </a:solidFill>
                <a:latin typeface="Microsoft Sans Serif"/>
                <a:cs typeface="Microsoft Sans Serif"/>
              </a:rPr>
              <a:t>талқылау </a:t>
            </a:r>
            <a:r>
              <a:rPr sz="2450" spc="-64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450" spc="-25" dirty="0">
                <a:solidFill>
                  <a:srgbClr val="4041C2"/>
                </a:solidFill>
                <a:latin typeface="Microsoft Sans Serif"/>
                <a:cs typeface="Microsoft Sans Serif"/>
              </a:rPr>
              <a:t>жəне</a:t>
            </a:r>
            <a:r>
              <a:rPr sz="2450" spc="2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450" spc="5" dirty="0">
                <a:solidFill>
                  <a:srgbClr val="4041C2"/>
                </a:solidFill>
                <a:latin typeface="Microsoft Sans Serif"/>
                <a:cs typeface="Microsoft Sans Serif"/>
              </a:rPr>
              <a:t>3</a:t>
            </a:r>
            <a:r>
              <a:rPr sz="2450" spc="2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450" spc="-35" dirty="0">
                <a:solidFill>
                  <a:srgbClr val="4041C2"/>
                </a:solidFill>
                <a:latin typeface="Microsoft Sans Serif"/>
                <a:cs typeface="Microsoft Sans Serif"/>
              </a:rPr>
              <a:t>сабақты </a:t>
            </a:r>
            <a:r>
              <a:rPr sz="2450" spc="-3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450" spc="-10" dirty="0">
                <a:solidFill>
                  <a:srgbClr val="4041C2"/>
                </a:solidFill>
                <a:latin typeface="Microsoft Sans Serif"/>
                <a:cs typeface="Microsoft Sans Serif"/>
              </a:rPr>
              <a:t>жоспарлау;</a:t>
            </a:r>
            <a:endParaRPr sz="2450">
              <a:latin typeface="Microsoft Sans Serif"/>
              <a:cs typeface="Microsoft Sans Serif"/>
            </a:endParaRPr>
          </a:p>
          <a:p>
            <a:pPr marL="12700" marR="559435">
              <a:lnSpc>
                <a:spcPct val="107100"/>
              </a:lnSpc>
              <a:tabLst>
                <a:tab pos="1762760" algn="l"/>
              </a:tabLst>
            </a:pPr>
            <a:r>
              <a:rPr sz="2450" spc="-20" dirty="0">
                <a:solidFill>
                  <a:srgbClr val="4041C2"/>
                </a:solidFill>
                <a:latin typeface="Microsoft Sans Serif"/>
                <a:cs typeface="Microsoft Sans Serif"/>
              </a:rPr>
              <a:t>-Оқушылардан </a:t>
            </a:r>
            <a:r>
              <a:rPr sz="2450" spc="-15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450" dirty="0">
                <a:solidFill>
                  <a:srgbClr val="4041C2"/>
                </a:solidFill>
                <a:latin typeface="Microsoft Sans Serif"/>
                <a:cs typeface="Microsoft Sans Serif"/>
              </a:rPr>
              <a:t>сауа</a:t>
            </a:r>
            <a:r>
              <a:rPr sz="2450" spc="30" dirty="0">
                <a:solidFill>
                  <a:srgbClr val="4041C2"/>
                </a:solidFill>
                <a:latin typeface="Microsoft Sans Serif"/>
                <a:cs typeface="Microsoft Sans Serif"/>
              </a:rPr>
              <a:t>л</a:t>
            </a:r>
            <a:r>
              <a:rPr sz="2450" spc="-10" dirty="0">
                <a:solidFill>
                  <a:srgbClr val="4041C2"/>
                </a:solidFill>
                <a:latin typeface="Microsoft Sans Serif"/>
                <a:cs typeface="Microsoft Sans Serif"/>
              </a:rPr>
              <a:t>н</a:t>
            </a:r>
            <a:r>
              <a:rPr sz="2450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2450" spc="-65" dirty="0">
                <a:solidFill>
                  <a:srgbClr val="4041C2"/>
                </a:solidFill>
                <a:latin typeface="Microsoft Sans Serif"/>
                <a:cs typeface="Microsoft Sans Serif"/>
              </a:rPr>
              <a:t>м</a:t>
            </a:r>
            <a:r>
              <a:rPr sz="2450" spc="5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2450" dirty="0">
                <a:solidFill>
                  <a:srgbClr val="4041C2"/>
                </a:solidFill>
                <a:latin typeface="Microsoft Sans Serif"/>
                <a:cs typeface="Microsoft Sans Serif"/>
              </a:rPr>
              <a:t>	а</a:t>
            </a:r>
            <a:r>
              <a:rPr sz="2450" spc="30" dirty="0">
                <a:solidFill>
                  <a:srgbClr val="4041C2"/>
                </a:solidFill>
                <a:latin typeface="Microsoft Sans Serif"/>
                <a:cs typeface="Microsoft Sans Serif"/>
              </a:rPr>
              <a:t>л</a:t>
            </a:r>
            <a:r>
              <a:rPr sz="2450" spc="5" dirty="0">
                <a:solidFill>
                  <a:srgbClr val="4041C2"/>
                </a:solidFill>
                <a:latin typeface="Microsoft Sans Serif"/>
                <a:cs typeface="Microsoft Sans Serif"/>
              </a:rPr>
              <a:t>у</a:t>
            </a:r>
            <a:endParaRPr sz="2450">
              <a:latin typeface="Microsoft Sans Serif"/>
              <a:cs typeface="Microsoft Sans Serif"/>
            </a:endParaRPr>
          </a:p>
          <a:p>
            <a:pPr marL="12700" marR="537845">
              <a:lnSpc>
                <a:spcPct val="107100"/>
              </a:lnSpc>
            </a:pPr>
            <a:r>
              <a:rPr sz="2450" spc="-30" dirty="0">
                <a:solidFill>
                  <a:srgbClr val="4041C2"/>
                </a:solidFill>
                <a:latin typeface="Microsoft Sans Serif"/>
                <a:cs typeface="Microsoft Sans Serif"/>
              </a:rPr>
              <a:t>-Екінші</a:t>
            </a:r>
            <a:r>
              <a:rPr sz="2450" spc="-2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450" spc="-35" dirty="0">
                <a:solidFill>
                  <a:srgbClr val="4041C2"/>
                </a:solidFill>
                <a:latin typeface="Microsoft Sans Serif"/>
                <a:cs typeface="Microsoft Sans Serif"/>
              </a:rPr>
              <a:t>сабақты </a:t>
            </a:r>
            <a:r>
              <a:rPr sz="2450" spc="-635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450" spc="-15" dirty="0">
                <a:solidFill>
                  <a:srgbClr val="4041C2"/>
                </a:solidFill>
                <a:latin typeface="Microsoft Sans Serif"/>
                <a:cs typeface="Microsoft Sans Serif"/>
              </a:rPr>
              <a:t>зерттеу</a:t>
            </a:r>
            <a:r>
              <a:rPr sz="2450" spc="15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450" spc="-5" dirty="0">
                <a:solidFill>
                  <a:srgbClr val="4041C2"/>
                </a:solidFill>
                <a:latin typeface="Microsoft Sans Serif"/>
                <a:cs typeface="Microsoft Sans Serif"/>
              </a:rPr>
              <a:t>үшін </a:t>
            </a:r>
            <a:r>
              <a:rPr sz="245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450" spc="-30" dirty="0">
                <a:solidFill>
                  <a:srgbClr val="4041C2"/>
                </a:solidFill>
                <a:latin typeface="Microsoft Sans Serif"/>
                <a:cs typeface="Microsoft Sans Serif"/>
              </a:rPr>
              <a:t>бақылау</a:t>
            </a:r>
            <a:r>
              <a:rPr sz="245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450" spc="-45" dirty="0">
                <a:solidFill>
                  <a:srgbClr val="4041C2"/>
                </a:solidFill>
                <a:latin typeface="Microsoft Sans Serif"/>
                <a:cs typeface="Microsoft Sans Serif"/>
              </a:rPr>
              <a:t>өткізу</a:t>
            </a:r>
            <a:endParaRPr sz="245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120188" y="4782825"/>
            <a:ext cx="2914650" cy="3025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95"/>
              </a:spcBef>
            </a:pPr>
            <a:r>
              <a:rPr sz="2650" spc="-55" dirty="0">
                <a:solidFill>
                  <a:srgbClr val="45483F"/>
                </a:solidFill>
                <a:latin typeface="Microsoft Sans Serif"/>
                <a:cs typeface="Microsoft Sans Serif"/>
              </a:rPr>
              <a:t>Ү</a:t>
            </a:r>
            <a:r>
              <a:rPr sz="2650" spc="-55" dirty="0">
                <a:solidFill>
                  <a:srgbClr val="4041C2"/>
                </a:solidFill>
                <a:latin typeface="Microsoft Sans Serif"/>
                <a:cs typeface="Microsoft Sans Serif"/>
              </a:rPr>
              <a:t>шінші</a:t>
            </a:r>
            <a:r>
              <a:rPr sz="2650" spc="2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650" spc="-35" dirty="0">
                <a:solidFill>
                  <a:srgbClr val="4041C2"/>
                </a:solidFill>
                <a:latin typeface="Microsoft Sans Serif"/>
                <a:cs typeface="Microsoft Sans Serif"/>
              </a:rPr>
              <a:t>сабақты </a:t>
            </a:r>
            <a:r>
              <a:rPr sz="2650" spc="-3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650" spc="-15" dirty="0">
                <a:solidFill>
                  <a:srgbClr val="4041C2"/>
                </a:solidFill>
                <a:latin typeface="Microsoft Sans Serif"/>
                <a:cs typeface="Microsoft Sans Serif"/>
              </a:rPr>
              <a:t>зерттеуді </a:t>
            </a:r>
            <a:r>
              <a:rPr sz="2650" spc="-30" dirty="0">
                <a:solidFill>
                  <a:srgbClr val="4041C2"/>
                </a:solidFill>
                <a:latin typeface="Microsoft Sans Serif"/>
                <a:cs typeface="Microsoft Sans Serif"/>
              </a:rPr>
              <a:t>бақылау </a:t>
            </a:r>
            <a:r>
              <a:rPr sz="2650" spc="-69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650" spc="-45" dirty="0">
                <a:solidFill>
                  <a:srgbClr val="4041C2"/>
                </a:solidFill>
                <a:latin typeface="Microsoft Sans Serif"/>
                <a:cs typeface="Microsoft Sans Serif"/>
              </a:rPr>
              <a:t>өткізу;</a:t>
            </a:r>
            <a:endParaRPr sz="26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2650" spc="-5" dirty="0">
                <a:solidFill>
                  <a:srgbClr val="4041C2"/>
                </a:solidFill>
                <a:latin typeface="Microsoft Sans Serif"/>
                <a:cs typeface="Microsoft Sans Serif"/>
              </a:rPr>
              <a:t>-Сауалнама</a:t>
            </a:r>
            <a:r>
              <a:rPr sz="265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650" spc="5" dirty="0">
                <a:solidFill>
                  <a:srgbClr val="4041C2"/>
                </a:solidFill>
                <a:latin typeface="Microsoft Sans Serif"/>
                <a:cs typeface="Microsoft Sans Serif"/>
              </a:rPr>
              <a:t>алу;</a:t>
            </a:r>
            <a:endParaRPr sz="2650">
              <a:latin typeface="Microsoft Sans Serif"/>
              <a:cs typeface="Microsoft Sans Serif"/>
            </a:endParaRPr>
          </a:p>
          <a:p>
            <a:pPr marL="12700" marR="69850">
              <a:lnSpc>
                <a:spcPct val="106100"/>
              </a:lnSpc>
              <a:spcBef>
                <a:spcPts val="5"/>
              </a:spcBef>
            </a:pPr>
            <a:r>
              <a:rPr sz="2650" spc="-50" dirty="0">
                <a:solidFill>
                  <a:srgbClr val="4041C2"/>
                </a:solidFill>
                <a:latin typeface="Microsoft Sans Serif"/>
                <a:cs typeface="Microsoft Sans Serif"/>
              </a:rPr>
              <a:t>-Үшінші</a:t>
            </a:r>
            <a:r>
              <a:rPr sz="2650" spc="15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650" spc="-35" dirty="0">
                <a:solidFill>
                  <a:srgbClr val="4041C2"/>
                </a:solidFill>
                <a:latin typeface="Microsoft Sans Serif"/>
                <a:cs typeface="Microsoft Sans Serif"/>
              </a:rPr>
              <a:t>сабақты </a:t>
            </a:r>
            <a:r>
              <a:rPr sz="2650" spc="-3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650" spc="-25" dirty="0">
                <a:solidFill>
                  <a:srgbClr val="4041C2"/>
                </a:solidFill>
                <a:latin typeface="Microsoft Sans Serif"/>
                <a:cs typeface="Microsoft Sans Serif"/>
              </a:rPr>
              <a:t>талқылау</a:t>
            </a:r>
            <a:r>
              <a:rPr sz="2650" spc="2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650" spc="-30" dirty="0">
                <a:solidFill>
                  <a:srgbClr val="4041C2"/>
                </a:solidFill>
                <a:latin typeface="Microsoft Sans Serif"/>
                <a:cs typeface="Microsoft Sans Serif"/>
              </a:rPr>
              <a:t>жəне </a:t>
            </a:r>
            <a:r>
              <a:rPr sz="2650" spc="-25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650" spc="-30" dirty="0">
                <a:solidFill>
                  <a:srgbClr val="4041C2"/>
                </a:solidFill>
                <a:latin typeface="Microsoft Sans Serif"/>
                <a:cs typeface="Microsoft Sans Serif"/>
              </a:rPr>
              <a:t>қорытынды</a:t>
            </a:r>
            <a:r>
              <a:rPr sz="2650" spc="-25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650" spc="-20" dirty="0">
                <a:solidFill>
                  <a:srgbClr val="4041C2"/>
                </a:solidFill>
                <a:latin typeface="Microsoft Sans Serif"/>
                <a:cs typeface="Microsoft Sans Serif"/>
              </a:rPr>
              <a:t>жасау</a:t>
            </a:r>
            <a:endParaRPr sz="265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66638" y="8588495"/>
            <a:ext cx="2630805" cy="920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800"/>
              </a:lnSpc>
              <a:spcBef>
                <a:spcPts val="95"/>
              </a:spcBef>
            </a:pPr>
            <a:r>
              <a:rPr sz="2750" spc="-150" dirty="0">
                <a:solidFill>
                  <a:srgbClr val="4041C2"/>
                </a:solidFill>
                <a:latin typeface="Microsoft Sans Serif"/>
                <a:cs typeface="Microsoft Sans Serif"/>
              </a:rPr>
              <a:t>Т</a:t>
            </a:r>
            <a:r>
              <a:rPr sz="2750" spc="135" dirty="0">
                <a:solidFill>
                  <a:srgbClr val="4041C2"/>
                </a:solidFill>
                <a:latin typeface="Microsoft Sans Serif"/>
                <a:cs typeface="Microsoft Sans Serif"/>
              </a:rPr>
              <a:t>о</a:t>
            </a:r>
            <a:r>
              <a:rPr sz="2750" spc="185" dirty="0">
                <a:solidFill>
                  <a:srgbClr val="4041C2"/>
                </a:solidFill>
                <a:latin typeface="Microsoft Sans Serif"/>
                <a:cs typeface="Microsoft Sans Serif"/>
              </a:rPr>
              <a:t>п</a:t>
            </a:r>
            <a:r>
              <a:rPr sz="2750" spc="45" dirty="0">
                <a:solidFill>
                  <a:srgbClr val="4041C2"/>
                </a:solidFill>
                <a:latin typeface="Microsoft Sans Serif"/>
                <a:cs typeface="Microsoft Sans Serif"/>
              </a:rPr>
              <a:t>т</a:t>
            </a:r>
            <a:r>
              <a:rPr sz="2750" spc="170" dirty="0">
                <a:solidFill>
                  <a:srgbClr val="4041C2"/>
                </a:solidFill>
                <a:latin typeface="Microsoft Sans Serif"/>
                <a:cs typeface="Microsoft Sans Serif"/>
              </a:rPr>
              <a:t>ы</a:t>
            </a:r>
            <a:r>
              <a:rPr sz="2750" spc="229" dirty="0">
                <a:solidFill>
                  <a:srgbClr val="4041C2"/>
                </a:solidFill>
                <a:latin typeface="Microsoft Sans Serif"/>
                <a:cs typeface="Microsoft Sans Serif"/>
              </a:rPr>
              <a:t>ң</a:t>
            </a:r>
            <a:r>
              <a:rPr sz="2750" spc="-145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750" spc="70" dirty="0">
                <a:solidFill>
                  <a:srgbClr val="4041C2"/>
                </a:solidFill>
                <a:latin typeface="Microsoft Sans Serif"/>
                <a:cs typeface="Microsoft Sans Serif"/>
              </a:rPr>
              <a:t>б</a:t>
            </a:r>
            <a:r>
              <a:rPr sz="2750" spc="80" dirty="0">
                <a:solidFill>
                  <a:srgbClr val="4041C2"/>
                </a:solidFill>
                <a:latin typeface="Microsoft Sans Serif"/>
                <a:cs typeface="Microsoft Sans Serif"/>
              </a:rPr>
              <a:t>ı</a:t>
            </a:r>
            <a:r>
              <a:rPr sz="2750" spc="160" dirty="0">
                <a:solidFill>
                  <a:srgbClr val="4041C2"/>
                </a:solidFill>
                <a:latin typeface="Microsoft Sans Serif"/>
                <a:cs typeface="Microsoft Sans Serif"/>
              </a:rPr>
              <a:t>р</a:t>
            </a:r>
            <a:r>
              <a:rPr sz="2750" spc="80" dirty="0">
                <a:solidFill>
                  <a:srgbClr val="4041C2"/>
                </a:solidFill>
                <a:latin typeface="Microsoft Sans Serif"/>
                <a:cs typeface="Microsoft Sans Serif"/>
              </a:rPr>
              <a:t>ı</a:t>
            </a:r>
            <a:r>
              <a:rPr sz="2750" spc="220" dirty="0">
                <a:solidFill>
                  <a:srgbClr val="4041C2"/>
                </a:solidFill>
                <a:latin typeface="Microsoft Sans Serif"/>
                <a:cs typeface="Microsoft Sans Serif"/>
              </a:rPr>
              <a:t>н</a:t>
            </a:r>
            <a:r>
              <a:rPr sz="2750" spc="265" dirty="0">
                <a:solidFill>
                  <a:srgbClr val="4041C2"/>
                </a:solidFill>
                <a:latin typeface="Microsoft Sans Serif"/>
                <a:cs typeface="Microsoft Sans Serif"/>
              </a:rPr>
              <a:t>ш</a:t>
            </a:r>
            <a:r>
              <a:rPr sz="2750" spc="90" dirty="0">
                <a:solidFill>
                  <a:srgbClr val="4041C2"/>
                </a:solidFill>
                <a:latin typeface="Microsoft Sans Serif"/>
                <a:cs typeface="Microsoft Sans Serif"/>
              </a:rPr>
              <a:t>ı  </a:t>
            </a:r>
            <a:r>
              <a:rPr sz="2750" spc="114" dirty="0">
                <a:solidFill>
                  <a:srgbClr val="4041C2"/>
                </a:solidFill>
                <a:latin typeface="Microsoft Sans Serif"/>
                <a:cs typeface="Microsoft Sans Serif"/>
              </a:rPr>
              <a:t>отырысы</a:t>
            </a:r>
            <a:endParaRPr sz="275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774826" y="8611170"/>
            <a:ext cx="2542540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2450" spc="-35" dirty="0">
                <a:solidFill>
                  <a:srgbClr val="4041C2"/>
                </a:solidFill>
                <a:latin typeface="Microsoft Sans Serif"/>
                <a:cs typeface="Microsoft Sans Serif"/>
              </a:rPr>
              <a:t>Қорытынды</a:t>
            </a:r>
            <a:r>
              <a:rPr sz="2450" spc="-3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450" spc="-25" dirty="0">
                <a:solidFill>
                  <a:srgbClr val="4041C2"/>
                </a:solidFill>
                <a:latin typeface="Microsoft Sans Serif"/>
                <a:cs typeface="Microsoft Sans Serif"/>
              </a:rPr>
              <a:t>жəне </a:t>
            </a:r>
            <a:r>
              <a:rPr sz="2450" spc="-635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450" spc="-20" dirty="0">
                <a:solidFill>
                  <a:srgbClr val="4041C2"/>
                </a:solidFill>
                <a:latin typeface="Microsoft Sans Serif"/>
                <a:cs typeface="Microsoft Sans Serif"/>
              </a:rPr>
              <a:t>нəтиже</a:t>
            </a:r>
            <a:endParaRPr sz="24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6153" y="1215006"/>
            <a:ext cx="1066546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-520" dirty="0"/>
              <a:t>С</a:t>
            </a:r>
            <a:r>
              <a:rPr sz="9600" spc="-780" dirty="0"/>
              <a:t>А</a:t>
            </a:r>
            <a:r>
              <a:rPr sz="9600" spc="-1470" dirty="0"/>
              <a:t>Б</a:t>
            </a:r>
            <a:r>
              <a:rPr sz="9600" spc="-780" dirty="0"/>
              <a:t>А</a:t>
            </a:r>
            <a:r>
              <a:rPr sz="9600" spc="1395" dirty="0"/>
              <a:t>Қ</a:t>
            </a:r>
            <a:r>
              <a:rPr sz="9600" spc="-335" dirty="0"/>
              <a:t>Т</a:t>
            </a:r>
            <a:r>
              <a:rPr sz="9600" spc="-1595" dirty="0"/>
              <a:t>Ы</a:t>
            </a:r>
            <a:r>
              <a:rPr sz="9600" spc="-560" dirty="0"/>
              <a:t> </a:t>
            </a:r>
            <a:r>
              <a:rPr sz="9600" spc="-900" dirty="0"/>
              <a:t>З</a:t>
            </a:r>
            <a:r>
              <a:rPr sz="9600" spc="-930" dirty="0"/>
              <a:t>ЕРТ</a:t>
            </a:r>
            <a:r>
              <a:rPr sz="9600" spc="-335" dirty="0"/>
              <a:t>Т</a:t>
            </a:r>
            <a:r>
              <a:rPr sz="9600" spc="-994" dirty="0"/>
              <a:t>ЕУ</a:t>
            </a:r>
            <a:endParaRPr sz="9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51481" y="4004262"/>
            <a:ext cx="133350" cy="1333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668286" y="3427902"/>
            <a:ext cx="7005955" cy="4165600"/>
          </a:xfrm>
          <a:prstGeom prst="rect">
            <a:avLst/>
          </a:prstGeom>
        </p:spPr>
        <p:txBody>
          <a:bodyPr vert="horz" wrap="square" lIns="0" tIns="3187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10"/>
              </a:spcBef>
            </a:pPr>
            <a:r>
              <a:rPr sz="3600" b="1" i="1" spc="220" dirty="0">
                <a:solidFill>
                  <a:srgbClr val="0D0340"/>
                </a:solidFill>
                <a:latin typeface="Calibri"/>
                <a:cs typeface="Calibri"/>
              </a:rPr>
              <a:t>САБА</a:t>
            </a:r>
            <a:r>
              <a:rPr sz="3600" b="1" i="1" spc="220" dirty="0">
                <a:solidFill>
                  <a:srgbClr val="0D0340"/>
                </a:solidFill>
                <a:latin typeface="Arial"/>
                <a:cs typeface="Arial"/>
              </a:rPr>
              <a:t>Қ</a:t>
            </a:r>
            <a:r>
              <a:rPr sz="3600" b="1" i="1" spc="220" dirty="0">
                <a:solidFill>
                  <a:srgbClr val="0D0340"/>
                </a:solidFill>
                <a:latin typeface="Calibri"/>
                <a:cs typeface="Calibri"/>
              </a:rPr>
              <a:t>ТАН</a:t>
            </a:r>
            <a:r>
              <a:rPr sz="3600" b="1" i="1" spc="-60" dirty="0">
                <a:solidFill>
                  <a:srgbClr val="0D0340"/>
                </a:solidFill>
                <a:latin typeface="Calibri"/>
                <a:cs typeface="Calibri"/>
              </a:rPr>
              <a:t> </a:t>
            </a:r>
            <a:r>
              <a:rPr sz="3600" b="1" i="1" spc="170" dirty="0">
                <a:solidFill>
                  <a:srgbClr val="0D0340"/>
                </a:solidFill>
                <a:latin typeface="Calibri"/>
                <a:cs typeface="Calibri"/>
              </a:rPr>
              <a:t>КЕЙІНГІ</a:t>
            </a:r>
            <a:r>
              <a:rPr sz="3600" b="1" i="1" spc="-60" dirty="0">
                <a:solidFill>
                  <a:srgbClr val="0D0340"/>
                </a:solidFill>
                <a:latin typeface="Calibri"/>
                <a:cs typeface="Calibri"/>
              </a:rPr>
              <a:t> </a:t>
            </a:r>
            <a:r>
              <a:rPr sz="3600" b="1" i="1" spc="204" dirty="0">
                <a:solidFill>
                  <a:srgbClr val="0D0340"/>
                </a:solidFill>
                <a:latin typeface="Calibri"/>
                <a:cs typeface="Calibri"/>
              </a:rPr>
              <a:t>ІС-ШАРАЛАР</a:t>
            </a:r>
            <a:endParaRPr sz="3600">
              <a:latin typeface="Calibri"/>
              <a:cs typeface="Calibri"/>
            </a:endParaRPr>
          </a:p>
          <a:p>
            <a:pPr marL="59055" marR="237490">
              <a:lnSpc>
                <a:spcPct val="117500"/>
              </a:lnSpc>
              <a:spcBef>
                <a:spcPts val="1190"/>
              </a:spcBef>
              <a:tabLst>
                <a:tab pos="4331335" algn="l"/>
              </a:tabLst>
            </a:pPr>
            <a:r>
              <a:rPr sz="2500" spc="-25" dirty="0">
                <a:solidFill>
                  <a:srgbClr val="0D0340"/>
                </a:solidFill>
                <a:latin typeface="Trebuchet MS"/>
                <a:cs typeface="Trebuchet MS"/>
              </a:rPr>
              <a:t>-</a:t>
            </a:r>
            <a:r>
              <a:rPr sz="2500" spc="-110" dirty="0">
                <a:solidFill>
                  <a:srgbClr val="4041C2"/>
                </a:solidFill>
                <a:latin typeface="Microsoft Sans Serif"/>
                <a:cs typeface="Microsoft Sans Serif"/>
              </a:rPr>
              <a:t>З</a:t>
            </a:r>
            <a:r>
              <a:rPr sz="2500" spc="-275" dirty="0">
                <a:solidFill>
                  <a:srgbClr val="4041C2"/>
                </a:solidFill>
                <a:latin typeface="Microsoft Sans Serif"/>
                <a:cs typeface="Microsoft Sans Serif"/>
              </a:rPr>
              <a:t>Е</a:t>
            </a:r>
            <a:r>
              <a:rPr sz="2500" spc="-150" dirty="0">
                <a:solidFill>
                  <a:srgbClr val="4041C2"/>
                </a:solidFill>
                <a:latin typeface="Microsoft Sans Serif"/>
                <a:cs typeface="Microsoft Sans Serif"/>
              </a:rPr>
              <a:t>Р</a:t>
            </a:r>
            <a:r>
              <a:rPr sz="2500" spc="-135" dirty="0">
                <a:solidFill>
                  <a:srgbClr val="4041C2"/>
                </a:solidFill>
                <a:latin typeface="Microsoft Sans Serif"/>
                <a:cs typeface="Microsoft Sans Serif"/>
              </a:rPr>
              <a:t>ТТ</a:t>
            </a:r>
            <a:r>
              <a:rPr sz="2500" spc="-275" dirty="0">
                <a:solidFill>
                  <a:srgbClr val="4041C2"/>
                </a:solidFill>
                <a:latin typeface="Microsoft Sans Serif"/>
                <a:cs typeface="Microsoft Sans Serif"/>
              </a:rPr>
              <a:t>Е</a:t>
            </a:r>
            <a:r>
              <a:rPr sz="2500" spc="-30" dirty="0">
                <a:solidFill>
                  <a:srgbClr val="4041C2"/>
                </a:solidFill>
                <a:latin typeface="Microsoft Sans Serif"/>
                <a:cs typeface="Microsoft Sans Serif"/>
              </a:rPr>
              <a:t>У</a:t>
            </a:r>
            <a:r>
              <a:rPr sz="2500" spc="-13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500" spc="-220" dirty="0">
                <a:solidFill>
                  <a:srgbClr val="4041C2"/>
                </a:solidFill>
                <a:latin typeface="Microsoft Sans Serif"/>
                <a:cs typeface="Microsoft Sans Serif"/>
              </a:rPr>
              <a:t>С</a:t>
            </a:r>
            <a:r>
              <a:rPr sz="2500" spc="-65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2500" spc="-95" dirty="0">
                <a:solidFill>
                  <a:srgbClr val="4041C2"/>
                </a:solidFill>
                <a:latin typeface="Microsoft Sans Serif"/>
                <a:cs typeface="Microsoft Sans Serif"/>
              </a:rPr>
              <a:t>Б</a:t>
            </a:r>
            <a:r>
              <a:rPr sz="2500" spc="-65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2500" spc="-90" dirty="0">
                <a:solidFill>
                  <a:srgbClr val="4041C2"/>
                </a:solidFill>
                <a:latin typeface="Microsoft Sans Serif"/>
                <a:cs typeface="Microsoft Sans Serif"/>
              </a:rPr>
              <a:t>Ғ</a:t>
            </a:r>
            <a:r>
              <a:rPr sz="2500" spc="-50" dirty="0">
                <a:solidFill>
                  <a:srgbClr val="4041C2"/>
                </a:solidFill>
                <a:latin typeface="Microsoft Sans Serif"/>
                <a:cs typeface="Microsoft Sans Serif"/>
              </a:rPr>
              <a:t>Ы</a:t>
            </a:r>
            <a:r>
              <a:rPr sz="2500" spc="60" dirty="0">
                <a:solidFill>
                  <a:srgbClr val="4041C2"/>
                </a:solidFill>
                <a:latin typeface="Microsoft Sans Serif"/>
                <a:cs typeface="Microsoft Sans Serif"/>
              </a:rPr>
              <a:t>Н</a:t>
            </a:r>
            <a:r>
              <a:rPr sz="2500" spc="-13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500" spc="-135" dirty="0">
                <a:solidFill>
                  <a:srgbClr val="4041C2"/>
                </a:solidFill>
                <a:latin typeface="Microsoft Sans Serif"/>
                <a:cs typeface="Microsoft Sans Serif"/>
              </a:rPr>
              <a:t>Т</a:t>
            </a:r>
            <a:r>
              <a:rPr sz="2500" spc="-65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2500" spc="15" dirty="0">
                <a:solidFill>
                  <a:srgbClr val="4041C2"/>
                </a:solidFill>
                <a:latin typeface="Microsoft Sans Serif"/>
                <a:cs typeface="Microsoft Sans Serif"/>
              </a:rPr>
              <a:t>Л</a:t>
            </a:r>
            <a:r>
              <a:rPr sz="2500" spc="-90" dirty="0">
                <a:solidFill>
                  <a:srgbClr val="4041C2"/>
                </a:solidFill>
                <a:latin typeface="Microsoft Sans Serif"/>
                <a:cs typeface="Microsoft Sans Serif"/>
              </a:rPr>
              <a:t>Қ</a:t>
            </a:r>
            <a:r>
              <a:rPr sz="2500" spc="-50" dirty="0">
                <a:solidFill>
                  <a:srgbClr val="4041C2"/>
                </a:solidFill>
                <a:latin typeface="Microsoft Sans Serif"/>
                <a:cs typeface="Microsoft Sans Serif"/>
              </a:rPr>
              <a:t>Ы</a:t>
            </a:r>
            <a:r>
              <a:rPr sz="2500" spc="15" dirty="0">
                <a:solidFill>
                  <a:srgbClr val="4041C2"/>
                </a:solidFill>
                <a:latin typeface="Microsoft Sans Serif"/>
                <a:cs typeface="Microsoft Sans Serif"/>
              </a:rPr>
              <a:t>Л</a:t>
            </a:r>
            <a:r>
              <a:rPr sz="2500" spc="-65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2500" spc="-30" dirty="0">
                <a:solidFill>
                  <a:srgbClr val="4041C2"/>
                </a:solidFill>
                <a:latin typeface="Microsoft Sans Serif"/>
                <a:cs typeface="Microsoft Sans Serif"/>
              </a:rPr>
              <a:t>У</a:t>
            </a:r>
            <a:r>
              <a:rPr sz="2500" spc="-13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500" spc="-310" dirty="0">
                <a:solidFill>
                  <a:srgbClr val="4041C2"/>
                </a:solidFill>
                <a:latin typeface="Trebuchet MS"/>
                <a:cs typeface="Trebuchet MS"/>
              </a:rPr>
              <a:t>(</a:t>
            </a:r>
            <a:r>
              <a:rPr sz="2500" spc="-220" dirty="0">
                <a:solidFill>
                  <a:srgbClr val="4041C2"/>
                </a:solidFill>
                <a:latin typeface="Microsoft Sans Serif"/>
                <a:cs typeface="Microsoft Sans Serif"/>
              </a:rPr>
              <a:t>С</a:t>
            </a:r>
            <a:r>
              <a:rPr sz="2500" spc="-65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2500" spc="-95" dirty="0">
                <a:solidFill>
                  <a:srgbClr val="4041C2"/>
                </a:solidFill>
                <a:latin typeface="Microsoft Sans Serif"/>
                <a:cs typeface="Microsoft Sans Serif"/>
              </a:rPr>
              <a:t>Б</a:t>
            </a:r>
            <a:r>
              <a:rPr sz="2500" spc="-65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2500" spc="-50" dirty="0">
                <a:solidFill>
                  <a:srgbClr val="4041C2"/>
                </a:solidFill>
                <a:latin typeface="Microsoft Sans Serif"/>
                <a:cs typeface="Microsoft Sans Serif"/>
              </a:rPr>
              <a:t>Қ  </a:t>
            </a:r>
            <a:r>
              <a:rPr sz="2500" spc="-90" dirty="0">
                <a:solidFill>
                  <a:srgbClr val="4041C2"/>
                </a:solidFill>
                <a:latin typeface="Microsoft Sans Serif"/>
                <a:cs typeface="Microsoft Sans Serif"/>
              </a:rPr>
              <a:t>Қ</a:t>
            </a:r>
            <a:r>
              <a:rPr sz="2500" spc="15" dirty="0">
                <a:solidFill>
                  <a:srgbClr val="4041C2"/>
                </a:solidFill>
                <a:latin typeface="Microsoft Sans Serif"/>
                <a:cs typeface="Microsoft Sans Serif"/>
              </a:rPr>
              <a:t>О</a:t>
            </a:r>
            <a:r>
              <a:rPr sz="2500" spc="125" dirty="0">
                <a:solidFill>
                  <a:srgbClr val="4041C2"/>
                </a:solidFill>
                <a:latin typeface="Microsoft Sans Serif"/>
                <a:cs typeface="Microsoft Sans Serif"/>
              </a:rPr>
              <a:t>Й</a:t>
            </a:r>
            <a:r>
              <a:rPr sz="2500" spc="-50" dirty="0">
                <a:solidFill>
                  <a:srgbClr val="4041C2"/>
                </a:solidFill>
                <a:latin typeface="Microsoft Sans Serif"/>
                <a:cs typeface="Microsoft Sans Serif"/>
              </a:rPr>
              <a:t>Ы</a:t>
            </a:r>
            <a:r>
              <a:rPr sz="2500" spc="15" dirty="0">
                <a:solidFill>
                  <a:srgbClr val="4041C2"/>
                </a:solidFill>
                <a:latin typeface="Microsoft Sans Serif"/>
                <a:cs typeface="Microsoft Sans Serif"/>
              </a:rPr>
              <a:t>Л</a:t>
            </a:r>
            <a:r>
              <a:rPr sz="2500" spc="-90" dirty="0">
                <a:solidFill>
                  <a:srgbClr val="4041C2"/>
                </a:solidFill>
                <a:latin typeface="Microsoft Sans Serif"/>
                <a:cs typeface="Microsoft Sans Serif"/>
              </a:rPr>
              <a:t>Ғ</a:t>
            </a:r>
            <a:r>
              <a:rPr sz="2500" spc="-65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2500" spc="60" dirty="0">
                <a:solidFill>
                  <a:srgbClr val="4041C2"/>
                </a:solidFill>
                <a:latin typeface="Microsoft Sans Serif"/>
                <a:cs typeface="Microsoft Sans Serif"/>
              </a:rPr>
              <a:t>Н</a:t>
            </a:r>
            <a:r>
              <a:rPr sz="2500" spc="-13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500" spc="195" dirty="0">
                <a:solidFill>
                  <a:srgbClr val="4041C2"/>
                </a:solidFill>
                <a:latin typeface="Microsoft Sans Serif"/>
                <a:cs typeface="Microsoft Sans Serif"/>
              </a:rPr>
              <a:t>М</a:t>
            </a:r>
            <a:r>
              <a:rPr sz="2500" spc="-65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2500" spc="-90" dirty="0">
                <a:solidFill>
                  <a:srgbClr val="4041C2"/>
                </a:solidFill>
                <a:latin typeface="Microsoft Sans Serif"/>
                <a:cs typeface="Microsoft Sans Serif"/>
              </a:rPr>
              <a:t>Қ</a:t>
            </a:r>
            <a:r>
              <a:rPr sz="2500" spc="-220" dirty="0">
                <a:solidFill>
                  <a:srgbClr val="4041C2"/>
                </a:solidFill>
                <a:latin typeface="Microsoft Sans Serif"/>
                <a:cs typeface="Microsoft Sans Serif"/>
              </a:rPr>
              <a:t>С</a:t>
            </a:r>
            <a:r>
              <a:rPr sz="2500" spc="-65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2500" spc="-135" dirty="0">
                <a:solidFill>
                  <a:srgbClr val="4041C2"/>
                </a:solidFill>
                <a:latin typeface="Microsoft Sans Serif"/>
                <a:cs typeface="Microsoft Sans Serif"/>
              </a:rPr>
              <a:t>ТТ</a:t>
            </a:r>
            <a:r>
              <a:rPr sz="2500" spc="-65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2500" spc="-150" dirty="0">
                <a:solidFill>
                  <a:srgbClr val="4041C2"/>
                </a:solidFill>
                <a:latin typeface="Microsoft Sans Serif"/>
                <a:cs typeface="Microsoft Sans Serif"/>
              </a:rPr>
              <a:t>Р</a:t>
            </a:r>
            <a:r>
              <a:rPr sz="2500" spc="-90" dirty="0">
                <a:solidFill>
                  <a:srgbClr val="4041C2"/>
                </a:solidFill>
                <a:latin typeface="Microsoft Sans Serif"/>
                <a:cs typeface="Microsoft Sans Serif"/>
              </a:rPr>
              <a:t>Ғ</a:t>
            </a:r>
            <a:r>
              <a:rPr sz="2500" spc="-60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2500" dirty="0">
                <a:solidFill>
                  <a:srgbClr val="4041C2"/>
                </a:solidFill>
                <a:latin typeface="Microsoft Sans Serif"/>
                <a:cs typeface="Microsoft Sans Serif"/>
              </a:rPr>
              <a:t>	</a:t>
            </a:r>
            <a:r>
              <a:rPr sz="2500" spc="-90" dirty="0">
                <a:solidFill>
                  <a:srgbClr val="4041C2"/>
                </a:solidFill>
                <a:latin typeface="Microsoft Sans Serif"/>
                <a:cs typeface="Microsoft Sans Serif"/>
              </a:rPr>
              <a:t>Қ</a:t>
            </a:r>
            <a:r>
              <a:rPr sz="2500" spc="15" dirty="0">
                <a:solidFill>
                  <a:srgbClr val="4041C2"/>
                </a:solidFill>
                <a:latin typeface="Microsoft Sans Serif"/>
                <a:cs typeface="Microsoft Sans Serif"/>
              </a:rPr>
              <a:t>О</a:t>
            </a:r>
            <a:r>
              <a:rPr sz="2500" spc="20" dirty="0">
                <a:solidFill>
                  <a:srgbClr val="4041C2"/>
                </a:solidFill>
                <a:latin typeface="Microsoft Sans Serif"/>
                <a:cs typeface="Microsoft Sans Serif"/>
              </a:rPr>
              <a:t>Л</a:t>
            </a:r>
            <a:r>
              <a:rPr sz="2500" spc="-13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500" spc="-105" dirty="0">
                <a:solidFill>
                  <a:srgbClr val="4041C2"/>
                </a:solidFill>
                <a:latin typeface="Microsoft Sans Serif"/>
                <a:cs typeface="Microsoft Sans Serif"/>
              </a:rPr>
              <a:t>Ж</a:t>
            </a:r>
            <a:r>
              <a:rPr sz="2500" spc="-275" dirty="0">
                <a:solidFill>
                  <a:srgbClr val="4041C2"/>
                </a:solidFill>
                <a:latin typeface="Microsoft Sans Serif"/>
                <a:cs typeface="Microsoft Sans Serif"/>
              </a:rPr>
              <a:t>Е</a:t>
            </a:r>
            <a:r>
              <a:rPr sz="2500" spc="-135" dirty="0">
                <a:solidFill>
                  <a:srgbClr val="4041C2"/>
                </a:solidFill>
                <a:latin typeface="Microsoft Sans Serif"/>
                <a:cs typeface="Microsoft Sans Serif"/>
              </a:rPr>
              <a:t>Т</a:t>
            </a:r>
            <a:r>
              <a:rPr sz="2500" spc="-114" dirty="0">
                <a:solidFill>
                  <a:srgbClr val="4041C2"/>
                </a:solidFill>
                <a:latin typeface="Microsoft Sans Serif"/>
                <a:cs typeface="Microsoft Sans Serif"/>
              </a:rPr>
              <a:t>К</a:t>
            </a:r>
            <a:r>
              <a:rPr sz="2500" spc="155" dirty="0">
                <a:solidFill>
                  <a:srgbClr val="4041C2"/>
                </a:solidFill>
                <a:latin typeface="Microsoft Sans Serif"/>
                <a:cs typeface="Microsoft Sans Serif"/>
              </a:rPr>
              <a:t>І</a:t>
            </a:r>
            <a:r>
              <a:rPr sz="2500" spc="-110" dirty="0">
                <a:solidFill>
                  <a:srgbClr val="4041C2"/>
                </a:solidFill>
                <a:latin typeface="Microsoft Sans Serif"/>
                <a:cs typeface="Microsoft Sans Serif"/>
              </a:rPr>
              <a:t>З</a:t>
            </a:r>
            <a:r>
              <a:rPr sz="2500" spc="-35" dirty="0">
                <a:solidFill>
                  <a:srgbClr val="4041C2"/>
                </a:solidFill>
                <a:latin typeface="Microsoft Sans Serif"/>
                <a:cs typeface="Microsoft Sans Serif"/>
              </a:rPr>
              <a:t>У</a:t>
            </a:r>
            <a:r>
              <a:rPr sz="2500" spc="-105" dirty="0">
                <a:solidFill>
                  <a:srgbClr val="4041C2"/>
                </a:solidFill>
                <a:latin typeface="Microsoft Sans Serif"/>
                <a:cs typeface="Microsoft Sans Serif"/>
              </a:rPr>
              <a:t>Г</a:t>
            </a:r>
            <a:r>
              <a:rPr sz="2500" spc="-160" dirty="0">
                <a:solidFill>
                  <a:srgbClr val="4041C2"/>
                </a:solidFill>
                <a:latin typeface="Microsoft Sans Serif"/>
                <a:cs typeface="Microsoft Sans Serif"/>
              </a:rPr>
              <a:t>Е  </a:t>
            </a:r>
            <a:r>
              <a:rPr sz="2500" dirty="0">
                <a:solidFill>
                  <a:srgbClr val="4041C2"/>
                </a:solidFill>
                <a:latin typeface="Microsoft Sans Serif"/>
                <a:cs typeface="Microsoft Sans Serif"/>
              </a:rPr>
              <a:t>ҚАНШАЛЫҚТЫ</a:t>
            </a:r>
            <a:r>
              <a:rPr sz="2500" spc="-135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500" spc="-90" dirty="0">
                <a:solidFill>
                  <a:srgbClr val="4041C2"/>
                </a:solidFill>
                <a:latin typeface="Microsoft Sans Serif"/>
                <a:cs typeface="Microsoft Sans Serif"/>
              </a:rPr>
              <a:t>КӨМЕКТЕСТІ</a:t>
            </a:r>
            <a:endParaRPr sz="2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3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>
              <a:latin typeface="Microsoft Sans Serif"/>
              <a:cs typeface="Microsoft Sans Serif"/>
            </a:endParaRPr>
          </a:p>
          <a:p>
            <a:pPr marL="59055" marR="2666365">
              <a:lnSpc>
                <a:spcPct val="117500"/>
              </a:lnSpc>
            </a:pPr>
            <a:r>
              <a:rPr sz="2500" spc="-30" dirty="0">
                <a:solidFill>
                  <a:srgbClr val="4041C2"/>
                </a:solidFill>
                <a:latin typeface="Trebuchet MS"/>
                <a:cs typeface="Trebuchet MS"/>
              </a:rPr>
              <a:t>-</a:t>
            </a:r>
            <a:r>
              <a:rPr sz="2500" spc="-220" dirty="0">
                <a:solidFill>
                  <a:srgbClr val="4041C2"/>
                </a:solidFill>
                <a:latin typeface="Microsoft Sans Serif"/>
                <a:cs typeface="Microsoft Sans Serif"/>
              </a:rPr>
              <a:t>С</a:t>
            </a:r>
            <a:r>
              <a:rPr sz="2500" spc="-65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2500" spc="-95" dirty="0">
                <a:solidFill>
                  <a:srgbClr val="4041C2"/>
                </a:solidFill>
                <a:latin typeface="Microsoft Sans Serif"/>
                <a:cs typeface="Microsoft Sans Serif"/>
              </a:rPr>
              <a:t>Б</a:t>
            </a:r>
            <a:r>
              <a:rPr sz="2500" spc="-65" dirty="0">
                <a:solidFill>
                  <a:srgbClr val="4041C2"/>
                </a:solidFill>
                <a:latin typeface="Microsoft Sans Serif"/>
                <a:cs typeface="Microsoft Sans Serif"/>
              </a:rPr>
              <a:t>А</a:t>
            </a:r>
            <a:r>
              <a:rPr sz="2500" spc="-90" dirty="0">
                <a:solidFill>
                  <a:srgbClr val="4041C2"/>
                </a:solidFill>
                <a:latin typeface="Microsoft Sans Serif"/>
                <a:cs typeface="Microsoft Sans Serif"/>
              </a:rPr>
              <a:t>Қ</a:t>
            </a:r>
            <a:r>
              <a:rPr sz="2500" spc="-135" dirty="0">
                <a:solidFill>
                  <a:srgbClr val="4041C2"/>
                </a:solidFill>
                <a:latin typeface="Microsoft Sans Serif"/>
                <a:cs typeface="Microsoft Sans Serif"/>
              </a:rPr>
              <a:t>Т</a:t>
            </a:r>
            <a:r>
              <a:rPr sz="2500" spc="-45" dirty="0">
                <a:solidFill>
                  <a:srgbClr val="4041C2"/>
                </a:solidFill>
                <a:latin typeface="Microsoft Sans Serif"/>
                <a:cs typeface="Microsoft Sans Serif"/>
              </a:rPr>
              <a:t>Ы</a:t>
            </a:r>
            <a:r>
              <a:rPr sz="2500" spc="-13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500" spc="-110" dirty="0">
                <a:solidFill>
                  <a:srgbClr val="4041C2"/>
                </a:solidFill>
                <a:latin typeface="Microsoft Sans Serif"/>
                <a:cs typeface="Microsoft Sans Serif"/>
              </a:rPr>
              <a:t>З</a:t>
            </a:r>
            <a:r>
              <a:rPr sz="2500" spc="-275" dirty="0">
                <a:solidFill>
                  <a:srgbClr val="4041C2"/>
                </a:solidFill>
                <a:latin typeface="Microsoft Sans Serif"/>
                <a:cs typeface="Microsoft Sans Serif"/>
              </a:rPr>
              <a:t>Е</a:t>
            </a:r>
            <a:r>
              <a:rPr sz="2500" spc="-150" dirty="0">
                <a:solidFill>
                  <a:srgbClr val="4041C2"/>
                </a:solidFill>
                <a:latin typeface="Microsoft Sans Serif"/>
                <a:cs typeface="Microsoft Sans Serif"/>
              </a:rPr>
              <a:t>Р</a:t>
            </a:r>
            <a:r>
              <a:rPr sz="2500" spc="-135" dirty="0">
                <a:solidFill>
                  <a:srgbClr val="4041C2"/>
                </a:solidFill>
                <a:latin typeface="Microsoft Sans Serif"/>
                <a:cs typeface="Microsoft Sans Serif"/>
              </a:rPr>
              <a:t>ТТ</a:t>
            </a:r>
            <a:r>
              <a:rPr sz="2500" spc="-275" dirty="0">
                <a:solidFill>
                  <a:srgbClr val="4041C2"/>
                </a:solidFill>
                <a:latin typeface="Microsoft Sans Serif"/>
                <a:cs typeface="Microsoft Sans Serif"/>
              </a:rPr>
              <a:t>Е</a:t>
            </a:r>
            <a:r>
              <a:rPr sz="2500" spc="-30" dirty="0">
                <a:solidFill>
                  <a:srgbClr val="4041C2"/>
                </a:solidFill>
                <a:latin typeface="Microsoft Sans Serif"/>
                <a:cs typeface="Microsoft Sans Serif"/>
              </a:rPr>
              <a:t>У</a:t>
            </a:r>
            <a:r>
              <a:rPr sz="2500" spc="-130" dirty="0">
                <a:solidFill>
                  <a:srgbClr val="4041C2"/>
                </a:solidFill>
                <a:latin typeface="Microsoft Sans Serif"/>
                <a:cs typeface="Microsoft Sans Serif"/>
              </a:rPr>
              <a:t> </a:t>
            </a:r>
            <a:r>
              <a:rPr sz="2500" spc="-250" dirty="0">
                <a:solidFill>
                  <a:srgbClr val="4041C2"/>
                </a:solidFill>
                <a:latin typeface="Microsoft Sans Serif"/>
                <a:cs typeface="Microsoft Sans Serif"/>
              </a:rPr>
              <a:t>Ү</a:t>
            </a:r>
            <a:r>
              <a:rPr sz="2500" spc="-150" dirty="0">
                <a:solidFill>
                  <a:srgbClr val="4041C2"/>
                </a:solidFill>
                <a:latin typeface="Microsoft Sans Serif"/>
                <a:cs typeface="Microsoft Sans Serif"/>
              </a:rPr>
              <a:t>Р</a:t>
            </a:r>
            <a:r>
              <a:rPr sz="2500" spc="-200" dirty="0">
                <a:solidFill>
                  <a:srgbClr val="4041C2"/>
                </a:solidFill>
                <a:latin typeface="Microsoft Sans Serif"/>
                <a:cs typeface="Microsoft Sans Serif"/>
              </a:rPr>
              <a:t>Д</a:t>
            </a:r>
            <a:r>
              <a:rPr sz="2500" spc="155" dirty="0">
                <a:solidFill>
                  <a:srgbClr val="4041C2"/>
                </a:solidFill>
                <a:latin typeface="Microsoft Sans Serif"/>
                <a:cs typeface="Microsoft Sans Serif"/>
              </a:rPr>
              <a:t>І</a:t>
            </a:r>
            <a:r>
              <a:rPr sz="2500" spc="-220" dirty="0">
                <a:solidFill>
                  <a:srgbClr val="4041C2"/>
                </a:solidFill>
                <a:latin typeface="Microsoft Sans Serif"/>
                <a:cs typeface="Microsoft Sans Serif"/>
              </a:rPr>
              <a:t>С</a:t>
            </a:r>
            <a:r>
              <a:rPr sz="2500" spc="155" dirty="0">
                <a:solidFill>
                  <a:srgbClr val="4041C2"/>
                </a:solidFill>
                <a:latin typeface="Microsoft Sans Serif"/>
                <a:cs typeface="Microsoft Sans Serif"/>
              </a:rPr>
              <a:t>І</a:t>
            </a:r>
            <a:r>
              <a:rPr sz="2500" spc="35" dirty="0">
                <a:solidFill>
                  <a:srgbClr val="4041C2"/>
                </a:solidFill>
                <a:latin typeface="Microsoft Sans Serif"/>
                <a:cs typeface="Microsoft Sans Serif"/>
              </a:rPr>
              <a:t>Н  </a:t>
            </a:r>
            <a:r>
              <a:rPr sz="2500" spc="-60" dirty="0">
                <a:solidFill>
                  <a:srgbClr val="4041C2"/>
                </a:solidFill>
                <a:latin typeface="Microsoft Sans Serif"/>
                <a:cs typeface="Microsoft Sans Serif"/>
              </a:rPr>
              <a:t>ҚОРЫТЫНДЫЛАУ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14980" y="8079094"/>
            <a:ext cx="139700" cy="4102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spc="-25" dirty="0">
                <a:solidFill>
                  <a:srgbClr val="4041C2"/>
                </a:solidFill>
                <a:latin typeface="Trebuchet MS"/>
                <a:cs typeface="Trebuchet MS"/>
              </a:rPr>
              <a:t>-</a:t>
            </a:r>
            <a:endParaRPr sz="25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6892" y="3867592"/>
            <a:ext cx="171450" cy="1714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736297" y="3527899"/>
            <a:ext cx="563308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b="1" i="1" spc="290" dirty="0">
                <a:solidFill>
                  <a:srgbClr val="0D0340"/>
                </a:solidFill>
                <a:latin typeface="Calibri"/>
                <a:cs typeface="Calibri"/>
              </a:rPr>
              <a:t>ЖОСПАРЛАУ</a:t>
            </a:r>
            <a:r>
              <a:rPr sz="4600" b="1" i="1" spc="-80" dirty="0">
                <a:solidFill>
                  <a:srgbClr val="0D0340"/>
                </a:solidFill>
                <a:latin typeface="Calibri"/>
                <a:cs typeface="Calibri"/>
              </a:rPr>
              <a:t> </a:t>
            </a:r>
            <a:r>
              <a:rPr sz="4600" b="1" i="1" spc="160" dirty="0">
                <a:solidFill>
                  <a:srgbClr val="0D0340"/>
                </a:solidFill>
                <a:latin typeface="Calibri"/>
                <a:cs typeface="Calibri"/>
              </a:rPr>
              <a:t>КЕЗЕ</a:t>
            </a:r>
            <a:r>
              <a:rPr sz="4600" b="1" i="1" spc="160" dirty="0">
                <a:solidFill>
                  <a:srgbClr val="0D0340"/>
                </a:solidFill>
                <a:latin typeface="Arial"/>
                <a:cs typeface="Arial"/>
              </a:rPr>
              <a:t>Ң</a:t>
            </a:r>
            <a:r>
              <a:rPr sz="4600" b="1" i="1" spc="160" dirty="0">
                <a:solidFill>
                  <a:srgbClr val="0D0340"/>
                </a:solidFill>
                <a:latin typeface="Calibri"/>
                <a:cs typeface="Calibri"/>
              </a:rPr>
              <a:t>І</a:t>
            </a:r>
            <a:endParaRPr sz="4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59421" y="4295053"/>
            <a:ext cx="5885815" cy="4440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  <a:tabLst>
                <a:tab pos="1527810" algn="l"/>
              </a:tabLst>
            </a:pPr>
            <a:r>
              <a:rPr sz="2500" spc="75" dirty="0">
                <a:solidFill>
                  <a:srgbClr val="4041C2"/>
                </a:solidFill>
                <a:latin typeface="Tahoma"/>
                <a:cs typeface="Tahoma"/>
              </a:rPr>
              <a:t>ЗЕРТТЕУ	</a:t>
            </a:r>
            <a:r>
              <a:rPr sz="2500" spc="190" dirty="0">
                <a:solidFill>
                  <a:srgbClr val="4041C2"/>
                </a:solidFill>
                <a:latin typeface="Tahoma"/>
                <a:cs typeface="Tahoma"/>
              </a:rPr>
              <a:t>МАҚСАТЫН</a:t>
            </a:r>
            <a:r>
              <a:rPr sz="2500" spc="5" dirty="0">
                <a:solidFill>
                  <a:srgbClr val="4041C2"/>
                </a:solidFill>
                <a:latin typeface="Tahoma"/>
                <a:cs typeface="Tahoma"/>
              </a:rPr>
              <a:t> </a:t>
            </a:r>
            <a:r>
              <a:rPr sz="2500" spc="200" dirty="0">
                <a:solidFill>
                  <a:srgbClr val="4041C2"/>
                </a:solidFill>
                <a:latin typeface="Tahoma"/>
                <a:cs typeface="Tahoma"/>
              </a:rPr>
              <a:t>ТАЛҚЫЛАУ</a:t>
            </a:r>
            <a:endParaRPr sz="2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ahoma"/>
              <a:cs typeface="Tahoma"/>
            </a:endParaRPr>
          </a:p>
          <a:p>
            <a:pPr marL="665480" marR="657860" indent="-635" algn="ctr">
              <a:lnSpc>
                <a:spcPct val="117500"/>
              </a:lnSpc>
            </a:pPr>
            <a:r>
              <a:rPr sz="2500" spc="215" dirty="0">
                <a:solidFill>
                  <a:srgbClr val="4041C2"/>
                </a:solidFill>
                <a:latin typeface="Tahoma"/>
                <a:cs typeface="Tahoma"/>
              </a:rPr>
              <a:t>-САБАҚТЫҢ </a:t>
            </a:r>
            <a:r>
              <a:rPr sz="2500" spc="90" dirty="0">
                <a:solidFill>
                  <a:srgbClr val="4041C2"/>
                </a:solidFill>
                <a:latin typeface="Tahoma"/>
                <a:cs typeface="Tahoma"/>
              </a:rPr>
              <a:t>БӨЛІМІ </a:t>
            </a:r>
            <a:r>
              <a:rPr sz="2500" spc="145" dirty="0">
                <a:solidFill>
                  <a:srgbClr val="4041C2"/>
                </a:solidFill>
                <a:latin typeface="Tahoma"/>
                <a:cs typeface="Tahoma"/>
              </a:rPr>
              <a:t>МЕН </a:t>
            </a:r>
            <a:r>
              <a:rPr sz="2500" spc="150" dirty="0">
                <a:solidFill>
                  <a:srgbClr val="4041C2"/>
                </a:solidFill>
                <a:latin typeface="Tahoma"/>
                <a:cs typeface="Tahoma"/>
              </a:rPr>
              <a:t> </a:t>
            </a:r>
            <a:r>
              <a:rPr sz="2500" spc="229" dirty="0">
                <a:solidFill>
                  <a:srgbClr val="4041C2"/>
                </a:solidFill>
                <a:latin typeface="Tahoma"/>
                <a:cs typeface="Tahoma"/>
              </a:rPr>
              <a:t>ТАҚЫРЫБЫН</a:t>
            </a:r>
            <a:r>
              <a:rPr sz="2500" spc="-15" dirty="0">
                <a:solidFill>
                  <a:srgbClr val="4041C2"/>
                </a:solidFill>
                <a:latin typeface="Tahoma"/>
                <a:cs typeface="Tahoma"/>
              </a:rPr>
              <a:t> </a:t>
            </a:r>
            <a:r>
              <a:rPr sz="2500" spc="204" dirty="0">
                <a:solidFill>
                  <a:srgbClr val="4041C2"/>
                </a:solidFill>
                <a:latin typeface="Tahoma"/>
                <a:cs typeface="Tahoma"/>
              </a:rPr>
              <a:t>ТАҢДАУ;</a:t>
            </a:r>
            <a:r>
              <a:rPr sz="2500" spc="-10" dirty="0">
                <a:solidFill>
                  <a:srgbClr val="4041C2"/>
                </a:solidFill>
                <a:latin typeface="Tahoma"/>
                <a:cs typeface="Tahoma"/>
              </a:rPr>
              <a:t> </a:t>
            </a:r>
            <a:r>
              <a:rPr sz="2500" spc="235" dirty="0">
                <a:solidFill>
                  <a:srgbClr val="4041C2"/>
                </a:solidFill>
                <a:latin typeface="Tahoma"/>
                <a:cs typeface="Tahoma"/>
              </a:rPr>
              <a:t>ОҚУ </a:t>
            </a:r>
            <a:r>
              <a:rPr sz="2500" spc="-765" dirty="0">
                <a:solidFill>
                  <a:srgbClr val="4041C2"/>
                </a:solidFill>
                <a:latin typeface="Tahoma"/>
                <a:cs typeface="Tahoma"/>
              </a:rPr>
              <a:t> </a:t>
            </a:r>
            <a:r>
              <a:rPr sz="2500" spc="165" dirty="0">
                <a:solidFill>
                  <a:srgbClr val="4041C2"/>
                </a:solidFill>
                <a:latin typeface="Tahoma"/>
                <a:cs typeface="Tahoma"/>
              </a:rPr>
              <a:t>МАҚСАТТАРЫН</a:t>
            </a:r>
            <a:r>
              <a:rPr sz="2500" dirty="0">
                <a:solidFill>
                  <a:srgbClr val="4041C2"/>
                </a:solidFill>
                <a:latin typeface="Tahoma"/>
                <a:cs typeface="Tahoma"/>
              </a:rPr>
              <a:t> </a:t>
            </a:r>
            <a:r>
              <a:rPr sz="2500" spc="200" dirty="0">
                <a:solidFill>
                  <a:srgbClr val="4041C2"/>
                </a:solidFill>
                <a:latin typeface="Tahoma"/>
                <a:cs typeface="Tahoma"/>
              </a:rPr>
              <a:t>ТАЛҚЫЛАУ</a:t>
            </a:r>
            <a:endParaRPr sz="2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ahoma"/>
              <a:cs typeface="Tahoma"/>
            </a:endParaRPr>
          </a:p>
          <a:p>
            <a:pPr marL="12700" marR="5080" indent="-635" algn="ctr">
              <a:lnSpc>
                <a:spcPct val="117500"/>
              </a:lnSpc>
            </a:pPr>
            <a:r>
              <a:rPr sz="2500" spc="229" dirty="0">
                <a:solidFill>
                  <a:srgbClr val="4041C2"/>
                </a:solidFill>
                <a:latin typeface="Tahoma"/>
                <a:cs typeface="Tahoma"/>
              </a:rPr>
              <a:t>-ҰЗАҚ </a:t>
            </a:r>
            <a:r>
              <a:rPr sz="2500" spc="170" dirty="0">
                <a:solidFill>
                  <a:srgbClr val="4041C2"/>
                </a:solidFill>
                <a:latin typeface="Tahoma"/>
                <a:cs typeface="Tahoma"/>
              </a:rPr>
              <a:t>МЕРЗІМДІ </a:t>
            </a:r>
            <a:r>
              <a:rPr sz="2500" spc="204" dirty="0">
                <a:solidFill>
                  <a:srgbClr val="4041C2"/>
                </a:solidFill>
                <a:latin typeface="Tahoma"/>
                <a:cs typeface="Tahoma"/>
              </a:rPr>
              <a:t>ЖОСПАРЛАУ </a:t>
            </a:r>
            <a:r>
              <a:rPr sz="2500" spc="210" dirty="0">
                <a:solidFill>
                  <a:srgbClr val="4041C2"/>
                </a:solidFill>
                <a:latin typeface="Tahoma"/>
                <a:cs typeface="Tahoma"/>
              </a:rPr>
              <a:t> </a:t>
            </a:r>
            <a:r>
              <a:rPr sz="2500" spc="120" dirty="0">
                <a:solidFill>
                  <a:srgbClr val="4041C2"/>
                </a:solidFill>
                <a:latin typeface="Tahoma"/>
                <a:cs typeface="Tahoma"/>
              </a:rPr>
              <a:t>МАҚСАТТАРЫН,</a:t>
            </a:r>
            <a:r>
              <a:rPr sz="2500" spc="15" dirty="0">
                <a:solidFill>
                  <a:srgbClr val="4041C2"/>
                </a:solidFill>
                <a:latin typeface="Tahoma"/>
                <a:cs typeface="Tahoma"/>
              </a:rPr>
              <a:t> </a:t>
            </a:r>
            <a:r>
              <a:rPr sz="2500" spc="235" dirty="0">
                <a:solidFill>
                  <a:srgbClr val="4041C2"/>
                </a:solidFill>
                <a:latin typeface="Tahoma"/>
                <a:cs typeface="Tahoma"/>
              </a:rPr>
              <a:t>ОҚУ</a:t>
            </a:r>
            <a:r>
              <a:rPr sz="2500" spc="15" dirty="0">
                <a:solidFill>
                  <a:srgbClr val="4041C2"/>
                </a:solidFill>
                <a:latin typeface="Tahoma"/>
                <a:cs typeface="Tahoma"/>
              </a:rPr>
              <a:t> </a:t>
            </a:r>
            <a:r>
              <a:rPr sz="2500" spc="165" dirty="0">
                <a:solidFill>
                  <a:srgbClr val="4041C2"/>
                </a:solidFill>
                <a:latin typeface="Tahoma"/>
                <a:cs typeface="Tahoma"/>
              </a:rPr>
              <a:t>МАҚСАТТАРЫН </a:t>
            </a:r>
            <a:r>
              <a:rPr sz="2500" spc="-765" dirty="0">
                <a:solidFill>
                  <a:srgbClr val="4041C2"/>
                </a:solidFill>
                <a:latin typeface="Tahoma"/>
                <a:cs typeface="Tahoma"/>
              </a:rPr>
              <a:t> </a:t>
            </a:r>
            <a:r>
              <a:rPr sz="2500" spc="175" dirty="0">
                <a:solidFill>
                  <a:srgbClr val="4041C2"/>
                </a:solidFill>
                <a:latin typeface="Tahoma"/>
                <a:cs typeface="Tahoma"/>
              </a:rPr>
              <a:t>НЕГІЗГЕ </a:t>
            </a:r>
            <a:r>
              <a:rPr sz="2500" spc="185" dirty="0">
                <a:solidFill>
                  <a:srgbClr val="4041C2"/>
                </a:solidFill>
                <a:latin typeface="Tahoma"/>
                <a:cs typeface="Tahoma"/>
              </a:rPr>
              <a:t>АЛА </a:t>
            </a:r>
            <a:r>
              <a:rPr sz="2500" spc="175" dirty="0">
                <a:solidFill>
                  <a:srgbClr val="4041C2"/>
                </a:solidFill>
                <a:latin typeface="Tahoma"/>
                <a:cs typeface="Tahoma"/>
              </a:rPr>
              <a:t>ОТЫРЫП </a:t>
            </a:r>
            <a:r>
              <a:rPr sz="2500" spc="185" dirty="0">
                <a:solidFill>
                  <a:srgbClr val="4041C2"/>
                </a:solidFill>
                <a:latin typeface="Tahoma"/>
                <a:cs typeface="Tahoma"/>
              </a:rPr>
              <a:t>САБАҚТЫ </a:t>
            </a:r>
            <a:r>
              <a:rPr sz="2500" spc="190" dirty="0">
                <a:solidFill>
                  <a:srgbClr val="4041C2"/>
                </a:solidFill>
                <a:latin typeface="Tahoma"/>
                <a:cs typeface="Tahoma"/>
              </a:rPr>
              <a:t> </a:t>
            </a:r>
            <a:r>
              <a:rPr sz="2500" spc="204" dirty="0">
                <a:solidFill>
                  <a:srgbClr val="4041C2"/>
                </a:solidFill>
                <a:latin typeface="Tahoma"/>
                <a:cs typeface="Tahoma"/>
              </a:rPr>
              <a:t>ЖОСПАРЛАУ</a:t>
            </a:r>
            <a:endParaRPr sz="25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427051" y="0"/>
            <a:ext cx="5860948" cy="59137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28700" y="828821"/>
              <a:ext cx="10105390" cy="2838450"/>
            </a:xfrm>
            <a:custGeom>
              <a:avLst/>
              <a:gdLst/>
              <a:ahLst/>
              <a:cxnLst/>
              <a:rect l="l" t="t" r="r" b="b"/>
              <a:pathLst>
                <a:path w="10105390" h="2838450">
                  <a:moveTo>
                    <a:pt x="10104825" y="2837879"/>
                  </a:moveTo>
                  <a:lnTo>
                    <a:pt x="0" y="2837879"/>
                  </a:lnTo>
                  <a:lnTo>
                    <a:pt x="0" y="0"/>
                  </a:lnTo>
                  <a:lnTo>
                    <a:pt x="10104825" y="0"/>
                  </a:lnTo>
                  <a:lnTo>
                    <a:pt x="10104825" y="2837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8700" y="828828"/>
              <a:ext cx="10104755" cy="2838450"/>
            </a:xfrm>
            <a:custGeom>
              <a:avLst/>
              <a:gdLst/>
              <a:ahLst/>
              <a:cxnLst/>
              <a:rect l="l" t="t" r="r" b="b"/>
              <a:pathLst>
                <a:path w="10104755" h="2838450">
                  <a:moveTo>
                    <a:pt x="0" y="0"/>
                  </a:moveTo>
                  <a:lnTo>
                    <a:pt x="10104684" y="0"/>
                  </a:lnTo>
                  <a:lnTo>
                    <a:pt x="10104684" y="2837840"/>
                  </a:lnTo>
                  <a:lnTo>
                    <a:pt x="0" y="2837840"/>
                  </a:lnTo>
                  <a:lnTo>
                    <a:pt x="0" y="0"/>
                  </a:lnTo>
                  <a:close/>
                </a:path>
              </a:pathLst>
            </a:custGeom>
            <a:ln w="57149">
              <a:solidFill>
                <a:srgbClr val="230F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5667" y="2173307"/>
              <a:ext cx="11591925" cy="59435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056" y="677283"/>
              <a:ext cx="17516474" cy="89725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204</Words>
  <Application>Microsoft Office PowerPoint</Application>
  <PresentationFormat>Произвольный</PresentationFormat>
  <Paragraphs>38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Cambria</vt:lpstr>
      <vt:lpstr>Microsoft Sans Serif</vt:lpstr>
      <vt:lpstr>Tahoma</vt:lpstr>
      <vt:lpstr>Trebuchet MS</vt:lpstr>
      <vt:lpstr>Verdana</vt:lpstr>
      <vt:lpstr>Office Theme</vt:lpstr>
      <vt:lpstr>МƏСЕЛЕ:</vt:lpstr>
      <vt:lpstr>ТАҚЫРЫБЫ:</vt:lpstr>
      <vt:lpstr>МАҚСАТЫ:</vt:lpstr>
      <vt:lpstr>КҮТІЛЕТІН  НӘТИЖЕ:</vt:lpstr>
      <vt:lpstr>Сабақты зерттеуді өткізудің алгоритмі</vt:lpstr>
      <vt:lpstr>САБАҚТЫ ЗЕРТТЕУ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</dc:title>
  <dc:creator>kassymov0099</dc:creator>
  <cp:keywords>DAFyYNJlV9w,BAEKjDX7A1Y</cp:keywords>
  <cp:lastModifiedBy>310</cp:lastModifiedBy>
  <cp:revision>1</cp:revision>
  <dcterms:created xsi:type="dcterms:W3CDTF">2023-10-31T19:32:02Z</dcterms:created>
  <dcterms:modified xsi:type="dcterms:W3CDTF">2023-11-01T03:21:47Z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2023-10-31T00:00:00Z</vt:filetime>
  </property>
  <property fmtid="{D5CDD505-2E9C-101B-9397-08002B2CF9AE}" pid="3" name="Creator">
    <vt:lpwstr>Canva</vt:lpwstr>
  </property>
  <property fmtid="{D5CDD505-2E9C-101B-9397-08002B2CF9AE}" pid="4" name="LastSaved">
    <vt:filetime>2023-10-31T00:00:00Z</vt:filetime>
  </property>
</Properties>
</file>