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65" r:id="rId4"/>
    <p:sldId id="296" r:id="rId5"/>
    <p:sldId id="259" r:id="rId6"/>
    <p:sldId id="260" r:id="rId7"/>
    <p:sldId id="263" r:id="rId8"/>
    <p:sldId id="294" r:id="rId9"/>
    <p:sldId id="292" r:id="rId10"/>
    <p:sldId id="272" r:id="rId11"/>
    <p:sldId id="337" r:id="rId12"/>
    <p:sldId id="298" r:id="rId13"/>
    <p:sldId id="330" r:id="rId14"/>
    <p:sldId id="361" r:id="rId15"/>
    <p:sldId id="329" r:id="rId16"/>
    <p:sldId id="362" r:id="rId17"/>
    <p:sldId id="357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9DBE72-D367-430E-885E-374053309F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6A00BD4-E1EF-43E4-B741-F6C83FA1E4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F4B351-CEA8-46B1-A071-AEFFB0E9E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21C4-BECF-418E-ACD5-989F43D7EDA6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12E5B0-5F63-42AC-8B02-3F78EAF85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B2E21C-5B46-4309-A0A0-70A2070B8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73004-17CD-48D3-887E-106BD391C2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493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F65E81-0912-4492-9312-D77DEEA5C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2672DD4-5146-4BD1-B0FE-8E317B9027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3DF735-5434-4676-A9BE-DA44D000E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21C4-BECF-418E-ACD5-989F43D7EDA6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8474D6-68AE-4C1D-B42C-9D8A48438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96CB2D-717F-45D4-A7E3-30850DC3A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73004-17CD-48D3-887E-106BD391C2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358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86FF1BA-AC76-47E3-A764-E0D43EABE9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836B812-A65E-411E-BBB3-07A667FAC8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D8C8DC-1F99-4B26-9F8C-F2149C26F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21C4-BECF-418E-ACD5-989F43D7EDA6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6E54EF-6F59-4109-B3E2-F4CE65EC3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8FFA29-4F35-4B2E-8813-E181D0FD6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73004-17CD-48D3-887E-106BD391C2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56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06E74F-638D-4257-A7C4-5526100DC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C66C52-FC92-47F0-A47F-71F663613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F019D3-3C28-4D05-AD33-99C9C0848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21C4-BECF-418E-ACD5-989F43D7EDA6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B327CF-0633-4538-AAF0-BC7A80772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01E3E8-E3A9-477F-9084-8D5770E97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73004-17CD-48D3-887E-106BD391C2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039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205625-3195-4BAF-A10C-E6764BE26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6B92CA-DBDC-4A70-B5F6-0072AC14D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AA5987-2EAC-4694-B367-D5D16396F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21C4-BECF-418E-ACD5-989F43D7EDA6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D1F797-A3CB-487E-914D-DB50038A6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04DF7E-F32F-496F-9EF9-2AC343B9D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73004-17CD-48D3-887E-106BD391C2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178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D13427-54BB-49D2-9040-A0FB5C0A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C094B7-DB53-413F-A5CF-6A4C421C19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0976CC7-82F0-4062-A8D4-60B9413B74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C14EE5-50CF-4387-AF7C-77EFE55E3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21C4-BECF-418E-ACD5-989F43D7EDA6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09F66F-6601-40C2-9A71-5F7FFD852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280175-1231-42DE-B9F9-5E4C05E93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73004-17CD-48D3-887E-106BD391C2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531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451798-8413-4517-A156-1E8E361AE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AF0E4AD-EE18-4319-B89A-8FA15313F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D4547B3-9F94-48CE-9850-D3C0F7C21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21AC823-41F2-4889-AC1F-51C3B041C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2D5730C-AE74-44EE-8AC7-65E38645DE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F960BF-4FAA-4C8E-BCE9-E973707D9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21C4-BECF-418E-ACD5-989F43D7EDA6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526566C-60F8-4A1B-BCDD-B337C68F8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522A32C-D99A-4FDA-98AB-3B6B1A9E7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73004-17CD-48D3-887E-106BD391C2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653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465885-F0A1-4440-AE34-AA9B63CB0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1C0DFC6-7C15-4574-A6E8-318DE6729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21C4-BECF-418E-ACD5-989F43D7EDA6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69857E-04E4-499D-990A-890F554E8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00C7591-0790-463D-A956-34185A736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73004-17CD-48D3-887E-106BD391C2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126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376034D-D9E6-49DB-9F9D-7234D7E25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21C4-BECF-418E-ACD5-989F43D7EDA6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D69BB55-D114-436E-918B-49DF91F4C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92E6EC5-57C1-4C21-AB97-16B18E34A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73004-17CD-48D3-887E-106BD391C2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260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7D32-3AFF-43E0-8163-8E1FF0DCE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03EAC3-5B85-44C9-855D-076DF50AC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96403E4-78BA-4E90-8A9D-2F35FE9323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C3A3DDD-D10E-4ED2-A49E-FA10E9A11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21C4-BECF-418E-ACD5-989F43D7EDA6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FF6C293-FAA3-4B61-AFB8-8FFDDE082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9F69F34-4358-47CE-90DE-AA3276D56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73004-17CD-48D3-887E-106BD391C2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19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38BF00-2EC4-459E-8E77-F76575C4A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B0F4EB7-6683-4B01-A548-C1E4CEAFDD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4CE2EF0-6B91-4B41-B511-8D6A12ED17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9AC99CE-947B-4189-AF75-ED548C201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21C4-BECF-418E-ACD5-989F43D7EDA6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004972-91A9-4FE4-905E-9B784A17D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4A049D-9F44-4206-9B11-21114EE23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73004-17CD-48D3-887E-106BD391C2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417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52DA99-A70B-40A3-B8CB-EA3D38D95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6FC0A09-9AC3-4C59-80C8-8BBFC0251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F744FF-DE85-4DDE-BCE4-E20314BEE8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121C4-BECF-418E-ACD5-989F43D7EDA6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5A6B47-7FD5-44E9-A84A-D8011E9B00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265813-1B15-4A57-871C-074A2A65E4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73004-17CD-48D3-887E-106BD391C2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444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E6390E-2C59-453D-AC4D-6207189313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56"/>
            <a:ext cx="9144000" cy="1136342"/>
          </a:xfrm>
        </p:spPr>
        <p:txBody>
          <a:bodyPr>
            <a:normAutofit fontScale="90000"/>
          </a:bodyPr>
          <a:lstStyle/>
          <a:p>
            <a:br>
              <a:rPr lang="ru-RU" sz="4400" b="1" dirty="0">
                <a:solidFill>
                  <a:srgbClr val="0070C0"/>
                </a:solidFill>
              </a:rPr>
            </a:b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C86B187-41E2-4BB2-843C-D5EAD156D0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5922"/>
            <a:ext cx="9144000" cy="5859262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7030A0"/>
                </a:solidFill>
              </a:rPr>
              <a:t>Права и обязанности ребенка </a:t>
            </a:r>
          </a:p>
          <a:p>
            <a:r>
              <a:rPr lang="ru-RU" sz="4000" b="1" dirty="0">
                <a:solidFill>
                  <a:srgbClr val="7030A0"/>
                </a:solidFill>
              </a:rPr>
              <a:t>в республике Казахстан</a:t>
            </a:r>
            <a:endParaRPr lang="ru-RU" sz="4000" dirty="0">
              <a:solidFill>
                <a:srgbClr val="7030A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88D5FD-A553-4017-B9C8-F9A013787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537" y="1841436"/>
            <a:ext cx="4421936" cy="2564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FB1D805-0DF0-4286-A317-647D62E338A4}"/>
              </a:ext>
            </a:extLst>
          </p:cNvPr>
          <p:cNvSpPr txBox="1"/>
          <p:nvPr/>
        </p:nvSpPr>
        <p:spPr>
          <a:xfrm>
            <a:off x="711693" y="4550753"/>
            <a:ext cx="1076861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«Мы принимаем План действий, будучи уверенными в том, что сообща мы построим такой мир, в котором все девочки и мальчики смогут радоваться детству, времени игры и учебы, в котором их любят, уважают и лелеют, их права поощряются и защищаются без какой либо дискриминации, в котором их безопасность и благополучие стоят на первом месте и в котором они могут развиваться, будучи здоровыми, в условиях мира и достоинства.»                                                              </a:t>
            </a:r>
          </a:p>
          <a:p>
            <a:pPr algn="r"/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                  Конвенция о правах ребенка</a:t>
            </a:r>
          </a:p>
        </p:txBody>
      </p:sp>
    </p:spTree>
    <p:extLst>
      <p:ext uri="{BB962C8B-B14F-4D97-AF65-F5344CB8AC3E}">
        <p14:creationId xmlns:p14="http://schemas.microsoft.com/office/powerpoint/2010/main" val="3567065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BB4C8C-E3E4-45B0-B4C4-14F6B5A66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7030A0"/>
                </a:solidFill>
                <a:latin typeface="Arial Black" panose="020B0A04020102020204" pitchFamily="34" charset="0"/>
              </a:rPr>
              <a:t>Как защитить права ребенка?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5CF1A7-829C-4C5D-BC8A-B1DB85973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3200" b="1" dirty="0">
                <a:solidFill>
                  <a:srgbClr val="0070C0"/>
                </a:solidFill>
                <a:latin typeface="Arial Black" panose="020B0A04020102020204" pitchFamily="34" charset="0"/>
              </a:rPr>
              <a:t>Действия по защите прав ребенка, принимаемые на различных уровнях: 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rgbClr val="0070C0"/>
                </a:solidFill>
                <a:latin typeface="Arial Black" panose="020B0A04020102020204" pitchFamily="34" charset="0"/>
              </a:rPr>
              <a:t>Законодательный уровень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rgbClr val="0070C0"/>
                </a:solidFill>
                <a:latin typeface="Arial Black" panose="020B0A04020102020204" pitchFamily="34" charset="0"/>
              </a:rPr>
              <a:t>Политический уровень 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rgbClr val="0070C0"/>
                </a:solidFill>
                <a:latin typeface="Arial Black" panose="020B0A04020102020204" pitchFamily="34" charset="0"/>
              </a:rPr>
              <a:t>Общественный уровень 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rgbClr val="0070C0"/>
                </a:solidFill>
                <a:latin typeface="Arial Black" panose="020B0A04020102020204" pitchFamily="34" charset="0"/>
              </a:rPr>
              <a:t>Образовательный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09189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35E122-12C5-4907-B6F0-51547BDA6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ru-RU" altLang="ru-RU" sz="4400" b="1" dirty="0">
                <a:solidFill>
                  <a:srgbClr val="7030A0"/>
                </a:solidFill>
                <a:latin typeface="Arial Black" panose="020B0A04020102020204" pitchFamily="34" charset="0"/>
              </a:rPr>
            </a:br>
            <a:r>
              <a:rPr lang="ru-RU" altLang="ru-RU" sz="4400" b="1" dirty="0">
                <a:solidFill>
                  <a:srgbClr val="7030A0"/>
                </a:solidFill>
                <a:latin typeface="Arial Black" panose="020B0A04020102020204" pitchFamily="34" charset="0"/>
              </a:rPr>
              <a:t>Помни о своих правах </a:t>
            </a:r>
            <a:br>
              <a:rPr lang="ru-RU" altLang="ru-RU" sz="4400" b="1" dirty="0">
                <a:solidFill>
                  <a:srgbClr val="7030A0"/>
                </a:solidFill>
                <a:latin typeface="Arial Black" panose="020B0A04020102020204" pitchFamily="34" charset="0"/>
              </a:rPr>
            </a:br>
            <a:r>
              <a:rPr lang="ru-RU" altLang="ru-RU" sz="4400" b="1" dirty="0">
                <a:solidFill>
                  <a:srgbClr val="7030A0"/>
                </a:solidFill>
                <a:latin typeface="Arial Black" panose="020B0A04020102020204" pitchFamily="34" charset="0"/>
              </a:rPr>
              <a:t>и обязанностях!</a:t>
            </a:r>
            <a:br>
              <a:rPr lang="ru-RU" altLang="ru-RU" sz="4400" b="1" dirty="0">
                <a:solidFill>
                  <a:srgbClr val="7030A0"/>
                </a:solidFill>
                <a:latin typeface="Arial Black" panose="020B0A04020102020204" pitchFamily="34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255BB1-9C86-46BB-AB1D-680366106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sz="4000" b="1" dirty="0">
                <a:solidFill>
                  <a:srgbClr val="7030A0"/>
                </a:solidFill>
                <a:latin typeface="Arial Black" panose="020B0A04020102020204" pitchFamily="34" charset="0"/>
              </a:rPr>
              <a:t>Обязанность</a:t>
            </a:r>
            <a:r>
              <a:rPr lang="ru-RU" sz="3000" dirty="0">
                <a:solidFill>
                  <a:srgbClr val="0070C0"/>
                </a:solidFill>
                <a:latin typeface="Arial Black" panose="020B0A04020102020204" pitchFamily="34" charset="0"/>
              </a:rPr>
              <a:t> – </a:t>
            </a:r>
            <a:r>
              <a:rPr lang="ru-RU" sz="3400" dirty="0">
                <a:solidFill>
                  <a:srgbClr val="0070C0"/>
                </a:solidFill>
                <a:latin typeface="Arial Black" pitchFamily="34" charset="0"/>
              </a:rPr>
              <a:t>это долг, обязательство или </a:t>
            </a:r>
            <a:r>
              <a:rPr lang="ru-RU" sz="3000" dirty="0">
                <a:solidFill>
                  <a:srgbClr val="0070C0"/>
                </a:solidFill>
                <a:latin typeface="Arial Black" panose="020B0A04020102020204" pitchFamily="34" charset="0"/>
              </a:rPr>
              <a:t>это круг действий, возложенных на кого-то и обязательных для выполнения</a:t>
            </a:r>
          </a:p>
          <a:p>
            <a:pPr marL="0" indent="0" algn="just">
              <a:buNone/>
            </a:pPr>
            <a:endParaRPr lang="ru-RU" sz="3000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just" eaLnBrk="1" hangingPunct="1"/>
            <a:r>
              <a:rPr lang="en-US" altLang="ru-RU" u="sng" dirty="0" err="1">
                <a:solidFill>
                  <a:srgbClr val="0070C0"/>
                </a:solidFill>
                <a:latin typeface="Arial Black" panose="020B0A04020102020204" pitchFamily="34" charset="0"/>
              </a:rPr>
              <a:t>Каждый</a:t>
            </a:r>
            <a:r>
              <a:rPr lang="en-US" altLang="ru-RU" u="sng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altLang="ru-RU" u="sng" dirty="0" err="1">
                <a:solidFill>
                  <a:srgbClr val="0070C0"/>
                </a:solidFill>
                <a:latin typeface="Arial Black" panose="020B0A04020102020204" pitchFamily="34" charset="0"/>
              </a:rPr>
              <a:t>ребенок</a:t>
            </a:r>
            <a:r>
              <a:rPr lang="en-US" altLang="ru-RU" u="sng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altLang="ru-RU" u="sng" dirty="0" err="1">
                <a:solidFill>
                  <a:srgbClr val="0070C0"/>
                </a:solidFill>
                <a:latin typeface="Arial Black" panose="020B0A04020102020204" pitchFamily="34" charset="0"/>
              </a:rPr>
              <a:t>обязан</a:t>
            </a:r>
            <a:r>
              <a:rPr lang="en-US" altLang="ru-RU" u="sng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altLang="ru-RU" dirty="0" err="1">
                <a:solidFill>
                  <a:srgbClr val="0070C0"/>
                </a:solidFill>
                <a:latin typeface="Arial Black" panose="020B0A04020102020204" pitchFamily="34" charset="0"/>
              </a:rPr>
              <a:t>соблюдать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ru-RU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Конституцию РК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endParaRPr lang="ru-RU" altLang="ru-RU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just" eaLnBrk="1" hangingPunct="1">
              <a:buFontTx/>
              <a:buChar char="•"/>
            </a:pPr>
            <a:r>
              <a:rPr lang="en-US" altLang="ru-RU" dirty="0" err="1">
                <a:solidFill>
                  <a:srgbClr val="0070C0"/>
                </a:solidFill>
                <a:latin typeface="Arial Black" panose="020B0A04020102020204" pitchFamily="34" charset="0"/>
              </a:rPr>
              <a:t>уважать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altLang="ru-RU" dirty="0" err="1">
                <a:solidFill>
                  <a:srgbClr val="0070C0"/>
                </a:solidFill>
                <a:latin typeface="Arial Black" panose="020B0A04020102020204" pitchFamily="34" charset="0"/>
              </a:rPr>
              <a:t>права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, </a:t>
            </a:r>
            <a:r>
              <a:rPr lang="en-US" altLang="ru-RU" dirty="0" err="1">
                <a:solidFill>
                  <a:srgbClr val="0070C0"/>
                </a:solidFill>
                <a:latin typeface="Arial Black" panose="020B0A04020102020204" pitchFamily="34" charset="0"/>
              </a:rPr>
              <a:t>честь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и </a:t>
            </a:r>
            <a:r>
              <a:rPr lang="en-US" altLang="ru-RU" dirty="0" err="1">
                <a:solidFill>
                  <a:srgbClr val="0070C0"/>
                </a:solidFill>
                <a:latin typeface="Arial Black" panose="020B0A04020102020204" pitchFamily="34" charset="0"/>
              </a:rPr>
              <a:t>достоинство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altLang="ru-RU" dirty="0" err="1">
                <a:solidFill>
                  <a:srgbClr val="0070C0"/>
                </a:solidFill>
                <a:latin typeface="Arial Black" panose="020B0A04020102020204" pitchFamily="34" charset="0"/>
              </a:rPr>
              <a:t>других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altLang="ru-RU" dirty="0" err="1">
                <a:solidFill>
                  <a:srgbClr val="0070C0"/>
                </a:solidFill>
                <a:latin typeface="Arial Black" panose="020B0A04020102020204" pitchFamily="34" charset="0"/>
              </a:rPr>
              <a:t>лиц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endParaRPr lang="ru-RU" altLang="ru-RU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just" eaLnBrk="1" hangingPunct="1">
              <a:buFontTx/>
              <a:buChar char="•"/>
            </a:pPr>
            <a:r>
              <a:rPr lang="ru-RU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уважать </a:t>
            </a:r>
            <a:r>
              <a:rPr lang="en-US" altLang="ru-RU" dirty="0" err="1">
                <a:solidFill>
                  <a:srgbClr val="0070C0"/>
                </a:solidFill>
                <a:latin typeface="Arial Black" panose="020B0A04020102020204" pitchFamily="34" charset="0"/>
              </a:rPr>
              <a:t>государственные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altLang="ru-RU" dirty="0" err="1">
                <a:solidFill>
                  <a:srgbClr val="0070C0"/>
                </a:solidFill>
                <a:latin typeface="Arial Black" panose="020B0A04020102020204" pitchFamily="34" charset="0"/>
              </a:rPr>
              <a:t>символы</a:t>
            </a:r>
            <a:r>
              <a:rPr lang="ru-RU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страны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endParaRPr lang="ru-RU" altLang="ru-RU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just"/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слушать родителей, принимать их заботу и воспитание, должен помогать родителям и младшим, обязан слушать и уважать старших</a:t>
            </a:r>
          </a:p>
          <a:p>
            <a:pPr algn="just"/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соблюдать правила установленные в школе, дома, общественных местах</a:t>
            </a:r>
          </a:p>
          <a:p>
            <a:pPr algn="just" eaLnBrk="1" hangingPunct="1">
              <a:buFontTx/>
              <a:buChar char="•"/>
            </a:pPr>
            <a:r>
              <a:rPr lang="en-US" altLang="ru-RU" dirty="0" err="1">
                <a:solidFill>
                  <a:srgbClr val="0070C0"/>
                </a:solidFill>
                <a:latin typeface="Arial Black" panose="020B0A04020102020204" pitchFamily="34" charset="0"/>
              </a:rPr>
              <a:t>заботиться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о </a:t>
            </a:r>
            <a:r>
              <a:rPr lang="en-US" altLang="ru-RU" dirty="0" err="1">
                <a:solidFill>
                  <a:srgbClr val="0070C0"/>
                </a:solidFill>
                <a:latin typeface="Arial Black" panose="020B0A04020102020204" pitchFamily="34" charset="0"/>
              </a:rPr>
              <a:t>сохранности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altLang="ru-RU" dirty="0" err="1">
                <a:solidFill>
                  <a:srgbClr val="0070C0"/>
                </a:solidFill>
                <a:latin typeface="Arial Black" panose="020B0A04020102020204" pitchFamily="34" charset="0"/>
              </a:rPr>
              <a:t>исторического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и </a:t>
            </a:r>
            <a:r>
              <a:rPr lang="en-US" altLang="ru-RU" dirty="0" err="1">
                <a:solidFill>
                  <a:srgbClr val="0070C0"/>
                </a:solidFill>
                <a:latin typeface="Arial Black" panose="020B0A04020102020204" pitchFamily="34" charset="0"/>
              </a:rPr>
              <a:t>культурного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altLang="ru-RU" dirty="0" err="1">
                <a:solidFill>
                  <a:srgbClr val="0070C0"/>
                </a:solidFill>
                <a:latin typeface="Arial Black" panose="020B0A04020102020204" pitchFamily="34" charset="0"/>
              </a:rPr>
              <a:t>наследия</a:t>
            </a:r>
            <a:r>
              <a:rPr lang="ru-RU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, </a:t>
            </a:r>
            <a:r>
              <a:rPr lang="en-US" altLang="ru-RU" dirty="0" err="1">
                <a:solidFill>
                  <a:srgbClr val="0070C0"/>
                </a:solidFill>
                <a:latin typeface="Arial Black" panose="020B0A04020102020204" pitchFamily="34" charset="0"/>
              </a:rPr>
              <a:t>беречь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altLang="ru-RU" dirty="0" err="1">
                <a:solidFill>
                  <a:srgbClr val="0070C0"/>
                </a:solidFill>
                <a:latin typeface="Arial Black" panose="020B0A04020102020204" pitchFamily="34" charset="0"/>
              </a:rPr>
              <a:t>памятники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altLang="ru-RU" dirty="0" err="1">
                <a:solidFill>
                  <a:srgbClr val="0070C0"/>
                </a:solidFill>
                <a:latin typeface="Arial Black" panose="020B0A04020102020204" pitchFamily="34" charset="0"/>
              </a:rPr>
              <a:t>истории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и </a:t>
            </a:r>
            <a:r>
              <a:rPr lang="en-US" altLang="ru-RU" dirty="0" err="1">
                <a:solidFill>
                  <a:srgbClr val="0070C0"/>
                </a:solidFill>
                <a:latin typeface="Arial Black" panose="020B0A04020102020204" pitchFamily="34" charset="0"/>
              </a:rPr>
              <a:t>культуры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endParaRPr lang="ru-RU" altLang="ru-RU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just" eaLnBrk="1" hangingPunct="1">
              <a:buFontTx/>
              <a:buChar char="•"/>
            </a:pPr>
            <a:r>
              <a:rPr lang="en-US" altLang="ru-RU" dirty="0" err="1">
                <a:solidFill>
                  <a:srgbClr val="0070C0"/>
                </a:solidFill>
                <a:latin typeface="Arial Black" panose="020B0A04020102020204" pitchFamily="34" charset="0"/>
              </a:rPr>
              <a:t>сохранять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altLang="ru-RU" dirty="0" err="1">
                <a:solidFill>
                  <a:srgbClr val="0070C0"/>
                </a:solidFill>
                <a:latin typeface="Arial Black" panose="020B0A04020102020204" pitchFamily="34" charset="0"/>
              </a:rPr>
              <a:t>природу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и </a:t>
            </a:r>
            <a:r>
              <a:rPr lang="en-US" altLang="ru-RU" dirty="0" err="1">
                <a:solidFill>
                  <a:srgbClr val="0070C0"/>
                </a:solidFill>
                <a:latin typeface="Arial Black" panose="020B0A04020102020204" pitchFamily="34" charset="0"/>
              </a:rPr>
              <a:t>бережно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altLang="ru-RU" dirty="0" err="1">
                <a:solidFill>
                  <a:srgbClr val="0070C0"/>
                </a:solidFill>
                <a:latin typeface="Arial Black" panose="020B0A04020102020204" pitchFamily="34" charset="0"/>
              </a:rPr>
              <a:t>относиться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к </a:t>
            </a:r>
            <a:r>
              <a:rPr lang="en-US" altLang="ru-RU" dirty="0" err="1">
                <a:solidFill>
                  <a:srgbClr val="0070C0"/>
                </a:solidFill>
                <a:latin typeface="Arial Black" panose="020B0A04020102020204" pitchFamily="34" charset="0"/>
              </a:rPr>
              <a:t>природным</a:t>
            </a:r>
            <a:r>
              <a:rPr lang="en-US" alt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altLang="ru-RU" dirty="0" err="1">
                <a:solidFill>
                  <a:srgbClr val="0070C0"/>
                </a:solidFill>
                <a:latin typeface="Arial Black" panose="020B0A04020102020204" pitchFamily="34" charset="0"/>
              </a:rPr>
              <a:t>богатствам</a:t>
            </a:r>
            <a:endParaRPr lang="en-US" altLang="ru-RU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2889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85C34D-BCAD-490D-922B-E08DDA1E1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5720" indent="0" algn="ctr"/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7030A0"/>
                </a:solidFill>
                <a:latin typeface="Arial Black" panose="020B0A04020102020204" pitchFamily="34" charset="0"/>
                <a:cs typeface="Times New Roman" pitchFamily="18" charset="0"/>
              </a:rPr>
              <a:t>О правах ребенка в Республике Казахстан</a:t>
            </a:r>
            <a:br>
              <a:rPr lang="ru-RU" sz="3200" b="1" dirty="0">
                <a:solidFill>
                  <a:srgbClr val="7030A0"/>
                </a:solidFill>
                <a:latin typeface="Arial Black" panose="020B0A04020102020204" pitchFamily="34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7030A0"/>
                </a:solidFill>
                <a:latin typeface="Arial Black" panose="020B0A04020102020204" pitchFamily="34" charset="0"/>
                <a:cs typeface="Times New Roman" pitchFamily="18" charset="0"/>
              </a:rPr>
              <a:t>Закон РК от 8 августа 2002 года N 345</a:t>
            </a:r>
            <a:br>
              <a:rPr lang="ru-RU" sz="3200" b="1" dirty="0">
                <a:solidFill>
                  <a:srgbClr val="7030A0"/>
                </a:solidFill>
                <a:latin typeface="Arial Black" panose="020B0A04020102020204" pitchFamily="34" charset="0"/>
                <a:cs typeface="Times New Roman" pitchFamily="18" charset="0"/>
              </a:rPr>
            </a:br>
            <a:endParaRPr lang="ru-RU" sz="3200" b="1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96AAB1-591E-4F66-A00A-5A030F7AE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  <a:cs typeface="Times New Roman" pitchFamily="18" charset="0"/>
              </a:rPr>
              <a:t>Статья 20. Обязанности ребенка</a:t>
            </a:r>
          </a:p>
          <a:p>
            <a:pPr algn="just"/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  <a:cs typeface="Times New Roman" pitchFamily="18" charset="0"/>
              </a:rPr>
              <a:t>Каждый ребенок обязан соблюдать Конституцию и законодательство Республики Казахстан, уважать права, свободы, честь и достоинство других лиц, государственные символы Республики, заботиться о нетрудоспособных родителях, сохранении исторического и культурного наследия, беречь памятники истории и культуры, сохранять природу и бережно относиться к природным богатствам.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9264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46A2A7-B3E6-4201-A555-D00F28FE2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>
                <a:solidFill>
                  <a:srgbClr val="7030A0"/>
                </a:solidFill>
                <a:latin typeface="Arial Black" panose="020B0A04020102020204" pitchFamily="34" charset="0"/>
              </a:rPr>
              <a:t>Помните!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9533E6-5AD2-4507-B104-2D7560161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3600" dirty="0">
                <a:solidFill>
                  <a:srgbClr val="0070C0"/>
                </a:solidFill>
                <a:latin typeface="Arial Black" panose="020B0A04020102020204" pitchFamily="34" charset="0"/>
              </a:rPr>
              <a:t>Права и обязанности неразрывно между собой.</a:t>
            </a:r>
          </a:p>
          <a:p>
            <a:pPr algn="just"/>
            <a:r>
              <a:rPr lang="ru-RU" sz="3600" dirty="0">
                <a:solidFill>
                  <a:srgbClr val="0070C0"/>
                </a:solidFill>
                <a:latin typeface="Arial Black" panose="020B0A04020102020204" pitchFamily="34" charset="0"/>
              </a:rPr>
              <a:t>Без прав нет обязанностей и наоборот.</a:t>
            </a:r>
          </a:p>
          <a:p>
            <a:pPr algn="just"/>
            <a:r>
              <a:rPr lang="ru-RU" sz="3600" dirty="0">
                <a:solidFill>
                  <a:srgbClr val="0070C0"/>
                </a:solidFill>
                <a:latin typeface="Arial Black" panose="020B0A04020102020204" pitchFamily="34" charset="0"/>
              </a:rPr>
              <a:t>Пользуясь своими правами, надо не нарушать права других людей.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5613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Помните!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rgbClr val="7030A0"/>
                </a:solidFill>
                <a:latin typeface="Arial Black" pitchFamily="34" charset="0"/>
              </a:rPr>
              <a:t>Ответственность</a:t>
            </a:r>
            <a:r>
              <a:rPr lang="ru-RU" dirty="0">
                <a:solidFill>
                  <a:srgbClr val="0070C0"/>
                </a:solidFill>
                <a:latin typeface="Arial Black" pitchFamily="34" charset="0"/>
              </a:rPr>
              <a:t> - это способность отвечать за свои действия, принимать их последствия на себя и выполнять свои обязанности. Она включает осознание своих действий или решений и готовность нести за них ответ перед собой, другими людьми или обществом.</a:t>
            </a:r>
          </a:p>
          <a:p>
            <a:pPr algn="just"/>
            <a:r>
              <a:rPr lang="ru-RU" dirty="0">
                <a:solidFill>
                  <a:srgbClr val="0070C0"/>
                </a:solidFill>
                <a:latin typeface="Arial Black" pitchFamily="34" charset="0"/>
              </a:rPr>
              <a:t>Права и обязанности неразрывно между собой.</a:t>
            </a:r>
          </a:p>
          <a:p>
            <a:pPr algn="just"/>
            <a:r>
              <a:rPr lang="ru-RU" dirty="0">
                <a:solidFill>
                  <a:srgbClr val="0070C0"/>
                </a:solidFill>
                <a:latin typeface="Arial Black" pitchFamily="34" charset="0"/>
              </a:rPr>
              <a:t>Без прав нет обязанностей и наоборот.</a:t>
            </a:r>
          </a:p>
          <a:p>
            <a:pPr algn="just"/>
            <a:r>
              <a:rPr lang="ru-RU" dirty="0">
                <a:solidFill>
                  <a:srgbClr val="0070C0"/>
                </a:solidFill>
                <a:latin typeface="Arial Black" pitchFamily="34" charset="0"/>
              </a:rPr>
              <a:t>Пользуясь своими правами, надо не нарушать права других людей.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F5C1F6-A118-4A21-BC75-966A2E99B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7030A0"/>
                </a:solidFill>
                <a:latin typeface="Arial Black" panose="020B0A04020102020204" pitchFamily="34" charset="0"/>
              </a:rPr>
              <a:t>Помните!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B8812B-6C81-4D06-8B75-673E7818F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altLang="ru-RU" sz="4400" dirty="0">
                <a:solidFill>
                  <a:srgbClr val="0070C0"/>
                </a:solidFill>
                <a:latin typeface="Arial Black" panose="020B0A04020102020204" pitchFamily="34" charset="0"/>
              </a:rPr>
              <a:t>Каждый ребенок имеет право на счастье!</a:t>
            </a:r>
            <a:endParaRPr lang="ru-RU" sz="4400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just"/>
            <a:r>
              <a:rPr lang="ru-RU" sz="4400" b="1" dirty="0">
                <a:solidFill>
                  <a:srgbClr val="0070C0"/>
                </a:solidFill>
                <a:latin typeface="Arial Black" panose="020B0A04020102020204" pitchFamily="34" charset="0"/>
              </a:rPr>
              <a:t>Каждый имеет столько прав, сколько он может и хочет иметь, при условии, что знает, как этими правами следует воспользоваться! .</a:t>
            </a:r>
            <a:br>
              <a:rPr lang="ru-RU" sz="4400" b="1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endParaRPr lang="ru-RU" sz="44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5369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7030A0"/>
                </a:solidFill>
                <a:latin typeface="Arial Black" pitchFamily="34" charset="0"/>
              </a:rPr>
              <a:t>Дорогие  ребята!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rgbClr val="0070C0"/>
                </a:solidFill>
                <a:latin typeface="Arial Black" pitchFamily="34" charset="0"/>
              </a:rPr>
              <a:t>Давайте вместе использовать наши права с уважением к правам других, и вместе мы создадим лучшее будущее для всех нас, чтобы сделать этот мир лучше для каждого из нас.</a:t>
            </a:r>
          </a:p>
          <a:p>
            <a:endParaRPr lang="ru-RU" sz="4000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Windows\system32\config\systemprofile\Desktop\3437f8ed2622ab990e3d9a55d4c4dd17f306f1fb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7528" y="332657"/>
            <a:ext cx="8496944" cy="6264695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82E01F-5FDF-4ED6-81A4-BE662E234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  <a:latin typeface="Arial Black" pitchFamily="34" charset="0"/>
              </a:rPr>
              <a:t>Счастливое детство начинается с осознания и защиты его прав. Это основа, на которой строится крепкое общество.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DE7A0E-CD1C-4949-B375-25506DB8F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>
              <a:defRPr/>
            </a:pPr>
            <a:r>
              <a:rPr lang="ru-RU" sz="3200" b="1" dirty="0">
                <a:solidFill>
                  <a:srgbClr val="0070C0"/>
                </a:solidFill>
                <a:latin typeface="Arial Black" panose="020B0A04020102020204" pitchFamily="34" charset="0"/>
              </a:rPr>
              <a:t>Права – </a:t>
            </a:r>
            <a:r>
              <a:rPr lang="ru-RU" sz="3200" dirty="0">
                <a:solidFill>
                  <a:srgbClr val="0070C0"/>
                </a:solidFill>
                <a:latin typeface="Arial Black" panose="020B0A04020102020204" pitchFamily="34" charset="0"/>
              </a:rPr>
              <a:t>это совокупность законных, гарантированных правил, которые определяются и защищаются законом и позволяют человеку делать что-то или требовать чего-то от других людей или от государства.</a:t>
            </a:r>
          </a:p>
          <a:p>
            <a:pPr>
              <a:defRPr/>
            </a:pPr>
            <a:r>
              <a:rPr lang="ru-RU" sz="4000" b="1" dirty="0">
                <a:solidFill>
                  <a:srgbClr val="0070C0"/>
                </a:solidFill>
                <a:latin typeface="Arial Black" panose="020B0A04020102020204" pitchFamily="34" charset="0"/>
              </a:rPr>
              <a:t>Право = закон</a:t>
            </a:r>
            <a:r>
              <a:rPr lang="ru-RU" sz="3200" b="1" dirty="0">
                <a:solidFill>
                  <a:srgbClr val="0070C0"/>
                </a:solidFill>
                <a:latin typeface="Arial Black" panose="020B0A04020102020204" pitchFamily="34" charset="0"/>
              </a:rPr>
              <a:t> = </a:t>
            </a:r>
            <a:r>
              <a:rPr lang="ru-RU" sz="4100" b="1" dirty="0">
                <a:solidFill>
                  <a:srgbClr val="0070C0"/>
                </a:solidFill>
                <a:latin typeface="Arial Black" panose="020B0A04020102020204" pitchFamily="34" charset="0"/>
              </a:rPr>
              <a:t>государство.</a:t>
            </a:r>
          </a:p>
          <a:p>
            <a:pPr algn="just">
              <a:defRPr/>
            </a:pPr>
            <a:r>
              <a:rPr lang="ru-RU" sz="3200" b="1" dirty="0">
                <a:solidFill>
                  <a:srgbClr val="0070C0"/>
                </a:solidFill>
                <a:latin typeface="Arial Black" panose="020B0A04020102020204" pitchFamily="34" charset="0"/>
              </a:rPr>
              <a:t>Права представляют собой привилегии, возможности или свободы, которые признаются и защищаются, чтобы обеспечить человеку достойное существование и свободу в различны</a:t>
            </a:r>
            <a:r>
              <a:rPr lang="ru-RU" sz="3200" b="1" dirty="0">
                <a:solidFill>
                  <a:srgbClr val="0070C0"/>
                </a:solidFill>
              </a:rPr>
              <a:t>х </a:t>
            </a:r>
            <a:r>
              <a:rPr lang="ru-RU" sz="3200" b="1" dirty="0">
                <a:solidFill>
                  <a:srgbClr val="0070C0"/>
                </a:solidFill>
                <a:latin typeface="Arial Black" pitchFamily="34" charset="0"/>
              </a:rPr>
              <a:t>аспектах жизни - юридическом, моральном, социальном и т.д.</a:t>
            </a:r>
          </a:p>
          <a:p>
            <a:pPr algn="just">
              <a:defRPr/>
            </a:pPr>
            <a:r>
              <a:rPr lang="ru-RU" sz="3600" dirty="0">
                <a:solidFill>
                  <a:srgbClr val="0070C0"/>
                </a:solidFill>
                <a:latin typeface="Arial Black" panose="020B0A04020102020204" pitchFamily="34" charset="0"/>
              </a:rPr>
              <a:t>Ребенок</a:t>
            </a:r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– </a:t>
            </a:r>
            <a:r>
              <a:rPr lang="ru-RU" sz="3100" dirty="0">
                <a:solidFill>
                  <a:srgbClr val="0070C0"/>
                </a:solidFill>
                <a:latin typeface="Arial Black" panose="020B0A04020102020204" pitchFamily="34" charset="0"/>
              </a:rPr>
              <a:t>лицо, не достигшее восемнадцатилетнего возраста (совершеннолетия)- (п.2.ст1. Закон РК «О правах ребенка в Республике Казахстан» от 8 августа 2002 года N 345).</a:t>
            </a:r>
          </a:p>
          <a:p>
            <a:pPr>
              <a:defRPr/>
            </a:pPr>
            <a:endParaRPr lang="ru-RU" sz="3200" b="1" dirty="0">
              <a:solidFill>
                <a:srgbClr val="0070C0"/>
              </a:solidFill>
              <a:latin typeface="Arial Black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9917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B5A9DC-A267-4E8B-B248-73263999C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64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solidFill>
                  <a:srgbClr val="7030A0"/>
                </a:solidFill>
                <a:latin typeface="Arial Black" panose="020B0A04020102020204" pitchFamily="34" charset="0"/>
              </a:rPr>
              <a:t>Международная история </a:t>
            </a:r>
            <a:br>
              <a:rPr lang="ru-RU" sz="3600" dirty="0">
                <a:solidFill>
                  <a:srgbClr val="7030A0"/>
                </a:solidFill>
                <a:latin typeface="Arial Black" panose="020B0A04020102020204" pitchFamily="34" charset="0"/>
              </a:rPr>
            </a:br>
            <a:r>
              <a:rPr lang="ru-RU" sz="3600" dirty="0">
                <a:solidFill>
                  <a:srgbClr val="7030A0"/>
                </a:solidFill>
                <a:latin typeface="Arial Black" panose="020B0A04020102020204" pitchFamily="34" charset="0"/>
              </a:rPr>
              <a:t>прав ребенка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DC117B-D115-4052-A8A0-86472993F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1550"/>
            <a:ext cx="10515600" cy="4864963"/>
          </a:xfrm>
        </p:spPr>
        <p:txBody>
          <a:bodyPr>
            <a:noAutofit/>
          </a:bodyPr>
          <a:lstStyle/>
          <a:p>
            <a:pPr algn="just"/>
            <a:r>
              <a:rPr lang="ru-RU" sz="1600" dirty="0">
                <a:solidFill>
                  <a:srgbClr val="7030A0"/>
                </a:solidFill>
                <a:latin typeface="Arial Black" panose="020B0A04020102020204" pitchFamily="34" charset="0"/>
              </a:rPr>
              <a:t>Декларация по правам ребенка (1923) </a:t>
            </a:r>
          </a:p>
          <a:p>
            <a:pPr algn="just"/>
            <a:r>
              <a:rPr lang="ru-RU" sz="1400" dirty="0">
                <a:solidFill>
                  <a:srgbClr val="7030A0"/>
                </a:solidFill>
                <a:latin typeface="Arial Black" panose="020B0A04020102020204" pitchFamily="34" charset="0"/>
              </a:rPr>
              <a:t>Всеобщая Декларация по Правам Человека (1948) </a:t>
            </a:r>
          </a:p>
          <a:p>
            <a:pPr algn="just"/>
            <a:r>
              <a:rPr lang="ru-RU" sz="1600" dirty="0">
                <a:solidFill>
                  <a:srgbClr val="7030A0"/>
                </a:solidFill>
                <a:latin typeface="Arial Black" panose="020B0A04020102020204" pitchFamily="34" charset="0"/>
              </a:rPr>
              <a:t>Декларация ООН по Правам Ребенка (1959) </a:t>
            </a:r>
          </a:p>
          <a:p>
            <a:pPr algn="just"/>
            <a:r>
              <a:rPr lang="ru-RU" sz="1400" dirty="0">
                <a:solidFill>
                  <a:srgbClr val="0070C0"/>
                </a:solidFill>
                <a:latin typeface="Arial Black" panose="020B0A04020102020204" pitchFamily="34" charset="0"/>
              </a:rPr>
              <a:t>Международная конвенция о ликвидации всех форм расовой дискриминации (1965) </a:t>
            </a:r>
          </a:p>
          <a:p>
            <a:pPr algn="just"/>
            <a:r>
              <a:rPr lang="ru-RU" sz="1400" dirty="0">
                <a:solidFill>
                  <a:srgbClr val="0070C0"/>
                </a:solidFill>
                <a:latin typeface="Arial Black" panose="020B0A04020102020204" pitchFamily="34" charset="0"/>
              </a:rPr>
              <a:t>Международный год ребенка – посвящен правам детей (1979) </a:t>
            </a:r>
          </a:p>
          <a:p>
            <a:pPr algn="just"/>
            <a:r>
              <a:rPr lang="ru-RU" sz="1400" dirty="0">
                <a:solidFill>
                  <a:srgbClr val="0070C0"/>
                </a:solidFill>
                <a:latin typeface="Arial Black" panose="020B0A04020102020204" pitchFamily="34" charset="0"/>
              </a:rPr>
              <a:t>Международный Пакт о Гражданских и Политических Правах (1966) </a:t>
            </a:r>
          </a:p>
          <a:p>
            <a:pPr algn="just"/>
            <a:r>
              <a:rPr lang="ru-RU" sz="1400" dirty="0">
                <a:solidFill>
                  <a:srgbClr val="0070C0"/>
                </a:solidFill>
                <a:latin typeface="Arial Black" panose="020B0A04020102020204" pitchFamily="34" charset="0"/>
              </a:rPr>
              <a:t>Международный Пакт о Экономических, Социальных и Культурных Правах (1966) </a:t>
            </a:r>
          </a:p>
          <a:p>
            <a:pPr algn="just"/>
            <a:r>
              <a:rPr lang="ru-RU" sz="1400" dirty="0">
                <a:solidFill>
                  <a:srgbClr val="0070C0"/>
                </a:solidFill>
                <a:latin typeface="Arial Black" panose="020B0A04020102020204" pitchFamily="34" charset="0"/>
              </a:rPr>
              <a:t>Конвенция по Искоренению Всех Форм Дискриминации Против Женщин (1979) </a:t>
            </a:r>
          </a:p>
          <a:p>
            <a:pPr algn="just"/>
            <a:r>
              <a:rPr lang="ru-RU" sz="1400" dirty="0">
                <a:solidFill>
                  <a:srgbClr val="0070C0"/>
                </a:solidFill>
                <a:latin typeface="Arial Black" panose="020B0A04020102020204" pitchFamily="34" charset="0"/>
              </a:rPr>
              <a:t>Конвенция Против Пыток и Других Жестоких, Бесчеловечных или Унижающих Достоинство Видов Обращения и Наказания (1984) </a:t>
            </a:r>
          </a:p>
          <a:p>
            <a:pPr algn="just"/>
            <a:r>
              <a:rPr lang="ru-RU" sz="1400" dirty="0">
                <a:solidFill>
                  <a:srgbClr val="0070C0"/>
                </a:solidFill>
                <a:latin typeface="Arial Black" panose="020B0A04020102020204" pitchFamily="34" charset="0"/>
              </a:rPr>
              <a:t>Пекинские Правила, “Минимальные стандартные правила ООН, касающиеся отправления правосудия в отношении несовершеннолетних” (приняты 29 ноября 1985 года) </a:t>
            </a:r>
          </a:p>
          <a:p>
            <a:pPr algn="just"/>
            <a:r>
              <a:rPr lang="ru-RU" sz="1400" dirty="0">
                <a:solidFill>
                  <a:srgbClr val="0070C0"/>
                </a:solidFill>
                <a:latin typeface="Arial Black" panose="020B0A04020102020204" pitchFamily="34" charset="0"/>
              </a:rPr>
              <a:t>Декларация Генеральной Ассамблеи ООН о социальных и правовых принципах, касающихся защиты и благополучия детей, особенно при передаче детей на воспитание и усыновление на национальном и международном уровне (1986) </a:t>
            </a:r>
          </a:p>
          <a:p>
            <a:pPr algn="just"/>
            <a:r>
              <a:rPr lang="ru-RU" sz="2000" dirty="0">
                <a:solidFill>
                  <a:srgbClr val="7030A0"/>
                </a:solidFill>
                <a:latin typeface="Arial Black" panose="020B0A04020102020204" pitchFamily="34" charset="0"/>
              </a:rPr>
              <a:t>Конвенция ООН о Правах Ребенка (1989) </a:t>
            </a:r>
          </a:p>
          <a:p>
            <a:pPr algn="just"/>
            <a:endParaRPr lang="ru-RU" sz="16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416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Windows\system32\config\systemprofile\Desktop\371531202bc95c90d8615513a3e8daf68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1797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split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8CB836-07E1-43B2-B907-B4534C730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7030A0"/>
                </a:solidFill>
                <a:latin typeface="Arial Black" panose="020B0A04020102020204" pitchFamily="34" charset="0"/>
              </a:rPr>
              <a:t>Конвенция ООН о правах ребенка: </a:t>
            </a:r>
            <a:r>
              <a:rPr lang="ru-RU" sz="2800" b="1" dirty="0">
                <a:solidFill>
                  <a:srgbClr val="7030A0"/>
                </a:solidFill>
                <a:latin typeface="Arial Black" panose="020B0A04020102020204" pitchFamily="34" charset="0"/>
              </a:rPr>
              <a:t>Восемь частей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3A3C7B-6159-48CE-9C92-E692D17E3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Комитет ООН по правам ребенка выделил среди 54 статей Конвенции восемь разделов: </a:t>
            </a:r>
          </a:p>
          <a:p>
            <a:pPr algn="just"/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Общие меры по реализации </a:t>
            </a:r>
          </a:p>
          <a:p>
            <a:pPr algn="just"/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Определение ребенка </a:t>
            </a:r>
          </a:p>
          <a:p>
            <a:pPr algn="just"/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Общие принципы </a:t>
            </a:r>
          </a:p>
          <a:p>
            <a:pPr algn="just"/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Гражданские права и свободы </a:t>
            </a:r>
          </a:p>
          <a:p>
            <a:pPr algn="just"/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Семейная среда и альтернативные формы воспитания</a:t>
            </a:r>
          </a:p>
          <a:p>
            <a:pPr algn="just"/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Основы здоровья и благосостояния </a:t>
            </a:r>
          </a:p>
          <a:p>
            <a:pPr algn="just"/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Образование, отдых и культурные мероприятия </a:t>
            </a:r>
          </a:p>
          <a:p>
            <a:pPr algn="just"/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Специальные меры защиты Конвенция ООН о правах ребенка</a:t>
            </a:r>
          </a:p>
        </p:txBody>
      </p:sp>
    </p:spTree>
    <p:extLst>
      <p:ext uri="{BB962C8B-B14F-4D97-AF65-F5344CB8AC3E}">
        <p14:creationId xmlns:p14="http://schemas.microsoft.com/office/powerpoint/2010/main" val="1946945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1573DE-EDA9-4D1D-93AA-88E1AA48D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95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7030A0"/>
                </a:solidFill>
                <a:latin typeface="Arial Black" panose="020B0A04020102020204" pitchFamily="34" charset="0"/>
              </a:rPr>
              <a:t>Конвенция ООН о правах ребенка: </a:t>
            </a:r>
            <a:br>
              <a:rPr lang="ru-RU" b="1" dirty="0">
                <a:solidFill>
                  <a:srgbClr val="7030A0"/>
                </a:solidFill>
                <a:latin typeface="Arial Black" panose="020B0A04020102020204" pitchFamily="34" charset="0"/>
              </a:rPr>
            </a:br>
            <a:r>
              <a:rPr lang="ru-RU" sz="3600" b="1" dirty="0">
                <a:solidFill>
                  <a:srgbClr val="7030A0"/>
                </a:solidFill>
                <a:latin typeface="Arial Black" panose="020B0A04020102020204" pitchFamily="34" charset="0"/>
              </a:rPr>
              <a:t>Основные принципы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77C013-B5D0-42BD-A427-8BC10CF9C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480" y="1384917"/>
            <a:ext cx="10590320" cy="48738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dirty="0">
                <a:solidFill>
                  <a:srgbClr val="0070C0"/>
                </a:solidFill>
                <a:latin typeface="Arial Black" panose="020B0A04020102020204" pitchFamily="34" charset="0"/>
              </a:rPr>
              <a:t>Недискриминация</a:t>
            </a:r>
            <a:r>
              <a:rPr lang="ru-RU" sz="1800" b="1" dirty="0">
                <a:solidFill>
                  <a:srgbClr val="0070C0"/>
                </a:solidFill>
                <a:latin typeface="Arial Black" panose="020B0A04020102020204" pitchFamily="34" charset="0"/>
              </a:rPr>
              <a:t> (ст. 2) </a:t>
            </a:r>
          </a:p>
          <a:p>
            <a:pPr algn="just"/>
            <a:r>
              <a:rPr lang="ru-RU" sz="1800" dirty="0">
                <a:solidFill>
                  <a:srgbClr val="0070C0"/>
                </a:solidFill>
                <a:latin typeface="Arial Black" panose="020B0A04020102020204" pitchFamily="34" charset="0"/>
              </a:rPr>
              <a:t>Государства-участники уважают и обеспечивают все права, предусмотренные настоящей Конвенцией, за каждым ребенком, находящимся в пределах их юрисдикции, без какой-либо дискриминации. </a:t>
            </a:r>
          </a:p>
          <a:p>
            <a:pPr marL="0" indent="0">
              <a:buNone/>
            </a:pPr>
            <a:r>
              <a:rPr lang="ru-RU" sz="2000" b="1" dirty="0">
                <a:solidFill>
                  <a:srgbClr val="0070C0"/>
                </a:solidFill>
                <a:latin typeface="Arial Black" panose="020B0A04020102020204" pitchFamily="34" charset="0"/>
              </a:rPr>
              <a:t>Наилучшее обеспечение интересов ребенка </a:t>
            </a:r>
            <a:r>
              <a:rPr lang="ru-RU" sz="1800" b="1" dirty="0">
                <a:solidFill>
                  <a:srgbClr val="0070C0"/>
                </a:solidFill>
                <a:latin typeface="Arial Black" panose="020B0A04020102020204" pitchFamily="34" charset="0"/>
              </a:rPr>
              <a:t>(ст. 3)</a:t>
            </a:r>
          </a:p>
          <a:p>
            <a:pPr algn="just"/>
            <a:r>
              <a:rPr lang="ru-RU" sz="1800" dirty="0">
                <a:solidFill>
                  <a:srgbClr val="0070C0"/>
                </a:solidFill>
                <a:latin typeface="Arial Black" panose="020B0A04020102020204" pitchFamily="34" charset="0"/>
              </a:rPr>
              <a:t>Во всех действиях в отношении детей первоочередное внимание уделяется наилучшему обеспечению интересов ребенка. 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rgbClr val="0070C0"/>
                </a:solidFill>
                <a:latin typeface="Arial Black" panose="020B0A04020102020204" pitchFamily="34" charset="0"/>
              </a:rPr>
              <a:t>Право на жизнь и развитие </a:t>
            </a:r>
            <a:r>
              <a:rPr lang="ru-RU" sz="1800" b="1" dirty="0">
                <a:solidFill>
                  <a:srgbClr val="0070C0"/>
                </a:solidFill>
                <a:latin typeface="Arial Black" panose="020B0A04020102020204" pitchFamily="34" charset="0"/>
              </a:rPr>
              <a:t>(ст. 6) </a:t>
            </a:r>
          </a:p>
          <a:p>
            <a:pPr algn="just"/>
            <a:r>
              <a:rPr lang="ru-RU" sz="1800" dirty="0">
                <a:solidFill>
                  <a:srgbClr val="0070C0"/>
                </a:solidFill>
                <a:latin typeface="Arial Black" panose="020B0A04020102020204" pitchFamily="34" charset="0"/>
              </a:rPr>
              <a:t>Каждый ребенок имеет неотъемлемое право на жизнь, выживание и здоровое развитие. 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rgbClr val="0070C0"/>
                </a:solidFill>
                <a:latin typeface="Arial Black" panose="020B0A04020102020204" pitchFamily="34" charset="0"/>
              </a:rPr>
              <a:t>Участие </a:t>
            </a:r>
            <a:r>
              <a:rPr lang="ru-RU" sz="1800" b="1" dirty="0">
                <a:solidFill>
                  <a:srgbClr val="0070C0"/>
                </a:solidFill>
                <a:latin typeface="Arial Black" panose="020B0A04020102020204" pitchFamily="34" charset="0"/>
              </a:rPr>
              <a:t>(ст. 12) </a:t>
            </a:r>
          </a:p>
          <a:p>
            <a:pPr algn="just"/>
            <a:r>
              <a:rPr lang="ru-RU" sz="1800" dirty="0">
                <a:solidFill>
                  <a:srgbClr val="0070C0"/>
                </a:solidFill>
                <a:latin typeface="Arial Black" panose="020B0A04020102020204" pitchFamily="34" charset="0"/>
              </a:rPr>
              <a:t>Государства-участники обеспечивают ребенку, способному сформулировать свои собственные взгляды, право свободно выражать эти взгляды по всем вопросам, затрагивающим ребенка, причем взглядам ребенка уделяется должное внимание в соответствии с возрастом и зрелостью ребенка. </a:t>
            </a:r>
          </a:p>
        </p:txBody>
      </p:sp>
    </p:spTree>
    <p:extLst>
      <p:ext uri="{BB962C8B-B14F-4D97-AF65-F5344CB8AC3E}">
        <p14:creationId xmlns:p14="http://schemas.microsoft.com/office/powerpoint/2010/main" val="286816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Oval 4">
            <a:extLst>
              <a:ext uri="{FF2B5EF4-FFF2-40B4-BE49-F238E27FC236}">
                <a16:creationId xmlns:a16="http://schemas.microsoft.com/office/drawing/2014/main" id="{6F0C3C2F-41AF-469D-BE9E-E6359DFE7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9238" y="6308725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6085" name="Oval 5">
            <a:extLst>
              <a:ext uri="{FF2B5EF4-FFF2-40B4-BE49-F238E27FC236}">
                <a16:creationId xmlns:a16="http://schemas.microsoft.com/office/drawing/2014/main" id="{E82586B0-3467-4356-9719-6FCE4E7CC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2038" y="2133600"/>
            <a:ext cx="1871662" cy="1657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dirty="0"/>
              <a:t>Конвенция</a:t>
            </a:r>
          </a:p>
          <a:p>
            <a:pPr algn="ctr"/>
            <a:r>
              <a:rPr lang="ru-RU" altLang="ru-RU" dirty="0"/>
              <a:t>о правах </a:t>
            </a:r>
          </a:p>
          <a:p>
            <a:pPr algn="ctr"/>
            <a:r>
              <a:rPr lang="ru-RU" altLang="ru-RU" dirty="0"/>
              <a:t>ребенка</a:t>
            </a:r>
          </a:p>
        </p:txBody>
      </p:sp>
      <p:sp>
        <p:nvSpPr>
          <p:cNvPr id="46097" name="Text Box 17">
            <a:extLst>
              <a:ext uri="{FF2B5EF4-FFF2-40B4-BE49-F238E27FC236}">
                <a16:creationId xmlns:a16="http://schemas.microsoft.com/office/drawing/2014/main" id="{20467463-98F9-4264-9B27-A722E30B9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2713" y="20812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ru-RU"/>
          </a:p>
        </p:txBody>
      </p:sp>
      <p:sp>
        <p:nvSpPr>
          <p:cNvPr id="46098" name="AutoShape 18">
            <a:extLst>
              <a:ext uri="{FF2B5EF4-FFF2-40B4-BE49-F238E27FC236}">
                <a16:creationId xmlns:a16="http://schemas.microsoft.com/office/drawing/2014/main" id="{6940E977-039F-4418-88E9-AA1AA1B77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088" y="333375"/>
            <a:ext cx="1943100" cy="1366838"/>
          </a:xfrm>
          <a:prstGeom prst="cloudCallout">
            <a:avLst>
              <a:gd name="adj1" fmla="val 99264"/>
              <a:gd name="adj2" fmla="val 7578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200" dirty="0"/>
              <a:t>Никто и никогда</a:t>
            </a:r>
          </a:p>
          <a:p>
            <a:pPr algn="ctr"/>
            <a:r>
              <a:rPr lang="ru-RU" altLang="ru-RU" sz="1200" dirty="0"/>
              <a:t>не смеет оскорблять и мучить ребенка</a:t>
            </a:r>
          </a:p>
        </p:txBody>
      </p:sp>
      <p:sp>
        <p:nvSpPr>
          <p:cNvPr id="46099" name="AutoShape 19">
            <a:extLst>
              <a:ext uri="{FF2B5EF4-FFF2-40B4-BE49-F238E27FC236}">
                <a16:creationId xmlns:a16="http://schemas.microsoft.com/office/drawing/2014/main" id="{2DEBF515-7B4A-44CB-B1C1-0C145E891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4" y="3789364"/>
            <a:ext cx="2016125" cy="1368425"/>
          </a:xfrm>
          <a:prstGeom prst="cloudCallout">
            <a:avLst>
              <a:gd name="adj1" fmla="val 101968"/>
              <a:gd name="adj2" fmla="val -4419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200"/>
              <a:t>Ребенок имеет право на своё собственное мнение</a:t>
            </a:r>
          </a:p>
        </p:txBody>
      </p:sp>
      <p:sp>
        <p:nvSpPr>
          <p:cNvPr id="46101" name="AutoShape 21">
            <a:extLst>
              <a:ext uri="{FF2B5EF4-FFF2-40B4-BE49-F238E27FC236}">
                <a16:creationId xmlns:a16="http://schemas.microsoft.com/office/drawing/2014/main" id="{C29C2A68-ECA8-4735-ADCA-1807BA17E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5863" y="333376"/>
            <a:ext cx="2305050" cy="1439863"/>
          </a:xfrm>
          <a:prstGeom prst="cloudCallout">
            <a:avLst>
              <a:gd name="adj1" fmla="val -101310"/>
              <a:gd name="adj2" fmla="val 7425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200"/>
              <a:t>Государство должно заботиться о ребёнке, который остался без родителей</a:t>
            </a:r>
          </a:p>
        </p:txBody>
      </p:sp>
      <p:sp>
        <p:nvSpPr>
          <p:cNvPr id="46102" name="AutoShape 22">
            <a:extLst>
              <a:ext uri="{FF2B5EF4-FFF2-40B4-BE49-F238E27FC236}">
                <a16:creationId xmlns:a16="http://schemas.microsoft.com/office/drawing/2014/main" id="{E0797018-465F-4BC5-8FC0-2160E5A90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7664" y="2060576"/>
            <a:ext cx="2160587" cy="1439863"/>
          </a:xfrm>
          <a:prstGeom prst="cloudCallout">
            <a:avLst>
              <a:gd name="adj1" fmla="val -98495"/>
              <a:gd name="adj2" fmla="val 1538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200"/>
              <a:t>Ребенок не отвечает за провинность родителей, чтобы они ни совершили </a:t>
            </a:r>
          </a:p>
        </p:txBody>
      </p:sp>
      <p:sp>
        <p:nvSpPr>
          <p:cNvPr id="46103" name="AutoShape 23">
            <a:extLst>
              <a:ext uri="{FF2B5EF4-FFF2-40B4-BE49-F238E27FC236}">
                <a16:creationId xmlns:a16="http://schemas.microsoft.com/office/drawing/2014/main" id="{51B66EB9-CD38-4011-B059-88CAB5266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989139"/>
            <a:ext cx="1909763" cy="1368425"/>
          </a:xfrm>
          <a:prstGeom prst="cloudCallout">
            <a:avLst>
              <a:gd name="adj1" fmla="val 120491"/>
              <a:gd name="adj2" fmla="val 2041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200"/>
              <a:t>Ребенок не  обязан быть «как все»</a:t>
            </a:r>
          </a:p>
        </p:txBody>
      </p:sp>
      <p:sp>
        <p:nvSpPr>
          <p:cNvPr id="46104" name="AutoShape 24">
            <a:extLst>
              <a:ext uri="{FF2B5EF4-FFF2-40B4-BE49-F238E27FC236}">
                <a16:creationId xmlns:a16="http://schemas.microsoft.com/office/drawing/2014/main" id="{20513F9B-F7B2-439A-920D-AD051E071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3563" y="4149725"/>
            <a:ext cx="1871662" cy="1295400"/>
          </a:xfrm>
          <a:prstGeom prst="cloudCallout">
            <a:avLst>
              <a:gd name="adj1" fmla="val -158481"/>
              <a:gd name="adj2" fmla="val -7634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200" dirty="0"/>
              <a:t>Никого нельзя наказывать без суда</a:t>
            </a:r>
          </a:p>
        </p:txBody>
      </p:sp>
      <p:sp>
        <p:nvSpPr>
          <p:cNvPr id="46105" name="AutoShape 25">
            <a:extLst>
              <a:ext uri="{FF2B5EF4-FFF2-40B4-BE49-F238E27FC236}">
                <a16:creationId xmlns:a16="http://schemas.microsoft.com/office/drawing/2014/main" id="{44C19D99-7D85-484C-AF3E-31BF7DCE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6139" y="5084763"/>
            <a:ext cx="2232025" cy="1295400"/>
          </a:xfrm>
          <a:prstGeom prst="cloudCallout">
            <a:avLst>
              <a:gd name="adj1" fmla="val 2847"/>
              <a:gd name="adj2" fmla="val -13382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200"/>
              <a:t>Никто не имеет права читать чужие письма</a:t>
            </a:r>
          </a:p>
        </p:txBody>
      </p:sp>
      <p:sp>
        <p:nvSpPr>
          <p:cNvPr id="46106" name="AutoShape 26">
            <a:extLst>
              <a:ext uri="{FF2B5EF4-FFF2-40B4-BE49-F238E27FC236}">
                <a16:creationId xmlns:a16="http://schemas.microsoft.com/office/drawing/2014/main" id="{6E027984-195E-475A-9646-B4BBA6CA5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6138" y="188913"/>
            <a:ext cx="2159000" cy="1008062"/>
          </a:xfrm>
          <a:prstGeom prst="cloudCallout">
            <a:avLst>
              <a:gd name="adj1" fmla="val 9778"/>
              <a:gd name="adj2" fmla="val 13251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200" dirty="0"/>
              <a:t>Больному ребенку должна быть обеспечена достойная жизнь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3ADECC-6487-4BBD-9FA2-E40B7B3AF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altLang="ru-RU" sz="3600" dirty="0">
                <a:solidFill>
                  <a:srgbClr val="7030A0"/>
                </a:solidFill>
                <a:latin typeface="Arial Black" panose="020B0A04020102020204" pitchFamily="34" charset="0"/>
              </a:rPr>
              <a:t>Выписка из закона </a:t>
            </a:r>
            <a:br>
              <a:rPr lang="ru-RU" altLang="ru-RU" sz="3600" dirty="0">
                <a:solidFill>
                  <a:srgbClr val="7030A0"/>
                </a:solidFill>
                <a:latin typeface="Arial Black" panose="020B0A04020102020204" pitchFamily="34" charset="0"/>
              </a:rPr>
            </a:br>
            <a:r>
              <a:rPr lang="ru-RU" altLang="ru-RU" sz="3600" dirty="0">
                <a:solidFill>
                  <a:srgbClr val="7030A0"/>
                </a:solidFill>
                <a:latin typeface="Arial Black" panose="020B0A04020102020204" pitchFamily="34" charset="0"/>
              </a:rPr>
              <a:t>«О правах ребенка в РК» от 08.08.002 г.</a:t>
            </a:r>
            <a:br>
              <a:rPr lang="ru-RU" altLang="ru-RU" sz="3600" dirty="0">
                <a:solidFill>
                  <a:srgbClr val="7030A0"/>
                </a:solidFill>
                <a:latin typeface="Arial Black" panose="020B0A04020102020204" pitchFamily="34" charset="0"/>
              </a:rPr>
            </a:br>
            <a:endParaRPr lang="ru-RU" sz="3600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4ADBC5-AF86-4FB1-8234-06A33EEB4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2672"/>
            <a:ext cx="10515600" cy="477429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 dirty="0"/>
              <a:t> </a:t>
            </a:r>
          </a:p>
          <a:p>
            <a:pPr algn="just">
              <a:lnSpc>
                <a:spcPct val="90000"/>
              </a:lnSpc>
            </a:pPr>
            <a:r>
              <a:rPr lang="ru-RU" altLang="ru-RU" sz="2800" dirty="0">
                <a:solidFill>
                  <a:srgbClr val="0070C0"/>
                </a:solidFill>
                <a:latin typeface="Arial Black" panose="020B0A04020102020204" pitchFamily="34" charset="0"/>
              </a:rPr>
              <a:t>Право ребенка на жизнь, личную свободу, неприкосновенность достоинства в частной жизни.</a:t>
            </a:r>
          </a:p>
          <a:p>
            <a:pPr>
              <a:lnSpc>
                <a:spcPct val="90000"/>
              </a:lnSpc>
            </a:pPr>
            <a:r>
              <a:rPr lang="ru-RU" altLang="ru-RU" sz="2800" dirty="0">
                <a:solidFill>
                  <a:srgbClr val="0070C0"/>
                </a:solidFill>
                <a:latin typeface="Arial Black" panose="020B0A04020102020204" pitchFamily="34" charset="0"/>
              </a:rPr>
              <a:t>Право ребенка на охрану здоровья.</a:t>
            </a:r>
          </a:p>
          <a:p>
            <a:pPr>
              <a:lnSpc>
                <a:spcPct val="90000"/>
              </a:lnSpc>
            </a:pPr>
            <a:r>
              <a:rPr lang="ru-RU" altLang="ru-RU" sz="2800" dirty="0">
                <a:solidFill>
                  <a:srgbClr val="0070C0"/>
                </a:solidFill>
                <a:latin typeface="Arial Black" panose="020B0A04020102020204" pitchFamily="34" charset="0"/>
              </a:rPr>
              <a:t>Право ребенка на индивидуальность и ее сохранение.</a:t>
            </a:r>
          </a:p>
          <a:p>
            <a:pPr>
              <a:lnSpc>
                <a:spcPct val="90000"/>
              </a:lnSpc>
            </a:pPr>
            <a:r>
              <a:rPr lang="ru-RU" altLang="ru-RU" sz="2800" dirty="0">
                <a:solidFill>
                  <a:srgbClr val="0070C0"/>
                </a:solidFill>
                <a:latin typeface="Arial Black" panose="020B0A04020102020204" pitchFamily="34" charset="0"/>
              </a:rPr>
              <a:t>Право ребенка на свободу слова и совести, информацию и участие в общественной жизни.</a:t>
            </a:r>
          </a:p>
          <a:p>
            <a:pPr>
              <a:lnSpc>
                <a:spcPct val="90000"/>
              </a:lnSpc>
            </a:pPr>
            <a:r>
              <a:rPr lang="ru-RU" altLang="ru-RU" sz="2800" dirty="0">
                <a:solidFill>
                  <a:srgbClr val="0070C0"/>
                </a:solidFill>
                <a:latin typeface="Arial Black" panose="020B0A04020102020204" pitchFamily="34" charset="0"/>
              </a:rPr>
              <a:t>Имущественные права ребенка.</a:t>
            </a:r>
          </a:p>
          <a:p>
            <a:pPr>
              <a:lnSpc>
                <a:spcPct val="90000"/>
              </a:lnSpc>
            </a:pPr>
            <a:r>
              <a:rPr lang="ru-RU" altLang="ru-RU" sz="2800" dirty="0">
                <a:solidFill>
                  <a:srgbClr val="0070C0"/>
                </a:solidFill>
                <a:latin typeface="Arial Black" panose="020B0A04020102020204" pitchFamily="34" charset="0"/>
              </a:rPr>
              <a:t>Право ребенка на жилище.</a:t>
            </a:r>
          </a:p>
          <a:p>
            <a:pPr>
              <a:lnSpc>
                <a:spcPct val="90000"/>
              </a:lnSpc>
            </a:pPr>
            <a:r>
              <a:rPr lang="ru-RU" altLang="ru-RU" sz="2800" dirty="0">
                <a:solidFill>
                  <a:srgbClr val="0070C0"/>
                </a:solidFill>
                <a:latin typeface="Arial Black" panose="020B0A04020102020204" pitchFamily="34" charset="0"/>
              </a:rPr>
              <a:t>Право ребенка на образование.</a:t>
            </a:r>
          </a:p>
          <a:p>
            <a:pPr>
              <a:lnSpc>
                <a:spcPct val="90000"/>
              </a:lnSpc>
            </a:pPr>
            <a:r>
              <a:rPr lang="ru-RU" altLang="ru-RU" sz="2800" dirty="0">
                <a:solidFill>
                  <a:srgbClr val="0070C0"/>
                </a:solidFill>
                <a:latin typeface="Arial Black" panose="020B0A04020102020204" pitchFamily="34" charset="0"/>
              </a:rPr>
              <a:t>Право ребенка на свободу труда.</a:t>
            </a:r>
          </a:p>
          <a:p>
            <a:pPr>
              <a:lnSpc>
                <a:spcPct val="90000"/>
              </a:lnSpc>
            </a:pPr>
            <a:r>
              <a:rPr lang="ru-RU" altLang="ru-RU" sz="2800" dirty="0">
                <a:solidFill>
                  <a:srgbClr val="0070C0"/>
                </a:solidFill>
                <a:latin typeface="Arial Black" panose="020B0A04020102020204" pitchFamily="34" charset="0"/>
              </a:rPr>
              <a:t>Право ребенка на государственную помощь.</a:t>
            </a:r>
          </a:p>
          <a:p>
            <a:pPr>
              <a:lnSpc>
                <a:spcPct val="90000"/>
              </a:lnSpc>
            </a:pPr>
            <a:r>
              <a:rPr lang="ru-RU" altLang="ru-RU" sz="2800" dirty="0">
                <a:solidFill>
                  <a:srgbClr val="0070C0"/>
                </a:solidFill>
                <a:latin typeface="Arial Black" panose="020B0A04020102020204" pitchFamily="34" charset="0"/>
              </a:rPr>
              <a:t>Право ребенка на отдых и досуг.</a:t>
            </a:r>
          </a:p>
          <a:p>
            <a:pPr>
              <a:lnSpc>
                <a:spcPct val="90000"/>
              </a:lnSpc>
            </a:pPr>
            <a:r>
              <a:rPr lang="ru-RU" altLang="ru-RU" sz="2800" dirty="0">
                <a:solidFill>
                  <a:srgbClr val="0070C0"/>
                </a:solidFill>
                <a:latin typeface="Arial Black" panose="020B0A04020102020204" pitchFamily="34" charset="0"/>
              </a:rPr>
              <a:t>Право ребенка жить и воспитываться в семье.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9468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3ECF5A-3E84-4F78-BAEF-E1151CD24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7030A0"/>
                </a:solidFill>
                <a:latin typeface="Arial Black" panose="020B0A04020102020204" pitchFamily="34" charset="0"/>
              </a:rPr>
              <a:t>Какие права относят к естественным, прирождённым, неотчуждаемым правам человека?</a:t>
            </a:r>
            <a:endParaRPr lang="ru-RU" sz="3600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F2B40A-314D-41EC-B2AC-569C6AC61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ru-RU" sz="3200" dirty="0">
                <a:solidFill>
                  <a:srgbClr val="0070C0"/>
                </a:solidFill>
                <a:latin typeface="Arial Black" panose="020B0A04020102020204" pitchFamily="34" charset="0"/>
              </a:rPr>
              <a:t>Право на жизнь и всё то, что способствует сохранению и развитию жизни.</a:t>
            </a:r>
          </a:p>
          <a:p>
            <a:pPr>
              <a:defRPr/>
            </a:pPr>
            <a:r>
              <a:rPr lang="ru-RU" sz="3200" dirty="0">
                <a:solidFill>
                  <a:srgbClr val="0070C0"/>
                </a:solidFill>
                <a:latin typeface="Arial Black" panose="020B0A04020102020204" pitchFamily="34" charset="0"/>
              </a:rPr>
              <a:t>Право на неприкосновенность личности.</a:t>
            </a:r>
          </a:p>
          <a:p>
            <a:pPr>
              <a:defRPr/>
            </a:pPr>
            <a:r>
              <a:rPr lang="ru-RU" sz="3200" dirty="0">
                <a:solidFill>
                  <a:srgbClr val="0070C0"/>
                </a:solidFill>
                <a:latin typeface="Arial Black" panose="020B0A04020102020204" pitchFamily="34" charset="0"/>
              </a:rPr>
              <a:t>Право на собственность.</a:t>
            </a:r>
          </a:p>
          <a:p>
            <a:pPr algn="just">
              <a:defRPr/>
            </a:pPr>
            <a:r>
              <a:rPr lang="ru-RU" sz="3200" dirty="0">
                <a:solidFill>
                  <a:srgbClr val="0070C0"/>
                </a:solidFill>
                <a:latin typeface="Arial Black" panose="020B0A04020102020204" pitchFamily="34" charset="0"/>
              </a:rPr>
              <a:t>Право на свободу мысли, слова, передвижения.</a:t>
            </a:r>
          </a:p>
          <a:p>
            <a:pPr>
              <a:defRPr/>
            </a:pPr>
            <a:r>
              <a:rPr lang="ru-RU" sz="3200" dirty="0">
                <a:solidFill>
                  <a:srgbClr val="0070C0"/>
                </a:solidFill>
                <a:latin typeface="Arial Black" panose="020B0A04020102020204" pitchFamily="34" charset="0"/>
              </a:rPr>
              <a:t>Избирательное право.</a:t>
            </a:r>
          </a:p>
        </p:txBody>
      </p:sp>
    </p:spTree>
    <p:extLst>
      <p:ext uri="{BB962C8B-B14F-4D97-AF65-F5344CB8AC3E}">
        <p14:creationId xmlns:p14="http://schemas.microsoft.com/office/powerpoint/2010/main" val="26940259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1140</Words>
  <Application>Microsoft Office PowerPoint</Application>
  <PresentationFormat>Широкоэкранный</PresentationFormat>
  <Paragraphs>106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Arial Black</vt:lpstr>
      <vt:lpstr>Calibri</vt:lpstr>
      <vt:lpstr>Calibri Light</vt:lpstr>
      <vt:lpstr>Times New Roman</vt:lpstr>
      <vt:lpstr>Wingdings</vt:lpstr>
      <vt:lpstr>Тема Office</vt:lpstr>
      <vt:lpstr> </vt:lpstr>
      <vt:lpstr>Счастливое детство начинается с осознания и защиты его прав. Это основа, на которой строится крепкое общество.</vt:lpstr>
      <vt:lpstr>Международная история  прав ребенка </vt:lpstr>
      <vt:lpstr>Презентация PowerPoint</vt:lpstr>
      <vt:lpstr>Конвенция ООН о правах ребенка: Восемь частей</vt:lpstr>
      <vt:lpstr>Конвенция ООН о правах ребенка:  Основные принципы</vt:lpstr>
      <vt:lpstr>Презентация PowerPoint</vt:lpstr>
      <vt:lpstr>Выписка из закона  «О правах ребенка в РК» от 08.08.002 г. </vt:lpstr>
      <vt:lpstr>Какие права относят к естественным, прирождённым, неотчуждаемым правам человека?</vt:lpstr>
      <vt:lpstr>Как защитить права ребенка?</vt:lpstr>
      <vt:lpstr> Помни о своих правах  и обязанностях! </vt:lpstr>
      <vt:lpstr> О правах ребенка в Республике Казахстан Закон РК от 8 августа 2002 года N 345 </vt:lpstr>
      <vt:lpstr>Помните!</vt:lpstr>
      <vt:lpstr>Помните!</vt:lpstr>
      <vt:lpstr>Помните!</vt:lpstr>
      <vt:lpstr>Дорогие  ребята!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195</cp:revision>
  <dcterms:created xsi:type="dcterms:W3CDTF">2023-01-24T09:40:40Z</dcterms:created>
  <dcterms:modified xsi:type="dcterms:W3CDTF">2023-12-04T05:30:35Z</dcterms:modified>
</cp:coreProperties>
</file>