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9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4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98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64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83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2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71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606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488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185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3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25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10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6179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869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1979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510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867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524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0126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7241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36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434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6805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418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328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72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02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725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9063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640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689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3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981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4104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1102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256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9127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2011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2689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171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75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865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2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5199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176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599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924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5452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02316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3798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4061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403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3528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708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617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8691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002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826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29181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730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894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1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18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4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7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7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8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9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6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06.10.2023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96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3.wmf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illustration_cartoon_girl_B10-PSD-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14678" y="3143248"/>
            <a:ext cx="564360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/>
                <a:ea typeface="Times New Roman"/>
              </a:rPr>
              <a:t>«Развитие речевого дыхания у детей с ООП»</a:t>
            </a:r>
          </a:p>
          <a:p>
            <a:pPr algn="ctr">
              <a:spcAft>
                <a:spcPts val="0"/>
              </a:spcAft>
            </a:pPr>
            <a:endParaRPr lang="ru-RU" sz="3200" b="1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/>
                <a:ea typeface="Times New Roman"/>
              </a:rPr>
              <a:t>Учитель-логопед: </a:t>
            </a:r>
            <a:r>
              <a:rPr lang="ru-RU" sz="2800" b="1" dirty="0" err="1" smtClean="0">
                <a:effectLst/>
                <a:latin typeface="Times New Roman"/>
                <a:ea typeface="Times New Roman"/>
              </a:rPr>
              <a:t>Креккер</a:t>
            </a:r>
            <a:r>
              <a:rPr lang="ru-RU" sz="2800" b="1" dirty="0" smtClean="0">
                <a:effectLst/>
                <a:latin typeface="Times New Roman"/>
                <a:ea typeface="Times New Roman"/>
              </a:rPr>
              <a:t> Т.Е.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565383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928926" y="571480"/>
            <a:ext cx="58579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Регулярные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 дыхательной  гимнастикой  способствуют  воспитанию  правильного  речевого  дыхания  с  удлиненным  постепенным  вдохом, профилактике  болезней  дыхательных  путей.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Documents and Settings\Admin\Рабочий стол\a9676be5a59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3500438"/>
            <a:ext cx="2224575" cy="271464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0034" y="3357562"/>
            <a:ext cx="578647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4F81BD">
                    <a:lumMod val="50000"/>
                  </a:srgbClr>
                </a:solidFill>
              </a:rPr>
              <a:t>  </a:t>
            </a:r>
            <a:r>
              <a:rPr lang="ru-RU" sz="2800" dirty="0" smtClean="0">
                <a:solidFill>
                  <a:srgbClr val="4F81BD">
                    <a:lumMod val="50000"/>
                  </a:srgbClr>
                </a:solidFill>
              </a:rPr>
              <a:t>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носовое  дыхание  способствует  тренировке  дыхательной  мускулатуры, улучшает  местное  и  мозговое  кровообращение, препятствует  разрастанию  аденоидов, предохраняет  от  переохлаждения.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Documents and Settings\Admin\Рабочий стол\J023273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785926"/>
            <a:ext cx="1500198" cy="16541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1814962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00430" y="714356"/>
            <a:ext cx="52864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   </a:t>
            </a:r>
            <a:r>
              <a:rPr lang="ru-RU" sz="2800" dirty="0" smtClean="0">
                <a:solidFill>
                  <a:srgbClr val="1F497D">
                    <a:lumMod val="50000"/>
                  </a:srgbClr>
                </a:solidFill>
              </a:rPr>
              <a:t>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дыхательным  упражнениям  необходимо  уделять  особое  внимание.</a:t>
            </a:r>
          </a:p>
          <a:p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     </a:t>
            </a:r>
            <a:endParaRPr lang="ru-RU" sz="2800" dirty="0">
              <a:solidFill>
                <a:srgbClr val="1F497D">
                  <a:lumMod val="50000"/>
                </a:srgbClr>
              </a:solidFill>
            </a:endParaRPr>
          </a:p>
        </p:txBody>
      </p:sp>
      <p:pic>
        <p:nvPicPr>
          <p:cNvPr id="2050" name="Picture 2" descr="C:\Documents and Settings\Admin\Рабочий стол\post-78454-12339285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357298"/>
            <a:ext cx="2786082" cy="2643182"/>
          </a:xfrm>
          <a:prstGeom prst="rect">
            <a:avLst/>
          </a:prstGeom>
          <a:noFill/>
        </p:spPr>
      </p:pic>
      <p:pic>
        <p:nvPicPr>
          <p:cNvPr id="7170" name="Picture 2" descr="C:\Documents and Settings\Admin\Рабочий стол\post-373610-131039763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428868"/>
            <a:ext cx="1571636" cy="164307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4357694"/>
            <a:ext cx="792958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1F497D">
                    <a:lumMod val="75000"/>
                  </a:srgbClr>
                </a:solidFill>
              </a:rPr>
              <a:t>  </a:t>
            </a:r>
            <a:r>
              <a:rPr lang="ru-RU" sz="2800" dirty="0" smtClean="0">
                <a:solidFill>
                  <a:srgbClr val="1F497D">
                    <a:lumMod val="75000"/>
                  </a:srgbClr>
                </a:solidFill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 речевое  дыхание – основа  для  нормального  звукопроизношения, речи  в  целом.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 звуки  требуют  энергичного  сильного  выдоха, сильной  воздушной  струи.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843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748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00430" y="714356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1F497D">
                    <a:lumMod val="50000"/>
                  </a:srgbClr>
                </a:solidFill>
              </a:rPr>
              <a:t>     </a:t>
            </a:r>
            <a:endParaRPr lang="ru-RU" sz="2800" dirty="0">
              <a:solidFill>
                <a:srgbClr val="1F497D">
                  <a:lumMod val="50000"/>
                </a:srgbClr>
              </a:solidFill>
            </a:endParaRPr>
          </a:p>
        </p:txBody>
      </p:sp>
      <p:pic>
        <p:nvPicPr>
          <p:cNvPr id="2050" name="Picture 2" descr="C:\Documents and Settings\Admin\Рабочий стол\post-78454-123392857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560" y="2702044"/>
            <a:ext cx="2786082" cy="2643182"/>
          </a:xfrm>
          <a:prstGeom prst="rect">
            <a:avLst/>
          </a:prstGeom>
          <a:noFill/>
        </p:spPr>
      </p:pic>
      <p:pic>
        <p:nvPicPr>
          <p:cNvPr id="7170" name="Picture 2" descr="C:\Documents and Settings\Admin\Рабочий стол\post-373610-131039763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72298" y="2714620"/>
            <a:ext cx="1571636" cy="164307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14348" y="4357694"/>
            <a:ext cx="7929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1F497D">
                    <a:lumMod val="75000"/>
                  </a:srgbClr>
                </a:solidFill>
              </a:rPr>
              <a:t>  </a:t>
            </a:r>
            <a:r>
              <a:rPr lang="ru-RU" sz="2800" dirty="0" smtClean="0">
                <a:solidFill>
                  <a:srgbClr val="1F497D">
                    <a:lumMod val="75000"/>
                  </a:srgbClr>
                </a:solidFill>
              </a:rPr>
              <a:t>         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62897"/>
            <a:ext cx="792958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Давайте поиграем.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1.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«Дуть на бумажную салфетку».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 Можно вырезать из салфетки стрекоз или бабочек. 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2.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«Сдувать с ладошки кусочек ватки».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3.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«Футбол».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 Для этого берется шарик от </a:t>
            </a:r>
            <a:r>
              <a:rPr lang="ru-RU" sz="2200" dirty="0" err="1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пинг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 – </a:t>
            </a:r>
            <a:r>
              <a:rPr lang="ru-RU" sz="2200" dirty="0" err="1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понга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 и ребенок должен «загнать» (подуть) шарик в ворота (в свои ладони, выставленные перед собой). Игра проводится за столом. 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                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717032"/>
            <a:ext cx="8614852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4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«Задуть свечу».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5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«Подуть на бумажный кораблик в воде».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 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6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«Дуть на горячий чай»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(из цветной бумаги </a:t>
            </a:r>
            <a:endParaRPr lang="ru-RU" sz="2200" dirty="0" smtClean="0">
              <a:solidFill>
                <a:prstClr val="black"/>
              </a:solidFill>
              <a:latin typeface="Times New Roman"/>
              <a:ea typeface="Times New Roman"/>
              <a:cs typeface="+mj-cs"/>
            </a:endParaRPr>
          </a:p>
          <a:p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к</a:t>
            </a:r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расивые чашки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, верху чашки белые тонкие полоски – пар).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7.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«Лети бабочка»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(яркие бумажные бабочки на нитке).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8.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«Летите птички»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(разноцветные птички, сложенные </a:t>
            </a:r>
            <a:endParaRPr lang="ru-RU" sz="2200" dirty="0" smtClean="0">
              <a:solidFill>
                <a:prstClr val="black"/>
              </a:solidFill>
              <a:latin typeface="Times New Roman"/>
              <a:ea typeface="Times New Roman"/>
              <a:cs typeface="+mj-cs"/>
            </a:endParaRPr>
          </a:p>
          <a:p>
            <a:r>
              <a:rPr lang="ru-RU" sz="2200" dirty="0" smtClean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из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  <a:t>бумаги – оригами).</a:t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34095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748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00430" y="714356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1F497D">
                    <a:lumMod val="50000"/>
                  </a:srgbClr>
                </a:solidFill>
              </a:rPr>
              <a:t>     </a:t>
            </a:r>
            <a:endParaRPr lang="ru-RU" sz="28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4357694"/>
            <a:ext cx="7929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1F497D">
                    <a:lumMod val="75000"/>
                  </a:srgbClr>
                </a:solidFill>
              </a:rPr>
              <a:t>            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62897"/>
            <a:ext cx="79295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>            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717032"/>
            <a:ext cx="86148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/>
            </a:r>
            <a:b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74345"/>
            <a:ext cx="810438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Выдох считается правильным только в том случае, когда: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Перед выдохом ребёнок делает вдох, глубокий и сильный, как говорят, набирает воздуха полную грудь.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Совершает выдох плавно, не толчками.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 время выдоха губы не сжимает и не надувает щёки, а складывает их трубочкой.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 время выдоха нельзя допускать, чтобы воздух у ребёнка выходил через нос, только через рот! В качестве эксперимента попробуйте зажать ноздри ребёнку пальцами, чтобы он сам почувствовал, как должен выходить воздух.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Выдыхать надо до тех пор, пока не закончится воздух.</a:t>
            </a:r>
            <a:endParaRPr lang="ru-RU" sz="24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Wingdings"/>
              <a:buChar char="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 разрешается добирать воздух короткими вдохами во время разговора и пения.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0002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786050" y="428604"/>
            <a:ext cx="600079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i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  Игровые  упражнения  для развития физиологического и  речевого дыхания</a:t>
            </a:r>
            <a:r>
              <a:rPr lang="ru-RU" sz="2400" i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.   </a:t>
            </a:r>
            <a:endParaRPr lang="ru-RU" sz="2400" i="1" dirty="0">
              <a:solidFill>
                <a:srgbClr val="FF0000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2500306"/>
            <a:ext cx="678661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</a:rPr>
              <a:t>  «Задуй  упрямую  свечу»</a:t>
            </a:r>
            <a:r>
              <a:rPr lang="ru-RU" sz="3200" i="1" dirty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prstClr val="black"/>
                </a:solidFill>
              </a:rPr>
              <a:t>- в  правой  руке  держать  цветные  полоски  бумаги; левую  ладонь  положить  на  живот; вдохнуть  ртом, надуть  живот; затем  длительно  выдыхать, «гасить  свечу».</a:t>
            </a:r>
            <a:endParaRPr lang="ru-RU" sz="3200" dirty="0">
              <a:solidFill>
                <a:prstClr val="black"/>
              </a:solidFill>
            </a:endParaRPr>
          </a:p>
        </p:txBody>
      </p:sp>
      <p:pic>
        <p:nvPicPr>
          <p:cNvPr id="6146" name="Picture 2" descr="C:\Documents and Settings\Admin\Рабочий стол\4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857628"/>
            <a:ext cx="1195369" cy="2571768"/>
          </a:xfrm>
          <a:prstGeom prst="rect">
            <a:avLst/>
          </a:prstGeom>
          <a:noFill/>
        </p:spPr>
      </p:pic>
      <p:pic>
        <p:nvPicPr>
          <p:cNvPr id="6147" name="Picture 3" descr="C:\Documents and Settings\Admin\Рабочий стол\4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2928934"/>
            <a:ext cx="723882" cy="33718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1593896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1857364"/>
            <a:ext cx="821537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FF0000"/>
                </a:solidFill>
              </a:rPr>
              <a:t>   </a:t>
            </a:r>
            <a:r>
              <a:rPr lang="ru-RU" sz="3200" b="1" i="1" dirty="0">
                <a:solidFill>
                  <a:srgbClr val="FF0000"/>
                </a:solidFill>
              </a:rPr>
              <a:t>«Кто  громче»</a:t>
            </a:r>
            <a:r>
              <a:rPr lang="ru-RU" sz="3200" i="1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- </a:t>
            </a:r>
            <a:r>
              <a:rPr lang="ru-RU" sz="2800" dirty="0">
                <a:solidFill>
                  <a:prstClr val="black"/>
                </a:solidFill>
              </a:rPr>
              <a:t>выпрямить  спину, сомкнуть  губы, указательный  палец  левой  руки  положить  на  боковую  сторону  носа, плотно  прижимая  левую  ноздрю, глубоко  вдохнуть  правой  ноздрей (рот  закрыть)  и  произносить  (выдыхать)  «м-м-м», одновременно  похлопывая  указательным  пальцем  правой  руки  по  правой ноздре  (в  результате  получается  длинный  скандированный  выдох); выполнить  такие  же  действия, прижимая  правую  ноздрю.</a:t>
            </a:r>
            <a:endParaRPr lang="ru-RU" sz="2800" dirty="0">
              <a:solidFill>
                <a:prstClr val="black"/>
              </a:solidFill>
            </a:endParaRPr>
          </a:p>
        </p:txBody>
      </p:sp>
      <p:pic>
        <p:nvPicPr>
          <p:cNvPr id="2050" name="Picture 2" descr="C:\Documents and Settings\Admin\Рабочий стол\16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500042"/>
            <a:ext cx="1860569" cy="1428760"/>
          </a:xfrm>
          <a:prstGeom prst="rect">
            <a:avLst/>
          </a:prstGeom>
          <a:noFill/>
        </p:spPr>
      </p:pic>
      <p:pic>
        <p:nvPicPr>
          <p:cNvPr id="2053" name="Picture 5" descr="C:\Documents and Settings\Admin\Рабочий стол\0fd1b09adf408fe2d84b9ea7805c0f1a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428604"/>
            <a:ext cx="2286016" cy="1357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9928782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72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2786058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600" b="1" i="1" dirty="0">
                <a:solidFill>
                  <a:srgbClr val="FF0000"/>
                </a:solidFill>
              </a:rPr>
              <a:t>«Шину  прокололи»</a:t>
            </a:r>
            <a:r>
              <a:rPr lang="ru-RU" sz="3600" i="1" dirty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prstClr val="black"/>
                </a:solidFill>
              </a:rPr>
              <a:t>- сделать  легкий  вдох, выдыхая, показать, как  медленно  выходит  воздух  через  прокол  в  шине – «</a:t>
            </a:r>
            <a:r>
              <a:rPr lang="ru-RU" sz="3200" dirty="0" err="1">
                <a:solidFill>
                  <a:prstClr val="black"/>
                </a:solidFill>
              </a:rPr>
              <a:t>ш-ш-ш</a:t>
            </a:r>
            <a:r>
              <a:rPr lang="ru-RU" sz="3200" dirty="0">
                <a:solidFill>
                  <a:prstClr val="black"/>
                </a:solidFill>
              </a:rPr>
              <a:t>».  </a:t>
            </a:r>
            <a:endParaRPr lang="ru-RU" sz="3200" dirty="0">
              <a:solidFill>
                <a:prstClr val="black"/>
              </a:solidFill>
            </a:endParaRPr>
          </a:p>
        </p:txBody>
      </p:sp>
      <p:pic>
        <p:nvPicPr>
          <p:cNvPr id="5122" name="Picture 2" descr="C:\Documents and Settings\Admin\Рабочий стол\54734c9a8d62fa52673d2e324a8dfa5a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286256"/>
            <a:ext cx="1660551" cy="1277951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48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714356"/>
            <a:ext cx="1433515" cy="1857388"/>
          </a:xfrm>
          <a:prstGeom prst="rect">
            <a:avLst/>
          </a:prstGeom>
          <a:noFill/>
        </p:spPr>
      </p:pic>
      <p:pic>
        <p:nvPicPr>
          <p:cNvPr id="5124" name="Picture 4" descr="C:\Documents and Settings\Admin\Рабочий стол\J023290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642918"/>
            <a:ext cx="1785950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2423616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illustration_cartoon_girl_B10-PSD-0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7425" y="3143248"/>
            <a:ext cx="6446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УДАЧИ  НА  ЗАНЯТИЯХ!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70088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363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1_Тема Office</vt:lpstr>
      <vt:lpstr>Тема Office</vt:lpstr>
      <vt:lpstr>2_Тема Office</vt:lpstr>
      <vt:lpstr>3_Тема Office</vt:lpstr>
      <vt:lpstr>4_Тема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2023-10-06T05:01:39Z</dcterms:created>
  <dcterms:modified xsi:type="dcterms:W3CDTF">2023-10-06T06:01:13Z</dcterms:modified>
</cp:coreProperties>
</file>