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4" r:id="rId4"/>
    <p:sldId id="265" r:id="rId5"/>
    <p:sldId id="263" r:id="rId6"/>
    <p:sldId id="269" r:id="rId7"/>
    <p:sldId id="262" r:id="rId8"/>
    <p:sldId id="261" r:id="rId9"/>
    <p:sldId id="260" r:id="rId10"/>
    <p:sldId id="267" r:id="rId11"/>
    <p:sldId id="266" r:id="rId12"/>
    <p:sldId id="25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4291" autoAdjust="0"/>
  </p:normalViewPr>
  <p:slideViewPr>
    <p:cSldViewPr>
      <p:cViewPr>
        <p:scale>
          <a:sx n="60" d="100"/>
          <a:sy n="60" d="100"/>
        </p:scale>
        <p:origin x="2112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CA8DB-5858-469D-BF1D-AFD15CAD960C}" type="datetimeFigureOut">
              <a:rPr lang="ru-KZ" smtClean="0"/>
              <a:t>04.01.2024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4DA59-F92E-459B-9EAF-86E700FA2AC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8546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4DA59-F92E-459B-9EAF-86E700FA2ACF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0494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3823-7E4F-4063-82D5-3DF64CCA82D0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5587-6782-49DF-BCC9-943D1E08E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6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3823-7E4F-4063-82D5-3DF64CCA82D0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5587-6782-49DF-BCC9-943D1E08E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3823-7E4F-4063-82D5-3DF64CCA82D0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5587-6782-49DF-BCC9-943D1E08E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3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3823-7E4F-4063-82D5-3DF64CCA82D0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5587-6782-49DF-BCC9-943D1E08E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55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3823-7E4F-4063-82D5-3DF64CCA82D0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5587-6782-49DF-BCC9-943D1E08E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7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3823-7E4F-4063-82D5-3DF64CCA82D0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5587-6782-49DF-BCC9-943D1E08E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3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3823-7E4F-4063-82D5-3DF64CCA82D0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5587-6782-49DF-BCC9-943D1E08E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7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3823-7E4F-4063-82D5-3DF64CCA82D0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5587-6782-49DF-BCC9-943D1E08E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5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3823-7E4F-4063-82D5-3DF64CCA82D0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5587-6782-49DF-BCC9-943D1E08E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9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3823-7E4F-4063-82D5-3DF64CCA82D0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5587-6782-49DF-BCC9-943D1E08E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93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3823-7E4F-4063-82D5-3DF64CCA82D0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5587-6782-49DF-BCC9-943D1E08E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54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93823-7E4F-4063-82D5-3DF64CCA82D0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95587-6782-49DF-BCC9-943D1E08E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03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turbo?parent-reqid=1701066235508669-13283288425456651976-balancer-l7leveler-kubr-yp-sas-120-BAL-6541&amp;text=https://health.yandex.ru/diseases/pulmonis/bronhit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turbo?parent-reqid=1701066235508669-13283288425456651976-balancer-l7leveler-kubr-yp-sas-120-BAL-6541&amp;text=https://health.yandex.ru/diseases/oftalmo/ceratitis" TargetMode="External"/><Relationship Id="rId5" Type="http://schemas.openxmlformats.org/officeDocument/2006/relationships/hyperlink" Target="https://yandex.ru/turbo?parent-reqid=1701066235508669-13283288425456651976-balancer-l7leveler-kubr-yp-sas-120-BAL-6541&amp;text=https://health.yandex.ru/diseases/lorr/otitis" TargetMode="External"/><Relationship Id="rId4" Type="http://schemas.openxmlformats.org/officeDocument/2006/relationships/hyperlink" Target="https://yandex.ru/turbo?parent-reqid=1701066235508669-13283288425456651976-balancer-l7leveler-kubr-yp-sas-120-BAL-6541&amp;text=https://health.yandex.ru/diseases/pulmonis/pneumoni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yandex.ru/consultation?utm_source=portal&amp;utm_medium=diseases&amp;utm_campaign=yamd-crosslinks&amp;utm_content=link-to-general-vrach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дминистратор\Desktop\ДЛЯ ПРЕЗЕНТ\10 для ПРЕЗЕН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0" r="24303"/>
          <a:stretch/>
        </p:blipFill>
        <p:spPr bwMode="auto">
          <a:xfrm flipH="1">
            <a:off x="179507" y="226012"/>
            <a:ext cx="4536507" cy="6371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2420888"/>
            <a:ext cx="6300192" cy="1470025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Georgia" pitchFamily="18" charset="0"/>
              </a:rPr>
              <a:t>Корь. </a:t>
            </a:r>
            <a:br>
              <a:rPr lang="ru-RU" sz="54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5400" b="1" dirty="0">
                <a:solidFill>
                  <a:srgbClr val="FF0000"/>
                </a:solidFill>
                <a:latin typeface="Georgia" pitchFamily="18" charset="0"/>
              </a:rPr>
              <a:t>Симптомы </a:t>
            </a:r>
            <a:br>
              <a:rPr lang="ru-RU" sz="54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5400" b="1" dirty="0">
                <a:solidFill>
                  <a:srgbClr val="FF0000"/>
                </a:solidFill>
                <a:latin typeface="Georgia" pitchFamily="18" charset="0"/>
              </a:rPr>
              <a:t>и</a:t>
            </a:r>
            <a:br>
              <a:rPr lang="ru-RU" sz="54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5400" b="1" dirty="0">
                <a:solidFill>
                  <a:srgbClr val="FF0000"/>
                </a:solidFill>
                <a:latin typeface="Georgia" pitchFamily="18" charset="0"/>
              </a:rPr>
              <a:t>профилактика.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7920" y="5517231"/>
            <a:ext cx="6400800" cy="1335507"/>
          </a:xfrm>
        </p:spPr>
        <p:txBody>
          <a:bodyPr>
            <a:normAutofit/>
          </a:bodyPr>
          <a:lstStyle/>
          <a:p>
            <a:pPr algn="r"/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0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4053136" cy="64807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Осложнения кори.</a:t>
            </a:r>
          </a:p>
        </p:txBody>
      </p:sp>
      <p:pic>
        <p:nvPicPr>
          <p:cNvPr id="9218" name="Picture 2" descr="https://avatars.mds.yandex.net/get-images-cbir/3525561/zyBPJabTBB94Cm7dOaSxvA8386/o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971" y="116632"/>
            <a:ext cx="4736525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937" y="764704"/>
            <a:ext cx="894355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Возможны следующие последствия</a:t>
            </a:r>
          </a:p>
          <a:p>
            <a:r>
              <a:rPr lang="ru-RU" sz="2400" b="1" dirty="0"/>
              <a:t> кори, перенесенной во взрослом </a:t>
            </a:r>
          </a:p>
          <a:p>
            <a:r>
              <a:rPr lang="ru-RU" sz="2400" b="1" dirty="0"/>
              <a:t>состоянии: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/>
              <a:t>бактериальные осложнения </a:t>
            </a:r>
          </a:p>
          <a:p>
            <a:r>
              <a:rPr lang="ru-RU" sz="2400" b="1" dirty="0"/>
              <a:t>(</a:t>
            </a:r>
            <a:r>
              <a:rPr lang="ru-RU" sz="2400" b="1" dirty="0">
                <a:hlinkClick r:id="rId3"/>
              </a:rPr>
              <a:t>бронхит</a:t>
            </a:r>
            <a:r>
              <a:rPr lang="ru-RU" sz="2400" b="1" dirty="0"/>
              <a:t>, </a:t>
            </a:r>
            <a:r>
              <a:rPr lang="ru-RU" sz="2400" b="1" dirty="0">
                <a:hlinkClick r:id="rId4"/>
              </a:rPr>
              <a:t>пневмония</a:t>
            </a:r>
            <a:r>
              <a:rPr lang="ru-RU" sz="2400" b="1" dirty="0"/>
              <a:t>, </a:t>
            </a:r>
            <a:r>
              <a:rPr lang="ru-RU" sz="2400" b="1" dirty="0">
                <a:hlinkClick r:id="rId5"/>
              </a:rPr>
              <a:t>отит</a:t>
            </a:r>
            <a:r>
              <a:rPr lang="ru-RU" sz="2400" b="1" dirty="0"/>
              <a:t>);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/>
              <a:t>снижение слуха;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/>
              <a:t>язвы роговицы, </a:t>
            </a:r>
            <a:r>
              <a:rPr lang="ru-RU" sz="2400" b="1" dirty="0">
                <a:hlinkClick r:id="rId6"/>
              </a:rPr>
              <a:t>кератит</a:t>
            </a:r>
            <a:r>
              <a:rPr lang="ru-RU" sz="2400" b="1" dirty="0"/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/>
              <a:t>поражение внутрибрюшных лимфоузлов (проявляется болями в животе);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err="1"/>
              <a:t>энцефаломиелит</a:t>
            </a:r>
            <a:r>
              <a:rPr lang="ru-RU" sz="2400" b="1" dirty="0"/>
              <a:t>, является причиной смерти больных;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/>
              <a:t>тромбоцитопеническая пурпура (наличие кровотечений в ротовой полости, в кишечнике, мочевыводящих путях).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Для предупреждения развития осложнений необходимо обязательно вакцинироваться. Так как если даже человек заболеет, то заболевание будет протекать в легкой форме и без осложнений.</a:t>
            </a:r>
          </a:p>
        </p:txBody>
      </p:sp>
    </p:spTree>
    <p:extLst>
      <p:ext uri="{BB962C8B-B14F-4D97-AF65-F5344CB8AC3E}">
        <p14:creationId xmlns:p14="http://schemas.microsoft.com/office/powerpoint/2010/main" val="188873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479" y="476672"/>
            <a:ext cx="2973016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Лечение кори.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706" y="3789040"/>
            <a:ext cx="87849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Если у больного нет признаков осложнения кори, то больной лечится амбулаторно. Госпитализации подлежат лица с осложненным течением кори и при невозможности изолировать больного (проживание в общежитии, военных частях).</a:t>
            </a:r>
          </a:p>
          <a:p>
            <a:r>
              <a:rPr lang="ru-RU" sz="2600" b="1" dirty="0"/>
              <a:t>   Больные госпитализируются в инфекционное отделение.</a:t>
            </a:r>
          </a:p>
          <a:p>
            <a:pPr algn="ctr"/>
            <a:r>
              <a:rPr lang="ru-RU" sz="2600" b="1" dirty="0"/>
              <a:t>   </a:t>
            </a:r>
            <a:r>
              <a:rPr lang="ru-RU" sz="2600" b="1" dirty="0">
                <a:solidFill>
                  <a:srgbClr val="C00000"/>
                </a:solidFill>
              </a:rPr>
              <a:t>Специфического лечения кори нет!</a:t>
            </a:r>
          </a:p>
        </p:txBody>
      </p:sp>
      <p:pic>
        <p:nvPicPr>
          <p:cNvPr id="11266" name="Picture 2" descr="https://avatars.mds.yandex.net/get-images-cbir/1386761/KXPoL1ax5ITazHaM9eq1og9104/oc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6"/>
          <a:stretch/>
        </p:blipFill>
        <p:spPr bwMode="auto">
          <a:xfrm>
            <a:off x="138839" y="226641"/>
            <a:ext cx="5215136" cy="3203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53975" y="1268760"/>
            <a:ext cx="379002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При появлении признаков заболевания необходимо обратиться к врачу-терапевту, дерматологу</a:t>
            </a:r>
          </a:p>
          <a:p>
            <a:r>
              <a:rPr lang="ru-RU" sz="2600" b="1" dirty="0"/>
              <a:t>или инфекционисту.</a:t>
            </a:r>
          </a:p>
        </p:txBody>
      </p:sp>
    </p:spTree>
    <p:extLst>
      <p:ext uri="{BB962C8B-B14F-4D97-AF65-F5344CB8AC3E}">
        <p14:creationId xmlns:p14="http://schemas.microsoft.com/office/powerpoint/2010/main" val="48133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images-cbir/3931487/T99_ESpvA5aZ_2sn9bWWXA7755/oc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12104" r="9287" b="2746"/>
          <a:stretch/>
        </p:blipFill>
        <p:spPr bwMode="auto">
          <a:xfrm>
            <a:off x="5863627" y="188639"/>
            <a:ext cx="3240716" cy="3344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8336"/>
            <a:ext cx="6146812" cy="90872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Вакцинация против </a:t>
            </a:r>
            <a:br>
              <a:rPr lang="ru-RU" sz="36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кори.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4372" y="1052736"/>
            <a:ext cx="89644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   </a:t>
            </a:r>
            <a:r>
              <a:rPr lang="ru-RU" sz="2600" b="1" dirty="0"/>
              <a:t>У взрослых заболевание протекает в </a:t>
            </a:r>
          </a:p>
          <a:p>
            <a:r>
              <a:rPr lang="ru-RU" sz="2600" b="1" dirty="0"/>
              <a:t>более тяжелой форме и высок риск </a:t>
            </a:r>
          </a:p>
          <a:p>
            <a:r>
              <a:rPr lang="ru-RU" sz="2600" b="1" dirty="0"/>
              <a:t>развития осложнений, необходимо </a:t>
            </a:r>
          </a:p>
          <a:p>
            <a:r>
              <a:rPr lang="ru-RU" sz="2600" b="1" dirty="0"/>
              <a:t>обязательно проводить вакцинацию.</a:t>
            </a:r>
          </a:p>
          <a:p>
            <a:r>
              <a:rPr lang="ru-RU" sz="2600" b="1" dirty="0"/>
              <a:t>  </a:t>
            </a:r>
            <a:r>
              <a:rPr lang="ru-RU" sz="2600" b="1" dirty="0">
                <a:solidFill>
                  <a:srgbClr val="C00000"/>
                </a:solidFill>
              </a:rPr>
              <a:t>Вакцинация обеспечивает формирование у </a:t>
            </a:r>
          </a:p>
          <a:p>
            <a:r>
              <a:rPr lang="ru-RU" sz="2600" b="1" dirty="0">
                <a:solidFill>
                  <a:srgbClr val="C00000"/>
                </a:solidFill>
              </a:rPr>
              <a:t>человека иммунитета, что гарантирует защиту </a:t>
            </a:r>
          </a:p>
          <a:p>
            <a:r>
              <a:rPr lang="ru-RU" sz="2600" b="1" dirty="0">
                <a:solidFill>
                  <a:srgbClr val="C00000"/>
                </a:solidFill>
              </a:rPr>
              <a:t>от кори примерно на 20 лет.</a:t>
            </a:r>
          </a:p>
          <a:p>
            <a:r>
              <a:rPr lang="ru-RU" sz="2600" b="1" dirty="0"/>
              <a:t>   Сделать прививку можно в государственной поликлинике. Можно привиться одно-, двух- или трехкомпонентными прививками (корь, корь-паротит, корь-паротит-краснуха).  </a:t>
            </a:r>
          </a:p>
          <a:p>
            <a:r>
              <a:rPr lang="ru-RU" sz="2600" b="1" dirty="0"/>
              <a:t>  Целесообразность каждой из этих прививок определяется </a:t>
            </a:r>
            <a:r>
              <a:rPr lang="ru-RU" sz="2600" b="1" dirty="0">
                <a:hlinkClick r:id="rId3"/>
              </a:rPr>
              <a:t>врачом</a:t>
            </a:r>
            <a:r>
              <a:rPr lang="ru-RU" sz="2600" b="1" dirty="0"/>
              <a:t> индивидуально.</a:t>
            </a:r>
          </a:p>
          <a:p>
            <a:r>
              <a:rPr lang="ru-RU" sz="2600" b="1" dirty="0"/>
              <a:t>   Вакцинация проводится дважды с промежутком в 3 месяца.</a:t>
            </a:r>
          </a:p>
        </p:txBody>
      </p:sp>
    </p:spTree>
    <p:extLst>
      <p:ext uri="{BB962C8B-B14F-4D97-AF65-F5344CB8AC3E}">
        <p14:creationId xmlns:p14="http://schemas.microsoft.com/office/powerpoint/2010/main" val="3427826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истратор\Desktop\ДЛЯ ПРЕЗЕНТ\10 для ПРЕЗЕН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1" r="24303"/>
          <a:stretch/>
        </p:blipFill>
        <p:spPr bwMode="auto">
          <a:xfrm>
            <a:off x="4211960" y="188640"/>
            <a:ext cx="4797632" cy="6453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4783088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Georgia" pitchFamily="18" charset="0"/>
              </a:rPr>
              <a:t>Благодарю </a:t>
            </a:r>
            <a:br>
              <a:rPr lang="ru-RU" sz="54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5400" b="1" dirty="0">
                <a:solidFill>
                  <a:srgbClr val="FF0000"/>
                </a:solidFill>
                <a:latin typeface="Georgia" pitchFamily="18" charset="0"/>
              </a:rPr>
              <a:t>за внимание </a:t>
            </a:r>
            <a:br>
              <a:rPr lang="ru-RU" sz="54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5400" b="1" dirty="0">
                <a:solidFill>
                  <a:srgbClr val="FF0000"/>
                </a:solidFill>
                <a:latin typeface="Georgia" pitchFamily="18" charset="0"/>
              </a:rPr>
              <a:t>и будьте здоровы!</a:t>
            </a:r>
          </a:p>
        </p:txBody>
      </p:sp>
    </p:spTree>
    <p:extLst>
      <p:ext uri="{BB962C8B-B14F-4D97-AF65-F5344CB8AC3E}">
        <p14:creationId xmlns:p14="http://schemas.microsoft.com/office/powerpoint/2010/main" val="122440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022" y="-16227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Что такое КОРЬ?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3010" y="548680"/>
            <a:ext cx="358690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Корь</a:t>
            </a:r>
            <a:r>
              <a:rPr lang="ru-RU" sz="3200" dirty="0">
                <a:solidFill>
                  <a:srgbClr val="002060"/>
                </a:solidFill>
              </a:rPr>
              <a:t> — </a:t>
            </a:r>
            <a:r>
              <a:rPr lang="ru-RU" sz="3200" b="1" dirty="0">
                <a:solidFill>
                  <a:srgbClr val="002060"/>
                </a:solidFill>
              </a:rPr>
              <a:t>острое инфекционное вирусное заболевание с очень </a:t>
            </a:r>
            <a:r>
              <a:rPr lang="ru-RU" sz="3200" b="1" dirty="0">
                <a:solidFill>
                  <a:srgbClr val="C00000"/>
                </a:solidFill>
              </a:rPr>
              <a:t>высоким уровнем заразности</a:t>
            </a:r>
            <a:r>
              <a:rPr lang="ru-RU" sz="3200" b="1" dirty="0">
                <a:solidFill>
                  <a:srgbClr val="002060"/>
                </a:solidFill>
              </a:rPr>
              <a:t>, возбудителем которого является вирус кори</a:t>
            </a:r>
            <a:r>
              <a:rPr lang="ru-RU" sz="3200" dirty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s://avatars.mds.yandex.net/get-images-cbir/4079494/nQloPaNC1dX5PiSxLJ3EHQ9599/oc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2" t="3158"/>
          <a:stretch/>
        </p:blipFill>
        <p:spPr bwMode="auto">
          <a:xfrm>
            <a:off x="3066790" y="803533"/>
            <a:ext cx="5897697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3010" y="5565438"/>
            <a:ext cx="8771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Если человек переболел корью, то у него формируется стойкий иммунитет на всю оставшуюся жизнь.</a:t>
            </a:r>
          </a:p>
        </p:txBody>
      </p:sp>
    </p:spTree>
    <p:extLst>
      <p:ext uri="{BB962C8B-B14F-4D97-AF65-F5344CB8AC3E}">
        <p14:creationId xmlns:p14="http://schemas.microsoft.com/office/powerpoint/2010/main" val="290868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4364" y="188640"/>
            <a:ext cx="4307904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Причины </a:t>
            </a:r>
            <a:br>
              <a:rPr lang="ru-RU" sz="36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заболевания </a:t>
            </a:r>
            <a:br>
              <a:rPr lang="ru-RU" sz="36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корью?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808" y="1556791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Возбудителем кори является РНК-содержащий вирус (</a:t>
            </a:r>
            <a:r>
              <a:rPr lang="ru-RU" sz="2400" b="1" dirty="0" err="1"/>
              <a:t>парамексовирус</a:t>
            </a:r>
            <a:r>
              <a:rPr lang="ru-RU" sz="2400" b="1" dirty="0"/>
              <a:t>). </a:t>
            </a:r>
          </a:p>
          <a:p>
            <a:r>
              <a:rPr lang="ru-RU" sz="2400" b="1" dirty="0"/>
              <a:t>   Он мало устойчив в окружающей среде: быстро погибает при температуре 50 *С, кислой среде, под прямыми солнечными лучами и рассеянном свете, при воздействии </a:t>
            </a:r>
            <a:r>
              <a:rPr lang="ru-RU" sz="2400" b="1" dirty="0" err="1"/>
              <a:t>дезинфекантов</a:t>
            </a:r>
            <a:r>
              <a:rPr lang="ru-RU" sz="2400" b="1" dirty="0"/>
              <a:t>. </a:t>
            </a:r>
          </a:p>
          <a:p>
            <a:r>
              <a:rPr lang="ru-RU" sz="2400" b="1" dirty="0"/>
              <a:t>   В каплях слизи при </a:t>
            </a:r>
            <a:r>
              <a:rPr lang="en-US" sz="2400" b="1" dirty="0"/>
              <a:t>t-</a:t>
            </a:r>
            <a:r>
              <a:rPr lang="ru-RU" sz="2400" b="1" dirty="0"/>
              <a:t>ре 12-15 *С может сохраняться 3-5 дней и дольше при низких </a:t>
            </a:r>
            <a:r>
              <a:rPr lang="en-US" sz="2400" b="1" dirty="0"/>
              <a:t>t-</a:t>
            </a:r>
            <a:r>
              <a:rPr lang="ru-RU" sz="2400" b="1" dirty="0" err="1"/>
              <a:t>рах</a:t>
            </a:r>
            <a:r>
              <a:rPr lang="ru-RU" sz="2400" b="1" dirty="0"/>
              <a:t>.</a:t>
            </a:r>
          </a:p>
        </p:txBody>
      </p:sp>
      <p:pic>
        <p:nvPicPr>
          <p:cNvPr id="3074" name="Picture 2" descr="https://avatars.mds.yandex.net/get-images-cbir/4079663/tT18lg1Vk1oh_8EHrHoYaw1095/oc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4" t="3946" r="19695" b="4506"/>
          <a:stretch/>
        </p:blipFill>
        <p:spPr bwMode="auto">
          <a:xfrm>
            <a:off x="179511" y="191301"/>
            <a:ext cx="2972349" cy="3100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images-cbir/2331893/zHuqcNpdlP1dtgLVzDqKSQ1375/oc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8" t="56460" r="56016" b="2686"/>
          <a:stretch/>
        </p:blipFill>
        <p:spPr bwMode="auto">
          <a:xfrm>
            <a:off x="184385" y="3429000"/>
            <a:ext cx="3532466" cy="3315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avatars.mds.yandex.net/get-images-cbir/2331893/zHuqcNpdlP1dtgLVzDqKSQ1375/oc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8" t="56460" r="6603" b="2686"/>
          <a:stretch/>
        </p:blipFill>
        <p:spPr bwMode="auto">
          <a:xfrm>
            <a:off x="1998233" y="2348880"/>
            <a:ext cx="2307256" cy="1978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1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8123" y="465448"/>
            <a:ext cx="3999021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Источник инфекции (кори).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08512" y="1564182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   Источником инфекции является больной человек. Наиболее заразен больной в первые дни заболевания.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Корь передается воздушно-капельным путем.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   </a:t>
            </a:r>
            <a:r>
              <a:rPr lang="ru-RU" sz="2800" b="1" dirty="0"/>
              <a:t>Попадая на слизистые оболочки дыхательных путей, вирус по кровотоку распространяется по организму. </a:t>
            </a:r>
          </a:p>
        </p:txBody>
      </p:sp>
      <p:pic>
        <p:nvPicPr>
          <p:cNvPr id="6146" name="Picture 2" descr="https://avatars.mds.yandex.net/get-images-cbir/2112149/eRb_oqAv07mV5v-XCyCMrA3918/o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8" y="3506277"/>
            <a:ext cx="4588474" cy="2923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07223" y="6396335"/>
            <a:ext cx="1404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Больной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362585"/>
            <a:ext cx="1549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Здоровый</a:t>
            </a:r>
          </a:p>
        </p:txBody>
      </p:sp>
      <p:pic>
        <p:nvPicPr>
          <p:cNvPr id="6148" name="Picture 4" descr="https://avatars.mds.yandex.net/get-images-cbir/1388669/8_csTxgsuT6d0gMd8HwgjA8863/o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608513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37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80" y="260648"/>
            <a:ext cx="4031021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Симптомы кори.</a:t>
            </a:r>
          </a:p>
        </p:txBody>
      </p:sp>
      <p:pic>
        <p:nvPicPr>
          <p:cNvPr id="2050" name="Picture 2" descr="коревая сып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356991"/>
            <a:ext cx="4824835" cy="3168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yandex.ru/turbo/avatars/get-med-pills/373977/fff87143-3c87-4ec3-969c-0eba56557f8d/ori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9" r="22054"/>
          <a:stretch/>
        </p:blipFill>
        <p:spPr bwMode="auto">
          <a:xfrm>
            <a:off x="4649311" y="23339"/>
            <a:ext cx="4389754" cy="4513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80409" y="4437112"/>
            <a:ext cx="40652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На второй день на слизистой щек характерно появление </a:t>
            </a:r>
            <a:r>
              <a:rPr lang="ru-RU" sz="2400" b="1" dirty="0">
                <a:solidFill>
                  <a:srgbClr val="C00000"/>
                </a:solidFill>
              </a:rPr>
              <a:t>белесых пятнышек с красным ободком - пятен Бельского-Филатова-</a:t>
            </a:r>
            <a:r>
              <a:rPr lang="ru-RU" sz="2400" b="1" dirty="0" err="1">
                <a:solidFill>
                  <a:srgbClr val="C00000"/>
                </a:solidFill>
              </a:rPr>
              <a:t>Коплика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4936" y="155679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Для периода высыпаний на третий день характерно появление сыпи, </a:t>
            </a:r>
            <a:r>
              <a:rPr lang="ru-RU" sz="2400" b="1" dirty="0">
                <a:solidFill>
                  <a:srgbClr val="C00000"/>
                </a:solidFill>
              </a:rPr>
              <a:t>сыпь – пятнисто-папулезная, очаги высыпаний склонны к слиянию.</a:t>
            </a:r>
          </a:p>
        </p:txBody>
      </p:sp>
    </p:spTree>
    <p:extLst>
      <p:ext uri="{BB962C8B-B14F-4D97-AF65-F5344CB8AC3E}">
        <p14:creationId xmlns:p14="http://schemas.microsoft.com/office/powerpoint/2010/main" val="296901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images-cbir/4326743/G5K1F0Qyk7bzZUbNP-f5Hg6132/o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06489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64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6264696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Течение болезни (кори).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9319" y="620688"/>
            <a:ext cx="86931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 течении болезни различают четыре периода: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/>
              <a:t>инкубационный;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/>
              <a:t>катаральный;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/>
              <a:t>период высыпаний;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/>
              <a:t>период выздоровления.</a:t>
            </a:r>
          </a:p>
        </p:txBody>
      </p:sp>
      <p:pic>
        <p:nvPicPr>
          <p:cNvPr id="10242" name="Picture 2" descr="C:\Users\Администратор\Desktop\ДЛЯ ПРЕЗЕНТ\10 для ПРЕЗЕН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1" r="24303"/>
          <a:stretch/>
        </p:blipFill>
        <p:spPr bwMode="auto">
          <a:xfrm>
            <a:off x="6658476" y="9306"/>
            <a:ext cx="2485524" cy="334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645" y="2456795"/>
            <a:ext cx="8856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инкубационный период никаких клинических проявлений нет. </a:t>
            </a:r>
          </a:p>
          <a:p>
            <a:r>
              <a:rPr lang="ru-RU" sz="2000" b="1" dirty="0"/>
              <a:t>Он длится от 7 до 14 дней, редко может быть до 21 дня.</a:t>
            </a:r>
          </a:p>
          <a:p>
            <a:r>
              <a:rPr lang="ru-RU" sz="2000" b="1" dirty="0"/>
              <a:t>Клинические признаки кори появляются в период катаральных проявлений. Для катарального периода характерно наличие следующих симптомов: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/>
              <a:t>общая слабость, ломота в теле;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/>
              <a:t>головные боли;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/>
              <a:t>повышение температуры тела от 38 до 40 градусов;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/>
              <a:t>насморк с обильным отделяемым слизистого характера;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/>
              <a:t>вирусный конъюнктивит (воспаление слизистых оболочек глаз);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/>
              <a:t>мучительный сухой кашель;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/>
              <a:t>увеличение шейных лимфатических узлов;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/>
              <a:t>боль в горле при глотании;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/>
              <a:t>на второй день на слизистой щек характерно появление белесых пятнышек с красным ободком - пятен Бельского-Филатова-</a:t>
            </a:r>
            <a:r>
              <a:rPr lang="ru-RU" sz="2000" b="1" dirty="0" err="1"/>
              <a:t>Коплика</a:t>
            </a:r>
            <a:r>
              <a:rPr lang="ru-RU" sz="2000" b="1" dirty="0"/>
              <a:t>.</a:t>
            </a:r>
          </a:p>
        </p:txBody>
      </p:sp>
      <p:pic>
        <p:nvPicPr>
          <p:cNvPr id="7" name="Picture 2" descr="C:\Users\Администратор\Desktop\ДЛЯ ПРЕЗЕНТ\10 для ПРЕЗЕН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1" r="24303"/>
          <a:stretch/>
        </p:blipFill>
        <p:spPr bwMode="auto">
          <a:xfrm>
            <a:off x="6810876" y="161706"/>
            <a:ext cx="2485524" cy="334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72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0883"/>
            <a:ext cx="4547623" cy="692696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FF0000"/>
                </a:solidFill>
                <a:latin typeface="Georgia" pitchFamily="18" charset="0"/>
              </a:rPr>
              <a:t>Период высыпаний.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380125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dirty="0"/>
              <a:t>   Период катаральных проявлений длится до 5 дней, в конце этого периода самочувствие больного улучшается, симптомы интоксикации уменьшаются.</a:t>
            </a:r>
          </a:p>
          <a:p>
            <a:r>
              <a:rPr lang="ru-RU" sz="2200" b="1" dirty="0"/>
              <a:t>Но примерно через сутки у больного опять повышается температура тела и самочувствие ухудшается. Начинается период высыпаний.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8531"/>
            <a:ext cx="4572000" cy="71250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   </a:t>
            </a:r>
            <a:r>
              <a:rPr lang="ru-RU" sz="2300" b="1" dirty="0"/>
              <a:t>Для периода высыпаний характерно появление сыпи, сыпь – пятнисто-папулезная, очаги высыпаний склонны к слиянию.</a:t>
            </a:r>
          </a:p>
          <a:p>
            <a:r>
              <a:rPr lang="ru-RU" sz="2300" b="1" dirty="0"/>
              <a:t>   В начале высыпания появляются на голове, шее, верхней части грудной клетки.</a:t>
            </a:r>
          </a:p>
          <a:p>
            <a:r>
              <a:rPr lang="ru-RU" sz="2300" b="1" dirty="0"/>
              <a:t>Позже сыпь распространяется на все туловище, конечности.</a:t>
            </a:r>
          </a:p>
          <a:p>
            <a:r>
              <a:rPr lang="ru-RU" sz="2300" b="1" dirty="0"/>
              <a:t>   Сыпь на теле больного держится на протяжении трех дней, затем элементы сыпи бледнеют.</a:t>
            </a:r>
          </a:p>
          <a:p>
            <a:r>
              <a:rPr lang="ru-RU" sz="2300" b="1" dirty="0"/>
              <a:t>Т-</a:t>
            </a:r>
            <a:r>
              <a:rPr lang="ru-RU" sz="2300" b="1" dirty="0" err="1"/>
              <a:t>ра</a:t>
            </a:r>
            <a:r>
              <a:rPr lang="ru-RU" sz="2300" b="1" dirty="0"/>
              <a:t> тела нормализуется. Когда сыпь на теле бледнее начинается период выздоровления больного. На месте  элементов сыпи появляются участки пигментации кожи. </a:t>
            </a:r>
          </a:p>
          <a:p>
            <a:r>
              <a:rPr lang="ru-RU" sz="2000" b="1" dirty="0"/>
              <a:t>  </a:t>
            </a:r>
          </a:p>
        </p:txBody>
      </p:sp>
      <p:pic>
        <p:nvPicPr>
          <p:cNvPr id="4098" name="Picture 2" descr="http://avatars.mds.yandex.net/get-med-pills/218553/2957a62d-482b-4b83-8a96-03cb46372fd3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7" y="568155"/>
            <a:ext cx="4496598" cy="2999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308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1635" y="0"/>
            <a:ext cx="4869312" cy="764704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    Диагностика кори.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080" y="4293096"/>
            <a:ext cx="8912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   Для подтверждения диагноза на ранних стадиях заболевания можно сдать кровь из вены и определить иммуноглобулин М </a:t>
            </a:r>
          </a:p>
          <a:p>
            <a:r>
              <a:rPr lang="ru-RU" sz="2400" b="1" dirty="0"/>
              <a:t>(ранние антитела) к вирусу кори. </a:t>
            </a:r>
          </a:p>
          <a:p>
            <a:r>
              <a:rPr lang="ru-RU" sz="2400" b="1" dirty="0"/>
              <a:t>   Обнаружение данного вида антител говорит о начальной стадии заражения вирусом кори. Организм уже начал бороться с заболеванием.</a:t>
            </a:r>
          </a:p>
        </p:txBody>
      </p:sp>
      <p:pic>
        <p:nvPicPr>
          <p:cNvPr id="5122" name="Picture 2" descr="https://avatars.mds.yandex.net/get-images-cbir/41234/LNVlCY5LV20q9PfQLti2Ng3127/oc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b="12819"/>
          <a:stretch/>
        </p:blipFill>
        <p:spPr bwMode="auto">
          <a:xfrm>
            <a:off x="150080" y="332656"/>
            <a:ext cx="4205896" cy="3273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6" y="76470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Диагностика в первую очередь основана на: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/>
              <a:t>тщательном сборе анамнеза у больного,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/>
              <a:t>характерной сыпи и распространением ее по телу (начало процесса с головы),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54" y="3719359"/>
            <a:ext cx="8934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/>
              <a:t>длительности п-да высыпаний (в большинстве случаев 3 дня).</a:t>
            </a:r>
          </a:p>
        </p:txBody>
      </p:sp>
    </p:spTree>
    <p:extLst>
      <p:ext uri="{BB962C8B-B14F-4D97-AF65-F5344CB8AC3E}">
        <p14:creationId xmlns:p14="http://schemas.microsoft.com/office/powerpoint/2010/main" val="3144394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778</Words>
  <Application>Microsoft Office PowerPoint</Application>
  <PresentationFormat>Экран (4:3)</PresentationFormat>
  <Paragraphs>83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Wingdings</vt:lpstr>
      <vt:lpstr>Тема Office</vt:lpstr>
      <vt:lpstr>Корь.  Симптомы  и профилактика.</vt:lpstr>
      <vt:lpstr>Что такое КОРЬ?</vt:lpstr>
      <vt:lpstr>Причины  заболевания  корью?</vt:lpstr>
      <vt:lpstr>Источник инфекции (кори).</vt:lpstr>
      <vt:lpstr>Симптомы кори.</vt:lpstr>
      <vt:lpstr>Презентация PowerPoint</vt:lpstr>
      <vt:lpstr>Течение болезни (кори).</vt:lpstr>
      <vt:lpstr>Период высыпаний.</vt:lpstr>
      <vt:lpstr>    Диагностика кори.</vt:lpstr>
      <vt:lpstr>Осложнения кори.</vt:lpstr>
      <vt:lpstr>Лечение кори.</vt:lpstr>
      <vt:lpstr>Вакцинация против  кори.</vt:lpstr>
      <vt:lpstr>Благодарю  за внимание  и будьте здоровы!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Корь.  Симптомы, профилактика.</dc:title>
  <dc:creator>Пользователь Windows</dc:creator>
  <cp:lastModifiedBy>Ольга Саак</cp:lastModifiedBy>
  <cp:revision>24</cp:revision>
  <dcterms:created xsi:type="dcterms:W3CDTF">2023-11-27T06:17:45Z</dcterms:created>
  <dcterms:modified xsi:type="dcterms:W3CDTF">2024-01-04T09:19:44Z</dcterms:modified>
</cp:coreProperties>
</file>