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34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1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7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7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6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0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6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0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51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5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3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59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2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2167602-C1B7-4F73-8334-3ABCCDFB9341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A35D93C-F8AD-4BCC-AAF4-5B8B53B3B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1778" y="1465031"/>
            <a:ext cx="8825658" cy="2677648"/>
          </a:xfrm>
        </p:spPr>
        <p:txBody>
          <a:bodyPr/>
          <a:lstStyle/>
          <a:p>
            <a:pPr algn="ctr"/>
            <a:r>
              <a:rPr lang="ru-RU" b="1" dirty="0" smtClean="0"/>
              <a:t>БУЛЛИНГ: </a:t>
            </a:r>
            <a:br>
              <a:rPr lang="ru-RU" b="1" dirty="0" smtClean="0"/>
            </a:br>
            <a:r>
              <a:rPr lang="ru-RU" b="1" dirty="0" smtClean="0"/>
              <a:t>причины, последствия, профилактика.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1411" y="4691318"/>
            <a:ext cx="4418909" cy="1085537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  </a:t>
            </a:r>
          </a:p>
          <a:p>
            <a:r>
              <a:rPr lang="ru-RU" dirty="0" smtClean="0"/>
              <a:t>Заместитель директора по ВР </a:t>
            </a:r>
            <a:r>
              <a:rPr lang="ru-RU" dirty="0" err="1" smtClean="0"/>
              <a:t>Крючкова</a:t>
            </a:r>
            <a:r>
              <a:rPr lang="ru-RU" dirty="0" smtClean="0"/>
              <a:t> К.А.</a:t>
            </a:r>
            <a:endParaRPr lang="ru-RU" dirty="0"/>
          </a:p>
        </p:txBody>
      </p:sp>
      <p:pic>
        <p:nvPicPr>
          <p:cNvPr id="1026" name="Picture 2" descr="https://static.tildacdn.com/tild3563-6533-4234-a261-356134373933/77_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78" y="4142679"/>
            <a:ext cx="3997811" cy="19989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Жертва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1482" y="2603500"/>
            <a:ext cx="5230906" cy="3416300"/>
          </a:xfrm>
        </p:spPr>
        <p:txBody>
          <a:bodyPr>
            <a:normAutofit/>
          </a:bodyPr>
          <a:lstStyle/>
          <a:p>
            <a:r>
              <a:rPr lang="ru-RU" dirty="0"/>
              <a:t>неуверенные в себе,</a:t>
            </a:r>
            <a:r>
              <a:rPr lang="ru-RU" b="1" dirty="0"/>
              <a:t> </a:t>
            </a:r>
            <a:r>
              <a:rPr lang="ru-RU" dirty="0" err="1"/>
              <a:t>гиперэмоциональные</a:t>
            </a:r>
            <a:r>
              <a:rPr lang="ru-RU" dirty="0"/>
              <a:t>, обидчивые, замкнутые, нерешительные, тревожные дети. Они склонны к самоуничижению и часто считают нападки в свой адрес - заслуженными. В группу риска также попадают дети с любыми физическими и психологическими особенностями, дети с низким интеллектом и проблемами в учебе, «любимчики» учителей или наоборот изгои. </a:t>
            </a:r>
          </a:p>
          <a:p>
            <a:endParaRPr lang="ru-RU" dirty="0"/>
          </a:p>
        </p:txBody>
      </p:sp>
      <p:pic>
        <p:nvPicPr>
          <p:cNvPr id="6146" name="Picture 2" descr="https://www.exclusive.kz/i/Posts/125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2" y="2410690"/>
            <a:ext cx="5413664" cy="360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Наблюдатели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892" y="2603500"/>
            <a:ext cx="4572000" cy="3416300"/>
          </a:xfrm>
        </p:spPr>
        <p:txBody>
          <a:bodyPr/>
          <a:lstStyle/>
          <a:p>
            <a:r>
              <a:rPr lang="ru-RU" dirty="0"/>
              <a:t>Подростки или дети,  которые вовлечены в ситуацию травли. Они могут встать на защиту жертвы, сами оказываясь под ударом и рискуя стать новой жертвой, либо занять пассивную позицию, никак вмешиваясь в конфликт, также наблюдатель активно может поощрять агрессора и присоединяется к нему.</a:t>
            </a:r>
            <a:endParaRPr lang="ru-RU" dirty="0"/>
          </a:p>
        </p:txBody>
      </p:sp>
      <p:pic>
        <p:nvPicPr>
          <p:cNvPr id="7172" name="Picture 4" descr="https://stickybranding.com/wp-content/uploads/2014/08/Start-With-How-Not-W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424113"/>
            <a:ext cx="5707304" cy="32103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Защитник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69901" cy="3416300"/>
          </a:xfrm>
        </p:spPr>
        <p:txBody>
          <a:bodyPr/>
          <a:lstStyle/>
          <a:p>
            <a:pPr algn="ctr"/>
            <a:r>
              <a:rPr lang="ru-RU" sz="2400" dirty="0"/>
              <a:t>Подросток, находящийся на стороне жертвы и пытающийся оградить её от агрессии.</a:t>
            </a:r>
          </a:p>
          <a:p>
            <a:endParaRPr lang="ru-RU" dirty="0"/>
          </a:p>
        </p:txBody>
      </p:sp>
      <p:pic>
        <p:nvPicPr>
          <p:cNvPr id="8194" name="Picture 2" descr="https://www.firestock.ru/download/s/ctu7yn0ityjgumr/shutterstock_36219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7373" y="3548408"/>
            <a:ext cx="4377753" cy="29185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ПОСЛЕДСТВИЯ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76948"/>
              </p:ext>
            </p:extLst>
          </p:nvPr>
        </p:nvGraphicFramePr>
        <p:xfrm>
          <a:off x="1154954" y="2618510"/>
          <a:ext cx="10108791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3867">
                  <a:extLst>
                    <a:ext uri="{9D8B030D-6E8A-4147-A177-3AD203B41FA5}">
                      <a16:colId xmlns:a16="http://schemas.microsoft.com/office/drawing/2014/main" val="2582058063"/>
                    </a:ext>
                  </a:extLst>
                </a:gridCol>
                <a:gridCol w="5054924">
                  <a:extLst>
                    <a:ext uri="{9D8B030D-6E8A-4147-A177-3AD203B41FA5}">
                      <a16:colId xmlns:a16="http://schemas.microsoft.com/office/drawing/2014/main" val="1898648214"/>
                    </a:ext>
                  </a:extLst>
                </a:gridCol>
              </a:tblGrid>
              <a:tr h="267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ПСИХИЧЕСКОЕ ЗДОРОВЬЕ                              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ФИЗИЧЕСКОЕ ЗДОРОВЬЕ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141105"/>
                  </a:ext>
                </a:extLst>
              </a:tr>
              <a:tr h="2406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Депрессия, чувство страха,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чувство тревоги, низкая самооценка,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сексуальные расстройства, потеря аппетита, нарушение сна, расстройства, посттравматический стресс, самоубийства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боли в желудке, голове, всем организме,  усталость, частичная или полная потеря трудоспособности, увечья,</a:t>
                      </a:r>
                    </a:p>
                    <a:p>
                      <a:pPr marL="171450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злоупотребление алкоголем или наркотиками, наносящее серьезный вред здоровью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563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873264" cy="34163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 негативно относится к школе, использует любую возможность, чтобы туда не ходить;</a:t>
            </a:r>
          </a:p>
          <a:p>
            <a:r>
              <a:rPr lang="ru-RU" b="1" dirty="0"/>
              <a:t> боится ходить в школу или уходить из школы;</a:t>
            </a:r>
          </a:p>
          <a:p>
            <a:r>
              <a:rPr lang="ru-RU" b="1" dirty="0"/>
              <a:t> просит, чтобы его отвезли или отвели в школу;</a:t>
            </a:r>
          </a:p>
          <a:p>
            <a:r>
              <a:rPr lang="ru-RU" b="1" dirty="0"/>
              <a:t> ничего не рассказывает об одноклассниках и школьной жизни;</a:t>
            </a:r>
          </a:p>
          <a:p>
            <a:r>
              <a:rPr lang="ru-RU" b="1" dirty="0"/>
              <a:t> возвращается из школы подавленным;</a:t>
            </a:r>
          </a:p>
          <a:p>
            <a:r>
              <a:rPr lang="ru-RU" b="1" dirty="0"/>
              <a:t> часто плачет без очевидной причины;</a:t>
            </a:r>
          </a:p>
          <a:p>
            <a:r>
              <a:rPr lang="ru-RU" b="1" dirty="0"/>
              <a:t> страдает нарушениями сна и аппетита;</a:t>
            </a:r>
          </a:p>
          <a:p>
            <a:r>
              <a:rPr lang="ru-RU" b="1" dirty="0"/>
              <a:t> имеет синяки и ссадины на лице или теле;</a:t>
            </a:r>
          </a:p>
          <a:p>
            <a:r>
              <a:rPr lang="ru-RU" b="1" dirty="0"/>
              <a:t> не может на чем-либо сосредоточиться из-за постоянного стресса;</a:t>
            </a:r>
          </a:p>
          <a:p>
            <a:r>
              <a:rPr lang="ru-RU" b="1" dirty="0"/>
              <a:t> меняет свой обычный распорядок дня;</a:t>
            </a:r>
          </a:p>
          <a:p>
            <a:r>
              <a:rPr lang="ru-RU" b="1" dirty="0"/>
              <a:t> начинает прогуливать уроки;</a:t>
            </a:r>
          </a:p>
        </p:txBody>
      </p:sp>
    </p:spTree>
    <p:extLst>
      <p:ext uri="{BB962C8B-B14F-4D97-AF65-F5344CB8AC3E}">
        <p14:creationId xmlns:p14="http://schemas.microsoft.com/office/powerpoint/2010/main" val="8713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10344319" cy="407439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 пытается совершить или угрожает самоубийством, убегает из дома;</a:t>
            </a:r>
          </a:p>
          <a:p>
            <a:r>
              <a:rPr lang="ru-RU" b="1" dirty="0"/>
              <a:t> плачет по ночам или испытывает ночные кошмары;</a:t>
            </a:r>
          </a:p>
          <a:p>
            <a:r>
              <a:rPr lang="ru-RU" b="1" dirty="0"/>
              <a:t> чувствует себя плохо/больным по утрам;</a:t>
            </a:r>
          </a:p>
          <a:p>
            <a:r>
              <a:rPr lang="ru-RU" b="1" dirty="0"/>
              <a:t> начинает плохо выполнять школьные задания;</a:t>
            </a:r>
          </a:p>
          <a:p>
            <a:r>
              <a:rPr lang="ru-RU" b="1" dirty="0"/>
              <a:t> приходит домой с порванной одеждой или поврежденными книгами;</a:t>
            </a:r>
          </a:p>
          <a:p>
            <a:r>
              <a:rPr lang="ru-RU" b="1" dirty="0"/>
              <a:t> просит денег или начинает воровать деньги (чтобы заплатить тому, кто</a:t>
            </a:r>
          </a:p>
          <a:p>
            <a:r>
              <a:rPr lang="ru-RU" b="1" dirty="0"/>
              <a:t>попросил у него деньги), «теряет» деньги;</a:t>
            </a:r>
          </a:p>
          <a:p>
            <a:r>
              <a:rPr lang="ru-RU" b="1" dirty="0"/>
              <a:t> имеет необъяснимые порезы или синяки;</a:t>
            </a:r>
          </a:p>
          <a:p>
            <a:r>
              <a:rPr lang="ru-RU" b="1" dirty="0"/>
              <a:t> становится агрессивным, ведет себя неадекватно;</a:t>
            </a:r>
          </a:p>
          <a:p>
            <a:r>
              <a:rPr lang="ru-RU" b="1" dirty="0"/>
              <a:t> издевается над другими детьми или братьями и сестрами;</a:t>
            </a:r>
          </a:p>
          <a:p>
            <a:r>
              <a:rPr lang="ru-RU" b="1" dirty="0"/>
              <a:t> дает невероятные оправдания для любого из вышеперечисленного;</a:t>
            </a:r>
          </a:p>
          <a:p>
            <a:r>
              <a:rPr lang="ru-RU" b="1" dirty="0"/>
              <a:t> боится пользоваться интернетом или мобильным телефоном;</a:t>
            </a:r>
          </a:p>
          <a:p>
            <a:r>
              <a:rPr lang="ru-RU" b="1" dirty="0"/>
              <a:t> нервничает при получении SMS-сообщения.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Кодекс РК Об административных правонарушениях</a:t>
            </a:r>
            <a:br>
              <a:rPr lang="ru-RU" sz="2400" b="1" dirty="0"/>
            </a:br>
            <a:r>
              <a:rPr lang="ru-RU" sz="2400" b="1" dirty="0"/>
              <a:t>Статья 127-1. Несообщение о противоправных деяниях, совершенных несовершеннолетними или в отношении несовершеннолетних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2864" cy="34163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 Несообщение работниками организаций образования, здравоохранения, социальной защиты населения в правоохранительные органы о фактах совершения несовершеннолетними или в отношении них действий (бездействия), содержащих признаки уголовного либо административного правонарушения, в организациях образования, здравоохранения, социальной защиты населения, а также о фактах, ставших им известными в связи с профессиональной деятельностью вне организаций образования, здравоохранения, социальной защиты населения, если эти деяния не содержат признаков уголовного наказуемого деяния, предусмотренного статьей 434 Уголовного кодекса Республики Казахстан, –  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влечет штраф на физических лиц в размере пяти, на должностных лиц – в размере десяти месячных расчетных показателей. 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То же деяние, совершенное повторно в течение года после наложения административного взыскания, предусмотренного частью первой настоящей статьи, –  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влечет штраф на физических лиц в размере двадцати, на должностных лиц – в размере тридцати месячных расчетных показателей.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3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ОСТАНОВИМ БУЛЛИНГ ВМЕСТЕ!</a:t>
            </a:r>
            <a:endParaRPr lang="ru-RU" b="1" dirty="0"/>
          </a:p>
        </p:txBody>
      </p:sp>
      <p:pic>
        <p:nvPicPr>
          <p:cNvPr id="10242" name="Picture 2" descr="https://py85w2btoav31wg6h1sirl0l-wpengine.netdna-ssl.com/wp-content/uploads/2020/02/3-Ways-to-Address-Bullying-TutuTix-MTJG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2" y="2305338"/>
            <a:ext cx="7429211" cy="43708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Цель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63305" cy="3416300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Познакомить </a:t>
            </a:r>
            <a:r>
              <a:rPr lang="ru-RU" sz="4000" dirty="0" smtClean="0"/>
              <a:t>учителей </a:t>
            </a:r>
            <a:r>
              <a:rPr lang="ru-RU" sz="4000" dirty="0"/>
              <a:t>с понятием «</a:t>
            </a:r>
            <a:r>
              <a:rPr lang="ru-RU" sz="4000" dirty="0" err="1"/>
              <a:t>буллинг</a:t>
            </a:r>
            <a:r>
              <a:rPr lang="ru-RU" sz="4000" dirty="0"/>
              <a:t>», рассмотреть методы и приемы по преодолению насилия в школе и оказанию помощи детям.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852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/>
              <a:t>БУЛЛИНГ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603500"/>
            <a:ext cx="11018520" cy="399161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Хулиган</a:t>
            </a:r>
            <a:r>
              <a:rPr lang="ru-RU" sz="2400" dirty="0"/>
              <a:t>, задира, грубиян, драчун, насильник. Все эти слова - значения одного английского </a:t>
            </a:r>
            <a:r>
              <a:rPr lang="ru-RU" sz="2400" dirty="0" err="1"/>
              <a:t>bully</a:t>
            </a:r>
            <a:r>
              <a:rPr lang="ru-RU" sz="2400" dirty="0"/>
              <a:t>, от которого пошло понятие «</a:t>
            </a:r>
            <a:r>
              <a:rPr lang="ru-RU" sz="2400" dirty="0" err="1"/>
              <a:t>буллинг</a:t>
            </a:r>
            <a:r>
              <a:rPr lang="ru-RU" sz="2400" dirty="0"/>
              <a:t>». </a:t>
            </a:r>
            <a:endParaRPr lang="ru-RU" sz="2400" dirty="0" smtClean="0"/>
          </a:p>
          <a:p>
            <a:pPr algn="just"/>
            <a:r>
              <a:rPr lang="ru-RU" sz="2400" dirty="0" smtClean="0"/>
              <a:t>Оно </a:t>
            </a:r>
            <a:r>
              <a:rPr lang="ru-RU" sz="2400" dirty="0"/>
              <a:t>обозначает запугивание, моральный и физический террор, главной целью которого является вызов у другого человека страха и таким образом его подчинения</a:t>
            </a:r>
            <a:r>
              <a:rPr lang="ru-RU" sz="2400" dirty="0" smtClean="0"/>
              <a:t>..).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Это психологическое или физическое давление, насилие, прессинг, третирование, запугивание, травля индивидуума в ситуации, когда он не может себя защитить другим человеком  или группой.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6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5080" y="2603500"/>
            <a:ext cx="5303520" cy="3416300"/>
          </a:xfrm>
        </p:spPr>
        <p:txBody>
          <a:bodyPr>
            <a:noAutofit/>
          </a:bodyPr>
          <a:lstStyle/>
          <a:p>
            <a:r>
              <a:rPr lang="ru-RU" sz="2400" dirty="0"/>
              <a:t>В 2020 году по данной проблеме пресс-службой Национального центра общественного здравоохранения МЗ РК опубликована информация, что каждый пятый казахстанский подросток 11-15 лет становится жертвой или участником </a:t>
            </a:r>
            <a:r>
              <a:rPr lang="ru-RU" sz="2400" dirty="0" err="1" smtClean="0"/>
              <a:t>буллинга</a:t>
            </a:r>
            <a:r>
              <a:rPr lang="ru-RU" sz="2400" dirty="0"/>
              <a:t> </a:t>
            </a:r>
            <a:r>
              <a:rPr lang="ru-RU" sz="2400" dirty="0" smtClean="0"/>
              <a:t>ежемесячно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2050" name="Picture 2" descr="https://instituteofchildpsychology.com/wp-content/uploads/2020/10/Depositphotos_84696608_xl-2015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61" y="2603500"/>
            <a:ext cx="5362685" cy="35758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СКУЛШУТИНГ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582022" cy="34163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dirty="0"/>
              <a:t>вооруженное нападение учащегося или стороннего человека на школьников внутри учебного </a:t>
            </a:r>
            <a:r>
              <a:rPr lang="ru-RU" sz="3200" dirty="0" smtClean="0"/>
              <a:t>заведения, как проявление последствий </a:t>
            </a:r>
            <a:r>
              <a:rPr lang="ru-RU" sz="3200" dirty="0" err="1" smtClean="0"/>
              <a:t>буллинга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3074" name="Picture 2" descr="https://gurb.mosreg.ru/upload/files/i/B/iBwIa4aTWjIjp2j73VRy6dNtgl2shvu33TZNzO0OPntBfM6KBfw8i3HqhtbfZCCSTm5YQwVpCSOk8Usd2UWEwCg8eKllPEV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33" y="2603500"/>
            <a:ext cx="4820770" cy="32138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/>
              <a:t>Виды </a:t>
            </a:r>
            <a:r>
              <a:rPr lang="ru-RU" sz="5400" b="1" dirty="0" err="1"/>
              <a:t>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610703"/>
              </p:ext>
            </p:extLst>
          </p:nvPr>
        </p:nvGraphicFramePr>
        <p:xfrm>
          <a:off x="765735" y="1877359"/>
          <a:ext cx="108525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262">
                  <a:extLst>
                    <a:ext uri="{9D8B030D-6E8A-4147-A177-3AD203B41FA5}">
                      <a16:colId xmlns:a16="http://schemas.microsoft.com/office/drawing/2014/main" val="366877792"/>
                    </a:ext>
                  </a:extLst>
                </a:gridCol>
                <a:gridCol w="5426262">
                  <a:extLst>
                    <a:ext uri="{9D8B030D-6E8A-4147-A177-3AD203B41FA5}">
                      <a16:colId xmlns:a16="http://schemas.microsoft.com/office/drawing/2014/main" val="3319164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Вербальный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Словесное издевательство или запугивание с помощью жестоких слов, которое включает в себя постоянные оскорбления, угрозы и неуважительные комментарии.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1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Физическое запугивание с помощью агрессивного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физического устрашения заключается в многократно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повторяющихся ударах, пинках, подножках,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блокировании, толчках и прикосновениях нежелательным и неподобающим образом.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03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 – психологический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Психологическое насилие включает в себя совокупность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намеренных вербальных и поведенческих действий,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направленных на унижение достоинства, игнорирование,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отторжение, контролирование или социальную изоляцию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8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Вымогательство – разовое или периодическое требование денег, вещей под давлением и принуждением, включая угрозу расправы физической силой, разглашения каких-то сведений, распространения слухов и сплетен.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35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err="1" smtClean="0"/>
                        <a:t>Кибербуллинг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отправка оскорбительных сообщений,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пренебрежительных комментариев на сайте социальных сетей, размещение унизительных фотографий, а также угрозы или запугивание кого- либо в электронной форме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0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2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 </a:t>
            </a:r>
            <a:r>
              <a:rPr lang="ru-RU" b="1" dirty="0"/>
              <a:t>возникновения </a:t>
            </a:r>
            <a:r>
              <a:rPr lang="ru-RU" b="1" dirty="0" err="1"/>
              <a:t>буллинга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2" y="2240429"/>
            <a:ext cx="11806518" cy="436207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Педагогические - </a:t>
            </a:r>
            <a:r>
              <a:rPr lang="ru-RU" dirty="0"/>
              <a:t>Образовательная, коммуникативная, дисциплинарная и общая</a:t>
            </a:r>
            <a:r>
              <a:rPr lang="ru-RU" b="1" dirty="0"/>
              <a:t> </a:t>
            </a:r>
            <a:r>
              <a:rPr lang="ru-RU" dirty="0"/>
              <a:t>не адаптивность в школе.</a:t>
            </a:r>
            <a:r>
              <a:rPr lang="ru-RU" b="1" dirty="0"/>
              <a:t> </a:t>
            </a:r>
            <a:r>
              <a:rPr lang="ru-RU" dirty="0"/>
              <a:t>Микроклимат класса.</a:t>
            </a:r>
            <a:r>
              <a:rPr lang="ru-RU" b="1" dirty="0"/>
              <a:t> </a:t>
            </a:r>
            <a:r>
              <a:rPr lang="ru-RU" dirty="0"/>
              <a:t>Низкая успеваемость или высокий уровень</a:t>
            </a:r>
            <a:r>
              <a:rPr lang="ru-RU" b="1" dirty="0"/>
              <a:t> </a:t>
            </a:r>
            <a:r>
              <a:rPr lang="ru-RU" dirty="0"/>
              <a:t>прогулов.</a:t>
            </a:r>
          </a:p>
          <a:p>
            <a:pPr marL="0" indent="0">
              <a:buNone/>
            </a:pPr>
            <a:r>
              <a:rPr lang="ru-RU" i="1" dirty="0"/>
              <a:t>Позиция учителя:</a:t>
            </a:r>
            <a:r>
              <a:rPr lang="ru-RU" dirty="0"/>
              <a:t> ребенок с большей вероятностью подвергнется травле в той обстановке, где и сами педагоги позволяют себе насмешки и унижения в адрес учеников. </a:t>
            </a:r>
          </a:p>
          <a:p>
            <a:pPr marL="0" indent="0">
              <a:buNone/>
            </a:pPr>
            <a:r>
              <a:rPr lang="ru-RU" i="1" dirty="0"/>
              <a:t>Позиция ученика</a:t>
            </a:r>
            <a:r>
              <a:rPr lang="ru-RU" b="1" dirty="0"/>
              <a:t>:</a:t>
            </a:r>
            <a:r>
              <a:rPr lang="ru-RU" dirty="0"/>
              <a:t> оскорбления, насмешки, публичное обсуждение внешнего вида и личной жизни </a:t>
            </a:r>
            <a:r>
              <a:rPr lang="ru-RU" b="1" dirty="0"/>
              <a:t>учителя</a:t>
            </a:r>
            <a:r>
              <a:rPr lang="ru-RU" dirty="0"/>
              <a:t>, намеренное нарушение дисциплины.</a:t>
            </a:r>
          </a:p>
          <a:p>
            <a:r>
              <a:rPr lang="ru-RU" b="1" dirty="0"/>
              <a:t>Психологические</a:t>
            </a:r>
            <a:r>
              <a:rPr lang="ru-RU" dirty="0"/>
              <a:t> - Рискованное поведение: личность агрессора, </a:t>
            </a:r>
            <a:r>
              <a:rPr lang="ru-RU" dirty="0" smtClean="0"/>
              <a:t>так называемого </a:t>
            </a:r>
            <a:r>
              <a:rPr lang="ru-RU" dirty="0" err="1"/>
              <a:t>буллера</a:t>
            </a:r>
            <a:r>
              <a:rPr lang="ru-RU" dirty="0"/>
              <a:t>, и жертвы, стремление унизить или покалечить других вырастает из чувства собственной неполноценности. Ребенок чувствует, что имеет власть над другими.</a:t>
            </a:r>
          </a:p>
          <a:p>
            <a:r>
              <a:rPr lang="ru-RU" b="1" dirty="0" smtClean="0"/>
              <a:t>Социальные </a:t>
            </a:r>
            <a:r>
              <a:rPr lang="ru-RU" b="1" dirty="0"/>
              <a:t>- </a:t>
            </a:r>
            <a:r>
              <a:rPr lang="ru-RU" dirty="0"/>
              <a:t>Пропаганда и поощрение доминирующего агрессивного</a:t>
            </a:r>
            <a:r>
              <a:rPr lang="ru-RU" b="1" dirty="0"/>
              <a:t> </a:t>
            </a:r>
            <a:r>
              <a:rPr lang="ru-RU" dirty="0"/>
              <a:t>поведения в обществе: на телевидении, в интернете, компьютерных играх.</a:t>
            </a:r>
          </a:p>
          <a:p>
            <a:r>
              <a:rPr lang="ru-RU" b="1" dirty="0"/>
              <a:t>Семейные - </a:t>
            </a:r>
            <a:r>
              <a:rPr lang="ru-RU" dirty="0"/>
              <a:t>Недостаток родительской любви и внимания, физическая и</a:t>
            </a:r>
            <a:r>
              <a:rPr lang="ru-RU" b="1" dirty="0"/>
              <a:t> </a:t>
            </a:r>
            <a:r>
              <a:rPr lang="ru-RU" dirty="0"/>
              <a:t>вербальная агрессия со стороны родителей. </a:t>
            </a:r>
            <a:r>
              <a:rPr lang="ru-RU" dirty="0" smtClean="0"/>
              <a:t>Низкая </a:t>
            </a:r>
            <a:r>
              <a:rPr lang="ru-RU" dirty="0"/>
              <a:t>привязанность к родителям.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Участники буллинга</a:t>
            </a:r>
            <a:endParaRPr lang="ru-RU"/>
          </a:p>
        </p:txBody>
      </p:sp>
      <p:pic>
        <p:nvPicPr>
          <p:cNvPr id="4098" name="Picture 2" descr="https://i.ytimg.com/vi/t2T3hisOoX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51006"/>
            <a:ext cx="7076328" cy="39804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6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Агрессор/</a:t>
            </a:r>
            <a:r>
              <a:rPr lang="ru-RU" b="1" dirty="0" err="1"/>
              <a:t>буллер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4640728" cy="34163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Подросток </a:t>
            </a:r>
            <a:r>
              <a:rPr lang="ru-RU" sz="2000" dirty="0"/>
              <a:t>с низкой самооценкой, которую он стремится поднять за</a:t>
            </a:r>
            <a:r>
              <a:rPr lang="ru-RU" sz="2000" b="1" dirty="0"/>
              <a:t> </a:t>
            </a:r>
            <a:r>
              <a:rPr lang="ru-RU" sz="2000" dirty="0"/>
              <a:t>счет унижения других; стремящийся быть в центре внимания любой</a:t>
            </a:r>
            <a:r>
              <a:rPr lang="ru-RU" sz="2000" b="1" dirty="0"/>
              <a:t> </a:t>
            </a:r>
            <a:r>
              <a:rPr lang="ru-RU" sz="2000" dirty="0"/>
              <a:t>ценой; агрессивный, жестокий, склонный к доминированию и</a:t>
            </a:r>
            <a:r>
              <a:rPr lang="ru-RU" sz="2000" b="1" dirty="0"/>
              <a:t> </a:t>
            </a:r>
            <a:r>
              <a:rPr lang="ru-RU" sz="2000" dirty="0"/>
              <a:t>манипулированию; чаще с проблемами в семейных и детско-</a:t>
            </a:r>
            <a:r>
              <a:rPr lang="ru-RU" sz="2000" b="1" dirty="0"/>
              <a:t> </a:t>
            </a:r>
            <a:r>
              <a:rPr lang="ru-RU" sz="2000" dirty="0"/>
              <a:t>родительских отношениях.</a:t>
            </a:r>
          </a:p>
          <a:p>
            <a:endParaRPr lang="ru-RU" dirty="0"/>
          </a:p>
        </p:txBody>
      </p:sp>
      <p:pic>
        <p:nvPicPr>
          <p:cNvPr id="5122" name="Picture 2" descr="https://mdoydetsad3.ru/wp-content/uploads/f/5/2/f52fc3814280f061cb8bfc79a7d77084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39" y="2603500"/>
            <a:ext cx="5179338" cy="32180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</TotalTime>
  <Words>989</Words>
  <Application>Microsoft Office PowerPoint</Application>
  <PresentationFormat>Широкоэкранный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БУЛЛИНГ:  причины, последствия, профилактика.</vt:lpstr>
      <vt:lpstr>Цель</vt:lpstr>
      <vt:lpstr>БУЛЛИНГ</vt:lpstr>
      <vt:lpstr>Презентация PowerPoint</vt:lpstr>
      <vt:lpstr>СКУЛШУТИНГ</vt:lpstr>
      <vt:lpstr>Виды буллинга </vt:lpstr>
      <vt:lpstr>Причины возникновения буллинга </vt:lpstr>
      <vt:lpstr>Участники буллинга</vt:lpstr>
      <vt:lpstr>Агрессор/буллер</vt:lpstr>
      <vt:lpstr>Жертва</vt:lpstr>
      <vt:lpstr>Наблюдатели</vt:lpstr>
      <vt:lpstr>Защитник</vt:lpstr>
      <vt:lpstr>ПОСЛЕДСТВИЯ</vt:lpstr>
      <vt:lpstr>Признаки</vt:lpstr>
      <vt:lpstr>Признаки</vt:lpstr>
      <vt:lpstr>Кодекс РК Об административных правонарушениях Статья 127-1. Несообщение о противоправных деяниях, совершенных несовершеннолетними или в отношении несовершеннолетних </vt:lpstr>
      <vt:lpstr>     ОСТАНОВИМ БУЛЛИНГ ВМЕСТЕ!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БУЛЛИНГ:  причины, последствия, профилактика.</dc:title>
  <dc:creator>1</dc:creator>
  <cp:lastModifiedBy>1</cp:lastModifiedBy>
  <cp:revision>4</cp:revision>
  <dcterms:created xsi:type="dcterms:W3CDTF">2022-03-29T03:18:14Z</dcterms:created>
  <dcterms:modified xsi:type="dcterms:W3CDTF">2022-03-29T03:46:14Z</dcterms:modified>
</cp:coreProperties>
</file>