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5" r:id="rId2"/>
    <p:sldId id="292" r:id="rId3"/>
    <p:sldId id="293" r:id="rId4"/>
    <p:sldId id="294" r:id="rId5"/>
    <p:sldId id="295" r:id="rId6"/>
    <p:sldId id="296" r:id="rId7"/>
    <p:sldId id="297" r:id="rId8"/>
    <p:sldId id="298"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3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fld id="{573B3701-5145-4E65-B098-FC65E6B9C69E}" type="datetimeFigureOut">
              <a:rPr lang="ru-RU" smtClean="0"/>
              <a:t>17.01.2024</a:t>
            </a:fld>
            <a:endParaRPr lang="ru-RU"/>
          </a:p>
        </p:txBody>
      </p:sp>
      <p:sp>
        <p:nvSpPr>
          <p:cNvPr id="8" name="Slide Number Placeholder 7"/>
          <p:cNvSpPr>
            <a:spLocks noGrp="1"/>
          </p:cNvSpPr>
          <p:nvPr>
            <p:ph type="sldNum" sz="quarter" idx="11"/>
          </p:nvPr>
        </p:nvSpPr>
        <p:spPr/>
        <p:txBody>
          <a:bodyPr/>
          <a:lstStyle/>
          <a:p>
            <a:fld id="{54EBAF00-306F-4411-AFE4-29EC60878A84}"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573B3701-5145-4E65-B098-FC65E6B9C69E}" type="datetimeFigureOut">
              <a:rPr lang="ru-RU" smtClean="0"/>
              <a:t>17.01.2024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EBAF00-306F-4411-AFE4-29EC60878A8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573B3701-5145-4E65-B098-FC65E6B9C69E}" type="datetimeFigureOut">
              <a:rPr lang="ru-RU" smtClean="0"/>
              <a:t>17.01.2024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EBAF00-306F-4411-AFE4-29EC60878A8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73B3701-5145-4E65-B098-FC65E6B9C69E}" type="datetimeFigureOut">
              <a:rPr lang="ru-RU" smtClean="0"/>
              <a:t>17.01.2024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EBAF00-306F-4411-AFE4-29EC60878A84}"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73B3701-5145-4E65-B098-FC65E6B9C69E}" type="datetimeFigureOut">
              <a:rPr lang="ru-RU" smtClean="0"/>
              <a:t>17.01.2024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EBAF00-306F-4411-AFE4-29EC60878A84}" type="slidenum">
              <a:rPr lang="ru-RU" smtClean="0"/>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73B3701-5145-4E65-B098-FC65E6B9C69E}" type="datetimeFigureOut">
              <a:rPr lang="ru-RU" smtClean="0"/>
              <a:t>17.01.2024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4EBAF00-306F-4411-AFE4-29EC60878A84}" type="slidenum">
              <a:rPr lang="ru-RU" smtClean="0"/>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573B3701-5145-4E65-B098-FC65E6B9C69E}" type="datetimeFigureOut">
              <a:rPr lang="ru-RU" smtClean="0"/>
              <a:t>17.01.2024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4EBAF00-306F-4411-AFE4-29EC60878A84}" type="slidenum">
              <a:rPr lang="ru-RU" smtClean="0"/>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73B3701-5145-4E65-B098-FC65E6B9C69E}" type="datetimeFigureOut">
              <a:rPr lang="ru-RU" smtClean="0"/>
              <a:t>17.01.2024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4EBAF00-306F-4411-AFE4-29EC60878A84}"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3B3701-5145-4E65-B098-FC65E6B9C69E}" type="datetimeFigureOut">
              <a:rPr lang="ru-RU" smtClean="0"/>
              <a:t>17.01.2024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4EBAF00-306F-4411-AFE4-29EC60878A8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73B3701-5145-4E65-B098-FC65E6B9C69E}" type="datetimeFigureOut">
              <a:rPr lang="ru-RU" smtClean="0"/>
              <a:t>17.01.2024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4EBAF00-306F-4411-AFE4-29EC60878A84}"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73B3701-5145-4E65-B098-FC65E6B9C69E}" type="datetimeFigureOut">
              <a:rPr lang="ru-RU" smtClean="0"/>
              <a:t>17.01.2024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4EBAF00-306F-4411-AFE4-29EC60878A84}"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73B3701-5145-4E65-B098-FC65E6B9C69E}" type="datetimeFigureOut">
              <a:rPr lang="ru-RU" smtClean="0"/>
              <a:t>17.01.2024</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4EBAF00-306F-4411-AFE4-29EC60878A84}" type="slidenum">
              <a:rPr lang="ru-RU" smtClean="0"/>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2420888"/>
            <a:ext cx="8424936" cy="2462213"/>
          </a:xfrm>
          <a:prstGeom prst="rect">
            <a:avLst/>
          </a:prstGeom>
          <a:noFill/>
        </p:spPr>
        <p:txBody>
          <a:bodyPr wrap="square" rtlCol="0">
            <a:spAutoFit/>
          </a:bodyPr>
          <a:lstStyle/>
          <a:p>
            <a:pPr algn="ctr"/>
            <a:r>
              <a:rPr lang="ru-RU" sz="3200" dirty="0"/>
              <a:t>«Развитие коммуникативных умений, как основа социальной адаптации у </a:t>
            </a:r>
            <a:r>
              <a:rPr lang="ru-RU" sz="3200" dirty="0" smtClean="0"/>
              <a:t>детей»</a:t>
            </a:r>
            <a:endParaRPr lang="ru-RU" sz="3200" dirty="0"/>
          </a:p>
          <a:p>
            <a:pPr algn="r"/>
            <a:endParaRPr lang="ru-RU" dirty="0"/>
          </a:p>
          <a:p>
            <a:pPr algn="r"/>
            <a:r>
              <a:rPr lang="ru-RU" dirty="0"/>
              <a:t>Подготовила</a:t>
            </a:r>
          </a:p>
          <a:p>
            <a:pPr algn="r"/>
            <a:r>
              <a:rPr lang="ru-RU" dirty="0"/>
              <a:t>Педагог-психолог </a:t>
            </a:r>
          </a:p>
          <a:p>
            <a:pPr algn="r"/>
            <a:r>
              <a:rPr lang="ru-RU" dirty="0"/>
              <a:t>Ольга Александровна Ким</a:t>
            </a:r>
          </a:p>
          <a:p>
            <a:endParaRPr lang="ru-RU" dirty="0"/>
          </a:p>
        </p:txBody>
      </p:sp>
      <p:pic>
        <p:nvPicPr>
          <p:cNvPr id="3" name="Picture 2" descr="C:\Users\Пользователь\Desktop\Диск D\doc\ДОКУМЕНТЫ   МЕТОДИСТА\Оксана\БЕРЕЗКА\berezka3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6633"/>
            <a:ext cx="1882495" cy="172819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83768" y="124004"/>
            <a:ext cx="4572000" cy="1077218"/>
          </a:xfrm>
          <a:prstGeom prst="rect">
            <a:avLst/>
          </a:prstGeom>
        </p:spPr>
        <p:txBody>
          <a:bodyPr>
            <a:spAutoFit/>
          </a:bodyPr>
          <a:lstStyle/>
          <a:p>
            <a:pPr algn="ctr">
              <a:spcBef>
                <a:spcPct val="20000"/>
              </a:spcBef>
            </a:pPr>
            <a:r>
              <a:rPr lang="kk-KZ" altLang="ru-RU" sz="2000" dirty="0">
                <a:latin typeface="Times New Roman" pitchFamily="18" charset="0"/>
                <a:cs typeface="Times New Roman" pitchFamily="18" charset="0"/>
              </a:rPr>
              <a:t>Коммунальное государственное казенное предприятие</a:t>
            </a:r>
          </a:p>
          <a:p>
            <a:pPr algn="ctr">
              <a:spcBef>
                <a:spcPct val="20000"/>
              </a:spcBef>
            </a:pPr>
            <a:r>
              <a:rPr lang="kk-KZ" altLang="ru-RU" sz="2000" dirty="0">
                <a:latin typeface="Times New Roman" pitchFamily="18" charset="0"/>
                <a:cs typeface="Times New Roman" pitchFamily="18" charset="0"/>
              </a:rPr>
              <a:t>«Ясли-сад «БЕРЁЗКА»</a:t>
            </a:r>
            <a:endParaRPr lang="ru-RU" alt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14136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 xmlns:a16="http://schemas.microsoft.com/office/drawing/2014/main" id="{2D6EAADA-A7A5-40CD-B0F3-D62FBEF2F40D}"/>
              </a:ext>
            </a:extLst>
          </p:cNvPr>
          <p:cNvSpPr/>
          <p:nvPr/>
        </p:nvSpPr>
        <p:spPr>
          <a:xfrm>
            <a:off x="179513" y="188640"/>
            <a:ext cx="8784975" cy="2554545"/>
          </a:xfrm>
          <a:prstGeom prst="rect">
            <a:avLst/>
          </a:prstGeom>
        </p:spPr>
        <p:txBody>
          <a:bodyPr wrap="square">
            <a:spAutoFit/>
          </a:bodyPr>
          <a:lstStyle/>
          <a:p>
            <a:pPr algn="just">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Одна из первых социальных потребностей ребенка — это потребность в общении. Общение - сложный и весьма многогранный процесс. </a:t>
            </a:r>
            <a:r>
              <a:rPr lang="ru-RU" sz="2000" dirty="0">
                <a:latin typeface="Times New Roman" panose="02020603050405020304" pitchFamily="18" charset="0"/>
                <a:ea typeface="Calibri" panose="020F0502020204030204" pitchFamily="34" charset="0"/>
                <a:cs typeface="Times New Roman" panose="02020603050405020304" pitchFamily="18" charset="0"/>
              </a:rPr>
              <a:t>П</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сихолог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Б.Д.Парыгин</a:t>
            </a:r>
            <a:r>
              <a:rPr lang="ru-RU" sz="2000" dirty="0">
                <a:latin typeface="Times New Roman" panose="02020603050405020304" pitchFamily="18" charset="0"/>
                <a:ea typeface="Calibri" panose="020F0502020204030204" pitchFamily="34" charset="0"/>
                <a:cs typeface="Times New Roman" panose="02020603050405020304" pitchFamily="18" charset="0"/>
              </a:rPr>
              <a:t>  отметил, что этот процесс может выступать в одно и то же время:</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ru-RU" sz="2000" dirty="0">
                <a:latin typeface="Times New Roman" panose="02020603050405020304" pitchFamily="18" charset="0"/>
                <a:ea typeface="Calibri" panose="020F0502020204030204" pitchFamily="34" charset="0"/>
                <a:cs typeface="Times New Roman" panose="02020603050405020304" pitchFamily="18" charset="0"/>
              </a:rPr>
              <a:t>и как процесс взаимодействия людей,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ru-RU" sz="2000" dirty="0">
                <a:latin typeface="Times New Roman" panose="02020603050405020304" pitchFamily="18" charset="0"/>
                <a:ea typeface="Calibri" panose="020F0502020204030204" pitchFamily="34" charset="0"/>
                <a:cs typeface="Times New Roman" panose="02020603050405020304" pitchFamily="18" charset="0"/>
              </a:rPr>
              <a:t>и как информационный процесс,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ru-RU" sz="2000" dirty="0">
                <a:latin typeface="Times New Roman" panose="02020603050405020304" pitchFamily="18" charset="0"/>
                <a:ea typeface="Calibri" panose="020F0502020204030204" pitchFamily="34" charset="0"/>
                <a:cs typeface="Times New Roman" panose="02020603050405020304" pitchFamily="18" charset="0"/>
              </a:rPr>
              <a:t>и как отношение людей друг к другу,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ru-RU" sz="2000" dirty="0">
                <a:latin typeface="Times New Roman" panose="02020603050405020304" pitchFamily="18" charset="0"/>
                <a:ea typeface="Calibri" panose="020F0502020204030204" pitchFamily="34" charset="0"/>
                <a:cs typeface="Times New Roman" panose="02020603050405020304" pitchFamily="18" charset="0"/>
              </a:rPr>
              <a:t>и как процесс </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000" dirty="0">
                <a:latin typeface="Times New Roman" panose="02020603050405020304" pitchFamily="18" charset="0"/>
                <a:ea typeface="Calibri" panose="020F0502020204030204" pitchFamily="34" charset="0"/>
                <a:cs typeface="Times New Roman" panose="02020603050405020304" pitchFamily="18" charset="0"/>
              </a:rPr>
              <a:t>взаимного переживания и взаимного понимания друг друга.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 xmlns:a16="http://schemas.microsoft.com/office/drawing/2014/main" id="{9B526530-DB12-459A-A7C4-E369D77DE29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6000"/>
          <a:stretch/>
        </p:blipFill>
        <p:spPr bwMode="auto">
          <a:xfrm>
            <a:off x="194672" y="2780928"/>
            <a:ext cx="3297208" cy="2959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6E533CF7-7C28-4312-BD2F-2E9FA92437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0929" y="2780928"/>
            <a:ext cx="3995936" cy="26639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 xmlns:a16="http://schemas.microsoft.com/office/drawing/2014/main" id="{7829EA95-7376-4D38-8F4F-9940BC37C5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1840" y="4586081"/>
            <a:ext cx="2795249" cy="2097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047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520" y="116632"/>
            <a:ext cx="8640960" cy="1323439"/>
          </a:xfrm>
          <a:prstGeom prst="rect">
            <a:avLst/>
          </a:prstGeom>
          <a:noFill/>
        </p:spPr>
        <p:txBody>
          <a:bodyPr wrap="square" rtlCol="0">
            <a:spAutoFit/>
          </a:bodyPr>
          <a:lstStyle/>
          <a:p>
            <a:pPr algn="just"/>
            <a:r>
              <a:rPr lang="ru-RU" sz="2000" dirty="0"/>
              <a:t>Общение выдвигается как важнейшая социальная потребность, без реализации которой замедляется, а иногда и прекращается формирование личности. В социальном общении происходит психическое развитие и самореализация индивида. </a:t>
            </a:r>
          </a:p>
        </p:txBody>
      </p:sp>
      <p:sp>
        <p:nvSpPr>
          <p:cNvPr id="2" name="AutoShape 12">
            <a:extLst>
              <a:ext uri="{FF2B5EF4-FFF2-40B4-BE49-F238E27FC236}">
                <a16:creationId xmlns="" xmlns:a16="http://schemas.microsoft.com/office/drawing/2014/main" id="{BE9373EC-1648-4D17-91F7-2EE985D05C4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4" name="Picture 6">
            <a:extLst>
              <a:ext uri="{FF2B5EF4-FFF2-40B4-BE49-F238E27FC236}">
                <a16:creationId xmlns="" xmlns:a16="http://schemas.microsoft.com/office/drawing/2014/main" id="{74348BD1-750D-4251-AA0B-688A0E8A94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54916"/>
            <a:ext cx="8640960" cy="513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782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1B77AA30-0FEA-4196-8662-E7DEABE86F1B}"/>
              </a:ext>
            </a:extLst>
          </p:cNvPr>
          <p:cNvSpPr txBox="1"/>
          <p:nvPr/>
        </p:nvSpPr>
        <p:spPr>
          <a:xfrm>
            <a:off x="251520" y="188640"/>
            <a:ext cx="8568952" cy="1631216"/>
          </a:xfrm>
          <a:prstGeom prst="rect">
            <a:avLst/>
          </a:prstGeom>
          <a:noFill/>
        </p:spPr>
        <p:txBody>
          <a:bodyPr wrap="square" rtlCol="0">
            <a:spAutoFit/>
          </a:bodyPr>
          <a:lstStyle/>
          <a:p>
            <a:pPr algn="just"/>
            <a:r>
              <a:rPr lang="ru-RU" sz="2000" dirty="0"/>
              <a:t>По мнению </a:t>
            </a:r>
            <a:r>
              <a:rPr lang="ru-RU" sz="2000" dirty="0" err="1"/>
              <a:t>Л.С.Выготского</a:t>
            </a:r>
            <a:r>
              <a:rPr lang="ru-RU" sz="2000" dirty="0"/>
              <a:t>, ограниченность представлений об окружающем мире, слабость речевых контактов, незрелость интересов, снижение потребности в речевом общении представляют собой значимые факторы, обусловливающие замедленное развитие коммуникативных умений</a:t>
            </a:r>
            <a:r>
              <a:rPr lang="ru-RU" dirty="0"/>
              <a:t>.</a:t>
            </a:r>
          </a:p>
        </p:txBody>
      </p:sp>
      <p:pic>
        <p:nvPicPr>
          <p:cNvPr id="3" name="Picture 2">
            <a:extLst>
              <a:ext uri="{FF2B5EF4-FFF2-40B4-BE49-F238E27FC236}">
                <a16:creationId xmlns="" xmlns:a16="http://schemas.microsoft.com/office/drawing/2014/main" id="{978D3109-FB9D-4229-9EC3-F192FC076C0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516"/>
          <a:stretch/>
        </p:blipFill>
        <p:spPr bwMode="auto">
          <a:xfrm>
            <a:off x="250517" y="1772816"/>
            <a:ext cx="3456384" cy="28910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 xmlns:a16="http://schemas.microsoft.com/office/drawing/2014/main" id="{518D7E9B-0A42-4C59-AABA-022037D0A7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5740" y="1577614"/>
            <a:ext cx="4020755" cy="2917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 xmlns:a16="http://schemas.microsoft.com/office/drawing/2014/main" id="{999374EA-8B97-4A25-A2B5-D4D1D5633B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1904" y="4376194"/>
            <a:ext cx="6228184" cy="2293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270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EEB6F67E-23BB-4870-AF4D-0336369C7AC0}"/>
              </a:ext>
            </a:extLst>
          </p:cNvPr>
          <p:cNvSpPr txBox="1"/>
          <p:nvPr/>
        </p:nvSpPr>
        <p:spPr>
          <a:xfrm>
            <a:off x="251520" y="188640"/>
            <a:ext cx="8712968" cy="2246769"/>
          </a:xfrm>
          <a:prstGeom prst="rect">
            <a:avLst/>
          </a:prstGeom>
          <a:noFill/>
        </p:spPr>
        <p:txBody>
          <a:bodyPr wrap="square" rtlCol="0">
            <a:spAutoFit/>
          </a:bodyPr>
          <a:lstStyle/>
          <a:p>
            <a:pPr algn="just"/>
            <a:r>
              <a:rPr lang="ru-RU" sz="2000" dirty="0"/>
              <a:t>Понятие коммуникации в психологии связывается с информационной, содержательной стороной общения. Вместе с тем, в педагогике термин «коммуникативные умения», объединяет более широкий комплекс умений, владение которыми обеспечивает полноценное включение ребенка в общение, как в процесс установления и развития контактов с людьми для совместной деятельности. </a:t>
            </a:r>
          </a:p>
        </p:txBody>
      </p:sp>
      <p:sp>
        <p:nvSpPr>
          <p:cNvPr id="3" name="TextBox 2">
            <a:extLst>
              <a:ext uri="{FF2B5EF4-FFF2-40B4-BE49-F238E27FC236}">
                <a16:creationId xmlns="" xmlns:a16="http://schemas.microsoft.com/office/drawing/2014/main" id="{BFD5C017-FEEE-4E6D-A326-C0989DB22AFE}"/>
              </a:ext>
            </a:extLst>
          </p:cNvPr>
          <p:cNvSpPr txBox="1"/>
          <p:nvPr/>
        </p:nvSpPr>
        <p:spPr>
          <a:xfrm>
            <a:off x="899592" y="1268760"/>
            <a:ext cx="7056784" cy="369332"/>
          </a:xfrm>
          <a:prstGeom prst="rect">
            <a:avLst/>
          </a:prstGeom>
          <a:noFill/>
        </p:spPr>
        <p:txBody>
          <a:bodyPr wrap="square" rtlCol="0">
            <a:spAutoFit/>
          </a:bodyPr>
          <a:lstStyle/>
          <a:p>
            <a:r>
              <a:rPr lang="ru-RU" dirty="0"/>
              <a:t> </a:t>
            </a:r>
          </a:p>
        </p:txBody>
      </p:sp>
      <p:pic>
        <p:nvPicPr>
          <p:cNvPr id="4100" name="Picture 4">
            <a:extLst>
              <a:ext uri="{FF2B5EF4-FFF2-40B4-BE49-F238E27FC236}">
                <a16:creationId xmlns="" xmlns:a16="http://schemas.microsoft.com/office/drawing/2014/main" id="{E27CB19A-190D-4BBF-830C-5FD185A54B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2430732"/>
            <a:ext cx="4572001" cy="285591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 xmlns:a16="http://schemas.microsoft.com/office/drawing/2014/main" id="{4A87AEAD-527E-4D7F-AE36-8D08F57D4D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979" y="3566730"/>
            <a:ext cx="4715509" cy="3143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526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0A672310-B65A-4896-9820-9A12311796AB}"/>
              </a:ext>
            </a:extLst>
          </p:cNvPr>
          <p:cNvSpPr txBox="1"/>
          <p:nvPr/>
        </p:nvSpPr>
        <p:spPr>
          <a:xfrm>
            <a:off x="179512" y="188640"/>
            <a:ext cx="8640960" cy="3785652"/>
          </a:xfrm>
          <a:prstGeom prst="rect">
            <a:avLst/>
          </a:prstGeom>
          <a:noFill/>
        </p:spPr>
        <p:txBody>
          <a:bodyPr wrap="square" rtlCol="0">
            <a:spAutoFit/>
          </a:bodyPr>
          <a:lstStyle/>
          <a:p>
            <a:pPr algn="just"/>
            <a:r>
              <a:rPr lang="ru-RU" sz="2000" dirty="0" smtClean="0"/>
              <a:t>Когда сформирована мотивация взаимодействия с педагогом, мы учим детей доступным технологиям общения. Достижение </a:t>
            </a:r>
            <a:r>
              <a:rPr lang="ru-RU" sz="2000" dirty="0"/>
              <a:t>этой основной цели возможно при решении ряда </a:t>
            </a:r>
            <a:r>
              <a:rPr lang="ru-RU" sz="2000" dirty="0" smtClean="0"/>
              <a:t>задач</a:t>
            </a:r>
            <a:r>
              <a:rPr lang="ru-RU" sz="2000" dirty="0"/>
              <a:t>: </a:t>
            </a:r>
          </a:p>
          <a:p>
            <a:pPr marL="285750" lvl="0" indent="-285750" algn="just">
              <a:buFont typeface="Arial" panose="020B0604020202020204" pitchFamily="34" charset="0"/>
              <a:buChar char="•"/>
            </a:pPr>
            <a:r>
              <a:rPr lang="ru-RU" sz="2000" dirty="0"/>
              <a:t>обучить адекватной реакции на речевые обращения; </a:t>
            </a:r>
          </a:p>
          <a:p>
            <a:pPr marL="285750" lvl="0" indent="-285750" algn="just">
              <a:buFont typeface="Arial" panose="020B0604020202020204" pitchFamily="34" charset="0"/>
              <a:buChar char="•"/>
            </a:pPr>
            <a:r>
              <a:rPr lang="ru-RU" sz="2000" dirty="0"/>
              <a:t>учить использованию доступную знаковую систему </a:t>
            </a:r>
            <a:r>
              <a:rPr lang="ru-RU" sz="2000" dirty="0" smtClean="0"/>
              <a:t>(жест</a:t>
            </a:r>
            <a:r>
              <a:rPr lang="ru-RU" sz="2000" dirty="0"/>
              <a:t>, пиктограмма) в играх и в быту для сообщения о своем состоянии, просьбы и др.; </a:t>
            </a:r>
          </a:p>
          <a:p>
            <a:pPr marL="285750" lvl="0" indent="-285750" algn="just">
              <a:buFont typeface="Arial" panose="020B0604020202020204" pitchFamily="34" charset="0"/>
              <a:buChar char="•"/>
            </a:pPr>
            <a:r>
              <a:rPr lang="ru-RU" sz="2000" dirty="0"/>
              <a:t>воспитывать элементарные этикетные умения – </a:t>
            </a:r>
            <a:r>
              <a:rPr lang="ru-RU" sz="2000" dirty="0" smtClean="0"/>
              <a:t>приветствия</a:t>
            </a:r>
            <a:r>
              <a:rPr lang="ru-RU" sz="2000" dirty="0"/>
              <a:t>, прощания, благодарности;</a:t>
            </a:r>
          </a:p>
          <a:p>
            <a:pPr marL="285750" lvl="0" indent="-285750" algn="just">
              <a:buFont typeface="Arial" panose="020B0604020202020204" pitchFamily="34" charset="0"/>
              <a:buChar char="•"/>
            </a:pPr>
            <a:r>
              <a:rPr lang="ru-RU" sz="2000" dirty="0"/>
              <a:t>организовывать общение детей таким образом, чтобы оно положительно влияло на их эмоциональное состояние, было связано с приятными ощущениями и переживаниями.</a:t>
            </a:r>
          </a:p>
        </p:txBody>
      </p:sp>
      <p:pic>
        <p:nvPicPr>
          <p:cNvPr id="3" name="Picture 6">
            <a:extLst>
              <a:ext uri="{FF2B5EF4-FFF2-40B4-BE49-F238E27FC236}">
                <a16:creationId xmlns="" xmlns:a16="http://schemas.microsoft.com/office/drawing/2014/main" id="{4A87AEAD-527E-4D7F-AE36-8D08F57D4D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3842" y="3861048"/>
            <a:ext cx="4032448" cy="2688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647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44567C00-6B92-4542-B657-F02BACF52704}"/>
              </a:ext>
            </a:extLst>
          </p:cNvPr>
          <p:cNvSpPr txBox="1"/>
          <p:nvPr/>
        </p:nvSpPr>
        <p:spPr>
          <a:xfrm>
            <a:off x="251520" y="260648"/>
            <a:ext cx="8640960" cy="3046988"/>
          </a:xfrm>
          <a:prstGeom prst="rect">
            <a:avLst/>
          </a:prstGeom>
          <a:noFill/>
        </p:spPr>
        <p:txBody>
          <a:bodyPr wrap="square" rtlCol="0">
            <a:spAutoFit/>
          </a:bodyPr>
          <a:lstStyle/>
          <a:p>
            <a:pPr algn="just"/>
            <a:r>
              <a:rPr lang="ru-RU" sz="2400" dirty="0"/>
              <a:t>Формирование коммуникативных умений, </a:t>
            </a:r>
            <a:r>
              <a:rPr lang="ru-RU" sz="2400" dirty="0" smtClean="0"/>
              <a:t>включается </a:t>
            </a:r>
            <a:r>
              <a:rPr lang="ru-RU" sz="2400" dirty="0"/>
              <a:t>во все виды деятельности: быт, игру, учение.  При работе с «</a:t>
            </a:r>
            <a:r>
              <a:rPr lang="ru-RU" sz="2400" dirty="0" err="1"/>
              <a:t>безречевыми</a:t>
            </a:r>
            <a:r>
              <a:rPr lang="ru-RU" sz="2400" dirty="0"/>
              <a:t>» детьми мы стараемся, чтоб наше общение </a:t>
            </a:r>
            <a:r>
              <a:rPr lang="ru-RU" sz="2400" dirty="0" smtClean="0"/>
              <a:t>в </a:t>
            </a:r>
            <a:r>
              <a:rPr lang="ru-RU" sz="2400" dirty="0"/>
              <a:t>ходе любой деятельности, всегда сопровождалась четкой и эмоционально окрашенной речью взрослого. </a:t>
            </a:r>
            <a:r>
              <a:rPr lang="ru-RU" sz="2400" dirty="0" smtClean="0"/>
              <a:t>К </a:t>
            </a:r>
            <a:r>
              <a:rPr lang="ru-RU" sz="2400" dirty="0"/>
              <a:t>концу учебного года ребенок по-своему здоровается, кивая головой и издавая звук, прощается, реагирует на интонацию, радуется, если задание нравится.</a:t>
            </a:r>
          </a:p>
        </p:txBody>
      </p:sp>
      <p:pic>
        <p:nvPicPr>
          <p:cNvPr id="5122" name="Picture 2">
            <a:extLst>
              <a:ext uri="{FF2B5EF4-FFF2-40B4-BE49-F238E27FC236}">
                <a16:creationId xmlns="" xmlns:a16="http://schemas.microsoft.com/office/drawing/2014/main" id="{91E272A6-5263-4774-9AB9-75EB489D99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307636"/>
            <a:ext cx="4604802" cy="3289716"/>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a:extLst>
              <a:ext uri="{FF2B5EF4-FFF2-40B4-BE49-F238E27FC236}">
                <a16:creationId xmlns="" xmlns:a16="http://schemas.microsoft.com/office/drawing/2014/main" id="{3C531990-B4E0-4A5C-813C-FB76B48D5A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1022" y="3637587"/>
            <a:ext cx="4001393" cy="3198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694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2F1247A-3BEC-440B-88F1-ACCF6AC7A48C}"/>
              </a:ext>
            </a:extLst>
          </p:cNvPr>
          <p:cNvSpPr txBox="1"/>
          <p:nvPr/>
        </p:nvSpPr>
        <p:spPr>
          <a:xfrm>
            <a:off x="251520" y="260648"/>
            <a:ext cx="8568952" cy="2308324"/>
          </a:xfrm>
          <a:prstGeom prst="rect">
            <a:avLst/>
          </a:prstGeom>
          <a:noFill/>
        </p:spPr>
        <p:txBody>
          <a:bodyPr wrap="square" rtlCol="0">
            <a:spAutoFit/>
          </a:bodyPr>
          <a:lstStyle/>
          <a:p>
            <a:pPr algn="just"/>
            <a:r>
              <a:rPr lang="ru-RU" dirty="0"/>
              <a:t>Для детей, не владеющих речью,  создаю ситуации общения.  На индивидуальных занятиях,   использую такие методы, как рассматривание рисунков, фотографий, упражнения, этюды, игры с правилами, словесные, музыкальные. Игры на расслабление различных групп мышц, (рук, ног, туловища, лица, шеи) «Кулачки», «Олени», «Штанга», «Пружинки», «Кораблик», «Пчелка мешает спать». Игры на развитие внимания «Что слышно?», «Слушай звуки», игры на преодоление двигательного автоматизма «Запрещенное движение». </a:t>
            </a:r>
          </a:p>
        </p:txBody>
      </p:sp>
      <p:pic>
        <p:nvPicPr>
          <p:cNvPr id="6148" name="Picture 4">
            <a:extLst>
              <a:ext uri="{FF2B5EF4-FFF2-40B4-BE49-F238E27FC236}">
                <a16:creationId xmlns="" xmlns:a16="http://schemas.microsoft.com/office/drawing/2014/main" id="{4B655463-974B-4AFE-9633-AF635EAB3B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36912"/>
            <a:ext cx="288032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 xmlns:a16="http://schemas.microsoft.com/office/drawing/2014/main" id="{45AB6E8D-9F18-4E1F-A12B-ECFF1A14220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875" t="5174" r="13376"/>
          <a:stretch/>
        </p:blipFill>
        <p:spPr bwMode="auto">
          <a:xfrm>
            <a:off x="3117525" y="4149080"/>
            <a:ext cx="2664296" cy="2260807"/>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a:extLst>
              <a:ext uri="{FF2B5EF4-FFF2-40B4-BE49-F238E27FC236}">
                <a16:creationId xmlns="" xmlns:a16="http://schemas.microsoft.com/office/drawing/2014/main" id="{DE899D61-4183-44C2-839D-68FC94DDE5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0148" y="2478114"/>
            <a:ext cx="3614340" cy="2251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0118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580</TotalTime>
  <Words>375</Words>
  <Application>Microsoft Office PowerPoint</Application>
  <PresentationFormat>Экран (4:3)</PresentationFormat>
  <Paragraphs>23</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Исполнительная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ольга</dc:creator>
  <cp:lastModifiedBy>user</cp:lastModifiedBy>
  <cp:revision>51</cp:revision>
  <cp:lastPrinted>2020-11-22T06:22:28Z</cp:lastPrinted>
  <dcterms:created xsi:type="dcterms:W3CDTF">2016-11-13T11:06:23Z</dcterms:created>
  <dcterms:modified xsi:type="dcterms:W3CDTF">2024-01-17T16:26:22Z</dcterms:modified>
</cp:coreProperties>
</file>