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59" r:id="rId4"/>
    <p:sldId id="260" r:id="rId5"/>
    <p:sldId id="261" r:id="rId6"/>
    <p:sldId id="262" r:id="rId7"/>
    <p:sldId id="269" r:id="rId8"/>
    <p:sldId id="263" r:id="rId9"/>
    <p:sldId id="270" r:id="rId10"/>
    <p:sldId id="264" r:id="rId11"/>
    <p:sldId id="271" r:id="rId12"/>
    <p:sldId id="265" r:id="rId13"/>
    <p:sldId id="266" r:id="rId14"/>
    <p:sldId id="272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3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7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2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1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3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5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6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9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7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1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16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0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0927840_20-p-fon-dlya-prezentatsii-detyam-o-professiyak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758057"/>
          </a:xfrm>
        </p:spPr>
        <p:txBody>
          <a:bodyPr>
            <a:noAutofit/>
          </a:bodyPr>
          <a:lstStyle/>
          <a:p>
            <a:pPr lvl="0" defTabSz="1022299">
              <a:spcBef>
                <a:spcPts val="0"/>
              </a:spcBef>
            </a:pPr>
            <a:r>
              <a:rPr lang="ru-RU" sz="2436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SemiBold Condensed" panose="020B0502040204020203" pitchFamily="34" charset="0"/>
                <a:ea typeface="+mn-ea"/>
                <a:cs typeface="+mn-cs"/>
              </a:rPr>
              <a:t>КГУ «ОБЩЕОБРАЗОВАТЕЛЬНАЯ ШКОЛА №15» </a:t>
            </a:r>
            <a:br>
              <a:rPr lang="ru-RU" sz="2436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SemiBold Condensed" panose="020B0502040204020203" pitchFamily="34" charset="0"/>
                <a:ea typeface="+mn-ea"/>
                <a:cs typeface="+mn-cs"/>
              </a:rPr>
            </a:br>
            <a:r>
              <a:rPr lang="ru-RU" sz="2436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SemiBold Condensed" panose="020B0502040204020203" pitchFamily="34" charset="0"/>
                <a:ea typeface="+mn-ea"/>
                <a:cs typeface="+mn-cs"/>
              </a:rPr>
              <a:t>ОТДЕЛА ОБРАЗОВАНИЯ ОСАКАРОВСКОГО РАЙОНА</a:t>
            </a:r>
            <a:br>
              <a:rPr lang="ru-RU" sz="2436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SemiBold Condensed" panose="020B0502040204020203" pitchFamily="34" charset="0"/>
                <a:ea typeface="+mn-ea"/>
                <a:cs typeface="+mn-cs"/>
              </a:rPr>
            </a:br>
            <a:r>
              <a:rPr lang="ru-RU" sz="2436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SemiBold Condensed" panose="020B0502040204020203" pitchFamily="34" charset="0"/>
                <a:ea typeface="+mn-ea"/>
                <a:cs typeface="+mn-cs"/>
              </a:rPr>
              <a:t> УПРАВЛЕНИЕ ОБРАЗОВАНИЯ КАРАГАНДИНСКОЙ ОБЛАСТИ </a:t>
            </a:r>
            <a:r>
              <a:rPr lang="ru-RU" sz="2436" dirty="0">
                <a:solidFill>
                  <a:srgbClr val="000000"/>
                </a:solidFill>
                <a:latin typeface="Corbel"/>
                <a:ea typeface="+mn-ea"/>
                <a:cs typeface="+mn-cs"/>
              </a:rPr>
              <a:t/>
            </a:r>
            <a:br>
              <a:rPr lang="ru-RU" sz="2436" dirty="0">
                <a:solidFill>
                  <a:srgbClr val="000000"/>
                </a:solidFill>
                <a:latin typeface="Corbel"/>
                <a:ea typeface="+mn-ea"/>
                <a:cs typeface="+mn-cs"/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tx1"/>
                </a:solidFill>
              </a:rPr>
              <a:t>Профориентационная</a:t>
            </a:r>
            <a:r>
              <a:rPr lang="ru-RU" sz="4800" dirty="0" smtClean="0">
                <a:solidFill>
                  <a:schemeClr val="tx1"/>
                </a:solidFill>
              </a:rPr>
              <a:t> работа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927840_20-p-fon-dlya-prezentatsii-detyam-o-professiyak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764704"/>
            <a:ext cx="6984776" cy="5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60" dirty="0">
                <a:solidFill>
                  <a:prstClr val="black"/>
                </a:solidFill>
                <a:latin typeface="Corbel"/>
              </a:rPr>
              <a:t>Работа в </a:t>
            </a:r>
            <a:r>
              <a:rPr lang="ru-RU" sz="3260" dirty="0" err="1">
                <a:solidFill>
                  <a:prstClr val="black"/>
                </a:solidFill>
                <a:latin typeface="Corbel"/>
              </a:rPr>
              <a:t>агроклассе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2408" y="144489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9715" indent="-111772" defTabSz="558858">
              <a:lnSpc>
                <a:spcPct val="90000"/>
              </a:lnSpc>
              <a:spcBef>
                <a:spcPts val="815"/>
              </a:spcBef>
              <a:buClr>
                <a:srgbClr val="A6B727"/>
              </a:buClr>
              <a:buSzPct val="80000"/>
              <a:buFont typeface="Corbe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этом учебном году продолжили работу в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агроклассе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Работая над проектом «Витамины круглый год», ученики 8 класса вместе с классным руководителем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Куковской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С.А. посадили семена помидор и огурцов. Помидоры- сорт «Черри» уже распикировали. А вот огурцам, оказалось не хватает солнца, и поэтому они стали погибать. Ну что ж, отрицательный результат- тоже результат.  Это на будущее: огурцам надо побольше света</a:t>
            </a:r>
            <a:r>
              <a:rPr lang="ru-RU" sz="1630" dirty="0">
                <a:solidFill>
                  <a:prstClr val="black"/>
                </a:solidFill>
                <a:latin typeface="Corbel"/>
              </a:rPr>
              <a:t>.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2852936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927840_20-p-fon-dlya-prezentatsii-detyam-o-professiyak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692696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Учащиеся 9 класса в рамках проекта «Шаг в сельское хозяйство 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проводили </a:t>
            </a:r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исследование микрофлоры молочных продуктов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3630339" cy="363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927840_20-p-fon-dlya-prezentatsii-detyam-o-professiyak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787148"/>
            <a:ext cx="784887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РАБОТА С РОДИТЕЛЯМИ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Практика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показывает,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принимают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активное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</a:t>
            </a:r>
            <a:r>
              <a:rPr lang="ru-RU" sz="2000" spc="35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определении жизненных и профессиональных планов своих детей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Например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многие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выбирают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детстве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профессию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своих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родителей.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случается,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удовлетворенность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неудовлетворенность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своей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профессией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достаточным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стимулом для положительного или негативного отношения к ней детей. Вместе с тем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выбора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профессии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определения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путей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продолжения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представляют трудную задачу, как для самих учащихся, так и для их родителей.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Желания родителей и профессиональные намерения учащихся во многих случаях не</a:t>
            </a:r>
            <a:r>
              <a:rPr lang="ru-RU" sz="2000" spc="5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совпадают</a:t>
            </a:r>
            <a:r>
              <a:rPr lang="ru-RU" sz="2800" dirty="0">
                <a:solidFill>
                  <a:srgbClr val="003399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.</a:t>
            </a:r>
          </a:p>
          <a:p>
            <a:pPr algn="ctr"/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63" y="4509121"/>
            <a:ext cx="278430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927840_20-p-fon-dlya-prezentatsii-detyam-o-professiyak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548680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БИБЛИОТЕКИ</a:t>
            </a:r>
          </a:p>
          <a:p>
            <a:pPr algn="ctr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22299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Помощь ученикам в осознанном выборе профессии – одно из важнейших направлений работы школы, в том числе и  библиотекаря. Организуя тематические выставки, библиотекарь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Хлудеева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Л.Д. проводит ознакомительные беседы, индивидуальные консультации, а также различные групповые формы работы по профориентационной деятельности.</a:t>
            </a:r>
          </a:p>
          <a:p>
            <a:pPr algn="ct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68960"/>
            <a:ext cx="309863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927840_20-p-fon-dlya-prezentatsii-detyam-o-professiyak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980728"/>
            <a:ext cx="5472608" cy="276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Предметные </a:t>
            </a: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недели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С 22 по 26 января2024 года в рамках недели математической грамотности учащимся 7-11 классов была предложена презентация « Математика в профессиях». С интересом посмотрев её,  ребята отметили, и правда, без математики никуда.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2838"/>
            <a:ext cx="677672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927840_20-p-fon-dlya-prezentatsii-detyam-o-professiyak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620688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СВОЯ ИГРА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 февраля ученики 7-9 классов принимали участие в районной игре «Своя игра», которую проводила КГУ «ОШ№16».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Ребята с интересом, азартом отвечали на вопросы. Результат –наша школа завоевала 2 место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Молодцы,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Ачкасов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Алексей, Бодрова Альбина,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Котой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Вадим.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74" y="3933056"/>
            <a:ext cx="3792421" cy="28443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692262"/>
            <a:ext cx="3284983" cy="18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927840_20-p-fon-dlya-prezentatsii-detyam-o-professiyak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836712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3573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927840_20-p-fon-dlya-prezentatsii-detyam-o-professiyak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836712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Трудоустройство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В прошлом 2022-2023 учебном году </a:t>
            </a:r>
            <a:r>
              <a:rPr lang="ru-RU" dirty="0" smtClean="0">
                <a:solidFill>
                  <a:prstClr val="black"/>
                </a:solidFill>
              </a:rPr>
              <a:t>закончила 11 класс 1 выпускница</a:t>
            </a:r>
            <a:r>
              <a:rPr lang="ru-RU" dirty="0" smtClean="0">
                <a:solidFill>
                  <a:prstClr val="black"/>
                </a:solidFill>
              </a:rPr>
              <a:t>. </a:t>
            </a:r>
            <a:r>
              <a:rPr lang="ru-RU" dirty="0">
                <a:solidFill>
                  <a:prstClr val="black"/>
                </a:solidFill>
              </a:rPr>
              <a:t>Она устроена на работу в ТОО «Енбек-95» дояркой.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В этом 2023-2024 учебном году будет два </a:t>
            </a:r>
            <a:r>
              <a:rPr lang="ru-RU" dirty="0" smtClean="0">
                <a:solidFill>
                  <a:prstClr val="black"/>
                </a:solidFill>
              </a:rPr>
              <a:t>выпускника 11 класса.</a:t>
            </a:r>
            <a:endParaRPr lang="ru-RU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Планируемое трудоустройство: один ученик будет работать в семейном к/х «Лиана», другая планирует поступать в вуз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Из 6 выпускников 9 класса в прошлом учебном году  1 поступила в колледж, 5 продолжили обучение в школе.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В этом году  9 девятиклассников. Планируют все прийти в 10 класс.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49080"/>
            <a:ext cx="2200275" cy="2076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927840_20-p-fon-dlya-prezentatsii-detyam-o-professiyak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306038"/>
            <a:ext cx="9779562" cy="7334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1660" y="29200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Структура школьного Совета по профориентации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5896" y="1124744"/>
            <a:ext cx="18002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Директор школы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535996" y="18448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3779912" y="2348880"/>
            <a:ext cx="165618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Заместитель директора по ВР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608004" y="328498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635896" y="3861048"/>
            <a:ext cx="20882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Педагог-</a:t>
            </a:r>
            <a:r>
              <a:rPr lang="ru-RU" dirty="0" err="1">
                <a:solidFill>
                  <a:prstClr val="white"/>
                </a:solidFill>
              </a:rPr>
              <a:t>профориентатор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915816" y="414908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24128" y="414908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608004" y="44371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115616" y="4005064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Педагог-психолог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00192" y="4005064"/>
            <a:ext cx="1800200" cy="612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Библиотекарь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79912" y="4941168"/>
            <a:ext cx="22322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Классные руководители</a:t>
            </a:r>
          </a:p>
        </p:txBody>
      </p:sp>
    </p:spTree>
    <p:extLst>
      <p:ext uri="{BB962C8B-B14F-4D97-AF65-F5344CB8AC3E}">
        <p14:creationId xmlns:p14="http://schemas.microsoft.com/office/powerpoint/2010/main" val="9568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927840_20-p-fon-dlya-prezentatsii-detyam-o-professiyak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Формы работы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29157"/>
            <a:ext cx="4608512" cy="303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15" indent="-111772" defTabSz="558858">
              <a:lnSpc>
                <a:spcPct val="90000"/>
              </a:lnSpc>
              <a:spcBef>
                <a:spcPts val="815"/>
              </a:spcBef>
              <a:buClr>
                <a:srgbClr val="A6B727"/>
              </a:buClr>
              <a:buSzPct val="80000"/>
              <a:buFont typeface="Corbel" pitchFamily="34" charset="0"/>
              <a:buChar char="•"/>
            </a:pPr>
            <a:r>
              <a:rPr lang="ru-RU" sz="2400" dirty="0">
                <a:solidFill>
                  <a:srgbClr val="000099"/>
                </a:solidFill>
                <a:latin typeface="Corbel"/>
              </a:rPr>
              <a:t>Классные часы</a:t>
            </a:r>
          </a:p>
          <a:p>
            <a:pPr marL="139715" indent="-111772" defTabSz="558858">
              <a:lnSpc>
                <a:spcPct val="90000"/>
              </a:lnSpc>
              <a:spcBef>
                <a:spcPts val="815"/>
              </a:spcBef>
              <a:buClr>
                <a:srgbClr val="A6B727"/>
              </a:buClr>
              <a:buSzPct val="80000"/>
              <a:buFont typeface="Corbel" pitchFamily="34" charset="0"/>
              <a:buChar char="•"/>
            </a:pPr>
            <a:r>
              <a:rPr lang="ru-RU" sz="2400" dirty="0">
                <a:solidFill>
                  <a:srgbClr val="000099"/>
                </a:solidFill>
                <a:latin typeface="Corbel"/>
              </a:rPr>
              <a:t>Работа в </a:t>
            </a:r>
            <a:r>
              <a:rPr lang="ru-RU" sz="2400" dirty="0" err="1">
                <a:solidFill>
                  <a:srgbClr val="000099"/>
                </a:solidFill>
                <a:latin typeface="Corbel"/>
              </a:rPr>
              <a:t>агроклассе</a:t>
            </a:r>
            <a:endParaRPr lang="ru-RU" sz="2400" dirty="0">
              <a:solidFill>
                <a:srgbClr val="000099"/>
              </a:solidFill>
              <a:latin typeface="Corbel"/>
            </a:endParaRPr>
          </a:p>
          <a:p>
            <a:pPr marL="139715" indent="-111772" defTabSz="558858">
              <a:lnSpc>
                <a:spcPct val="90000"/>
              </a:lnSpc>
              <a:spcBef>
                <a:spcPts val="815"/>
              </a:spcBef>
              <a:buClr>
                <a:srgbClr val="A6B727"/>
              </a:buClr>
              <a:buSzPct val="80000"/>
              <a:buFont typeface="Corbel" pitchFamily="34" charset="0"/>
              <a:buChar char="•"/>
            </a:pPr>
            <a:r>
              <a:rPr lang="ru-RU" sz="2400" dirty="0">
                <a:solidFill>
                  <a:srgbClr val="000099"/>
                </a:solidFill>
                <a:latin typeface="Corbel"/>
              </a:rPr>
              <a:t>Ярмарки профессий</a:t>
            </a:r>
          </a:p>
          <a:p>
            <a:pPr marL="139715" indent="-111772" defTabSz="558858">
              <a:lnSpc>
                <a:spcPct val="90000"/>
              </a:lnSpc>
              <a:spcBef>
                <a:spcPts val="815"/>
              </a:spcBef>
              <a:buClr>
                <a:srgbClr val="A6B727"/>
              </a:buClr>
              <a:buSzPct val="80000"/>
              <a:buFont typeface="Corbel" pitchFamily="34" charset="0"/>
              <a:buChar char="•"/>
            </a:pPr>
            <a:r>
              <a:rPr lang="ru-RU" sz="2400" dirty="0">
                <a:solidFill>
                  <a:srgbClr val="000099"/>
                </a:solidFill>
                <a:latin typeface="Corbel"/>
              </a:rPr>
              <a:t>Экскурсии на производства</a:t>
            </a:r>
          </a:p>
          <a:p>
            <a:pPr marL="139715" indent="-111772" defTabSz="558858">
              <a:lnSpc>
                <a:spcPct val="90000"/>
              </a:lnSpc>
              <a:spcBef>
                <a:spcPts val="815"/>
              </a:spcBef>
              <a:buClr>
                <a:srgbClr val="A6B727"/>
              </a:buClr>
              <a:buSzPct val="80000"/>
              <a:buFont typeface="Corbel" pitchFamily="34" charset="0"/>
              <a:buChar char="•"/>
            </a:pPr>
            <a:r>
              <a:rPr lang="ru-RU" sz="2400" dirty="0">
                <a:solidFill>
                  <a:srgbClr val="000099"/>
                </a:solidFill>
                <a:latin typeface="Corbel"/>
              </a:rPr>
              <a:t>Конкурсы, игры по станциям</a:t>
            </a:r>
          </a:p>
          <a:p>
            <a:pPr marL="139715" indent="-111772" defTabSz="558858">
              <a:lnSpc>
                <a:spcPct val="90000"/>
              </a:lnSpc>
              <a:spcBef>
                <a:spcPts val="815"/>
              </a:spcBef>
              <a:buClr>
                <a:srgbClr val="A6B727"/>
              </a:buClr>
              <a:buSzPct val="80000"/>
              <a:buFont typeface="Corbel" pitchFamily="34" charset="0"/>
              <a:buChar char="•"/>
            </a:pPr>
            <a:r>
              <a:rPr lang="ru-RU" sz="2400" dirty="0">
                <a:solidFill>
                  <a:srgbClr val="000099"/>
                </a:solidFill>
                <a:latin typeface="Corbel"/>
              </a:rPr>
              <a:t>Анкетирование</a:t>
            </a:r>
          </a:p>
          <a:p>
            <a:pPr marL="139715" indent="-111772" defTabSz="558858">
              <a:lnSpc>
                <a:spcPct val="90000"/>
              </a:lnSpc>
              <a:spcBef>
                <a:spcPts val="815"/>
              </a:spcBef>
              <a:buClr>
                <a:srgbClr val="A6B727"/>
              </a:buClr>
              <a:buSzPct val="80000"/>
              <a:buFont typeface="Corbel" pitchFamily="34" charset="0"/>
              <a:buChar char="•"/>
            </a:pPr>
            <a:r>
              <a:rPr lang="ru-RU" sz="2400" dirty="0">
                <a:solidFill>
                  <a:srgbClr val="000099"/>
                </a:solidFill>
                <a:latin typeface="Corbel"/>
              </a:rPr>
              <a:t> Встречи </a:t>
            </a:r>
          </a:p>
        </p:txBody>
      </p:sp>
      <p:sp>
        <p:nvSpPr>
          <p:cNvPr id="5" name="AutoShape 6" descr="blob:https://web.whatsapp.com/d63a92a8-6742-4cf1-bec6-4f40a1b673e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10" descr="blob:https://web.whatsapp.com/461d847e-cd1a-4401-8b6a-17c385035d1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927840_20-p-fon-dlya-prezentatsii-detyam-o-professiyak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-1049149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22299"/>
            <a:endParaRPr lang="ru-RU" dirty="0">
              <a:solidFill>
                <a:srgbClr val="000099"/>
              </a:solidFill>
              <a:latin typeface="Bahnschrift SemiBold Condensed" panose="020B0502040204020203" pitchFamily="34" charset="0"/>
            </a:endParaRPr>
          </a:p>
          <a:p>
            <a:pPr algn="just" defTabSz="1022299"/>
            <a:endParaRPr lang="ru-RU" dirty="0">
              <a:solidFill>
                <a:srgbClr val="000099"/>
              </a:solidFill>
              <a:latin typeface="Bahnschrift SemiBold Condensed" panose="020B0502040204020203" pitchFamily="34" charset="0"/>
            </a:endParaRPr>
          </a:p>
          <a:p>
            <a:pPr algn="just" defTabSz="1022299"/>
            <a:endParaRPr lang="ru-RU" dirty="0">
              <a:solidFill>
                <a:srgbClr val="000099"/>
              </a:solidFill>
              <a:latin typeface="Bahnschrift SemiBold Condensed" panose="020B0502040204020203" pitchFamily="34" charset="0"/>
            </a:endParaRPr>
          </a:p>
          <a:p>
            <a:pPr algn="just" defTabSz="1022299"/>
            <a:endParaRPr lang="ru-RU" dirty="0">
              <a:solidFill>
                <a:srgbClr val="000099"/>
              </a:solidFill>
              <a:latin typeface="Bahnschrift SemiBold Condensed" panose="020B0502040204020203" pitchFamily="34" charset="0"/>
            </a:endParaRPr>
          </a:p>
          <a:p>
            <a:pPr algn="just" defTabSz="1022299"/>
            <a:r>
              <a:rPr lang="ru-RU" dirty="0">
                <a:solidFill>
                  <a:srgbClr val="000099"/>
                </a:solidFill>
                <a:latin typeface="Bahnschrift SemiBold Condensed" panose="020B0502040204020203" pitchFamily="34" charset="0"/>
              </a:rPr>
              <a:t>Организация профориентационной работы в школе является важным направлением в структуре учебно-воспитательной работы и направлена на обеспечение социальных гарантий в вопросах профессионального самоопределения учащихся.</a:t>
            </a:r>
          </a:p>
          <a:p>
            <a:pPr algn="just" defTabSz="1022299"/>
            <a:r>
              <a:rPr lang="ru-RU" dirty="0">
                <a:solidFill>
                  <a:srgbClr val="000099"/>
                </a:solidFill>
                <a:latin typeface="Bahnschrift SemiBold Condensed" panose="020B0502040204020203" pitchFamily="34" charset="0"/>
              </a:rPr>
              <a:t>	В школе отрабатывается система профориентационной работы, задачами которой являются: выработка у школьников сознательного отношения к труду, профессиональное самоопределение в условиях свободы выбора сферы деятельности в соответствии со своими возможностями, способностями и с учетом требований рынка труда; научить анализировать свои возможности и способности, (сформировать потребность в осознании и оценке качеств и возможностей своей личности) и реализующаяся согласно утвержденного плана на 2023-2024 учебный год. </a:t>
            </a:r>
          </a:p>
          <a:p>
            <a:pPr algn="just" defTabSz="1022299"/>
            <a:r>
              <a:rPr lang="ru-RU" dirty="0">
                <a:solidFill>
                  <a:srgbClr val="000099"/>
                </a:solidFill>
                <a:latin typeface="Bahnschrift SemiBold Condensed" panose="020B0502040204020203" pitchFamily="34" charset="0"/>
              </a:rPr>
              <a:t>	Созданная в школе система работы с учащимися и родителями предусматривает начало профессионального самоопределения уже в 1 классе, что позволяет осуществлять комплексный подход к созданию развивающей среды для учащихся. </a:t>
            </a:r>
            <a:r>
              <a:rPr lang="ru-RU" dirty="0" err="1">
                <a:solidFill>
                  <a:srgbClr val="000099"/>
                </a:solidFill>
                <a:latin typeface="Bahnschrift SemiBold Condensed" panose="020B0502040204020203" pitchFamily="34" charset="0"/>
              </a:rPr>
              <a:t>Профориентационная</a:t>
            </a:r>
            <a:r>
              <a:rPr lang="ru-RU" dirty="0">
                <a:solidFill>
                  <a:srgbClr val="000099"/>
                </a:solidFill>
                <a:latin typeface="Bahnschrift SemiBold Condensed" panose="020B0502040204020203" pitchFamily="34" charset="0"/>
              </a:rPr>
              <a:t> работа основана на постоянном взаимодействии администрации, профориентатора, классного руководителя, психолога с учащимися и их родителями.</a:t>
            </a:r>
          </a:p>
          <a:p>
            <a:pPr algn="just" defTabSz="1022299"/>
            <a:r>
              <a:rPr lang="ru-RU" dirty="0">
                <a:solidFill>
                  <a:srgbClr val="000099"/>
                </a:solidFill>
                <a:latin typeface="Bahnschrift SemiBold Condensed" panose="020B0502040204020203" pitchFamily="34" charset="0"/>
              </a:rPr>
              <a:t>	В системе профориентационной работы является самым ответственным и направленным на содействие старшеклассникам в их профессиональном самоопределении. В этот период более масштабно разворачивается консультационная деятельность среди учащихся и их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19160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927840_20-p-fon-dlya-prezentatsii-detyam-o-professiyak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88984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22299"/>
            <a:r>
              <a:rPr lang="ru-RU" dirty="0">
                <a:solidFill>
                  <a:srgbClr val="000099"/>
                </a:solidFill>
                <a:latin typeface="Bahnschrift SemiBold Condensed" panose="020B0502040204020203" pitchFamily="34" charset="0"/>
              </a:rPr>
              <a:t>Проводили экскурсии на предприятие по переработке молочной продукции, заключили меморандум с УПК.</a:t>
            </a:r>
          </a:p>
          <a:p>
            <a:pPr algn="just" defTabSz="1022299"/>
            <a:r>
              <a:rPr lang="ru-RU">
                <a:solidFill>
                  <a:srgbClr val="000099"/>
                </a:solidFill>
                <a:latin typeface="Bahnschrift SemiBold Condensed" panose="020B0502040204020203" pitchFamily="34" charset="0"/>
              </a:rPr>
              <a:t>	</a:t>
            </a:r>
            <a:r>
              <a:rPr lang="ru-RU" dirty="0">
                <a:solidFill>
                  <a:srgbClr val="000099"/>
                </a:solidFill>
                <a:latin typeface="Bahnschrift SemiBold Condensed" panose="020B0502040204020203" pitchFamily="34" charset="0"/>
              </a:rPr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204864"/>
            <a:ext cx="2664296" cy="3600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53477"/>
            <a:ext cx="2952328" cy="393643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48" y="2305877"/>
            <a:ext cx="2952328" cy="393643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784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927840_20-p-fon-dlya-prezentatsii-detyam-o-professiyak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980728"/>
            <a:ext cx="7560840" cy="329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Проект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6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Өнегелі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өмір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 defTabSz="1022299"/>
            <a:r>
              <a:rPr lang="ru-RU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За прошедший период этого учебного года в рамках «</a:t>
            </a:r>
            <a:r>
              <a:rPr lang="ru-RU" dirty="0" err="1">
                <a:solidFill>
                  <a:prstClr val="black"/>
                </a:solidFill>
                <a:latin typeface="Bahnschrift SemiBold Condensed" panose="020B0502040204020203" pitchFamily="34" charset="0"/>
              </a:rPr>
              <a:t>Өнегелі</a:t>
            </a:r>
            <a:r>
              <a:rPr lang="ru-RU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Bahnschrift SemiBold Condensed" panose="020B0502040204020203" pitchFamily="34" charset="0"/>
              </a:rPr>
              <a:t>өмір</a:t>
            </a:r>
            <a:r>
              <a:rPr lang="ru-RU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» проводились встречи с руководителями крестьянских хозяйств, с представителями учебных заведений.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k-KZ" sz="2400" b="1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Встреча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k-KZ" sz="2400" b="1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на тему «Мама и профессия»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k-KZ" sz="2400" b="1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в рамках проекта «Өнегелі өмір» ко Дню 8 марта</a:t>
            </a:r>
          </a:p>
          <a:p>
            <a:pPr lvl="0" algn="ctr">
              <a:spcBef>
                <a:spcPct val="20000"/>
              </a:spcBef>
            </a:pPr>
            <a:endParaRPr lang="ru-RU" sz="3200" dirty="0" smtClean="0">
              <a:solidFill>
                <a:prstClr val="black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1266655" cy="168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1296144" cy="173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02" y="3861047"/>
            <a:ext cx="1305241" cy="17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3861047"/>
            <a:ext cx="1254715" cy="168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927840_20-p-fon-dlya-prezentatsii-detyam-o-professiyak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548680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2299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Психологическое сопровождение обучающихся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1595317"/>
            <a:ext cx="5904656" cy="4648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58858">
              <a:lnSpc>
                <a:spcPct val="90000"/>
              </a:lnSpc>
              <a:spcBef>
                <a:spcPts val="815"/>
              </a:spcBef>
              <a:buClr>
                <a:srgbClr val="A6B727"/>
              </a:buClr>
              <a:buSzPct val="80000"/>
            </a:pPr>
            <a:r>
              <a:rPr lang="ru-RU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Ключевую позицию в организации работы по профориентации занимает </a:t>
            </a:r>
            <a:r>
              <a:rPr 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психологическое сопровождение </a:t>
            </a: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обучающегося с учетом его индивидуальных особенностей на протяжении всего периода обучения в школе. </a:t>
            </a:r>
          </a:p>
          <a:p>
            <a:pPr algn="just" defTabSz="1022299"/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позволяет подготовить обучающегося к осознанному выбору будущей профессии. </a:t>
            </a:r>
            <a:br>
              <a:rPr lang="ru-RU" sz="1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Педагог-психолог Лосева В.К. проводила лекции и беседы :"Психологические основы выбора профессии", «Что влияет на выбор профессии?»,  «Источники информации о мире профессий», "Профессии с большой перспективой", "Психологические характеристики профессий», «Какую профессию я бы выбрал?». Занятия с элементами тренинга «Выбор жизненного пути», «Знакомство с миром профессий». Психологический час «Все профессии важны!». Анкетирование «Карта интересов».</a:t>
            </a:r>
          </a:p>
          <a:p>
            <a:pPr algn="just" defTabSz="558858">
              <a:lnSpc>
                <a:spcPct val="90000"/>
              </a:lnSpc>
              <a:spcBef>
                <a:spcPts val="815"/>
              </a:spcBef>
              <a:buClr>
                <a:srgbClr val="A6B727"/>
              </a:buClr>
              <a:buSzPct val="80000"/>
            </a:pP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25898"/>
            <a:ext cx="2771800" cy="249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927840_20-p-fon-dlya-prezentatsii-detyam-o-professiyak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prstClr val="black"/>
                </a:solidFill>
                <a:ea typeface="+mj-ea"/>
                <a:cs typeface="+mj-cs"/>
              </a:rPr>
              <a:t>Анкетирование,опросы</a:t>
            </a:r>
            <a: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Важное место отводится методам работы с личностными и профессиональными качествами, которые направлены на изучение учащимися собственных личностных и профессиональных качеств. Ученики 10-11 классов отвечая на вопросы педагога-профориентатора Чувило О.Я., заполняли «Карту интересов» и «Карту склонностей».  Обработка результатов указала общее направление индивидуальных склонностей и интересов.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76" y="3212976"/>
            <a:ext cx="4001993" cy="32533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636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1_Тема Office</vt:lpstr>
      <vt:lpstr>КГУ «ОБЩЕОБРАЗОВАТЕЛЬНАЯ ШКОЛА №15»  ОТДЕЛА ОБРАЗОВАНИЯ ОСАКАРОВСКОГО РАЙОНА  УПРАВЛЕНИЕ ОБРАЗОВАНИЯ КАРАГАНДИНСКОЙ ОБЛАСТИ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КГУ «ОБЩЕОБРАЗОВАТЕЛЬНАЯ ШКОЛА №15»  ОТДЕЛА ОБРАЗОВАНИЯ ОСАКАРОВСКОГО РАЙОНА  УПРАВЛЕНИЕ ОБРАЗОВАНИЯ КАРАГАНДИНСКОЙ ОБЛАСТИ  </dc:title>
  <dc:creator>User</dc:creator>
  <cp:lastModifiedBy>User</cp:lastModifiedBy>
  <cp:revision>11</cp:revision>
  <dcterms:created xsi:type="dcterms:W3CDTF">2024-03-04T11:28:37Z</dcterms:created>
  <dcterms:modified xsi:type="dcterms:W3CDTF">2024-03-05T06:01:21Z</dcterms:modified>
</cp:coreProperties>
</file>