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71" r:id="rId5"/>
    <p:sldId id="256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6"/>
    <p:restoredTop sz="95814"/>
  </p:normalViewPr>
  <p:slideViewPr>
    <p:cSldViewPr snapToGrid="0" snapToObjects="1">
      <p:cViewPr varScale="1">
        <p:scale>
          <a:sx n="72" d="100"/>
          <a:sy n="72" d="100"/>
        </p:scale>
        <p:origin x="510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03/13/2024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974691" y="1312196"/>
            <a:ext cx="7299098" cy="21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"Выдача дубликатов документов об основном среднем, общем среднем образовании"</a:t>
            </a:r>
            <a:r>
              <a:rPr lang="ru-KZ" sz="4000" dirty="0">
                <a:effectLst/>
              </a:rPr>
              <a:t> </a:t>
            </a:r>
            <a:endParaRPr lang="ru-KZ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28 января 2015 года № 39</a:t>
            </a:r>
            <a:r>
              <a:rPr lang="ru-KZ" dirty="0">
                <a:effectLst/>
              </a:rPr>
              <a:t> </a:t>
            </a:r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1676595" y="5161973"/>
            <a:ext cx="88388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в уголки самообслуживания  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No16» ОТДЕЛА ОБРАЗОВАНИЯ ГОРОДА САРАНИ УПРАВЛЕНИЯ ОБРАЗОВАНИЯ КАРАГАНДИНСКОЙ ОБЛАСТИ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/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(ул. Космическая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DCA31E-5DAA-3FFF-028D-A8342C7D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69229"/>
              </p:ext>
            </p:extLst>
          </p:nvPr>
        </p:nvGraphicFramePr>
        <p:xfrm>
          <a:off x="216794" y="613894"/>
          <a:ext cx="11758412" cy="5630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3958">
                  <a:extLst>
                    <a:ext uri="{9D8B030D-6E8A-4147-A177-3AD203B41FA5}">
                      <a16:colId xmlns:a16="http://schemas.microsoft.com/office/drawing/2014/main" val="891030854"/>
                    </a:ext>
                  </a:extLst>
                </a:gridCol>
                <a:gridCol w="7734454">
                  <a:extLst>
                    <a:ext uri="{9D8B030D-6E8A-4147-A177-3AD203B41FA5}">
                      <a16:colId xmlns:a16="http://schemas.microsoft.com/office/drawing/2014/main" val="425503511"/>
                    </a:ext>
                  </a:extLst>
                </a:gridCol>
              </a:tblGrid>
              <a:tr h="139615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негіздер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топтамасын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ұсынбаған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кеткен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4-қосымшасына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қолхат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2349116"/>
                  </a:ext>
                </a:extLst>
              </a:tr>
              <a:tr h="188452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Мемлекеттік қызмет көрсетудің, оның ішінде электрондық нысанда көрсетілетін қызметтің ерекшеліктерін ескере отырып қойылатын өзге де талаптар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Өз-өзіне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өздігінен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қозғалу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бағдар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жартылай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жоғалтқан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алушылардан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1414, 8 800 080 7777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тұратын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тәртібі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мәртебесі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1414, 8 800 080 7777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телефондары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Министрліктің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www.edu.gov.kz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интернет-ресурстарында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орналастырылған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пайдаланушылар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электрондық-цифрлық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қосымшада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авторландырудан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124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00262"/>
              </p:ext>
            </p:extLst>
          </p:nvPr>
        </p:nvGraphicFramePr>
        <p:xfrm>
          <a:off x="478971" y="144344"/>
          <a:ext cx="11234057" cy="64175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  <a:ea typeface="+mn-ea"/>
                          <a:cs typeface="+mn-cs"/>
                        </a:rPr>
                        <a:t>Перечень основных требований к оказанию государственной услуги: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"Выдача дубликатов документов об основном среднем, общем среднем образовании"</a:t>
                      </a:r>
                      <a:r>
                        <a:rPr lang="ru-KZ" sz="2000" dirty="0">
                          <a:effectLst/>
                        </a:rPr>
                        <a:t> </a:t>
                      </a:r>
                      <a:endParaRPr lang="ru-KZ" sz="1200" b="1" kern="12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заявления и выдача результата оказания государственной услуги осуществляются через: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канцелярию организации основного среднего и общего среднего образования;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Некоммерческое акционерное общество "Государственная корпорация "Правительство для граждан" (далее - Государственная корпорация);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веб-портал "электронного правительства"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(далее – портал).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1) с момента сдачи услугополучателем документов в Государственную корпорацию или организацию основного среднего и общего среднего образования или на портал – 15 рабочих дней. 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максимально допустимое время ожидания для сдачи документов Государственной корпорации – 15 минут;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максимально допустимое время обслуживания в Государственной корпорации – 15 минут.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(частично автоматизированная) и (или) бумажная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Дубликат документов об основном среднем, общем среднем образовании либо мотивированный ответ об отказе. 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предоставления результата оказания государственной услуги: бумажная.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Государственной корпорации выдача готовых документов осуществляется при предъявлении документа, удостоверяющего личность (либо его представителя по нотариально заверенной доверенности).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через портал результат оказания государственной услуги получают по адресу указанному в запросе.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корпорация обеспечивает хранение документов, в течение 1 (одного) месяца, после чего передает их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дальнейшего хранения.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истечении 1 (одного) месяца, по запросу Государственной корпорации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течение 1 (одного) рабочего дня направляет готовые документы в Государственную корпорацию для выдачи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услугополучателю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143729" y="-583133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5690"/>
              </p:ext>
            </p:extLst>
          </p:nvPr>
        </p:nvGraphicFramePr>
        <p:xfrm>
          <a:off x="688141" y="1189748"/>
          <a:ext cx="11135031" cy="48989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услуга оказывается на бесплатной основе физическим лицам.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канцелярии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с понедельника по пятницу включительно, с 9.00 до 18.30 часов, с перерывом на обед с 13.00 часов до 14.30 часов, кроме выходных и праздничных дней, согласно трудовому законодательству Республики Казахстан;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заявления и выдача результата оказания государственной услуги осуществляется с 9.00 часов до 17.30 часов с перерывом на обед с 13.00 часов до 14.30 часов. Государственная услуга оказывается в порядке очереди, без предварительной записи и ускоренного обслуживания.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Государственной корпорации: с понедельника по субботу включительно в соответствии с установленным графиком работы с 9.00 до 20.00 часов без перерыва на обед, за исключением воскресенья и праздничных дней, согласно трудовому законодательству.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портала - круглосуточно, за исключением технических перерывов в связи с проведением ремонтных работ (при обращении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окончания рабочего времени, в выходные и праздничные дни согласно Трудовому кодексу Республики Казахстан от 23 ноября 2015 года, прием заявлений и выдача результата оказания государственной услуги осуществляется следующим рабочим днем).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 мест оказания государственной услуги размещены на: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интернет-ресурсе Министерства: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интернет-ресурсе Государственной корпорации: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портале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98D164-4E6D-AD61-E060-832D89D3D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17390"/>
              </p:ext>
            </p:extLst>
          </p:nvPr>
        </p:nvGraphicFramePr>
        <p:xfrm>
          <a:off x="388536" y="195135"/>
          <a:ext cx="11414927" cy="62546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552">
                  <a:extLst>
                    <a:ext uri="{9D8B030D-6E8A-4147-A177-3AD203B41FA5}">
                      <a16:colId xmlns:a16="http://schemas.microsoft.com/office/drawing/2014/main" val="3981482793"/>
                    </a:ext>
                  </a:extLst>
                </a:gridCol>
                <a:gridCol w="9291375">
                  <a:extLst>
                    <a:ext uri="{9D8B030D-6E8A-4147-A177-3AD203B41FA5}">
                      <a16:colId xmlns:a16="http://schemas.microsoft.com/office/drawing/2014/main" val="146329821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400" b="1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5" marR="3915" marT="3915" marB="391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обращении в канцелярию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Государственную корпорацию: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заявление обучавшегося или родителя (законного представителя) несовершеннолетнего ребенка, утерявшего или испортившего документ, на имя руководителя организации основного среднего и общего среднего образования согласно приложению 1 к настоящим Правилам; 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свидетельство о рождении или удостоверение личности (паспорт) обучавшегося и (или) электронный документ из сервиса цифровых документов (требуется для идентификации личности);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при изменении фамилии (имя, отчество (при его наличии) и (или) порче документа об образовании прилагается оригинал документа об образовании. 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документах, удостоверяющих личность, работник Государственной корпорации получает из соответствующих государственных информационных систем через шлюз "электронного правительства" и направляет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услугодателю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Услугодатели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получают цифровые документы из сервиса цифровых документов через реализованную интеграцию при условии согласия владельца документа, предоставленного посредством зарегистрированного на веб-портале "электронного правительства" абонентского номера сотовой связи пользователя путем передачи одноразового пароля или путем отправления короткого текстового сообщения в качестве ответа на уведомление веб-портала "электронного правительства".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портал: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заявление в форме электронного документа на имя руководителя организации основного среднего и общего среднего образования согласно приложению 1 к настоящим Правилам, удостоверенного электронной цифровой подписью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или удостоверенным одноразовым паролем, в случае регистрации и подключения абонентского номера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предоставленного оператором сотовой связи, к учетной записи портала.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249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0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00966"/>
              </p:ext>
            </p:extLst>
          </p:nvPr>
        </p:nvGraphicFramePr>
        <p:xfrm>
          <a:off x="280545" y="269212"/>
          <a:ext cx="11630910" cy="64071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77055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8253855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186037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случае представления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услугополучателем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неполного пакета документов и (или) документов с истекшим сроком действия, работник Государственной корпорации или организации основного среднего и общего среднего образования отказывает в приеме заявления и выдает расписку об отказе в приеме документов по форме, согласно приложению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настоящим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236898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требования с учетом особенностей оказания государственной услуги, в том числе оказываемой в электронной форме 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имеющим полную или частичную утрату способности или возможности осуществлять самообслуживание, самостоятельно передвигаться, ориентироваться, прием документов для оказания государственной услуги производится работником Государственной корпорации с выездом по месту их жительства при обращении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Единый контакт-центр 1414, 8 800 080 7777.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о порядке и статусе оказания государственной услуги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услугополучатель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получает посредством Единого контакт-центра: 1414, 8 800 080 7777.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 телефоны справочных служб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услугодателя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размещены на интернет-ресурсе Министерства: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Единого контакт-центра: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egov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 цифровых документов доступен для пользователей, авторизованных в мобильном приложении.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использования цифрового документа необходимо пройти авторизацию в мобильном приложении с использованием электронно-цифровой подписи или одноразового пароля, далее перейти в раздел "Цифровые документы" и выбрать необходимый документ.</a:t>
                      </a:r>
                      <a:endParaRPr lang="ru-K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63780" y="1620917"/>
            <a:ext cx="7394825" cy="1539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құжаттардың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телнұсқаларын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стандарты</a:t>
            </a:r>
            <a:endParaRPr lang="ru-KZ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163780" y="4201200"/>
            <a:ext cx="10615135" cy="114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2015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39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11094"/>
              </p:ext>
            </p:extLst>
          </p:nvPr>
        </p:nvGraphicFramePr>
        <p:xfrm>
          <a:off x="173932" y="218329"/>
          <a:ext cx="11844136" cy="64213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84788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8359348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79646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ұйымдарының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кеңсесі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Азаматтарға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коммерциялық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акционерлік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"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бұдан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0083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сәттен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тапсыру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күтудің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ұзақ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5359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ішінара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автоматтандырылған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жүзінде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186176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телнұсқасы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қағаз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нотариалды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сенімхат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нәтижесін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салуда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сақтауға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өткен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сұрау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салуы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жібіреді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27346"/>
              </p:ext>
            </p:extLst>
          </p:nvPr>
        </p:nvGraphicFramePr>
        <p:xfrm>
          <a:off x="269186" y="370108"/>
          <a:ext cx="11653627" cy="62189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88099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665528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Көрсетілетін қызметті алушыдан алынатын төлем мөлшері 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 Республикасының заңнамасында көзделген жағдайларда мемлекеттік қызмет көрсету кезінде мемлекеттік қызмет көрсету тәртібі және оны алу тәсілдері</a:t>
                      </a:r>
                      <a:endParaRPr lang="ru-K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 көрсетілетін қызмет ақысыз негізде жеке тұлғаларға көрсетіледі</a:t>
                      </a:r>
                      <a:endParaRPr lang="ru-K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 қызметті берушінің, Мемлекеттік корпорацияның және ақпарат объектілерінің жұмыс графигі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дүйсенбіден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бастап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жұманы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13.00-ден 14.00-ге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үзіліспен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18.00-ге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заңнамасына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сенбі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аралығында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кестесіне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түскі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үзіліссіз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сағат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9.00-ден 20.00-ге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жөндеу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жұмыстарын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техникалық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үзілістерді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қоспағанда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тәулік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23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қарашадағы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Еңбек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кодексіне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демалыс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күндерінде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өтініштерді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нәтижелерін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келесі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күнінде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жүзеге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асырылады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орындарының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мекенжайлары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Қазақстан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министрлігінің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www.egov.kz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порталында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415E8-651B-F264-DF19-5AACC019A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62270"/>
              </p:ext>
            </p:extLst>
          </p:nvPr>
        </p:nvGraphicFramePr>
        <p:xfrm>
          <a:off x="390658" y="301688"/>
          <a:ext cx="11410683" cy="62546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27539">
                  <a:extLst>
                    <a:ext uri="{9D8B030D-6E8A-4147-A177-3AD203B41FA5}">
                      <a16:colId xmlns:a16="http://schemas.microsoft.com/office/drawing/2014/main" val="2237100722"/>
                    </a:ext>
                  </a:extLst>
                </a:gridCol>
                <a:gridCol w="9483144">
                  <a:extLst>
                    <a:ext uri="{9D8B030D-6E8A-4147-A177-3AD203B41FA5}">
                      <a16:colId xmlns:a16="http://schemas.microsoft.com/office/drawing/2014/main" val="3445556297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көрсетілетін қызметті алушыдан талап етілетін құжаттар мен мәліметтердің тізбесі</a:t>
                      </a:r>
                      <a:endParaRPr lang="ru-KZ" sz="1000" b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" marR="3616" marT="3616" marB="36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кеңсесіне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корпорацияға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жүгінген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жоғалтқан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бүлдірген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кәмелет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жасқа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толмаған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ата-анасының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заңды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өкілінің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1-қосымшасына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куәлігі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сервисінен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сәйкестендіру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етіледі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әкесінің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өзгерген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бүлінген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түпнұсқасы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беріледі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куәландыратын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мәліметті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шлюзі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ақпараттық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жүйелерден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берушіге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жолдайды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берушілер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веб-порталында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ұялы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нөмірі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иесінің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іске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құжаттар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сервисінен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парольді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үкімет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веб-порталының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хабарламасына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ретінде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қысқа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хабарлама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цифрлық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қолтаңбасымен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порталдың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есептік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жазбасына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көрсетілетін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алушының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ұялы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ұсынған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абоненттік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нөмірі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қосылған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тіркелген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қолданылатын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парольмен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куәландырылған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құжат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нысанындағы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Қағидалардың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1-қосымшаға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беру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ұйымының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басшысының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атына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K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646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4690</TotalTime>
  <Words>2155</Words>
  <Application>Microsoft Office PowerPoint</Application>
  <PresentationFormat>Широкоэкранный</PresentationFormat>
  <Paragraphs>121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45678</cp:lastModifiedBy>
  <cp:revision>13</cp:revision>
  <dcterms:created xsi:type="dcterms:W3CDTF">2023-02-12T09:15:40Z</dcterms:created>
  <dcterms:modified xsi:type="dcterms:W3CDTF">2024-03-13T11:02:05Z</dcterms:modified>
</cp:coreProperties>
</file>