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59" r:id="rId4"/>
    <p:sldId id="257" r:id="rId5"/>
    <p:sldId id="266" r:id="rId6"/>
    <p:sldId id="267" r:id="rId7"/>
    <p:sldId id="268" r:id="rId8"/>
    <p:sldId id="270" r:id="rId9"/>
    <p:sldId id="269" r:id="rId10"/>
    <p:sldId id="262" r:id="rId11"/>
    <p:sldId id="263" r:id="rId12"/>
    <p:sldId id="264" r:id="rId13"/>
    <p:sldId id="272" r:id="rId14"/>
    <p:sldId id="265" r:id="rId15"/>
    <p:sldId id="271"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6" autoAdjust="0"/>
    <p:restoredTop sz="94660"/>
  </p:normalViewPr>
  <p:slideViewPr>
    <p:cSldViewPr>
      <p:cViewPr varScale="1">
        <p:scale>
          <a:sx n="79" d="100"/>
          <a:sy n="79" d="100"/>
        </p:scale>
        <p:origin x="-1260" y="-6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AFBAB-18A0-4862-8A88-6C33E7F85E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48BF00C-E6E5-4FEE-AC68-FB34A5CE02B2}">
      <dgm:prSet phldrT="[Текст]"/>
      <dgm:spPr/>
      <dgm:t>
        <a:bodyPr/>
        <a:lstStyle/>
        <a:p>
          <a:r>
            <a:rPr lang="ru-RU" dirty="0" smtClean="0"/>
            <a:t>само геополитическое положение Казахстана</a:t>
          </a:r>
          <a:endParaRPr lang="ru-RU" dirty="0"/>
        </a:p>
      </dgm:t>
    </dgm:pt>
    <dgm:pt modelId="{A2B04A06-6D88-4469-9DE9-8E45A6483C0F}" type="parTrans" cxnId="{7066353A-57DE-4B55-BE64-8AB706152DB7}">
      <dgm:prSet/>
      <dgm:spPr/>
      <dgm:t>
        <a:bodyPr/>
        <a:lstStyle/>
        <a:p>
          <a:endParaRPr lang="ru-RU"/>
        </a:p>
      </dgm:t>
    </dgm:pt>
    <dgm:pt modelId="{0D1D1236-FB06-45C5-9663-CEFF21244880}" type="sibTrans" cxnId="{7066353A-57DE-4B55-BE64-8AB706152DB7}">
      <dgm:prSet/>
      <dgm:spPr/>
      <dgm:t>
        <a:bodyPr/>
        <a:lstStyle/>
        <a:p>
          <a:endParaRPr lang="ru-RU"/>
        </a:p>
      </dgm:t>
    </dgm:pt>
    <dgm:pt modelId="{2CB747EB-D1B4-4714-93D6-81F10DCA7236}">
      <dgm:prSet phldrT="[Текст]"/>
      <dgm:spPr/>
      <dgm:t>
        <a:bodyPr/>
        <a:lstStyle/>
        <a:p>
          <a:r>
            <a:rPr lang="ru-RU" dirty="0" smtClean="0"/>
            <a:t>отсутствие действенного механизма таможенного контроля на границах с сопредельными государствами</a:t>
          </a:r>
          <a:endParaRPr lang="ru-RU" dirty="0"/>
        </a:p>
      </dgm:t>
    </dgm:pt>
    <dgm:pt modelId="{BFB921E9-3B42-4A38-9679-4A1919795898}" type="parTrans" cxnId="{A5C3F5BD-9D7D-42FD-8E51-54772C83B567}">
      <dgm:prSet/>
      <dgm:spPr/>
      <dgm:t>
        <a:bodyPr/>
        <a:lstStyle/>
        <a:p>
          <a:endParaRPr lang="ru-RU"/>
        </a:p>
      </dgm:t>
    </dgm:pt>
    <dgm:pt modelId="{F18784E3-C3F2-4E34-81D3-0A05464DE128}" type="sibTrans" cxnId="{A5C3F5BD-9D7D-42FD-8E51-54772C83B567}">
      <dgm:prSet/>
      <dgm:spPr/>
      <dgm:t>
        <a:bodyPr/>
        <a:lstStyle/>
        <a:p>
          <a:endParaRPr lang="ru-RU"/>
        </a:p>
      </dgm:t>
    </dgm:pt>
    <dgm:pt modelId="{B7CE854F-AE21-4718-8982-9B3BD0227995}">
      <dgm:prSet phldrT="[Текст]"/>
      <dgm:spPr/>
      <dgm:t>
        <a:bodyPr/>
        <a:lstStyle/>
        <a:p>
          <a:r>
            <a:rPr lang="ru-RU" dirty="0" smtClean="0"/>
            <a:t>отсутствие между центрально-азиатскими республиками границ </a:t>
          </a:r>
          <a:endParaRPr lang="ru-RU" dirty="0"/>
        </a:p>
      </dgm:t>
    </dgm:pt>
    <dgm:pt modelId="{1066743E-7A89-43EF-84CA-09504BE1DA23}" type="parTrans" cxnId="{A3BEFC7C-C391-4EF0-99B4-108B4E05A793}">
      <dgm:prSet/>
      <dgm:spPr/>
      <dgm:t>
        <a:bodyPr/>
        <a:lstStyle/>
        <a:p>
          <a:endParaRPr lang="ru-RU"/>
        </a:p>
      </dgm:t>
    </dgm:pt>
    <dgm:pt modelId="{E8FE25A3-4096-4BD0-8BB5-748CDFCB2B80}" type="sibTrans" cxnId="{A3BEFC7C-C391-4EF0-99B4-108B4E05A793}">
      <dgm:prSet/>
      <dgm:spPr/>
      <dgm:t>
        <a:bodyPr/>
        <a:lstStyle/>
        <a:p>
          <a:endParaRPr lang="ru-RU"/>
        </a:p>
      </dgm:t>
    </dgm:pt>
    <dgm:pt modelId="{5334BA41-33EC-4D6B-BFB7-549E3CEE5E06}">
      <dgm:prSet phldrT="[Текст]"/>
      <dgm:spPr/>
      <dgm:t>
        <a:bodyPr/>
        <a:lstStyle/>
        <a:p>
          <a:r>
            <a:rPr lang="ru-RU" dirty="0" smtClean="0"/>
            <a:t>слабая </a:t>
          </a:r>
          <a:r>
            <a:rPr lang="ru-RU" dirty="0" err="1" smtClean="0"/>
            <a:t>профессиональ-ная</a:t>
          </a:r>
          <a:r>
            <a:rPr lang="ru-RU" dirty="0" smtClean="0"/>
            <a:t> подготовка представителей правоохранительных органов и </a:t>
          </a:r>
          <a:r>
            <a:rPr lang="ru-RU" dirty="0" err="1" smtClean="0"/>
            <a:t>погран-службы</a:t>
          </a:r>
          <a:endParaRPr lang="ru-RU" dirty="0"/>
        </a:p>
      </dgm:t>
    </dgm:pt>
    <dgm:pt modelId="{B77F9A25-D1BC-4C2D-81BF-261C943E0B29}" type="parTrans" cxnId="{6E43E4D5-1CAE-4FFF-954E-620FEA6EB930}">
      <dgm:prSet/>
      <dgm:spPr/>
      <dgm:t>
        <a:bodyPr/>
        <a:lstStyle/>
        <a:p>
          <a:endParaRPr lang="ru-RU"/>
        </a:p>
      </dgm:t>
    </dgm:pt>
    <dgm:pt modelId="{2FCCB9FF-D95C-494E-A7E3-6AC0DB9B9F3F}" type="sibTrans" cxnId="{6E43E4D5-1CAE-4FFF-954E-620FEA6EB930}">
      <dgm:prSet/>
      <dgm:spPr/>
      <dgm:t>
        <a:bodyPr/>
        <a:lstStyle/>
        <a:p>
          <a:endParaRPr lang="ru-RU"/>
        </a:p>
      </dgm:t>
    </dgm:pt>
    <dgm:pt modelId="{90591346-BE78-44F7-BB07-3A4A16FC1A9A}">
      <dgm:prSet phldrT="[Текст]"/>
      <dgm:spPr/>
      <dgm:t>
        <a:bodyPr/>
        <a:lstStyle/>
        <a:p>
          <a:r>
            <a:rPr lang="ru-RU" dirty="0" smtClean="0"/>
            <a:t>снижение уровня жизни населения</a:t>
          </a:r>
          <a:endParaRPr lang="ru-RU" dirty="0"/>
        </a:p>
      </dgm:t>
    </dgm:pt>
    <dgm:pt modelId="{0BAAF881-91F7-4C38-9D33-02B6B06D0FCA}" type="parTrans" cxnId="{1CD281E1-F554-47F3-BE20-AD1B08CA1152}">
      <dgm:prSet/>
      <dgm:spPr/>
      <dgm:t>
        <a:bodyPr/>
        <a:lstStyle/>
        <a:p>
          <a:endParaRPr lang="ru-RU"/>
        </a:p>
      </dgm:t>
    </dgm:pt>
    <dgm:pt modelId="{9A2C324F-1C62-4397-8114-B40FA1A474D2}" type="sibTrans" cxnId="{1CD281E1-F554-47F3-BE20-AD1B08CA1152}">
      <dgm:prSet/>
      <dgm:spPr/>
      <dgm:t>
        <a:bodyPr/>
        <a:lstStyle/>
        <a:p>
          <a:endParaRPr lang="ru-RU"/>
        </a:p>
      </dgm:t>
    </dgm:pt>
    <dgm:pt modelId="{1ACC195F-E18E-4BF7-963F-3938C8DFDD51}" type="pres">
      <dgm:prSet presAssocID="{99EAFBAB-18A0-4862-8A88-6C33E7F85EDE}" presName="linear" presStyleCnt="0">
        <dgm:presLayoutVars>
          <dgm:animLvl val="lvl"/>
          <dgm:resizeHandles val="exact"/>
        </dgm:presLayoutVars>
      </dgm:prSet>
      <dgm:spPr/>
    </dgm:pt>
    <dgm:pt modelId="{ECE2F9C7-224C-4E0D-89CA-C66A618E7E0B}" type="pres">
      <dgm:prSet presAssocID="{348BF00C-E6E5-4FEE-AC68-FB34A5CE02B2}" presName="parentText" presStyleLbl="node1" presStyleIdx="0" presStyleCnt="2">
        <dgm:presLayoutVars>
          <dgm:chMax val="0"/>
          <dgm:bulletEnabled val="1"/>
        </dgm:presLayoutVars>
      </dgm:prSet>
      <dgm:spPr/>
      <dgm:t>
        <a:bodyPr/>
        <a:lstStyle/>
        <a:p>
          <a:endParaRPr lang="ru-RU"/>
        </a:p>
      </dgm:t>
    </dgm:pt>
    <dgm:pt modelId="{0908D92F-D189-4B2A-AC59-9CF4744A703C}" type="pres">
      <dgm:prSet presAssocID="{348BF00C-E6E5-4FEE-AC68-FB34A5CE02B2}" presName="childText" presStyleLbl="revTx" presStyleIdx="0" presStyleCnt="2">
        <dgm:presLayoutVars>
          <dgm:bulletEnabled val="1"/>
        </dgm:presLayoutVars>
      </dgm:prSet>
      <dgm:spPr/>
      <dgm:t>
        <a:bodyPr/>
        <a:lstStyle/>
        <a:p>
          <a:endParaRPr lang="ru-RU"/>
        </a:p>
      </dgm:t>
    </dgm:pt>
    <dgm:pt modelId="{257D09FD-D0BF-4E6F-91F8-FF032AC68915}" type="pres">
      <dgm:prSet presAssocID="{B7CE854F-AE21-4718-8982-9B3BD0227995}" presName="parentText" presStyleLbl="node1" presStyleIdx="1" presStyleCnt="2">
        <dgm:presLayoutVars>
          <dgm:chMax val="0"/>
          <dgm:bulletEnabled val="1"/>
        </dgm:presLayoutVars>
      </dgm:prSet>
      <dgm:spPr/>
      <dgm:t>
        <a:bodyPr/>
        <a:lstStyle/>
        <a:p>
          <a:endParaRPr lang="ru-RU"/>
        </a:p>
      </dgm:t>
    </dgm:pt>
    <dgm:pt modelId="{FB26D87B-B626-409D-A25E-25584925AA79}" type="pres">
      <dgm:prSet presAssocID="{B7CE854F-AE21-4718-8982-9B3BD0227995}" presName="childText" presStyleLbl="revTx" presStyleIdx="1" presStyleCnt="2">
        <dgm:presLayoutVars>
          <dgm:bulletEnabled val="1"/>
        </dgm:presLayoutVars>
      </dgm:prSet>
      <dgm:spPr/>
      <dgm:t>
        <a:bodyPr/>
        <a:lstStyle/>
        <a:p>
          <a:endParaRPr lang="ru-RU"/>
        </a:p>
      </dgm:t>
    </dgm:pt>
  </dgm:ptLst>
  <dgm:cxnLst>
    <dgm:cxn modelId="{7F5B39E3-00F1-41B5-82AB-68E8CEC50121}" type="presOf" srcId="{90591346-BE78-44F7-BB07-3A4A16FC1A9A}" destId="{FB26D87B-B626-409D-A25E-25584925AA79}" srcOrd="0" destOrd="1" presId="urn:microsoft.com/office/officeart/2005/8/layout/vList2"/>
    <dgm:cxn modelId="{A5C3F5BD-9D7D-42FD-8E51-54772C83B567}" srcId="{348BF00C-E6E5-4FEE-AC68-FB34A5CE02B2}" destId="{2CB747EB-D1B4-4714-93D6-81F10DCA7236}" srcOrd="0" destOrd="0" parTransId="{BFB921E9-3B42-4A38-9679-4A1919795898}" sibTransId="{F18784E3-C3F2-4E34-81D3-0A05464DE128}"/>
    <dgm:cxn modelId="{F26F2164-BA4D-4B51-8A6C-5B83CB9A06BE}" type="presOf" srcId="{5334BA41-33EC-4D6B-BFB7-549E3CEE5E06}" destId="{FB26D87B-B626-409D-A25E-25584925AA79}" srcOrd="0" destOrd="0" presId="urn:microsoft.com/office/officeart/2005/8/layout/vList2"/>
    <dgm:cxn modelId="{6E43E4D5-1CAE-4FFF-954E-620FEA6EB930}" srcId="{B7CE854F-AE21-4718-8982-9B3BD0227995}" destId="{5334BA41-33EC-4D6B-BFB7-549E3CEE5E06}" srcOrd="0" destOrd="0" parTransId="{B77F9A25-D1BC-4C2D-81BF-261C943E0B29}" sibTransId="{2FCCB9FF-D95C-494E-A7E3-6AC0DB9B9F3F}"/>
    <dgm:cxn modelId="{AFAB1494-94F3-4DAC-AB04-F772E53121B6}" type="presOf" srcId="{2CB747EB-D1B4-4714-93D6-81F10DCA7236}" destId="{0908D92F-D189-4B2A-AC59-9CF4744A703C}" srcOrd="0" destOrd="0" presId="urn:microsoft.com/office/officeart/2005/8/layout/vList2"/>
    <dgm:cxn modelId="{0E2F6A57-9688-46F8-BB5D-2ADC17A6733D}" type="presOf" srcId="{B7CE854F-AE21-4718-8982-9B3BD0227995}" destId="{257D09FD-D0BF-4E6F-91F8-FF032AC68915}" srcOrd="0" destOrd="0" presId="urn:microsoft.com/office/officeart/2005/8/layout/vList2"/>
    <dgm:cxn modelId="{35369AA3-FAFB-4598-9576-AA91609ED026}" type="presOf" srcId="{348BF00C-E6E5-4FEE-AC68-FB34A5CE02B2}" destId="{ECE2F9C7-224C-4E0D-89CA-C66A618E7E0B}" srcOrd="0" destOrd="0" presId="urn:microsoft.com/office/officeart/2005/8/layout/vList2"/>
    <dgm:cxn modelId="{FC938C73-6231-4431-A3A8-AC92CA0F7445}" type="presOf" srcId="{99EAFBAB-18A0-4862-8A88-6C33E7F85EDE}" destId="{1ACC195F-E18E-4BF7-963F-3938C8DFDD51}" srcOrd="0" destOrd="0" presId="urn:microsoft.com/office/officeart/2005/8/layout/vList2"/>
    <dgm:cxn modelId="{1CD281E1-F554-47F3-BE20-AD1B08CA1152}" srcId="{B7CE854F-AE21-4718-8982-9B3BD0227995}" destId="{90591346-BE78-44F7-BB07-3A4A16FC1A9A}" srcOrd="1" destOrd="0" parTransId="{0BAAF881-91F7-4C38-9D33-02B6B06D0FCA}" sibTransId="{9A2C324F-1C62-4397-8114-B40FA1A474D2}"/>
    <dgm:cxn modelId="{7066353A-57DE-4B55-BE64-8AB706152DB7}" srcId="{99EAFBAB-18A0-4862-8A88-6C33E7F85EDE}" destId="{348BF00C-E6E5-4FEE-AC68-FB34A5CE02B2}" srcOrd="0" destOrd="0" parTransId="{A2B04A06-6D88-4469-9DE9-8E45A6483C0F}" sibTransId="{0D1D1236-FB06-45C5-9663-CEFF21244880}"/>
    <dgm:cxn modelId="{A3BEFC7C-C391-4EF0-99B4-108B4E05A793}" srcId="{99EAFBAB-18A0-4862-8A88-6C33E7F85EDE}" destId="{B7CE854F-AE21-4718-8982-9B3BD0227995}" srcOrd="1" destOrd="0" parTransId="{1066743E-7A89-43EF-84CA-09504BE1DA23}" sibTransId="{E8FE25A3-4096-4BD0-8BB5-748CDFCB2B80}"/>
    <dgm:cxn modelId="{815785D8-E2D2-4E0B-8EE2-9083A3131FC3}" type="presParOf" srcId="{1ACC195F-E18E-4BF7-963F-3938C8DFDD51}" destId="{ECE2F9C7-224C-4E0D-89CA-C66A618E7E0B}" srcOrd="0" destOrd="0" presId="urn:microsoft.com/office/officeart/2005/8/layout/vList2"/>
    <dgm:cxn modelId="{C11950AC-4C09-4B1C-8D26-235CD980E8E0}" type="presParOf" srcId="{1ACC195F-E18E-4BF7-963F-3938C8DFDD51}" destId="{0908D92F-D189-4B2A-AC59-9CF4744A703C}" srcOrd="1" destOrd="0" presId="urn:microsoft.com/office/officeart/2005/8/layout/vList2"/>
    <dgm:cxn modelId="{032EB736-EFC8-43B3-A1D8-B2BC8E009702}" type="presParOf" srcId="{1ACC195F-E18E-4BF7-963F-3938C8DFDD51}" destId="{257D09FD-D0BF-4E6F-91F8-FF032AC68915}" srcOrd="2" destOrd="0" presId="urn:microsoft.com/office/officeart/2005/8/layout/vList2"/>
    <dgm:cxn modelId="{906525B9-C775-4882-A09A-10A268DD6BD1}" type="presParOf" srcId="{1ACC195F-E18E-4BF7-963F-3938C8DFDD51}" destId="{FB26D87B-B626-409D-A25E-25584925AA79}"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E2F9C7-224C-4E0D-89CA-C66A618E7E0B}">
      <dsp:nvSpPr>
        <dsp:cNvPr id="0" name=""/>
        <dsp:cNvSpPr/>
      </dsp:nvSpPr>
      <dsp:spPr>
        <a:xfrm>
          <a:off x="0" y="110936"/>
          <a:ext cx="8229600" cy="123147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само геополитическое положение Казахстана</a:t>
          </a:r>
          <a:endParaRPr lang="ru-RU" sz="3100" kern="1200" dirty="0"/>
        </a:p>
      </dsp:txBody>
      <dsp:txXfrm>
        <a:off x="0" y="110936"/>
        <a:ext cx="8229600" cy="1231479"/>
      </dsp:txXfrm>
    </dsp:sp>
    <dsp:sp modelId="{0908D92F-D189-4B2A-AC59-9CF4744A703C}">
      <dsp:nvSpPr>
        <dsp:cNvPr id="0" name=""/>
        <dsp:cNvSpPr/>
      </dsp:nvSpPr>
      <dsp:spPr>
        <a:xfrm>
          <a:off x="0" y="1342416"/>
          <a:ext cx="8229600" cy="7539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отсутствие действенного механизма таможенного контроля на границах с сопредельными государствами</a:t>
          </a:r>
          <a:endParaRPr lang="ru-RU" sz="2400" kern="1200" dirty="0"/>
        </a:p>
      </dsp:txBody>
      <dsp:txXfrm>
        <a:off x="0" y="1342416"/>
        <a:ext cx="8229600" cy="753997"/>
      </dsp:txXfrm>
    </dsp:sp>
    <dsp:sp modelId="{257D09FD-D0BF-4E6F-91F8-FF032AC68915}">
      <dsp:nvSpPr>
        <dsp:cNvPr id="0" name=""/>
        <dsp:cNvSpPr/>
      </dsp:nvSpPr>
      <dsp:spPr>
        <a:xfrm>
          <a:off x="0" y="2096413"/>
          <a:ext cx="8229600" cy="1231479"/>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a:lnSpc>
              <a:spcPct val="90000"/>
            </a:lnSpc>
            <a:spcBef>
              <a:spcPct val="0"/>
            </a:spcBef>
            <a:spcAft>
              <a:spcPct val="35000"/>
            </a:spcAft>
          </a:pPr>
          <a:r>
            <a:rPr lang="ru-RU" sz="3100" kern="1200" dirty="0" smtClean="0"/>
            <a:t>отсутствие между центрально-азиатскими республиками границ </a:t>
          </a:r>
          <a:endParaRPr lang="ru-RU" sz="3100" kern="1200" dirty="0"/>
        </a:p>
      </dsp:txBody>
      <dsp:txXfrm>
        <a:off x="0" y="2096413"/>
        <a:ext cx="8229600" cy="1231479"/>
      </dsp:txXfrm>
    </dsp:sp>
    <dsp:sp modelId="{FB26D87B-B626-409D-A25E-25584925AA79}">
      <dsp:nvSpPr>
        <dsp:cNvPr id="0" name=""/>
        <dsp:cNvSpPr/>
      </dsp:nvSpPr>
      <dsp:spPr>
        <a:xfrm>
          <a:off x="0" y="3327893"/>
          <a:ext cx="8229600" cy="1187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ru-RU" sz="2400" kern="1200" dirty="0" smtClean="0"/>
            <a:t>слабая </a:t>
          </a:r>
          <a:r>
            <a:rPr lang="ru-RU" sz="2400" kern="1200" dirty="0" err="1" smtClean="0"/>
            <a:t>профессиональ-ная</a:t>
          </a:r>
          <a:r>
            <a:rPr lang="ru-RU" sz="2400" kern="1200" dirty="0" smtClean="0"/>
            <a:t> подготовка представителей правоохранительных органов и </a:t>
          </a:r>
          <a:r>
            <a:rPr lang="ru-RU" sz="2400" kern="1200" dirty="0" err="1" smtClean="0"/>
            <a:t>погран-службы</a:t>
          </a:r>
          <a:endParaRPr lang="ru-RU" sz="2400" kern="1200" dirty="0"/>
        </a:p>
        <a:p>
          <a:pPr marL="228600" lvl="1" indent="-228600" algn="l" defTabSz="1066800">
            <a:lnSpc>
              <a:spcPct val="90000"/>
            </a:lnSpc>
            <a:spcBef>
              <a:spcPct val="0"/>
            </a:spcBef>
            <a:spcAft>
              <a:spcPct val="20000"/>
            </a:spcAft>
            <a:buChar char="••"/>
          </a:pPr>
          <a:r>
            <a:rPr lang="ru-RU" sz="2400" kern="1200" dirty="0" smtClean="0"/>
            <a:t>снижение уровня жизни населения</a:t>
          </a:r>
          <a:endParaRPr lang="ru-RU" sz="2400" kern="1200" dirty="0"/>
        </a:p>
      </dsp:txBody>
      <dsp:txXfrm>
        <a:off x="0" y="3327893"/>
        <a:ext cx="8229600" cy="118714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FE1EE-F4AE-4B3E-B858-A03E210DA00F}" type="slidenum">
              <a:rPr lang="ru-RU" smtClean="0"/>
              <a:pPr/>
              <a:t>‹#›</a:t>
            </a:fld>
            <a:endParaRPr lang="ru-RU"/>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11"/>
          </p:nvPr>
        </p:nvSpPr>
        <p:spPr>
          <a:xfrm>
            <a:off x="2640597" y="6377459"/>
            <a:ext cx="3836404" cy="365125"/>
          </a:xfrm>
        </p:spPr>
        <p:txBody>
          <a:bodyPr/>
          <a:lstStyle/>
          <a:p>
            <a:endParaRPr lang="ru-RU"/>
          </a:p>
        </p:txBody>
      </p:sp>
      <p:sp>
        <p:nvSpPr>
          <p:cNvPr id="6" name="Номер слайда 5"/>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7CFE1EE-F4AE-4B3E-B858-A03E210DA00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7CFE1EE-F4AE-4B3E-B858-A03E210DA00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B0462EE-31B0-40DD-9E7C-E30346943812}" type="datetimeFigureOut">
              <a:rPr lang="ru-RU" smtClean="0"/>
              <a:pPr/>
              <a:t>14.03.2013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7CFE1EE-F4AE-4B3E-B858-A03E210DA00F}" type="slidenum">
              <a:rPr lang="ru-RU" smtClean="0"/>
              <a:pPr/>
              <a:t>‹#›</a:t>
            </a:fld>
            <a:endParaRPr lang="ru-RU"/>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0B0462EE-31B0-40DD-9E7C-E30346943812}" type="datetimeFigureOut">
              <a:rPr lang="ru-RU" smtClean="0"/>
              <a:pPr/>
              <a:t>14.03.2013</a:t>
            </a:fld>
            <a:endParaRPr lang="ru-RU"/>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ru-RU"/>
          </a:p>
        </p:txBody>
      </p:sp>
      <p:sp>
        <p:nvSpPr>
          <p:cNvPr id="7" name="Номер слайда 6"/>
          <p:cNvSpPr>
            <a:spLocks noGrp="1"/>
          </p:cNvSpPr>
          <p:nvPr>
            <p:ph type="sldNum" sz="quarter" idx="12"/>
          </p:nvPr>
        </p:nvSpPr>
        <p:spPr>
          <a:xfrm>
            <a:off x="8339328" y="1170432"/>
            <a:ext cx="733864" cy="201168"/>
          </a:xfrm>
        </p:spPr>
        <p:txBody>
          <a:bodyPr/>
          <a:lstStyle/>
          <a:p>
            <a:fld id="{97CFE1EE-F4AE-4B3E-B858-A03E210DA00F}"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B0462EE-31B0-40DD-9E7C-E30346943812}" type="datetimeFigureOut">
              <a:rPr lang="ru-RU" smtClean="0"/>
              <a:pPr/>
              <a:t>14.03.2013</a:t>
            </a:fld>
            <a:endParaRPr lang="ru-RU"/>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ru-RU"/>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7CFE1EE-F4AE-4B3E-B858-A03E210DA00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a:stretch>
            <a:fillRect/>
          </a:stretch>
        </p:blipFill>
        <p:spPr bwMode="auto">
          <a:xfrm>
            <a:off x="6804248" y="5301208"/>
            <a:ext cx="2162814" cy="13788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6" name="Picture 2"/>
          <p:cNvPicPr>
            <a:picLocks noChangeAspect="1" noChangeArrowheads="1"/>
          </p:cNvPicPr>
          <p:nvPr/>
        </p:nvPicPr>
        <p:blipFill>
          <a:blip r:embed="rId3" cstate="print"/>
          <a:srcRect/>
          <a:stretch>
            <a:fillRect/>
          </a:stretch>
        </p:blipFill>
        <p:spPr bwMode="auto">
          <a:xfrm>
            <a:off x="323528" y="764704"/>
            <a:ext cx="8496944" cy="410344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2" name="Заголовок 1"/>
          <p:cNvSpPr>
            <a:spLocks noGrp="1"/>
          </p:cNvSpPr>
          <p:nvPr>
            <p:ph type="ctrTitle"/>
          </p:nvPr>
        </p:nvSpPr>
        <p:spPr>
          <a:xfrm>
            <a:off x="683568" y="5301208"/>
            <a:ext cx="5832648" cy="1556792"/>
          </a:xfrm>
        </p:spPr>
        <p:txBody>
          <a:bodyPr>
            <a:normAutofit fontScale="90000"/>
          </a:bodyPr>
          <a:lstStyle/>
          <a:p>
            <a:r>
              <a:rPr lang="ru-RU" dirty="0" smtClean="0"/>
              <a:t>Проблема наркомании в Казахстане</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smtClean="0">
                <a:solidFill>
                  <a:schemeClr val="accent2">
                    <a:lumMod val="40000"/>
                    <a:lumOff val="60000"/>
                  </a:schemeClr>
                </a:solidFill>
              </a:rPr>
              <a:t>В Восточном Казахстане наркоманы все чаще готовят наркотики из кулинарного мака и аптечных лекарств</a:t>
            </a:r>
            <a:endParaRPr lang="ru-RU" sz="2800" dirty="0">
              <a:solidFill>
                <a:schemeClr val="accent2">
                  <a:lumMod val="40000"/>
                  <a:lumOff val="60000"/>
                </a:schemeClr>
              </a:solidFill>
            </a:endParaRPr>
          </a:p>
        </p:txBody>
      </p:sp>
      <p:sp>
        <p:nvSpPr>
          <p:cNvPr id="3" name="Содержимое 2"/>
          <p:cNvSpPr>
            <a:spLocks noGrp="1"/>
          </p:cNvSpPr>
          <p:nvPr>
            <p:ph idx="1"/>
          </p:nvPr>
        </p:nvSpPr>
        <p:spPr>
          <a:xfrm>
            <a:off x="251520" y="1628800"/>
            <a:ext cx="8507288" cy="4844008"/>
          </a:xfrm>
          <a:prstGeom prst="bevel">
            <a:avLst/>
          </a:prstGeom>
        </p:spPr>
        <p:style>
          <a:lnRef idx="1">
            <a:schemeClr val="dk1"/>
          </a:lnRef>
          <a:fillRef idx="3">
            <a:schemeClr val="dk1"/>
          </a:fillRef>
          <a:effectRef idx="2">
            <a:schemeClr val="dk1"/>
          </a:effectRef>
          <a:fontRef idx="minor">
            <a:schemeClr val="lt1"/>
          </a:fontRef>
        </p:style>
        <p:txBody>
          <a:bodyPr>
            <a:normAutofit fontScale="70000" lnSpcReduction="20000"/>
          </a:bodyPr>
          <a:lstStyle/>
          <a:p>
            <a:r>
              <a:rPr lang="ru-RU" dirty="0" smtClean="0"/>
              <a:t>В Восточном Казахстане все чаще для изготовления наркотических веществ используются доступные продукты, лекарства и химикаты. Об этом заявляют эксперты, одновременно отмечая, что эти тенденции указывают - наркомания в нашем регионе переходит в новую, более разрушительную стадию</a:t>
            </a:r>
            <a:r>
              <a:rPr lang="ru-RU" dirty="0" smtClean="0"/>
              <a:t>,. </a:t>
            </a:r>
            <a:r>
              <a:rPr lang="ru-RU" dirty="0" smtClean="0"/>
              <a:t>Уличить людей в использовании или хранении "доморощенных" наркотиков становится все сложнее. А вред, который приносят эти суррогаты человеку, гораздо ощутимее.</a:t>
            </a:r>
            <a:endParaRPr lang="ru-RU" dirty="0"/>
          </a:p>
        </p:txBody>
      </p:sp>
      <p:pic>
        <p:nvPicPr>
          <p:cNvPr id="9218" name="Picture 2"/>
          <p:cNvPicPr>
            <a:picLocks noChangeAspect="1" noChangeArrowheads="1"/>
          </p:cNvPicPr>
          <p:nvPr/>
        </p:nvPicPr>
        <p:blipFill>
          <a:blip r:embed="rId2" cstate="print"/>
          <a:srcRect/>
          <a:stretch>
            <a:fillRect/>
          </a:stretch>
        </p:blipFill>
        <p:spPr bwMode="auto">
          <a:xfrm>
            <a:off x="1043608" y="5301208"/>
            <a:ext cx="1986613" cy="1417118"/>
          </a:xfrm>
          <a:prstGeom prst="rect">
            <a:avLst/>
          </a:prstGeom>
          <a:ln>
            <a:noFill/>
          </a:ln>
          <a:effectLst>
            <a:softEdge rad="112500"/>
          </a:effectLst>
          <a:scene3d>
            <a:camera prst="orthographicFront">
              <a:rot lat="0" lon="0" rev="20699999"/>
            </a:camera>
            <a:lightRig rig="threePt" dir="t"/>
          </a:scene3d>
        </p:spPr>
      </p:pic>
      <p:pic>
        <p:nvPicPr>
          <p:cNvPr id="9221" name="Picture 5"/>
          <p:cNvPicPr>
            <a:picLocks noChangeAspect="1" noChangeArrowheads="1"/>
          </p:cNvPicPr>
          <p:nvPr/>
        </p:nvPicPr>
        <p:blipFill>
          <a:blip r:embed="rId3" cstate="print"/>
          <a:srcRect/>
          <a:stretch>
            <a:fillRect/>
          </a:stretch>
        </p:blipFill>
        <p:spPr bwMode="auto">
          <a:xfrm>
            <a:off x="5076056" y="5013176"/>
            <a:ext cx="2398666" cy="16865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scene3d>
            <a:camera prst="orthographicFront">
              <a:rot lat="0" lon="0" rev="1200000"/>
            </a:camera>
            <a:lightRig rig="threePt" dir="t"/>
          </a:scene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Опий-сырец </a:t>
            </a:r>
            <a:r>
              <a:rPr lang="ru-RU" dirty="0" smtClean="0"/>
              <a:t>(или </a:t>
            </a:r>
            <a:r>
              <a:rPr lang="ru-RU" dirty="0" err="1" smtClean="0"/>
              <a:t>ханк</a:t>
            </a:r>
            <a:r>
              <a:rPr lang="ru-RU" dirty="0" err="1" smtClean="0"/>
              <a:t>а</a:t>
            </a:r>
            <a:r>
              <a:rPr lang="ru-RU" dirty="0" smtClean="0"/>
              <a:t>)</a:t>
            </a:r>
            <a:endParaRPr lang="ru-RU" dirty="0"/>
          </a:p>
        </p:txBody>
      </p:sp>
      <p:sp>
        <p:nvSpPr>
          <p:cNvPr id="3" name="Содержимое 2"/>
          <p:cNvSpPr>
            <a:spLocks noGrp="1"/>
          </p:cNvSpPr>
          <p:nvPr>
            <p:ph idx="1"/>
          </p:nvPr>
        </p:nvSpPr>
        <p:spPr>
          <a:xfrm>
            <a:off x="457200" y="1775191"/>
            <a:ext cx="8219256" cy="1941841"/>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r>
              <a:rPr lang="ru-RU" dirty="0" smtClean="0"/>
              <a:t>Этот сильнодействующий наркотик варят из маковых зерен, растворителя или ацетона и некоторых лекарств. Когда человек готовит зелье, по всему дому распространяется тошнотворный химический запах</a:t>
            </a:r>
            <a:endParaRPr lang="ru-RU" dirty="0"/>
          </a:p>
        </p:txBody>
      </p:sp>
      <p:sp>
        <p:nvSpPr>
          <p:cNvPr id="4" name="Прямоугольник 3"/>
          <p:cNvSpPr/>
          <p:nvPr/>
        </p:nvSpPr>
        <p:spPr>
          <a:xfrm>
            <a:off x="3203848" y="4509120"/>
            <a:ext cx="58143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ru-RU" dirty="0" smtClean="0"/>
              <a:t> </a:t>
            </a:r>
            <a:r>
              <a:rPr lang="ru-RU" b="1" dirty="0" smtClean="0">
                <a:latin typeface="Georgia" pitchFamily="18" charset="0"/>
              </a:rPr>
              <a:t>К сожалению, наказать таких </a:t>
            </a:r>
            <a:r>
              <a:rPr lang="ru-RU" b="1" dirty="0" err="1" smtClean="0">
                <a:latin typeface="Georgia" pitchFamily="18" charset="0"/>
              </a:rPr>
              <a:t>наркоповаров</a:t>
            </a:r>
            <a:r>
              <a:rPr lang="ru-RU" b="1" dirty="0" smtClean="0">
                <a:latin typeface="Georgia" pitchFamily="18" charset="0"/>
              </a:rPr>
              <a:t> очень и очень непросто. Ведь сами по себе ингредиенты для изготовления </a:t>
            </a:r>
            <a:r>
              <a:rPr lang="ru-RU" b="1" dirty="0" err="1" smtClean="0">
                <a:latin typeface="Georgia" pitchFamily="18" charset="0"/>
              </a:rPr>
              <a:t>ханки</a:t>
            </a:r>
            <a:r>
              <a:rPr lang="ru-RU" b="1" dirty="0" smtClean="0">
                <a:latin typeface="Georgia" pitchFamily="18" charset="0"/>
              </a:rPr>
              <a:t> не являются запрещенными товарами.</a:t>
            </a:r>
            <a:endParaRPr lang="ru-RU" b="1" dirty="0">
              <a:latin typeface="Georgia" pitchFamily="18" charset="0"/>
            </a:endParaRPr>
          </a:p>
        </p:txBody>
      </p:sp>
      <p:pic>
        <p:nvPicPr>
          <p:cNvPr id="6146" name="Picture 2"/>
          <p:cNvPicPr>
            <a:picLocks noChangeAspect="1" noChangeArrowheads="1"/>
          </p:cNvPicPr>
          <p:nvPr/>
        </p:nvPicPr>
        <p:blipFill>
          <a:blip r:embed="rId2" cstate="print"/>
          <a:srcRect/>
          <a:stretch>
            <a:fillRect/>
          </a:stretch>
        </p:blipFill>
        <p:spPr bwMode="auto">
          <a:xfrm>
            <a:off x="323528" y="4221088"/>
            <a:ext cx="2558819" cy="1919114"/>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04664"/>
            <a:ext cx="8352928" cy="3096345"/>
          </a:xfrm>
        </p:spPr>
        <p:style>
          <a:lnRef idx="2">
            <a:schemeClr val="dk1"/>
          </a:lnRef>
          <a:fillRef idx="1">
            <a:schemeClr val="lt1"/>
          </a:fillRef>
          <a:effectRef idx="0">
            <a:schemeClr val="dk1"/>
          </a:effectRef>
          <a:fontRef idx="minor">
            <a:schemeClr val="dk1"/>
          </a:fontRef>
        </p:style>
        <p:txBody>
          <a:bodyPr>
            <a:normAutofit fontScale="70000" lnSpcReduction="20000"/>
          </a:bodyPr>
          <a:lstStyle/>
          <a:p>
            <a:r>
              <a:rPr lang="ru-RU" dirty="0" smtClean="0"/>
              <a:t>в Усть-Каменогорске недавно появился мужчина, который изготавливает и продает на дому </a:t>
            </a:r>
            <a:r>
              <a:rPr lang="ru-RU" dirty="0" err="1" smtClean="0"/>
              <a:t>дезоморфин</a:t>
            </a:r>
            <a:r>
              <a:rPr lang="ru-RU" dirty="0" smtClean="0"/>
              <a:t>. Этот наркотик в народе называют </a:t>
            </a:r>
            <a:r>
              <a:rPr lang="ru-RU" i="1" u="sng" dirty="0" smtClean="0">
                <a:solidFill>
                  <a:schemeClr val="accent6"/>
                </a:solidFill>
              </a:rPr>
              <a:t>крокодилом</a:t>
            </a:r>
            <a:r>
              <a:rPr lang="ru-RU" dirty="0" smtClean="0"/>
              <a:t>. После его употребления человек в течение года-двух сгнивает заживо. </a:t>
            </a:r>
            <a:r>
              <a:rPr lang="ru-RU" dirty="0" err="1" smtClean="0"/>
              <a:t>Дезоморфинщик</a:t>
            </a:r>
            <a:r>
              <a:rPr lang="ru-RU" dirty="0" smtClean="0"/>
              <a:t> снимает посуточно разные квартиры, постоянно меняет место дислокации, и задержать его крайне сложно. Поэтому, если в вашем дворе появляются подозрительные личности, а в подъезде - стойкий химический запах, </a:t>
            </a:r>
            <a:r>
              <a:rPr lang="ru-RU" b="1" u="sng" dirty="0" smtClean="0"/>
              <a:t>обратитесь в полицию</a:t>
            </a:r>
            <a:r>
              <a:rPr lang="ru-RU" b="1" dirty="0" smtClean="0"/>
              <a:t>.</a:t>
            </a:r>
            <a:endParaRPr lang="ru-RU" b="1" dirty="0"/>
          </a:p>
        </p:txBody>
      </p:sp>
      <p:pic>
        <p:nvPicPr>
          <p:cNvPr id="7170" name="Picture 2" descr="C:\Users\max\Desktop\1321298684_508.jpg"/>
          <p:cNvPicPr>
            <a:picLocks noChangeAspect="1" noChangeArrowheads="1"/>
          </p:cNvPicPr>
          <p:nvPr/>
        </p:nvPicPr>
        <p:blipFill>
          <a:blip r:embed="rId2" cstate="print"/>
          <a:srcRect/>
          <a:stretch>
            <a:fillRect/>
          </a:stretch>
        </p:blipFill>
        <p:spPr bwMode="auto">
          <a:xfrm>
            <a:off x="467544" y="3359931"/>
            <a:ext cx="2520280" cy="3343229"/>
          </a:xfrm>
          <a:prstGeom prst="rect">
            <a:avLst/>
          </a:prstGeom>
          <a:ln w="88900" cap="sq" cmpd="thickThin">
            <a:solidFill>
              <a:srgbClr val="000000"/>
            </a:solidFill>
            <a:prstDash val="solid"/>
            <a:miter lim="800000"/>
          </a:ln>
          <a:effectLst>
            <a:innerShdw blurRad="76200">
              <a:srgbClr val="000000"/>
            </a:innerShdw>
          </a:effectLst>
        </p:spPr>
      </p:pic>
      <p:pic>
        <p:nvPicPr>
          <p:cNvPr id="7171" name="Picture 3"/>
          <p:cNvPicPr>
            <a:picLocks noChangeAspect="1" noChangeArrowheads="1"/>
          </p:cNvPicPr>
          <p:nvPr/>
        </p:nvPicPr>
        <p:blipFill>
          <a:blip r:embed="rId3" cstate="print"/>
          <a:srcRect/>
          <a:stretch>
            <a:fillRect/>
          </a:stretch>
        </p:blipFill>
        <p:spPr bwMode="auto">
          <a:xfrm>
            <a:off x="5220072" y="3861048"/>
            <a:ext cx="3600400" cy="27695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172" name="Picture 4"/>
          <p:cNvPicPr>
            <a:picLocks noChangeAspect="1" noChangeArrowheads="1"/>
          </p:cNvPicPr>
          <p:nvPr/>
        </p:nvPicPr>
        <p:blipFill>
          <a:blip r:embed="rId4" cstate="print"/>
          <a:srcRect/>
          <a:stretch>
            <a:fillRect/>
          </a:stretch>
        </p:blipFill>
        <p:spPr bwMode="auto">
          <a:xfrm>
            <a:off x="2555776" y="4293096"/>
            <a:ext cx="3096344" cy="22951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cstate="print"/>
          <a:srcRect/>
          <a:stretch>
            <a:fillRect/>
          </a:stretch>
        </p:blipFill>
        <p:spPr bwMode="auto">
          <a:xfrm>
            <a:off x="251520" y="188640"/>
            <a:ext cx="6122684" cy="4137645"/>
          </a:xfrm>
          <a:prstGeom prst="rect">
            <a:avLst/>
          </a:prstGeom>
          <a:noFill/>
          <a:ln w="9525">
            <a:noFill/>
            <a:miter lim="800000"/>
            <a:headEnd/>
            <a:tailEnd/>
          </a:ln>
        </p:spPr>
      </p:pic>
      <p:sp>
        <p:nvSpPr>
          <p:cNvPr id="3" name="Содержимое 2"/>
          <p:cNvSpPr>
            <a:spLocks noGrp="1"/>
          </p:cNvSpPr>
          <p:nvPr>
            <p:ph idx="1"/>
          </p:nvPr>
        </p:nvSpPr>
        <p:spPr>
          <a:xfrm>
            <a:off x="4355976" y="2060848"/>
            <a:ext cx="4330824" cy="4339952"/>
          </a:xfrm>
        </p:spPr>
        <p:style>
          <a:lnRef idx="2">
            <a:schemeClr val="accent6"/>
          </a:lnRef>
          <a:fillRef idx="1">
            <a:schemeClr val="lt1"/>
          </a:fillRef>
          <a:effectRef idx="0">
            <a:schemeClr val="accent6"/>
          </a:effectRef>
          <a:fontRef idx="minor">
            <a:schemeClr val="dk1"/>
          </a:fontRef>
        </p:style>
        <p:txBody>
          <a:bodyPr>
            <a:normAutofit fontScale="62500" lnSpcReduction="20000"/>
          </a:bodyPr>
          <a:lstStyle/>
          <a:p>
            <a:r>
              <a:rPr lang="ru-RU" dirty="0" smtClean="0"/>
              <a:t>В Казахстане есть города, в которых основная часть молодежи </a:t>
            </a:r>
            <a:r>
              <a:rPr lang="ru-RU" dirty="0" smtClean="0"/>
              <a:t>подвержена </a:t>
            </a:r>
            <a:r>
              <a:rPr lang="ru-RU" dirty="0" err="1" smtClean="0"/>
              <a:t>наркозависимости</a:t>
            </a:r>
            <a:r>
              <a:rPr lang="ru-RU" dirty="0" smtClean="0"/>
              <a:t>. Так, например город Темиртау ранее являлся </a:t>
            </a:r>
            <a:r>
              <a:rPr lang="ru-RU" dirty="0" smtClean="0"/>
              <a:t>крупным </a:t>
            </a:r>
            <a:r>
              <a:rPr lang="ru-RU" dirty="0" smtClean="0"/>
              <a:t>сталелитейным центром, но с распадом СССР произошло </a:t>
            </a:r>
            <a:r>
              <a:rPr lang="ru-RU" dirty="0" smtClean="0"/>
              <a:t>уменьшение </a:t>
            </a:r>
            <a:r>
              <a:rPr lang="ru-RU" dirty="0" smtClean="0"/>
              <a:t>объема производства, что повлекло сокращение рабочих мест. В </a:t>
            </a:r>
            <a:r>
              <a:rPr lang="ru-RU" dirty="0" smtClean="0"/>
              <a:t>результате </a:t>
            </a:r>
            <a:r>
              <a:rPr lang="ru-RU" dirty="0" smtClean="0"/>
              <a:t>молодежь стала активно приобщаться к наркотикам. </a:t>
            </a:r>
            <a:r>
              <a:rPr lang="ru-RU" dirty="0" smtClean="0"/>
              <a:t>по </a:t>
            </a:r>
            <a:r>
              <a:rPr lang="ru-RU" dirty="0" smtClean="0"/>
              <a:t>оценкам некоторых экспертов г. Темиртау занимает лидирующее </a:t>
            </a:r>
            <a:r>
              <a:rPr lang="ru-RU" dirty="0" smtClean="0"/>
              <a:t>место </a:t>
            </a:r>
            <a:r>
              <a:rPr lang="ru-RU" dirty="0" smtClean="0"/>
              <a:t>по количеству зараженных </a:t>
            </a:r>
            <a:r>
              <a:rPr lang="ru-RU" dirty="0" err="1" smtClean="0"/>
              <a:t>СПИДом</a:t>
            </a:r>
            <a:r>
              <a:rPr lang="ru-RU" dirty="0" smtClean="0"/>
              <a:t> среди городов СНГ. </a:t>
            </a:r>
            <a:endParaRPr lang="ru-RU" dirty="0"/>
          </a:p>
        </p:txBody>
      </p:sp>
      <p:pic>
        <p:nvPicPr>
          <p:cNvPr id="12290" name="Picture 2"/>
          <p:cNvPicPr>
            <a:picLocks noChangeAspect="1" noChangeArrowheads="1"/>
          </p:cNvPicPr>
          <p:nvPr/>
        </p:nvPicPr>
        <p:blipFill>
          <a:blip r:embed="rId3" cstate="print"/>
          <a:srcRect/>
          <a:stretch>
            <a:fillRect/>
          </a:stretch>
        </p:blipFill>
        <p:spPr bwMode="auto">
          <a:xfrm>
            <a:off x="6804248" y="386290"/>
            <a:ext cx="1903824" cy="1431150"/>
          </a:xfrm>
          <a:prstGeom prst="rect">
            <a:avLst/>
          </a:prstGeom>
          <a:noFill/>
          <a:ln w="9525">
            <a:noFill/>
            <a:miter lim="800000"/>
            <a:headEnd/>
            <a:tailEnd/>
          </a:ln>
        </p:spPr>
      </p:pic>
      <p:pic>
        <p:nvPicPr>
          <p:cNvPr id="12294" name="Picture 6"/>
          <p:cNvPicPr>
            <a:picLocks noChangeAspect="1" noChangeArrowheads="1"/>
          </p:cNvPicPr>
          <p:nvPr/>
        </p:nvPicPr>
        <p:blipFill>
          <a:blip r:embed="rId4" cstate="print"/>
          <a:srcRect/>
          <a:stretch>
            <a:fillRect/>
          </a:stretch>
        </p:blipFill>
        <p:spPr bwMode="auto">
          <a:xfrm>
            <a:off x="179512" y="4077072"/>
            <a:ext cx="3876303" cy="2619565"/>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a:bodyPr>
          <a:lstStyle/>
          <a:p>
            <a:r>
              <a:rPr lang="ru-RU" dirty="0" smtClean="0"/>
              <a:t>В 2008 году в Казахстане были ужесточены уголовные санкции за ряд тяжких и особо тяжких </a:t>
            </a:r>
            <a:r>
              <a:rPr lang="ru-RU" dirty="0" err="1" smtClean="0"/>
              <a:t>нарко-преступлений</a:t>
            </a:r>
            <a:r>
              <a:rPr lang="ru-RU" dirty="0" smtClean="0"/>
              <a:t> </a:t>
            </a:r>
            <a:r>
              <a:rPr lang="ru-RU" dirty="0" smtClean="0"/>
              <a:t>до пожизненного лишения свободы, в частности, за контрабанду наркотиков в особо крупном размере, за сбыт наркотиков организованными преступными группами, а также в учебных заведениях и несовершеннолетним.</a:t>
            </a:r>
          </a:p>
          <a:p>
            <a:endParaRPr lang="ru-RU" dirty="0" smtClean="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12775"/>
            <a:ext cx="8363272" cy="4988025"/>
          </a:xfrm>
        </p:spPr>
        <p:txBody>
          <a:bodyPr>
            <a:normAutofit fontScale="92500" lnSpcReduction="20000"/>
          </a:bodyPr>
          <a:lstStyle/>
          <a:p>
            <a:r>
              <a:rPr lang="ru-RU" dirty="0" smtClean="0"/>
              <a:t>В Казахстане медицинская помощь наркозависимым оказывается в государственных наркологических медицинских организациях: в Республиканском научно-практическом центре медико-социальных проблем наркомании (РНПЦ МСПН, город </a:t>
            </a:r>
            <a:r>
              <a:rPr lang="ru-RU" dirty="0" smtClean="0"/>
              <a:t>Павлодар</a:t>
            </a:r>
            <a:endParaRPr lang="ru-RU" dirty="0" smtClean="0"/>
          </a:p>
          <a:p>
            <a:endParaRPr lang="ru-RU" dirty="0" smtClean="0"/>
          </a:p>
          <a:p>
            <a:r>
              <a:rPr lang="ru-RU" dirty="0" smtClean="0"/>
              <a:t>Лечение на платной основе наркологических больных проводится в частных клиниках </a:t>
            </a:r>
            <a:r>
              <a:rPr lang="ru-RU" dirty="0" err="1" smtClean="0"/>
              <a:t>Жамбылской</a:t>
            </a:r>
            <a:r>
              <a:rPr lang="ru-RU" dirty="0" smtClean="0"/>
              <a:t>, Южно Казахстанской областей и города </a:t>
            </a:r>
            <a:r>
              <a:rPr lang="ru-RU" dirty="0" err="1" smtClean="0"/>
              <a:t>Алма</a:t>
            </a:r>
            <a:r>
              <a:rPr lang="ru-RU" dirty="0" smtClean="0"/>
              <a:t> </a:t>
            </a:r>
            <a:r>
              <a:rPr lang="ru-RU" dirty="0" err="1" smtClean="0"/>
              <a:t>Ата</a:t>
            </a:r>
            <a:r>
              <a:rPr lang="ru-RU" dirty="0" smtClean="0"/>
              <a:t>.</a:t>
            </a:r>
          </a:p>
          <a:p>
            <a:endParaRPr lang="ru-RU" dirty="0" smtClean="0"/>
          </a:p>
          <a:p>
            <a:endParaRPr lang="ru-RU"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Будущее Казахстана - его молодежь!</a:t>
            </a:r>
            <a:endParaRPr lang="ru-RU" dirty="0"/>
          </a:p>
        </p:txBody>
      </p:sp>
      <p:sp>
        <p:nvSpPr>
          <p:cNvPr id="3" name="Содержимое 2"/>
          <p:cNvSpPr>
            <a:spLocks noGrp="1"/>
          </p:cNvSpPr>
          <p:nvPr>
            <p:ph idx="1"/>
          </p:nvPr>
        </p:nvSpPr>
        <p:spPr>
          <a:xfrm>
            <a:off x="0" y="1700808"/>
            <a:ext cx="9144000" cy="4968551"/>
          </a:xfrm>
        </p:spPr>
        <p:txBody>
          <a:bodyPr>
            <a:normAutofit/>
          </a:bodyPr>
          <a:lstStyle/>
          <a:p>
            <a:r>
              <a:rPr lang="ru-RU" b="1" dirty="0" smtClean="0">
                <a:solidFill>
                  <a:schemeClr val="accent1">
                    <a:lumMod val="40000"/>
                    <a:lumOff val="60000"/>
                  </a:schemeClr>
                </a:solidFill>
                <a:effectLst>
                  <a:outerShdw blurRad="38100" dist="38100" dir="2700000" algn="tl">
                    <a:srgbClr val="000000">
                      <a:alpha val="43137"/>
                    </a:srgbClr>
                  </a:outerShdw>
                </a:effectLst>
                <a:latin typeface="Georgia" pitchFamily="18" charset="0"/>
              </a:rPr>
              <a:t>Молодежь современного Казахстана - это фактически первое поколение, родившееся и выросшее в независимой Республике Казахстан. Поколение, взрослевшее в сложной обстановке изменения стереотипов, стремительных и не всегда гладких политических и экономических трансформаций.</a:t>
            </a:r>
            <a:endParaRPr lang="ru-RU" b="1" dirty="0">
              <a:solidFill>
                <a:schemeClr val="accent1">
                  <a:lumMod val="40000"/>
                  <a:lumOff val="60000"/>
                </a:schemeClr>
              </a:solidFill>
              <a:effectLst>
                <a:outerShdw blurRad="38100" dist="38100" dir="2700000" algn="tl">
                  <a:srgbClr val="000000">
                    <a:alpha val="43137"/>
                  </a:srgbClr>
                </a:outerShdw>
              </a:effectLst>
              <a:latin typeface="Georg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628800"/>
            <a:ext cx="4474840" cy="5589240"/>
          </a:xfrm>
        </p:spPr>
        <p:txBody>
          <a:bodyPr>
            <a:normAutofit fontScale="62500" lnSpcReduction="20000"/>
          </a:bodyPr>
          <a:lstStyle/>
          <a:p>
            <a:r>
              <a:rPr lang="ru-RU" b="1" dirty="0" smtClean="0">
                <a:latin typeface="Georgia" pitchFamily="18" charset="0"/>
              </a:rPr>
              <a:t>Пытаясь определить проблемы, с которыми сталкивается молодежь Казахстана, сеть комитетов «Молодежные банки идей» провели исследование, в результате которых стало ясно, что молодым людям нечем заполнить свой досуг, они испытывают некоторые трудности в трудоустройстве. Из этого исходит проблема наркомании, алкоголизма, а также рост преступности и участие молодежи в деятельности незаконных </a:t>
            </a:r>
            <a:r>
              <a:rPr lang="ru-RU" b="1" dirty="0" err="1" smtClean="0">
                <a:latin typeface="Georgia" pitchFamily="18" charset="0"/>
              </a:rPr>
              <a:t>бандформирований</a:t>
            </a:r>
            <a:r>
              <a:rPr lang="ru-RU" b="1" dirty="0" smtClean="0">
                <a:latin typeface="Georgia" pitchFamily="18" charset="0"/>
              </a:rPr>
              <a:t>.</a:t>
            </a:r>
            <a:endParaRPr lang="ru-RU" b="1" dirty="0">
              <a:latin typeface="Georgia" pitchFamily="18" charset="0"/>
            </a:endParaRPr>
          </a:p>
        </p:txBody>
      </p:sp>
      <p:pic>
        <p:nvPicPr>
          <p:cNvPr id="2050" name="Picture 2" descr="C:\Users\max\Desktop\1356019535_narkoman_49.jpg"/>
          <p:cNvPicPr>
            <a:picLocks noChangeAspect="1" noChangeArrowheads="1"/>
          </p:cNvPicPr>
          <p:nvPr/>
        </p:nvPicPr>
        <p:blipFill>
          <a:blip r:embed="rId2" cstate="print"/>
          <a:srcRect/>
          <a:stretch>
            <a:fillRect/>
          </a:stretch>
        </p:blipFill>
        <p:spPr bwMode="auto">
          <a:xfrm>
            <a:off x="4427984" y="1988840"/>
            <a:ext cx="4269641" cy="372373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0000" r="-10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628800"/>
            <a:ext cx="8229600" cy="5060033"/>
          </a:xfrm>
        </p:spPr>
        <p:txBody>
          <a:bodyPr>
            <a:normAutofit fontScale="92500" lnSpcReduction="10000"/>
          </a:bodyPr>
          <a:lstStyle/>
          <a:p>
            <a:r>
              <a:rPr lang="ru-RU" dirty="0" smtClean="0">
                <a:latin typeface="Georgia" pitchFamily="18" charset="0"/>
              </a:rPr>
              <a:t> </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Проблема наркомании в Казахстане была и остается актуальной уже долгие годы. И, несмотря на все агитационные мероприятия вроде «Молодежь против наркотиков», наркозависимых не становится намного меньше. Впрочем, усилия специалистов не пропадают даром. Они не стараются представить картину в </a:t>
            </a:r>
            <a:r>
              <a:rPr lang="ru-R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розовом</a:t>
            </a:r>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rPr>
              <a:t> цвете, зато говорят о том, что еще нужно сделать, чтобы это зло не расползалось по стране.</a:t>
            </a:r>
            <a:endParaRPr lang="ru-RU"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Georgia" pitchFamily="18" charset="0"/>
            </a:endParaRPr>
          </a:p>
        </p:txBody>
      </p:sp>
      <p:pic>
        <p:nvPicPr>
          <p:cNvPr id="3075" name="Picture 3" descr="C:\Users\max\Desktop\1356019535_narkoman_49.jpg"/>
          <p:cNvPicPr>
            <a:picLocks noChangeAspect="1" noChangeArrowheads="1"/>
          </p:cNvPicPr>
          <p:nvPr/>
        </p:nvPicPr>
        <p:blipFill>
          <a:blip r:embed="rId3" cstate="print"/>
          <a:srcRect/>
          <a:stretch>
            <a:fillRect/>
          </a:stretch>
        </p:blipFill>
        <p:spPr bwMode="auto">
          <a:xfrm>
            <a:off x="0" y="0"/>
            <a:ext cx="9144000" cy="1507952"/>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20689"/>
            <a:ext cx="8229600" cy="5780112"/>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r>
              <a:rPr lang="ru-RU" dirty="0" smtClean="0"/>
              <a:t>Только с 1999 года Комитет национальной безопасности Казахстана </a:t>
            </a:r>
            <a:r>
              <a:rPr lang="ru-RU" dirty="0" smtClean="0"/>
              <a:t>выявил </a:t>
            </a:r>
            <a:r>
              <a:rPr lang="ru-RU" dirty="0" smtClean="0"/>
              <a:t>125 организованных преступных группировок в Центральной Азии, 30 из которых занимались </a:t>
            </a:r>
            <a:r>
              <a:rPr lang="ru-RU" dirty="0" err="1" smtClean="0"/>
              <a:t>наркотрафиком</a:t>
            </a:r>
            <a:r>
              <a:rPr lang="ru-RU" dirty="0" smtClean="0"/>
              <a:t> в Казахстане</a:t>
            </a:r>
            <a:r>
              <a:rPr lang="ru-RU" dirty="0" smtClean="0"/>
              <a:t>.. </a:t>
            </a:r>
            <a:r>
              <a:rPr lang="ru-RU" dirty="0" smtClean="0"/>
              <a:t>Представители преступных группировок используют все доступные средства, пригодные как для продажи, так и для транзита наркотических средств через территорию </a:t>
            </a:r>
            <a:r>
              <a:rPr lang="ru-RU" dirty="0" smtClean="0"/>
              <a:t>Казахстана</a:t>
            </a:r>
            <a:r>
              <a:rPr lang="ru-RU" dirty="0" smtClean="0"/>
              <a:t>. В состав преступных группировок могут входить не только </a:t>
            </a:r>
            <a:r>
              <a:rPr lang="ru-RU" dirty="0" smtClean="0"/>
              <a:t>рядовые </a:t>
            </a:r>
            <a:r>
              <a:rPr lang="ru-RU" dirty="0" smtClean="0"/>
              <a:t>граждане</a:t>
            </a:r>
            <a:r>
              <a:rPr lang="ru-RU" dirty="0" smtClean="0"/>
              <a:t>,, </a:t>
            </a:r>
            <a:r>
              <a:rPr lang="ru-RU" dirty="0" smtClean="0"/>
              <a:t>но и </a:t>
            </a:r>
            <a:r>
              <a:rPr lang="ru-RU" dirty="0" smtClean="0"/>
              <a:t>государственные </a:t>
            </a:r>
            <a:r>
              <a:rPr lang="ru-RU" dirty="0" smtClean="0"/>
              <a:t>служащие, занимающие солидные посты. Так по </a:t>
            </a:r>
            <a:r>
              <a:rPr lang="ru-RU" dirty="0" smtClean="0"/>
              <a:t>информации </a:t>
            </a:r>
            <a:r>
              <a:rPr lang="ru-RU" dirty="0" smtClean="0"/>
              <a:t>департамента Комитета национальной безопасности (ДКНБ) </a:t>
            </a:r>
            <a:r>
              <a:rPr lang="ru-RU" dirty="0" smtClean="0"/>
              <a:t>Казахстана </a:t>
            </a:r>
            <a:r>
              <a:rPr lang="ru-RU" dirty="0" smtClean="0"/>
              <a:t>по Алма-Ате и </a:t>
            </a:r>
            <a:r>
              <a:rPr lang="ru-RU" dirty="0" err="1" smtClean="0"/>
              <a:t>Алма-Атинской</a:t>
            </a:r>
            <a:r>
              <a:rPr lang="ru-RU" dirty="0" smtClean="0"/>
              <a:t> области по подозрению в </a:t>
            </a:r>
            <a:r>
              <a:rPr lang="ru-RU" dirty="0" err="1" smtClean="0"/>
              <a:t>причаст-ности</a:t>
            </a:r>
            <a:r>
              <a:rPr lang="ru-RU" dirty="0" smtClean="0"/>
              <a:t> к наркобизнесу спецслужбы задержали президента компании "</a:t>
            </a:r>
            <a:r>
              <a:rPr lang="ru-RU" dirty="0" err="1" smtClean="0"/>
              <a:t>Каз-трансгазсервис</a:t>
            </a:r>
            <a:r>
              <a:rPr lang="ru-RU" dirty="0" smtClean="0"/>
              <a:t>".</a:t>
            </a:r>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smtClean="0"/>
              <a:t>факторы, детерминирующие рост наркотических </a:t>
            </a:r>
            <a:r>
              <a:rPr lang="ru-RU" sz="3200" dirty="0" smtClean="0"/>
              <a:t>препаратов </a:t>
            </a:r>
            <a:r>
              <a:rPr lang="ru-RU" sz="3200" dirty="0" smtClean="0"/>
              <a:t>в Казахстане</a:t>
            </a:r>
            <a:endParaRPr lang="ru-RU" sz="3200" dirty="0"/>
          </a:p>
        </p:txBody>
      </p:sp>
      <p:graphicFrame>
        <p:nvGraphicFramePr>
          <p:cNvPr id="6" name="Содержимое 5"/>
          <p:cNvGraphicFramePr>
            <a:graphicFrameLocks noGrp="1"/>
          </p:cNvGraphicFramePr>
          <p:nvPr>
            <p:ph idx="1"/>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 y="0"/>
            <a:ext cx="9163391" cy="6858000"/>
          </a:xfrm>
          <a:prstGeom prst="rect">
            <a:avLst/>
          </a:prstGeom>
          <a:noFill/>
          <a:ln w="9525">
            <a:noFill/>
            <a:miter lim="800000"/>
            <a:headEnd/>
            <a:tailEnd/>
          </a:ln>
        </p:spPr>
      </p:pic>
      <p:sp>
        <p:nvSpPr>
          <p:cNvPr id="3" name="Содержимое 2"/>
          <p:cNvSpPr>
            <a:spLocks noGrp="1"/>
          </p:cNvSpPr>
          <p:nvPr>
            <p:ph idx="1"/>
          </p:nvPr>
        </p:nvSpPr>
        <p:spPr>
          <a:xfrm>
            <a:off x="457200" y="620689"/>
            <a:ext cx="8435280" cy="5780112"/>
          </a:xfrm>
        </p:spPr>
        <p:txBody>
          <a:bodyPr>
            <a:normAutofit fontScale="92500"/>
          </a:bodyPr>
          <a:lstStyle/>
          <a:p>
            <a:r>
              <a:rPr lang="ru-RU" b="1" dirty="0" smtClean="0">
                <a:solidFill>
                  <a:schemeClr val="accent6"/>
                </a:solidFill>
                <a:effectLst>
                  <a:outerShdw blurRad="38100" dist="38100" dir="2700000" algn="tl">
                    <a:srgbClr val="000000">
                      <a:alpha val="43137"/>
                    </a:srgbClr>
                  </a:outerShdw>
                </a:effectLst>
              </a:rPr>
              <a:t>К</a:t>
            </a:r>
            <a:r>
              <a:rPr lang="ru-RU" b="1" dirty="0" smtClean="0">
                <a:solidFill>
                  <a:srgbClr val="FFFF00"/>
                </a:solidFill>
                <a:effectLst>
                  <a:outerShdw blurRad="38100" dist="38100" dir="2700000" algn="tl">
                    <a:srgbClr val="000000">
                      <a:alpha val="43137"/>
                    </a:srgbClr>
                  </a:outerShdw>
                </a:effectLst>
              </a:rPr>
              <a:t>азахстан </a:t>
            </a:r>
            <a:r>
              <a:rPr lang="ru-RU" b="1" dirty="0" smtClean="0">
                <a:solidFill>
                  <a:srgbClr val="FFFF00"/>
                </a:solidFill>
                <a:effectLst>
                  <a:outerShdw blurRad="38100" dist="38100" dir="2700000" algn="tl">
                    <a:srgbClr val="000000">
                      <a:alpha val="43137"/>
                    </a:srgbClr>
                  </a:outerShdw>
                </a:effectLst>
              </a:rPr>
              <a:t>не </a:t>
            </a:r>
            <a:r>
              <a:rPr lang="ru-RU" b="1" dirty="0" smtClean="0">
                <a:solidFill>
                  <a:srgbClr val="FFFF00"/>
                </a:solidFill>
                <a:effectLst>
                  <a:outerShdw blurRad="38100" dist="38100" dir="2700000" algn="tl">
                    <a:srgbClr val="000000">
                      <a:alpha val="43137"/>
                    </a:srgbClr>
                  </a:outerShdw>
                </a:effectLst>
              </a:rPr>
              <a:t>стал исключением. И это видно по </a:t>
            </a:r>
            <a:r>
              <a:rPr lang="ru-RU" b="1" dirty="0" smtClean="0">
                <a:solidFill>
                  <a:srgbClr val="FFFF00"/>
                </a:solidFill>
                <a:effectLst>
                  <a:outerShdw blurRad="38100" dist="38100" dir="2700000" algn="tl">
                    <a:srgbClr val="000000">
                      <a:alpha val="43137"/>
                    </a:srgbClr>
                  </a:outerShdw>
                </a:effectLst>
              </a:rPr>
              <a:t>статистическим </a:t>
            </a:r>
            <a:r>
              <a:rPr lang="ru-RU" b="1" dirty="0" smtClean="0">
                <a:solidFill>
                  <a:srgbClr val="FFFF00"/>
                </a:solidFill>
                <a:effectLst>
                  <a:outerShdw blurRad="38100" dist="38100" dir="2700000" algn="tl">
                    <a:srgbClr val="000000">
                      <a:alpha val="43137"/>
                    </a:srgbClr>
                  </a:outerShdw>
                </a:effectLst>
              </a:rPr>
              <a:t>данным, на основании которых можно заключить, что в республике растет число наркоманов и преступлений, связанных с наркотиками. </a:t>
            </a:r>
            <a:r>
              <a:rPr lang="ru-RU" b="1" dirty="0" smtClean="0">
                <a:solidFill>
                  <a:srgbClr val="FFFF00"/>
                </a:solidFill>
                <a:effectLst>
                  <a:outerShdw blurRad="38100" dist="38100" dir="2700000" algn="tl">
                    <a:srgbClr val="000000">
                      <a:alpha val="43137"/>
                    </a:srgbClr>
                  </a:outerShdw>
                </a:effectLst>
              </a:rPr>
              <a:t>Согласно </a:t>
            </a:r>
            <a:r>
              <a:rPr lang="ru-RU" b="1" dirty="0" smtClean="0">
                <a:solidFill>
                  <a:srgbClr val="FFFF00"/>
                </a:solidFill>
                <a:effectLst>
                  <a:outerShdw blurRad="38100" dist="38100" dir="2700000" algn="tl">
                    <a:srgbClr val="000000">
                      <a:alpha val="43137"/>
                    </a:srgbClr>
                  </a:outerShdw>
                </a:effectLst>
              </a:rPr>
              <a:t>статистике в Казахстане официально зарегистрировано </a:t>
            </a:r>
            <a:r>
              <a:rPr lang="ru-RU" b="1" u="sng" dirty="0" smtClean="0">
                <a:solidFill>
                  <a:schemeClr val="accent6"/>
                </a:solidFill>
                <a:effectLst>
                  <a:outerShdw blurRad="38100" dist="38100" dir="2700000" algn="tl">
                    <a:srgbClr val="000000">
                      <a:alpha val="43137"/>
                    </a:srgbClr>
                  </a:outerShdw>
                </a:effectLst>
              </a:rPr>
              <a:t>45 тыс. наркозависимых</a:t>
            </a:r>
            <a:r>
              <a:rPr lang="ru-RU" b="1" dirty="0" smtClean="0">
                <a:solidFill>
                  <a:srgbClr val="FFFF00"/>
                </a:solidFill>
                <a:effectLst>
                  <a:outerShdw blurRad="38100" dist="38100" dir="2700000" algn="tl">
                    <a:srgbClr val="000000">
                      <a:alpha val="43137"/>
                    </a:srgbClr>
                  </a:outerShdw>
                </a:effectLst>
              </a:rPr>
              <a:t>. Но по информации Центра медико-социальных проблем наркомании в Казахстане в настоящее время имеется </a:t>
            </a:r>
            <a:r>
              <a:rPr lang="ru-RU" b="1" u="sng" dirty="0" smtClean="0">
                <a:solidFill>
                  <a:schemeClr val="accent6"/>
                </a:solidFill>
                <a:effectLst>
                  <a:outerShdw blurRad="38100" dist="38100" dir="2700000" algn="tl">
                    <a:srgbClr val="000000">
                      <a:alpha val="43137"/>
                    </a:srgbClr>
                  </a:outerShdw>
                </a:effectLst>
              </a:rPr>
              <a:t>не менее 340 тыс</a:t>
            </a:r>
            <a:r>
              <a:rPr lang="ru-RU" b="1" dirty="0" smtClean="0">
                <a:solidFill>
                  <a:srgbClr val="FFFF00"/>
                </a:solidFill>
                <a:effectLst>
                  <a:outerShdw blurRad="38100" dist="38100" dir="2700000" algn="tl">
                    <a:srgbClr val="000000">
                      <a:alpha val="43137"/>
                    </a:srgbClr>
                  </a:outerShdw>
                </a:effectLst>
              </a:rPr>
              <a:t>. наркозависимых. То есть каждый сороковой житель страны.</a:t>
            </a:r>
            <a:endParaRPr lang="ru-RU"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ChangeAspect="1" noChangeArrowheads="1"/>
          </p:cNvPicPr>
          <p:nvPr/>
        </p:nvPicPr>
        <p:blipFill>
          <a:blip r:embed="rId2" cstate="print"/>
          <a:srcRect/>
          <a:stretch>
            <a:fillRect/>
          </a:stretch>
        </p:blipFill>
        <p:spPr bwMode="auto">
          <a:xfrm>
            <a:off x="2426740" y="1916832"/>
            <a:ext cx="6717260" cy="482453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Содержимое 2"/>
          <p:cNvSpPr>
            <a:spLocks noGrp="1"/>
          </p:cNvSpPr>
          <p:nvPr>
            <p:ph idx="1"/>
          </p:nvPr>
        </p:nvSpPr>
        <p:spPr>
          <a:xfrm>
            <a:off x="107504" y="1052736"/>
            <a:ext cx="3168352" cy="4752528"/>
          </a:xfrm>
          <a:prstGeom prst="foldedCorner">
            <a:avLst/>
          </a:prstGeom>
        </p:spPr>
        <p:style>
          <a:lnRef idx="2">
            <a:schemeClr val="dk1"/>
          </a:lnRef>
          <a:fillRef idx="1">
            <a:schemeClr val="lt1"/>
          </a:fillRef>
          <a:effectRef idx="0">
            <a:schemeClr val="dk1"/>
          </a:effectRef>
          <a:fontRef idx="minor">
            <a:schemeClr val="dk1"/>
          </a:fontRef>
        </p:style>
        <p:txBody>
          <a:bodyPr>
            <a:noAutofit/>
          </a:bodyPr>
          <a:lstStyle/>
          <a:p>
            <a:pPr algn="ctr"/>
            <a:r>
              <a:rPr lang="ru-RU" sz="1400" b="1" dirty="0" smtClean="0">
                <a:latin typeface="KZ Taurus" pitchFamily="2" charset="0"/>
                <a:cs typeface="Aharoni" pitchFamily="2" charset="-79"/>
              </a:rPr>
              <a:t>Известно, что росту продажи наркотических веществ способствует </a:t>
            </a:r>
            <a:r>
              <a:rPr lang="ru-RU" sz="1400" b="1" dirty="0" smtClean="0">
                <a:latin typeface="KZ Taurus" pitchFamily="2" charset="0"/>
                <a:cs typeface="Aharoni" pitchFamily="2" charset="-79"/>
              </a:rPr>
              <a:t>низкое </a:t>
            </a:r>
            <a:r>
              <a:rPr lang="ru-RU" sz="1400" b="1" dirty="0" smtClean="0">
                <a:latin typeface="KZ Taurus" pitchFamily="2" charset="0"/>
                <a:cs typeface="Aharoni" pitchFamily="2" charset="-79"/>
              </a:rPr>
              <a:t>социальное положение проживающих на территории Казахстана </a:t>
            </a:r>
            <a:r>
              <a:rPr lang="ru-RU" sz="1400" b="1" dirty="0" smtClean="0">
                <a:latin typeface="KZ Taurus" pitchFamily="2" charset="0"/>
                <a:cs typeface="Aharoni" pitchFamily="2" charset="-79"/>
              </a:rPr>
              <a:t>людей</a:t>
            </a:r>
            <a:r>
              <a:rPr lang="ru-RU" sz="1400" b="1" dirty="0" smtClean="0">
                <a:latin typeface="KZ Taurus" pitchFamily="2" charset="0"/>
                <a:cs typeface="Aharoni" pitchFamily="2" charset="-79"/>
              </a:rPr>
              <a:t>. В наиболее неблагополучных в плане трудоустройства и социальной политики регионах, включая и города, происходит рост наркоманов. </a:t>
            </a:r>
            <a:r>
              <a:rPr lang="ru-RU" sz="1400" b="1" dirty="0" smtClean="0">
                <a:latin typeface="KZ Taurus" pitchFamily="2" charset="0"/>
                <a:cs typeface="Aharoni" pitchFamily="2" charset="-79"/>
              </a:rPr>
              <a:t>Пристального </a:t>
            </a:r>
            <a:r>
              <a:rPr lang="ru-RU" sz="1400" b="1" dirty="0" smtClean="0">
                <a:latin typeface="KZ Taurus" pitchFamily="2" charset="0"/>
                <a:cs typeface="Aharoni" pitchFamily="2" charset="-79"/>
              </a:rPr>
              <a:t>внимания требует ситуация в </a:t>
            </a:r>
            <a:r>
              <a:rPr lang="ru-RU" sz="1400" b="1" dirty="0" err="1" smtClean="0">
                <a:latin typeface="KZ Taurus" pitchFamily="2" charset="0"/>
                <a:cs typeface="Aharoni" pitchFamily="2" charset="-79"/>
              </a:rPr>
              <a:t>Алматы</a:t>
            </a:r>
            <a:r>
              <a:rPr lang="ru-RU" sz="1400" b="1" dirty="0" smtClean="0">
                <a:latin typeface="KZ Taurus" pitchFamily="2" charset="0"/>
                <a:cs typeface="Aharoni" pitchFamily="2" charset="-79"/>
              </a:rPr>
              <a:t> и Астане, Восточно-Казахстанской, </a:t>
            </a:r>
            <a:r>
              <a:rPr lang="ru-RU" sz="1400" b="1" dirty="0" err="1" smtClean="0">
                <a:latin typeface="KZ Taurus" pitchFamily="2" charset="0"/>
                <a:cs typeface="Aharoni" pitchFamily="2" charset="-79"/>
              </a:rPr>
              <a:t>Акмолинской</a:t>
            </a:r>
            <a:r>
              <a:rPr lang="ru-RU" sz="1400" b="1" dirty="0" smtClean="0">
                <a:latin typeface="KZ Taurus" pitchFamily="2" charset="0"/>
                <a:cs typeface="Aharoni" pitchFamily="2" charset="-79"/>
              </a:rPr>
              <a:t>, Актюбинской, Южно-Казахстанской, </a:t>
            </a:r>
            <a:r>
              <a:rPr lang="ru-RU" sz="1400" b="1" dirty="0" smtClean="0">
                <a:latin typeface="KZ Taurus" pitchFamily="2" charset="0"/>
                <a:cs typeface="Aharoni" pitchFamily="2" charset="-79"/>
              </a:rPr>
              <a:t>Северо-Казахстанской</a:t>
            </a:r>
            <a:r>
              <a:rPr lang="ru-RU" sz="1400" b="1" dirty="0" smtClean="0">
                <a:latin typeface="KZ Taurus" pitchFamily="2" charset="0"/>
                <a:cs typeface="Aharoni" pitchFamily="2" charset="-79"/>
              </a:rPr>
              <a:t>, </a:t>
            </a:r>
            <a:r>
              <a:rPr lang="ru-RU" sz="1400" b="1" dirty="0" err="1" smtClean="0">
                <a:latin typeface="KZ Taurus" pitchFamily="2" charset="0"/>
                <a:cs typeface="Aharoni" pitchFamily="2" charset="-79"/>
              </a:rPr>
              <a:t>Кызылординской</a:t>
            </a:r>
            <a:r>
              <a:rPr lang="ru-RU" sz="1400" b="1" dirty="0" smtClean="0">
                <a:latin typeface="KZ Taurus" pitchFamily="2" charset="0"/>
                <a:cs typeface="Aharoni" pitchFamily="2" charset="-79"/>
              </a:rPr>
              <a:t> и </a:t>
            </a:r>
            <a:r>
              <a:rPr lang="ru-RU" sz="1400" b="1" dirty="0" err="1" smtClean="0">
                <a:latin typeface="KZ Taurus" pitchFamily="2" charset="0"/>
                <a:cs typeface="Aharoni" pitchFamily="2" charset="-79"/>
              </a:rPr>
              <a:t>Атырауской</a:t>
            </a:r>
            <a:r>
              <a:rPr lang="ru-RU" sz="1400" b="1" dirty="0" smtClean="0">
                <a:latin typeface="KZ Taurus" pitchFamily="2" charset="0"/>
                <a:cs typeface="Aharoni" pitchFamily="2" charset="-79"/>
              </a:rPr>
              <a:t> областях</a:t>
            </a:r>
            <a:endParaRPr lang="ru-RU" sz="1400" b="1" dirty="0">
              <a:latin typeface="KZ Taurus" pitchFamily="2" charset="0"/>
              <a:cs typeface="Aharoni" pitchFamily="2" charset="-79"/>
            </a:endParaRPr>
          </a:p>
        </p:txBody>
      </p:sp>
      <p:pic>
        <p:nvPicPr>
          <p:cNvPr id="11270" name="Picture 6"/>
          <p:cNvPicPr>
            <a:picLocks noChangeAspect="1" noChangeArrowheads="1"/>
          </p:cNvPicPr>
          <p:nvPr/>
        </p:nvPicPr>
        <p:blipFill>
          <a:blip r:embed="rId3" cstate="print"/>
          <a:srcRect/>
          <a:stretch>
            <a:fillRect/>
          </a:stretch>
        </p:blipFill>
        <p:spPr bwMode="auto">
          <a:xfrm>
            <a:off x="3707904" y="404664"/>
            <a:ext cx="3039929" cy="22816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267" name="Picture 3"/>
          <p:cNvPicPr>
            <a:picLocks noChangeAspect="1" noChangeArrowheads="1"/>
          </p:cNvPicPr>
          <p:nvPr/>
        </p:nvPicPr>
        <p:blipFill>
          <a:blip r:embed="rId4" cstate="print"/>
          <a:srcRect/>
          <a:stretch>
            <a:fillRect/>
          </a:stretch>
        </p:blipFill>
        <p:spPr bwMode="auto">
          <a:xfrm>
            <a:off x="6605418" y="0"/>
            <a:ext cx="2538582" cy="14127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4800" dirty="0" smtClean="0">
                <a:solidFill>
                  <a:schemeClr val="accent2">
                    <a:lumMod val="40000"/>
                    <a:lumOff val="60000"/>
                  </a:schemeClr>
                </a:solidFill>
              </a:rPr>
              <a:t>наркотики из кулинарного мака</a:t>
            </a:r>
            <a:endParaRPr lang="ru-RU" dirty="0"/>
          </a:p>
        </p:txBody>
      </p:sp>
      <p:pic>
        <p:nvPicPr>
          <p:cNvPr id="10242" name="Picture 2"/>
          <p:cNvPicPr>
            <a:picLocks noChangeAspect="1" noChangeArrowheads="1"/>
          </p:cNvPicPr>
          <p:nvPr/>
        </p:nvPicPr>
        <p:blipFill>
          <a:blip r:embed="rId2" cstate="print"/>
          <a:srcRect/>
          <a:stretch>
            <a:fillRect/>
          </a:stretch>
        </p:blipFill>
        <p:spPr bwMode="auto">
          <a:xfrm>
            <a:off x="755576" y="1700808"/>
            <a:ext cx="7200800" cy="486916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131</TotalTime>
  <Words>809</Words>
  <Application>Microsoft Office PowerPoint</Application>
  <PresentationFormat>Экран (4:3)</PresentationFormat>
  <Paragraphs>26</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Модульная</vt:lpstr>
      <vt:lpstr>Проблема наркомании в Казахстане</vt:lpstr>
      <vt:lpstr>Будущее Казахстана - его молодежь!</vt:lpstr>
      <vt:lpstr>Слайд 3</vt:lpstr>
      <vt:lpstr>Слайд 4</vt:lpstr>
      <vt:lpstr>Слайд 5</vt:lpstr>
      <vt:lpstr>факторы, детерминирующие рост наркотических препаратов в Казахстане</vt:lpstr>
      <vt:lpstr>Слайд 7</vt:lpstr>
      <vt:lpstr>Слайд 8</vt:lpstr>
      <vt:lpstr>наркотики из кулинарного мака</vt:lpstr>
      <vt:lpstr>В Восточном Казахстане наркоманы все чаще готовят наркотики из кулинарного мака и аптечных лекарств</vt:lpstr>
      <vt:lpstr>Опий-сырец (или ханка)</vt:lpstr>
      <vt:lpstr>Слайд 12</vt:lpstr>
      <vt:lpstr>Слайд 13</vt:lpstr>
      <vt:lpstr>Слайд 14</vt:lpstr>
      <vt:lpstr>Слайд 15</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Проблема наркомании в Казахстане</dc:title>
  <dc:creator>max</dc:creator>
  <cp:lastModifiedBy>max</cp:lastModifiedBy>
  <cp:revision>13</cp:revision>
  <dcterms:created xsi:type="dcterms:W3CDTF">2013-03-14T12:45:09Z</dcterms:created>
  <dcterms:modified xsi:type="dcterms:W3CDTF">2013-03-14T15:01:26Z</dcterms:modified>
</cp:coreProperties>
</file>