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</p:sldMasterIdLst>
  <p:notesMasterIdLst>
    <p:notesMasterId r:id="rId23"/>
  </p:notesMasterIdLst>
  <p:handoutMasterIdLst>
    <p:handoutMasterId r:id="rId24"/>
  </p:handoutMasterIdLst>
  <p:sldIdLst>
    <p:sldId id="313" r:id="rId2"/>
    <p:sldId id="314" r:id="rId3"/>
    <p:sldId id="315" r:id="rId4"/>
    <p:sldId id="334" r:id="rId5"/>
    <p:sldId id="335" r:id="rId6"/>
    <p:sldId id="332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33" r:id="rId15"/>
    <p:sldId id="327" r:id="rId16"/>
    <p:sldId id="328" r:id="rId17"/>
    <p:sldId id="337" r:id="rId18"/>
    <p:sldId id="339" r:id="rId19"/>
    <p:sldId id="340" r:id="rId20"/>
    <p:sldId id="341" r:id="rId21"/>
    <p:sldId id="281" r:id="rId2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91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7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pitchFamily="16" charset="0"/>
              <a:buNone/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Times New Roman" pitchFamily="16" charset="0"/>
              <a:buNone/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E16AECD-E1BE-4151-AF8B-CD043209D5D2}" type="datetimeFigureOut">
              <a:rPr lang="ru-RU"/>
              <a:pPr>
                <a:defRPr/>
              </a:pPr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pitchFamily="16" charset="0"/>
              <a:buNone/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Times New Roman" pitchFamily="16" charset="0"/>
              <a:buNone/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D350A1C-65BF-49B9-B372-D67AEB614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r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  <a:cs typeface="Arial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Segoe UI" charset="0"/>
              </a:defRPr>
            </a:lvl1pPr>
          </a:lstStyle>
          <a:p>
            <a:pPr>
              <a:defRPr/>
            </a:pPr>
            <a:fld id="{38F34390-894F-4381-B771-8A8D670E4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527F9E7-B71F-4AF7-BDDC-7968385283F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B8F50-CC75-4CFC-89DF-6766557ED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901A1-7A42-4FF9-9AC8-3B516B88B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C70F3-4451-49B7-BB0B-2AEEC9AD5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1F970-6803-4843-BE59-678622B11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988C3-03AE-4D4A-9712-B03F468C4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F787B-ED03-4BF5-924D-B7F389B15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CEDE0-8665-4F69-BF2C-4D96511CF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FCB09-4CCE-422F-8F55-4A5F6A8FB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FC6BF-7D61-467A-8F37-E39D41AE2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751EA-C4E6-4CBA-9AE7-C49961E30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85072-CD18-453F-8B4B-3D585E483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CD1841E-DA0A-4E0D-92C4-EDD0EE1B0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82" r:id="rId2"/>
    <p:sldLayoutId id="2147483891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92" r:id="rId9"/>
    <p:sldLayoutId id="2147483888" r:id="rId10"/>
    <p:sldLayoutId id="21474838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b="5256"/>
          <a:stretch/>
        </p:blipFill>
        <p:spPr>
          <a:xfrm>
            <a:off x="428596" y="1500174"/>
            <a:ext cx="382541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71500" y="1214438"/>
            <a:ext cx="3500438" cy="5715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+mj-lt"/>
              </a:rPr>
              <a:t>Наркомания была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5742" r="35633"/>
          <a:stretch/>
        </p:blipFill>
        <p:spPr>
          <a:xfrm>
            <a:off x="4214810" y="3500438"/>
            <a:ext cx="2380340" cy="2615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0" y="2857500"/>
            <a:ext cx="3857625" cy="5715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+mj-lt"/>
              </a:rPr>
              <a:t>Наркомания стала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5" y="1214438"/>
            <a:ext cx="3857625" cy="5715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latin typeface="+mj-lt"/>
              </a:rPr>
              <a:t>Наркомания была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500438"/>
            <a:ext cx="2000264" cy="2158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Админ\Desktop\1фо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5214950"/>
            <a:ext cx="2643206" cy="1408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14500" y="714375"/>
            <a:ext cx="5857875" cy="10001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СИНТЕТИЧЕСКИЕ НАРКОТИКИ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625" y="2000250"/>
            <a:ext cx="8143875" cy="40005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Tx/>
              <a:buChar char="-"/>
              <a:defRPr/>
            </a:pPr>
            <a:endParaRPr lang="ru-RU" dirty="0">
              <a:solidFill>
                <a:srgbClr val="324B6A"/>
              </a:solidFill>
            </a:endParaRPr>
          </a:p>
          <a:p>
            <a:pPr marL="285750" indent="-285750" algn="ctr">
              <a:defRPr/>
            </a:pPr>
            <a:r>
              <a:rPr lang="ru-RU" dirty="0">
                <a:solidFill>
                  <a:srgbClr val="324B6A"/>
                </a:solidFill>
              </a:rPr>
              <a:t>     </a:t>
            </a: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ПРИЗНАКИ УПОТРЕБЛЕНИЯ:</a:t>
            </a:r>
          </a:p>
          <a:p>
            <a:pPr marL="285750" indent="-285750">
              <a:defRPr/>
            </a:pPr>
            <a:endParaRPr lang="ru-RU" sz="2000" dirty="0">
              <a:solidFill>
                <a:srgbClr val="324B6A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снижение концентрации внимания, нарушение мышления, потеря смысла в разговорах</a:t>
            </a:r>
          </a:p>
          <a:p>
            <a:pPr marL="285750" indent="-285750">
              <a:buFontTx/>
              <a:buChar char="-"/>
              <a:defRPr/>
            </a:pP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неряшливость, отсутствие самокритики</a:t>
            </a:r>
          </a:p>
          <a:p>
            <a:pPr marL="285750" indent="-285750">
              <a:buFontTx/>
              <a:buChar char="-"/>
              <a:defRPr/>
            </a:pP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частое появление приподнятого настроения, аномальная энергичность</a:t>
            </a:r>
          </a:p>
          <a:p>
            <a:pPr marL="285750" indent="-285750">
              <a:buFontTx/>
              <a:buChar char="-"/>
              <a:defRPr/>
            </a:pP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бессонница, нарушения поведения</a:t>
            </a:r>
          </a:p>
          <a:p>
            <a:pPr marL="285750" indent="-285750">
              <a:buFontTx/>
              <a:buChar char="-"/>
              <a:defRPr/>
            </a:pP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слишком эмоциональная речь</a:t>
            </a:r>
          </a:p>
          <a:p>
            <a:pPr marL="285750" indent="-285750">
              <a:buFontTx/>
              <a:buChar char="-"/>
              <a:defRPr/>
            </a:pP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излишняя смелость, хвастовство, бравада, высокомерие</a:t>
            </a:r>
          </a:p>
          <a:p>
            <a:pPr>
              <a:defRPr/>
            </a:pP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 -   резкие перепады настроения – от эйфории до агрессии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14500" y="714375"/>
            <a:ext cx="5857875" cy="10001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СИНТЕТИЧЕСКИЕ НАРКОТИКИ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28688" y="2214563"/>
            <a:ext cx="7429500" cy="392906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ru-RU" b="1" dirty="0">
                <a:solidFill>
                  <a:srgbClr val="324B6A"/>
                </a:solidFill>
              </a:rPr>
              <a:t>СИМПТОМЫ АБСТИНЕТНОГО СИНДРОМА  </a:t>
            </a:r>
          </a:p>
          <a:p>
            <a:pPr>
              <a:lnSpc>
                <a:spcPct val="150000"/>
              </a:lnSpc>
              <a:defRPr/>
            </a:pPr>
            <a:r>
              <a:rPr lang="ru-RU" dirty="0">
                <a:solidFill>
                  <a:srgbClr val="324B6A"/>
                </a:solidFill>
              </a:rPr>
              <a:t>-     истерики, капризы, депрессия вплоть до попыток суицида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потеря веса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безумный взгляд, речевые дефекты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мания слежки, тревога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постоянная жажда. Бессонница становится выраженной, аппетит пропадает. 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психические расстройства, шизофрения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1000125"/>
            <a:ext cx="607218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cs typeface="Arial" charset="0"/>
              </a:rPr>
              <a:t>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Распространение </a:t>
            </a:r>
            <a:r>
              <a:rPr lang="ru-RU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психоактивных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наркотических и психотропных веществ нового поколения осуществляется посредством сети «Интернет»</a:t>
            </a:r>
          </a:p>
        </p:txBody>
      </p:sp>
      <p:pic>
        <p:nvPicPr>
          <p:cNvPr id="4" name="Picture 2" descr="C:\Users\Админ\Desktop\1ф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447603"/>
            <a:ext cx="7215210" cy="3843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85938" y="1143000"/>
            <a:ext cx="5429250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Реклама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интернет магазинов</a:t>
            </a:r>
          </a:p>
        </p:txBody>
      </p:sp>
      <p:pic>
        <p:nvPicPr>
          <p:cNvPr id="18435" name="Picture 4" descr="C:\Users\Админ\Desktop\щит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2000250"/>
            <a:ext cx="1731962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Админ\Desktop\на подъезде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143125"/>
            <a:ext cx="30067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4781550"/>
            <a:ext cx="162401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2071688"/>
            <a:ext cx="2714625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3714750"/>
            <a:ext cx="2071688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3" y="3929063"/>
            <a:ext cx="21558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Содержимое 3" descr="G:\графити\PHOTO-2019-11-19-13-01-47.jpg"/>
          <p:cNvPicPr>
            <a:picLocks/>
          </p:cNvPicPr>
          <p:nvPr/>
        </p:nvPicPr>
        <p:blipFill>
          <a:blip r:embed="rId8" cstate="print"/>
          <a:srcRect t="3014" b="5838"/>
          <a:stretch>
            <a:fillRect/>
          </a:stretch>
        </p:blipFill>
        <p:spPr bwMode="auto">
          <a:xfrm>
            <a:off x="2214563" y="4500563"/>
            <a:ext cx="29289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дмин\Desktop\бесконт.сбы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00" y="1000125"/>
            <a:ext cx="91567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дмин\Desktop\курьер с рюкзак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714500"/>
            <a:ext cx="25003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Админ\Desktop\соль в рюкзак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3357563"/>
            <a:ext cx="2071687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Админ\Desktop\расфасовка сол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428625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Users\Админ\Desktop\упаковка сол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2928938"/>
            <a:ext cx="48577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2571750" y="2714625"/>
            <a:ext cx="1643063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ea typeface="+mn-ea"/>
                <a:cs typeface="Arial" charset="0"/>
              </a:rPr>
              <a:t>Возможный «курьер- закладчик»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57188" y="785813"/>
            <a:ext cx="5072062" cy="78581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2800" dirty="0">
                <a:solidFill>
                  <a:srgbClr val="C00000"/>
                </a:solidFill>
                <a:ea typeface="+mn-ea"/>
                <a:cs typeface="Arial" charset="0"/>
              </a:rPr>
              <a:t>Работа курьера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28625" y="5572125"/>
            <a:ext cx="2643188" cy="9286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ea typeface="+mn-ea"/>
                <a:cs typeface="Arial" charset="0"/>
              </a:rPr>
              <a:t>Обнаружение наркотиков нового поколения в рюкзаке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 flipH="1">
            <a:off x="5143500" y="2357438"/>
            <a:ext cx="3714750" cy="92868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ea typeface="+mn-ea"/>
                <a:cs typeface="Arial" charset="0"/>
              </a:rPr>
              <a:t>Расфасовка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ea typeface="+mn-ea"/>
                <a:cs typeface="Arial" charset="0"/>
              </a:rPr>
              <a:t> </a:t>
            </a:r>
            <a:r>
              <a:rPr lang="ru-RU" dirty="0" err="1">
                <a:solidFill>
                  <a:schemeClr val="tx1"/>
                </a:solidFill>
                <a:ea typeface="+mn-ea"/>
                <a:cs typeface="Arial" charset="0"/>
              </a:rPr>
              <a:t>психоактивных</a:t>
            </a:r>
            <a:r>
              <a:rPr lang="ru-RU" dirty="0">
                <a:solidFill>
                  <a:schemeClr val="tx1"/>
                </a:solidFill>
                <a:ea typeface="+mn-ea"/>
                <a:cs typeface="Arial" charset="0"/>
              </a:rPr>
              <a:t> наркотических и психотропных веществ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7000875" y="5786438"/>
            <a:ext cx="1571625" cy="785812"/>
          </a:xfrm>
          <a:prstGeom prst="roundRect">
            <a:avLst>
              <a:gd name="adj" fmla="val 22308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ru-RU" dirty="0">
                <a:solidFill>
                  <a:schemeClr val="tx1"/>
                </a:solidFill>
                <a:ea typeface="+mn-ea"/>
                <a:cs typeface="Arial" charset="0"/>
              </a:rPr>
              <a:t>Упаковка «соли»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1563" y="857250"/>
            <a:ext cx="6572250" cy="71437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 понять, что ребенок подрабатывает «закладчиком»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1785938"/>
            <a:ext cx="5572125" cy="46434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buClrTx/>
              <a:buSzTx/>
              <a:buFontTx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Появление среди личных вещей маленьких пакетиков с застежкой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ziplock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ручных весов и иных подозрительных вещей</a:t>
            </a:r>
          </a:p>
          <a:p>
            <a:pPr eaLnBrk="0" hangingPunct="0">
              <a:buClrTx/>
              <a:buSzTx/>
              <a:defRPr/>
            </a:pP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ClrTx/>
              <a:buSzTx/>
              <a:buFontTx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Наличие в телефоне фотографий подъездов, остановок, заборов, почтовых ящиков и т.д.</a:t>
            </a:r>
          </a:p>
          <a:p>
            <a:pPr eaLnBrk="0" hangingPunct="0">
              <a:buClrTx/>
              <a:buSzTx/>
              <a:defRPr/>
            </a:pP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ClrTx/>
              <a:buSzTx/>
              <a:buFontTx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Присутствие в доме новых вещей, техники или одежды, подросток не может четко объяснить, откуда он их взял</a:t>
            </a:r>
          </a:p>
          <a:p>
            <a:pPr eaLnBrk="0" hangingPunct="0">
              <a:buClrTx/>
              <a:buSzTx/>
              <a:defRPr/>
            </a:pP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ClrTx/>
              <a:buSzTx/>
              <a:buFontTx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Смена круга общения и интересов</a:t>
            </a:r>
          </a:p>
          <a:p>
            <a:pPr eaLnBrk="0" hangingPunct="0">
              <a:buClrTx/>
              <a:buSzTx/>
              <a:defRPr/>
            </a:pP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ClrTx/>
              <a:buSzTx/>
              <a:buFontTx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Возможно появление надменного тона, хамство, желание уйти от любого разговора</a:t>
            </a:r>
          </a:p>
          <a:p>
            <a:pPr eaLnBrk="0" hangingPunct="0">
              <a:buClrTx/>
              <a:buSzTx/>
              <a:defRPr/>
            </a:pP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ClrTx/>
              <a:buSzTx/>
              <a:buFontTx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Изменение режима дня: подросток уходит в школу на несколько часов раньше, задерживается после школы, не говоря, где и с кем</a:t>
            </a:r>
          </a:p>
        </p:txBody>
      </p:sp>
      <p:pic>
        <p:nvPicPr>
          <p:cNvPr id="6" name="Picture 6" descr="C:\Users\Админ\Desktop\син си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785926"/>
            <a:ext cx="1607343" cy="1285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928934"/>
            <a:ext cx="1678780" cy="2238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Админ\Desktop\соль в рюкзак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214686"/>
            <a:ext cx="1142993" cy="1523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C:\Users\Админ\Desktop\198a86e0-ed63-437c-84b9-35ee0dd6d9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786322"/>
            <a:ext cx="1643074" cy="1387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альтернативный процесс 21"/>
          <p:cNvSpPr/>
          <p:nvPr/>
        </p:nvSpPr>
        <p:spPr>
          <a:xfrm>
            <a:off x="4643438" y="2071688"/>
            <a:ext cx="3857625" cy="1928812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приобретение и хранение наркотиков без цели сбыта</a:t>
            </a:r>
          </a:p>
          <a:p>
            <a:pPr algn="just">
              <a:defRPr/>
            </a:pP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Штраф до 200 МРП</a:t>
            </a:r>
          </a:p>
          <a:p>
            <a:pPr algn="just">
              <a:defRPr/>
            </a:pP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исправительные работы</a:t>
            </a:r>
          </a:p>
          <a:p>
            <a:pPr algn="just">
              <a:defRPr/>
            </a:pP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общественные работы до 180 ч.</a:t>
            </a:r>
          </a:p>
          <a:p>
            <a:pPr algn="just">
              <a:buFontTx/>
              <a:buChar char="-"/>
              <a:defRPr/>
            </a:pP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арест до 75 суток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(макс.)</a:t>
            </a:r>
          </a:p>
          <a:p>
            <a:pPr algn="ctr">
              <a:buFontTx/>
              <a:buChar char="-"/>
              <a:defRPr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285750" y="2071688"/>
            <a:ext cx="3571875" cy="1857375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немедицинское употребление наркотиков в общественном месте</a:t>
            </a:r>
          </a:p>
          <a:p>
            <a:pPr algn="just"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Штраф до 100 МРП,</a:t>
            </a:r>
          </a:p>
          <a:p>
            <a:pPr algn="just"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исправительные работы,</a:t>
            </a:r>
          </a:p>
          <a:p>
            <a:pPr algn="just"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арест на срок до 45 суток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000125" y="4000500"/>
            <a:ext cx="6715125" cy="26431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-Постановка на учет в органы полиции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-Отказ в трудоустройстве в правоохранительные органы, гос.службу;</a:t>
            </a:r>
          </a:p>
          <a:p>
            <a:pPr>
              <a:defRPr/>
            </a:pPr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-Отказ в приобретении охотничьего ружья;</a:t>
            </a:r>
          </a:p>
          <a:p>
            <a:pPr>
              <a:defRPr/>
            </a:pPr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-Отказ в приеме экзаменов на право вождения автомобилем, мотоциклом;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-Постановка на учет у нарколога.</a:t>
            </a: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14313" y="1643063"/>
            <a:ext cx="2000250" cy="36988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ч.1ст.296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 РК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786563" y="1571625"/>
            <a:ext cx="2143125" cy="3698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ч.2-3 ст.296 УК РК</a:t>
            </a:r>
          </a:p>
        </p:txBody>
      </p:sp>
      <p:sp>
        <p:nvSpPr>
          <p:cNvPr id="22535" name="Прямоугольник 14"/>
          <p:cNvSpPr>
            <a:spLocks noChangeArrowheads="1"/>
          </p:cNvSpPr>
          <p:nvPr/>
        </p:nvSpPr>
        <p:spPr bwMode="auto">
          <a:xfrm>
            <a:off x="714375" y="571500"/>
            <a:ext cx="8215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Незаконное обращение с наркотическими средствами, психотропными веществами, их аналогами без цели сбыта </a:t>
            </a:r>
          </a:p>
          <a:p>
            <a:pPr algn="ctr"/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(статья 296 УК РК)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642938"/>
            <a:ext cx="8429625" cy="1262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2800" b="1" dirty="0">
                <a:solidFill>
                  <a:srgbClr val="002060"/>
                </a:solidFill>
              </a:rPr>
              <a:t>Хранение наркотических </a:t>
            </a:r>
            <a:r>
              <a:rPr lang="kk-KZ" sz="2800" b="1" dirty="0">
                <a:solidFill>
                  <a:schemeClr val="tx2">
                    <a:lumMod val="50000"/>
                  </a:schemeClr>
                </a:solidFill>
              </a:rPr>
              <a:t>средств</a:t>
            </a:r>
            <a:r>
              <a:rPr lang="kk-KZ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kk-KZ" sz="2400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kk-KZ" sz="2400" b="1" dirty="0">
                <a:solidFill>
                  <a:srgbClr val="C00000"/>
                </a:solidFill>
              </a:rPr>
              <a:t>это любое владение, фактическое обладание наркотическими </a:t>
            </a:r>
            <a:r>
              <a:rPr lang="kk-KZ" sz="2400" b="1" dirty="0"/>
              <a:t>средствами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1716088"/>
            <a:ext cx="2232025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4000500"/>
            <a:ext cx="260191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1714500"/>
            <a:ext cx="225107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3" y="385762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25" y="1643063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500063" y="3071813"/>
            <a:ext cx="2571750" cy="5000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</a:rPr>
              <a:t>Днем или ночью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9000" y="3143250"/>
            <a:ext cx="2643188" cy="500063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</a:rPr>
              <a:t>Тайно или открыто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00813" y="3143250"/>
            <a:ext cx="2286000" cy="50006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</a:rPr>
              <a:t>Безвозмездно или за плату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938" y="5857875"/>
            <a:ext cx="2509837" cy="509588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</a:rPr>
              <a:t>При себе или в жилом помещении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00438" y="5429250"/>
            <a:ext cx="2571750" cy="5000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</a:rPr>
              <a:t>Постоянно или временно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75" y="3857625"/>
            <a:ext cx="2357438" cy="2571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Хранение наркотических средств будет преступным независимо от того, кто является их собственником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извлечение 4"/>
          <p:cNvSpPr/>
          <p:nvPr/>
        </p:nvSpPr>
        <p:spPr>
          <a:xfrm>
            <a:off x="6143625" y="2571750"/>
            <a:ext cx="2786063" cy="2214563"/>
          </a:xfrm>
          <a:prstGeom prst="flowChartExtra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/>
          </a:p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</a:rPr>
              <a:t>Ответственность наступает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с 14 лет!!!</a:t>
            </a:r>
          </a:p>
          <a:p>
            <a:pPr algn="ctr">
              <a:defRPr/>
            </a:pPr>
            <a:endParaRPr lang="ru-RU" sz="1600" b="1" dirty="0"/>
          </a:p>
          <a:p>
            <a:pPr algn="ctr">
              <a:defRPr/>
            </a:pPr>
            <a:endParaRPr lang="ru-RU" sz="1600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28625" y="1571625"/>
            <a:ext cx="3786188" cy="500063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Лишение свободы от 5 до 10 лет, 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конфискацией имущества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28625" y="2357438"/>
            <a:ext cx="4500563" cy="714375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крупном размере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Лишение свободы на срок от 6 до 12 лет,</a:t>
            </a:r>
          </a:p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 конфискацией имущества</a:t>
            </a:r>
          </a:p>
        </p:txBody>
      </p:sp>
      <p:sp>
        <p:nvSpPr>
          <p:cNvPr id="24581" name="Прямоугольник 10"/>
          <p:cNvSpPr>
            <a:spLocks noChangeArrowheads="1"/>
          </p:cNvSpPr>
          <p:nvPr/>
        </p:nvSpPr>
        <p:spPr bwMode="auto">
          <a:xfrm>
            <a:off x="500063" y="1143000"/>
            <a:ext cx="2163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ч.1.ст.297 УК РК </a:t>
            </a:r>
            <a:endParaRPr lang="ru-RU" sz="2000" b="1"/>
          </a:p>
        </p:txBody>
      </p:sp>
      <p:sp>
        <p:nvSpPr>
          <p:cNvPr id="24582" name="Прямоугольник 11"/>
          <p:cNvSpPr>
            <a:spLocks noChangeArrowheads="1"/>
          </p:cNvSpPr>
          <p:nvPr/>
        </p:nvSpPr>
        <p:spPr bwMode="auto">
          <a:xfrm>
            <a:off x="500063" y="2000250"/>
            <a:ext cx="2163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ч.2.ст.297 УК РК </a:t>
            </a:r>
            <a:endParaRPr lang="ru-RU" sz="2000" b="1"/>
          </a:p>
        </p:txBody>
      </p:sp>
      <p:sp>
        <p:nvSpPr>
          <p:cNvPr id="13" name="Прямоугольник 12"/>
          <p:cNvSpPr/>
          <p:nvPr/>
        </p:nvSpPr>
        <p:spPr>
          <a:xfrm>
            <a:off x="428625" y="3500438"/>
            <a:ext cx="5572125" cy="18573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1.Группой лиц;  2.Неоднократно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kk-KZ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особо крупном размере</a:t>
            </a:r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4.Должностным лицом ;</a:t>
            </a:r>
          </a:p>
          <a:p>
            <a:pPr>
              <a:defRPr/>
            </a:pPr>
            <a:r>
              <a:rPr lang="kk-KZ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5.Посредством использования электронных информационных ресурсов; 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kk-KZ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6.В общественном месте,</a:t>
            </a:r>
          </a:p>
          <a:p>
            <a:pPr>
              <a:defRPr/>
            </a:pPr>
            <a:r>
              <a:rPr lang="kk-KZ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Лишение свободы на срок от 10 до 15 лет</a:t>
            </a:r>
          </a:p>
          <a:p>
            <a:pPr>
              <a:defRPr/>
            </a:pPr>
            <a:r>
              <a:rPr lang="kk-KZ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 конфискацией имущества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84" name="Прямоугольник 14"/>
          <p:cNvSpPr>
            <a:spLocks noChangeArrowheads="1"/>
          </p:cNvSpPr>
          <p:nvPr/>
        </p:nvSpPr>
        <p:spPr bwMode="auto">
          <a:xfrm>
            <a:off x="500063" y="3071813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ч.3.ст.297 УК РК </a:t>
            </a:r>
            <a:endParaRPr lang="ru-RU" sz="2000" b="1"/>
          </a:p>
        </p:txBody>
      </p:sp>
      <p:sp>
        <p:nvSpPr>
          <p:cNvPr id="24585" name="Прямоугольник 17"/>
          <p:cNvSpPr>
            <a:spLocks noChangeArrowheads="1"/>
          </p:cNvSpPr>
          <p:nvPr/>
        </p:nvSpPr>
        <p:spPr bwMode="auto">
          <a:xfrm>
            <a:off x="571500" y="5286375"/>
            <a:ext cx="2357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ч.4.ст.297 УК РК </a:t>
            </a:r>
            <a:endParaRPr lang="ru-RU" sz="2000" b="1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8625" y="5643563"/>
            <a:ext cx="7572375" cy="10715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k-K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организациях образования либо заведомо несовершеннолетнему лицу</a:t>
            </a:r>
            <a:r>
              <a:rPr lang="kk-K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Лишение свободы на срок от 15 до 20 лет либо </a:t>
            </a:r>
          </a:p>
          <a:p>
            <a:pPr>
              <a:defRPr/>
            </a:pPr>
            <a:r>
              <a:rPr lang="kk-K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пожизненным лишением свободы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7" name="Прямоугольник 13"/>
          <p:cNvSpPr>
            <a:spLocks noChangeArrowheads="1"/>
          </p:cNvSpPr>
          <p:nvPr/>
        </p:nvSpPr>
        <p:spPr bwMode="auto">
          <a:xfrm>
            <a:off x="428625" y="428625"/>
            <a:ext cx="8358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Незаконное изготовление,переработка,приобретение, хранение, </a:t>
            </a:r>
          </a:p>
          <a:p>
            <a:pPr algn="ctr"/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перевозкав целях сбыта, пересылка либо сбыт НСПВ, их аналогов 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(статья 297 УК РК)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00063" y="714375"/>
            <a:ext cx="7786687" cy="10715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ТРАМАДОЛ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синтетический </a:t>
            </a:r>
            <a:r>
              <a:rPr lang="ru-RU" sz="2000" b="1" dirty="0" err="1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опиоидный</a:t>
            </a:r>
            <a:r>
              <a:rPr lang="ru-RU" sz="2000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 анальгетик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синтетический опиат героина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625" y="1928813"/>
            <a:ext cx="8286750" cy="46434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Продается в аптеках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Не относится к списку наркотических веществ, а следовательно не попадает под юрисдикцию УПН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Вызывает </a:t>
            </a:r>
            <a:r>
              <a:rPr lang="ru-RU" sz="2000" dirty="0" err="1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опиоидную</a:t>
            </a: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 наркоманию</a:t>
            </a:r>
            <a:endParaRPr lang="en-US" sz="2000" dirty="0">
              <a:solidFill>
                <a:srgbClr val="324B6A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Держится в моче до 8-ми часов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Вызывает эйфорию и </a:t>
            </a:r>
            <a:r>
              <a:rPr lang="ru-RU" sz="2000" dirty="0" err="1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эмпатийное</a:t>
            </a: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 состояние, аналогичное «</a:t>
            </a:r>
            <a:r>
              <a:rPr lang="ru-RU" sz="2000" dirty="0" err="1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экстази</a:t>
            </a: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», которое длится 12-36 часов. 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ru-RU" sz="20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Подросток ощущает эмоциональную восприимчивость, желание помогать окружающим,  прилив бодрости, раскованность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500063" y="428625"/>
            <a:ext cx="814387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800" b="1">
                <a:solidFill>
                  <a:srgbClr val="002060"/>
                </a:solidFill>
              </a:rPr>
              <a:t>Сбыт или приобретение </a:t>
            </a:r>
          </a:p>
          <a:p>
            <a:pPr algn="ctr"/>
            <a:r>
              <a:rPr lang="kk-KZ" sz="2800" b="1">
                <a:solidFill>
                  <a:srgbClr val="002060"/>
                </a:solidFill>
              </a:rPr>
              <a:t>          наркотических средств </a:t>
            </a:r>
            <a:r>
              <a:rPr lang="kk-KZ" sz="2400"/>
              <a:t>– </a:t>
            </a:r>
            <a:r>
              <a:rPr lang="kk-KZ" sz="2400" b="1"/>
              <a:t>это фактическое обладание веществом </a:t>
            </a:r>
          </a:p>
          <a:p>
            <a:pPr algn="ctr"/>
            <a:r>
              <a:rPr lang="kk-KZ" sz="2400" b="1"/>
              <a:t>(любой факт передачи)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72125" y="4071938"/>
            <a:ext cx="3357563" cy="242887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также...</a:t>
            </a:r>
          </a:p>
          <a:p>
            <a:pPr>
              <a:defRPr/>
            </a:pPr>
            <a:r>
              <a:rPr lang="kk-KZ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-в уплату налога,</a:t>
            </a:r>
          </a:p>
          <a:p>
            <a:pPr>
              <a:defRPr/>
            </a:pPr>
            <a:r>
              <a:rPr lang="kk-KZ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-присвоение найденного, </a:t>
            </a:r>
          </a:p>
          <a:p>
            <a:pPr>
              <a:defRPr/>
            </a:pPr>
            <a:r>
              <a:rPr lang="kk-KZ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оплата за услуги, </a:t>
            </a:r>
          </a:p>
          <a:p>
            <a:pPr>
              <a:defRPr/>
            </a:pPr>
            <a:r>
              <a:rPr lang="kk-KZ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сбор дикорастущих наркосодержащих растений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71625"/>
            <a:ext cx="29178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500188"/>
            <a:ext cx="3071813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85750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357188" y="2786063"/>
            <a:ext cx="3143250" cy="500062"/>
          </a:xfrm>
          <a:prstGeom prst="roundRect">
            <a:avLst>
              <a:gd name="adj" fmla="val 8228"/>
            </a:avLst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Продажа или покупка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15000" y="3143250"/>
            <a:ext cx="3071813" cy="50006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Получение в обмен на товары и вещи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43250" y="4714875"/>
            <a:ext cx="2357438" cy="500063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Получение в дар</a:t>
            </a:r>
          </a:p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 или в долг</a:t>
            </a:r>
          </a:p>
        </p:txBody>
      </p:sp>
      <p:pic>
        <p:nvPicPr>
          <p:cNvPr id="25610" name="Picture 5" descr="C:\Users\Админ\Desktop\упаковка сол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3429000"/>
            <a:ext cx="264318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357188" y="5715000"/>
            <a:ext cx="2786062" cy="500063"/>
          </a:xfrm>
          <a:prstGeom prst="roundRect">
            <a:avLst>
              <a:gd name="adj" fmla="val 8228"/>
            </a:avLst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Осуществление закладок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1357313" y="2786063"/>
            <a:ext cx="6429375" cy="107156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400" dirty="0">
                <a:solidFill>
                  <a:schemeClr val="tx1"/>
                </a:solidFill>
                <a:ea typeface="Microsoft YaHei" charset="-122"/>
                <a:cs typeface="Arial" charset="0"/>
              </a:rPr>
              <a:t>Спасибо за внимание!</a:t>
            </a:r>
          </a:p>
        </p:txBody>
      </p:sp>
      <p:sp>
        <p:nvSpPr>
          <p:cNvPr id="26627" name="AutoShape 4" descr="blob:https://web.whatsapp.com/6768439d-b7d0-4a80-9be2-135b4d555d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57313" y="928688"/>
            <a:ext cx="6643687" cy="1143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ТРАМАДОЛ</a:t>
            </a:r>
          </a:p>
          <a:p>
            <a:pPr algn="ctr">
              <a:defRPr/>
            </a:pPr>
            <a:r>
              <a:rPr lang="ru-RU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синтетический </a:t>
            </a:r>
            <a:r>
              <a:rPr lang="ru-RU" b="1" dirty="0" err="1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опиоидный</a:t>
            </a:r>
            <a:r>
              <a:rPr lang="ru-RU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 анальгетик </a:t>
            </a:r>
          </a:p>
          <a:p>
            <a:pPr algn="ctr">
              <a:defRPr/>
            </a:pPr>
            <a:r>
              <a:rPr lang="ru-RU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синтетический опиат героина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63" y="2357438"/>
            <a:ext cx="5286375" cy="41433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rgbClr val="324B6A"/>
                </a:solidFill>
              </a:rPr>
              <a:t>СИМПТОМЫ АБСТИНЕТНОГО СИНДРОМА  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головная боль;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повышенное давление;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жар и озноб;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потливость;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ломота в теле;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боль в мышцах;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учащенное сердцебиение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расстройство пищеварения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апатия, депрессия</a:t>
            </a:r>
          </a:p>
          <a:p>
            <a:pPr marL="285750" indent="-285750">
              <a:defRPr/>
            </a:pPr>
            <a:endParaRPr lang="ru-RU" dirty="0">
              <a:solidFill>
                <a:srgbClr val="324B6A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ru-RU" b="1" dirty="0">
                <a:solidFill>
                  <a:srgbClr val="324B6A"/>
                </a:solidFill>
              </a:rPr>
              <a:t>ЛОЖНАЯ ЭПИЛЕПСИЯ</a:t>
            </a:r>
          </a:p>
          <a:p>
            <a:pPr marL="285750" indent="-285750">
              <a:buFontTx/>
              <a:buChar char="-"/>
              <a:defRPr/>
            </a:pPr>
            <a:endParaRPr lang="ru-RU" dirty="0">
              <a:solidFill>
                <a:srgbClr val="324B6A"/>
              </a:solidFill>
            </a:endParaRPr>
          </a:p>
        </p:txBody>
      </p:sp>
      <p:pic>
        <p:nvPicPr>
          <p:cNvPr id="8196" name="Picture 1" descr="C:\Users\Админ\Desktop\30d506a8-45d6-4a29-9eba-9988167be0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2643188"/>
            <a:ext cx="31067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42938" y="928688"/>
            <a:ext cx="8001000" cy="142875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Лекарственные препараты</a:t>
            </a:r>
            <a:r>
              <a:rPr lang="ru-RU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>
              <a:defRPr/>
            </a:pPr>
            <a:r>
              <a:rPr lang="ru-RU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получившие повышенную популярность среди </a:t>
            </a:r>
            <a:r>
              <a:rPr lang="ru-RU" b="1" dirty="0" err="1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наркопотребителей</a:t>
            </a:r>
            <a:r>
              <a:rPr lang="ru-RU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 с апреля 2023 года </a:t>
            </a:r>
          </a:p>
        </p:txBody>
      </p:sp>
      <p:pic>
        <p:nvPicPr>
          <p:cNvPr id="9219" name="Picture 3" descr="C:\Users\Админ\Desktop\прегабал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2357438"/>
            <a:ext cx="3929062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:\Users\Админ\Desktop\ксанак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3" y="4572000"/>
            <a:ext cx="3073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C:\Users\Админ\Desktop\альгери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4214813"/>
            <a:ext cx="292893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 descr="C:\Users\Админ\Desktop\лири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88" y="2428875"/>
            <a:ext cx="2786062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 rot="10800000" flipV="1">
            <a:off x="6286512" y="6143644"/>
            <a:ext cx="1571636" cy="4286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/>
              <a:t>ксанакс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 rot="10800000" flipV="1">
            <a:off x="4214813" y="3500438"/>
            <a:ext cx="2214562" cy="714375"/>
          </a:xfrm>
          <a:prstGeom prst="roundRect">
            <a:avLst/>
          </a:prstGeom>
          <a:solidFill>
            <a:srgbClr val="0091C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ПРЕГАБАЛИН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14375" y="1214438"/>
            <a:ext cx="7715250" cy="20002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>
                <a:solidFill>
                  <a:srgbClr val="C00000"/>
                </a:solidFill>
              </a:rPr>
              <a:t>ПРЕГАБАЛИН</a:t>
            </a:r>
            <a:r>
              <a:rPr lang="ru-RU" dirty="0">
                <a:solidFill>
                  <a:schemeClr val="tx1"/>
                </a:solidFill>
              </a:rPr>
              <a:t> — синтетическое противоэпилептическое средство. Применяется при эпилепсии, а также при </a:t>
            </a:r>
            <a:r>
              <a:rPr lang="ru-RU" dirty="0" err="1">
                <a:solidFill>
                  <a:schemeClr val="tx1"/>
                </a:solidFill>
              </a:rPr>
              <a:t>нейропатических</a:t>
            </a:r>
            <a:r>
              <a:rPr lang="ru-RU" dirty="0">
                <a:solidFill>
                  <a:schemeClr val="tx1"/>
                </a:solidFill>
              </a:rPr>
              <a:t> болях и </a:t>
            </a:r>
            <a:r>
              <a:rPr lang="ru-RU" dirty="0" err="1">
                <a:solidFill>
                  <a:schemeClr val="tx1"/>
                </a:solidFill>
              </a:rPr>
              <a:t>генерализованном</a:t>
            </a:r>
            <a:r>
              <a:rPr lang="ru-RU" dirty="0">
                <a:solidFill>
                  <a:schemeClr val="tx1"/>
                </a:solidFill>
              </a:rPr>
              <a:t> тревожном расстройстве. Обладает </a:t>
            </a:r>
            <a:r>
              <a:rPr lang="ru-RU" dirty="0" err="1">
                <a:solidFill>
                  <a:schemeClr val="tx1"/>
                </a:solidFill>
              </a:rPr>
              <a:t>анксиолитическим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противотревожным</a:t>
            </a:r>
            <a:r>
              <a:rPr lang="ru-RU" dirty="0">
                <a:solidFill>
                  <a:schemeClr val="tx1"/>
                </a:solidFill>
              </a:rPr>
              <a:t>) эффектом.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3643313"/>
            <a:ext cx="4786313" cy="2286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ПРОПИСЫВАЮТ: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При судорогах − в составе </a:t>
            </a:r>
          </a:p>
          <a:p>
            <a:pPr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противоэпилептической терапии</a:t>
            </a:r>
          </a:p>
          <a:p>
            <a:pPr>
              <a:buFontTx/>
              <a:buChar char="-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При болях – невропатическая боль,</a:t>
            </a:r>
          </a:p>
          <a:p>
            <a:pPr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боль при диабете,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фибромиалгии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pPr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герпесе.</a:t>
            </a:r>
          </a:p>
        </p:txBody>
      </p:sp>
      <p:sp>
        <p:nvSpPr>
          <p:cNvPr id="5" name="Овал 4"/>
          <p:cNvSpPr/>
          <p:nvPr/>
        </p:nvSpPr>
        <p:spPr>
          <a:xfrm>
            <a:off x="5357813" y="3786188"/>
            <a:ext cx="3571875" cy="2571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При употреблении  </a:t>
            </a:r>
            <a:r>
              <a:rPr lang="ru-RU" b="1" dirty="0" err="1"/>
              <a:t>наркопотребитель</a:t>
            </a:r>
            <a:r>
              <a:rPr lang="ru-RU" b="1" dirty="0"/>
              <a:t> получает ЭЙФОРЕТИЧЕСКИЙ ЭФФЕКТ</a:t>
            </a:r>
          </a:p>
          <a:p>
            <a:pPr algn="ctr">
              <a:defRPr/>
            </a:pP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57313" y="928688"/>
            <a:ext cx="6643687" cy="1143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ТРОПИКАМИД, ЦИКЛОМЕД</a:t>
            </a:r>
          </a:p>
          <a:p>
            <a:pPr algn="ctr">
              <a:defRPr/>
            </a:pPr>
            <a:r>
              <a:rPr lang="ru-RU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глазные капли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63" y="2357438"/>
            <a:ext cx="5000625" cy="37147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Действие как и у </a:t>
            </a:r>
            <a:r>
              <a:rPr lang="ru-RU" dirty="0" err="1">
                <a:solidFill>
                  <a:srgbClr val="324B6A"/>
                </a:solidFill>
              </a:rPr>
              <a:t>Трамадола</a:t>
            </a:r>
            <a:r>
              <a:rPr lang="ru-RU" dirty="0">
                <a:solidFill>
                  <a:srgbClr val="324B6A"/>
                </a:solidFill>
              </a:rPr>
              <a:t>;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Не выявляются тестами на наркотики;</a:t>
            </a:r>
          </a:p>
          <a:p>
            <a:pPr marL="285750" indent="-285750">
              <a:defRPr/>
            </a:pPr>
            <a:endParaRPr lang="ru-RU" dirty="0">
              <a:solidFill>
                <a:srgbClr val="324B6A"/>
              </a:solidFill>
            </a:endParaRPr>
          </a:p>
          <a:p>
            <a:pPr marL="285750" indent="-285750">
              <a:defRPr/>
            </a:pPr>
            <a:r>
              <a:rPr lang="ru-RU" b="1" dirty="0">
                <a:solidFill>
                  <a:srgbClr val="324B6A"/>
                </a:solidFill>
              </a:rPr>
              <a:t>       Действие на организм: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Бессвязная спутанная речь, 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Сильная жажда, 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Аномальный сон, 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Быстрая утомляемость, отсутствие интереса к жизни и отсутствие энергии</a:t>
            </a:r>
          </a:p>
          <a:p>
            <a:pPr marL="285750" indent="-285750">
              <a:buFontTx/>
              <a:buChar char="-"/>
              <a:defRPr/>
            </a:pPr>
            <a:endParaRPr lang="ru-RU" dirty="0">
              <a:solidFill>
                <a:srgbClr val="324B6A"/>
              </a:solidFill>
            </a:endParaRPr>
          </a:p>
        </p:txBody>
      </p:sp>
      <p:pic>
        <p:nvPicPr>
          <p:cNvPr id="49154" name="Picture 2" descr="C:\Users\Админ\Desktop\14cb7def-5d12-4e91-a5b0-9a7b3f05e6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286256"/>
            <a:ext cx="3296776" cy="17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5" name="Picture 3" descr="C:\Users\Админ\Desktop\b305dbf2-026f-47cd-8c1c-a4709d8dc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428868"/>
            <a:ext cx="3046106" cy="1704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63" y="857250"/>
            <a:ext cx="8143875" cy="8572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СИНТЕТИЧЕСКИЕ НАРКОТИКИ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err="1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легалка</a:t>
            </a:r>
            <a:r>
              <a:rPr lang="ru-RU" sz="2000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ru-RU" sz="2000" b="1" dirty="0" err="1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спайсы</a:t>
            </a:r>
            <a:r>
              <a:rPr lang="ru-RU" sz="2000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, курительные смеси, скорость, </a:t>
            </a:r>
            <a:r>
              <a:rPr lang="ru-RU" sz="2000" b="1" dirty="0" err="1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спид</a:t>
            </a:r>
            <a:r>
              <a:rPr lang="ru-RU" sz="2000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 и пр.</a:t>
            </a:r>
          </a:p>
        </p:txBody>
      </p:sp>
      <p:sp>
        <p:nvSpPr>
          <p:cNvPr id="3" name="Овал 2"/>
          <p:cNvSpPr/>
          <p:nvPr/>
        </p:nvSpPr>
        <p:spPr>
          <a:xfrm>
            <a:off x="214313" y="2286000"/>
            <a:ext cx="3929062" cy="142875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>
              <a:solidFill>
                <a:srgbClr val="324B6A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600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JWH (</a:t>
            </a:r>
            <a:r>
              <a:rPr lang="ru-RU" sz="1600" b="1" dirty="0" err="1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джи-ви-аш</a:t>
            </a:r>
            <a:r>
              <a:rPr lang="ru-RU" sz="1600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defRPr/>
            </a:pPr>
            <a:r>
              <a:rPr lang="ru-RU" sz="16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синтетический </a:t>
            </a:r>
            <a:r>
              <a:rPr lang="ru-RU" sz="1600" dirty="0" err="1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каннабиноид</a:t>
            </a:r>
            <a:r>
              <a:rPr lang="ru-RU" sz="16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ru-RU" sz="1600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синтетический аналог марихуаны </a:t>
            </a:r>
          </a:p>
          <a:p>
            <a:pPr>
              <a:defRPr/>
            </a:pPr>
            <a:endParaRPr lang="ru-RU" dirty="0">
              <a:solidFill>
                <a:srgbClr val="324B6A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286250" y="2643188"/>
            <a:ext cx="4643438" cy="13573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324B6A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rgbClr val="324B6A"/>
                </a:solidFill>
              </a:rPr>
              <a:t>СОЛЬ </a:t>
            </a:r>
            <a:r>
              <a:rPr lang="en-US" dirty="0">
                <a:solidFill>
                  <a:srgbClr val="324B6A"/>
                </a:solidFill>
              </a:rPr>
              <a:t>(</a:t>
            </a:r>
            <a:r>
              <a:rPr lang="ru-RU" dirty="0">
                <a:solidFill>
                  <a:srgbClr val="324B6A"/>
                </a:solidFill>
              </a:rPr>
              <a:t>МДПВ)</a:t>
            </a:r>
          </a:p>
          <a:p>
            <a:pPr>
              <a:defRPr/>
            </a:pPr>
            <a:r>
              <a:rPr lang="ru-RU" dirty="0" err="1">
                <a:solidFill>
                  <a:srgbClr val="324B6A"/>
                </a:solidFill>
              </a:rPr>
              <a:t>метилендиоксипировалерон</a:t>
            </a:r>
            <a:r>
              <a:rPr lang="ru-RU" dirty="0">
                <a:solidFill>
                  <a:srgbClr val="324B6A"/>
                </a:solidFill>
              </a:rPr>
              <a:t>, </a:t>
            </a:r>
          </a:p>
          <a:p>
            <a:pPr>
              <a:defRPr/>
            </a:pPr>
            <a:r>
              <a:rPr lang="ru-RU" dirty="0">
                <a:solidFill>
                  <a:srgbClr val="324B6A"/>
                </a:solidFill>
              </a:rPr>
              <a:t>содержит аналоги </a:t>
            </a:r>
            <a:r>
              <a:rPr lang="ru-RU" dirty="0" err="1">
                <a:solidFill>
                  <a:srgbClr val="324B6A"/>
                </a:solidFill>
              </a:rPr>
              <a:t>мефедрона</a:t>
            </a:r>
            <a:endParaRPr lang="ru-RU" dirty="0">
              <a:solidFill>
                <a:srgbClr val="324B6A"/>
              </a:solidFill>
            </a:endParaRPr>
          </a:p>
          <a:p>
            <a:pPr>
              <a:defRPr/>
            </a:pPr>
            <a:endParaRPr lang="ru-RU" dirty="0">
              <a:solidFill>
                <a:srgbClr val="324B6A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88" y="4214813"/>
            <a:ext cx="7000875" cy="22145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не прогнозируемо действует на организм, что увеличивает процент передозировок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вызывает необратимые последствия для психики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эффект держится от 2-х часов до 2-3 суток</a:t>
            </a: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rgbClr val="324B6A"/>
                </a:solidFill>
              </a:rPr>
              <a:t>в моче держатся до 7-ми дней</a:t>
            </a:r>
          </a:p>
          <a:p>
            <a:pPr>
              <a:defRPr/>
            </a:pPr>
            <a:r>
              <a:rPr lang="ru-RU" dirty="0">
                <a:solidFill>
                  <a:srgbClr val="324B6A"/>
                </a:solidFill>
              </a:rPr>
              <a:t> 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5072063" y="1785938"/>
            <a:ext cx="714375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714750" y="1857376"/>
            <a:ext cx="714375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4375" y="1071563"/>
            <a:ext cx="3571875" cy="15716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JWH (</a:t>
            </a:r>
            <a:r>
              <a:rPr lang="ru-RU" b="1" dirty="0" err="1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джи-ви-аш</a:t>
            </a:r>
            <a:r>
              <a:rPr lang="ru-RU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defRPr/>
            </a:pPr>
            <a:r>
              <a:rPr lang="ru-RU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синтетический </a:t>
            </a:r>
            <a:r>
              <a:rPr lang="ru-RU" dirty="0" err="1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канабиноид</a:t>
            </a:r>
            <a:r>
              <a:rPr lang="ru-RU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ru-RU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синтетический аналог марихуаны 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2286000" y="2857500"/>
            <a:ext cx="785813" cy="78581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14876" y="2000240"/>
            <a:ext cx="4165166" cy="3095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57224" y="3786190"/>
            <a:ext cx="35242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14375" y="1071563"/>
            <a:ext cx="3571875" cy="14287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324B6A"/>
                </a:solidFill>
                <a:latin typeface="Arial" pitchFamily="34" charset="0"/>
                <a:cs typeface="Arial" pitchFamily="34" charset="0"/>
              </a:rPr>
              <a:t>СОЛЬ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«</a:t>
            </a:r>
            <a:r>
              <a:rPr lang="ru-RU" dirty="0" err="1">
                <a:solidFill>
                  <a:schemeClr val="tx1"/>
                </a:solidFill>
              </a:rPr>
              <a:t>спиды</a:t>
            </a:r>
            <a:r>
              <a:rPr lang="ru-RU" dirty="0">
                <a:solidFill>
                  <a:schemeClr val="tx1"/>
                </a:solidFill>
              </a:rPr>
              <a:t>», «скорость», «альфа», «</a:t>
            </a:r>
            <a:r>
              <a:rPr lang="ru-RU" dirty="0" err="1">
                <a:solidFill>
                  <a:schemeClr val="tx1"/>
                </a:solidFill>
              </a:rPr>
              <a:t>альфа-пвп</a:t>
            </a:r>
            <a:r>
              <a:rPr lang="ru-RU" dirty="0">
                <a:solidFill>
                  <a:schemeClr val="tx1"/>
                </a:solidFill>
              </a:rPr>
              <a:t>», «лед» «кристаллы», «</a:t>
            </a:r>
            <a:r>
              <a:rPr lang="ru-RU" dirty="0" err="1">
                <a:solidFill>
                  <a:schemeClr val="tx1"/>
                </a:solidFill>
              </a:rPr>
              <a:t>соляга</a:t>
            </a:r>
            <a:r>
              <a:rPr lang="ru-RU" dirty="0">
                <a:solidFill>
                  <a:schemeClr val="tx1"/>
                </a:solidFill>
              </a:rPr>
              <a:t>», «</a:t>
            </a:r>
            <a:r>
              <a:rPr lang="ru-RU" dirty="0" err="1">
                <a:solidFill>
                  <a:schemeClr val="tx1"/>
                </a:solidFill>
              </a:rPr>
              <a:t>мандра</a:t>
            </a:r>
            <a:r>
              <a:rPr lang="ru-RU" dirty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143125" y="2643188"/>
            <a:ext cx="785813" cy="928687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2" cstate="print"/>
          <a:srcRect l="18080" r="7088"/>
          <a:stretch>
            <a:fillRect/>
          </a:stretch>
        </p:blipFill>
        <p:spPr bwMode="auto">
          <a:xfrm>
            <a:off x="1071538" y="3857628"/>
            <a:ext cx="2900362" cy="221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Админ\Desktop\цветная со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85992"/>
            <a:ext cx="371477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2398</TotalTime>
  <Words>902</Words>
  <Application>Microsoft Office PowerPoint</Application>
  <PresentationFormat>Экран (4:3)</PresentationFormat>
  <Paragraphs>184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Operator</dc:creator>
  <cp:lastModifiedBy>zhsuyumbaeva</cp:lastModifiedBy>
  <cp:revision>201</cp:revision>
  <cp:lastPrinted>1601-01-01T00:00:00Z</cp:lastPrinted>
  <dcterms:created xsi:type="dcterms:W3CDTF">1601-01-01T00:00:00Z</dcterms:created>
  <dcterms:modified xsi:type="dcterms:W3CDTF">2023-10-27T04:02:28Z</dcterms:modified>
</cp:coreProperties>
</file>