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3" r:id="rId4"/>
    <p:sldId id="256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814"/>
  </p:normalViewPr>
  <p:slideViewPr>
    <p:cSldViewPr snapToGrid="0" snapToObjects="1">
      <p:cViewPr varScale="1">
        <p:scale>
          <a:sx n="127" d="100"/>
          <a:sy n="127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979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3941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58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865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959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121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23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11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860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30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171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2/26/24</a:t>
            </a:fld>
            <a:endParaRPr lang="en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029B97C-09E0-3EDC-6BA7-1CB3C095AE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136095" y="1334889"/>
            <a:ext cx="7087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оказания государственной услуги «Прием документов для организации индивидуального бесплатного обучения на дому детей, которые по состоянию здоровья в течение длительного времени не могут посещать организации начального, основного среднего, общего среднего образования</a:t>
            </a:r>
            <a:r>
              <a:rPr lang="ru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KZ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66144" y="4329886"/>
            <a:ext cx="9864438" cy="83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Правила оказания государственной услуги утверждены приказом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Министра образования и науки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 Казахстан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27 мая 2020 года № 223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KZ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CC278-421B-BF9F-28C8-4B1D3D434577}"/>
              </a:ext>
            </a:extLst>
          </p:cNvPr>
          <p:cNvSpPr txBox="1"/>
          <p:nvPr/>
        </p:nvSpPr>
        <p:spPr>
          <a:xfrm>
            <a:off x="2521527" y="5479315"/>
            <a:ext cx="7403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бращатся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уголки самообслуживания 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«ОШ 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Сарани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Карагандинской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0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E798BF-34A8-06AC-DB8D-65489FA76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79215"/>
              </p:ext>
            </p:extLst>
          </p:nvPr>
        </p:nvGraphicFramePr>
        <p:xfrm>
          <a:off x="478971" y="365408"/>
          <a:ext cx="11234057" cy="598792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6865">
                  <a:extLst>
                    <a:ext uri="{9D8B030D-6E8A-4147-A177-3AD203B41FA5}">
                      <a16:colId xmlns:a16="http://schemas.microsoft.com/office/drawing/2014/main" val="151824614"/>
                    </a:ext>
                  </a:extLst>
                </a:gridCol>
                <a:gridCol w="7336396">
                  <a:extLst>
                    <a:ext uri="{9D8B030D-6E8A-4147-A177-3AD203B41FA5}">
                      <a16:colId xmlns:a16="http://schemas.microsoft.com/office/drawing/2014/main" val="2862455167"/>
                    </a:ext>
                  </a:extLst>
                </a:gridCol>
                <a:gridCol w="80796">
                  <a:extLst>
                    <a:ext uri="{9D8B030D-6E8A-4147-A177-3AD203B41FA5}">
                      <a16:colId xmlns:a16="http://schemas.microsoft.com/office/drawing/2014/main" val="3313342837"/>
                    </a:ext>
                  </a:extLst>
                </a:gridCol>
              </a:tblGrid>
              <a:tr h="481122">
                <a:tc gridSpan="3"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"Перечень основных требований к оказанию государственной услуги "Прием документов для организации индивидуального бесплатного обучения на дому детей, которые по состоянию здоровья в течение длительного времени не могут посещать организации начального, основного среднего, общего среднего образования"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83138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Наименование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indent="12700" algn="l">
                        <a:tabLst/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КГУ «ОШ 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16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»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отдела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г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.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Сарани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управления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образования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Карагандинской</a:t>
                      </a:r>
                      <a:r>
                        <a:rPr lang="kk-KZ" sz="1400" dirty="0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kk-KZ" sz="1400" dirty="0" err="1">
                          <a:solidFill>
                            <a:schemeClr val="tx1"/>
                          </a:solidFill>
                          <a:latin typeface="Times" pitchFamily="2" charset="0"/>
                        </a:rPr>
                        <a:t>области</a:t>
                      </a:r>
                      <a:endParaRPr lang="ru-KZ" sz="1400" dirty="0">
                        <a:solidFill>
                          <a:schemeClr val="tx1"/>
                        </a:solidFill>
                        <a:latin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4207596"/>
                  </a:ext>
                </a:extLst>
              </a:tr>
              <a:tr h="75044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Способы предоставления государственной услуги (каналы доступа)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Организации начального, основного среднего и общего среднего образования; 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- веб-портал "электронного правительства":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egov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kz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- абонентское устройство сотовой связи зарегистрированного на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egov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kz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7960821"/>
                  </a:ext>
                </a:extLst>
              </a:tr>
              <a:tr h="122091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Срок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Срок оказания - 2 рабочих дней. 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При обращении по инициативе услугодателя в проактивной форме срок оказания государственной услуги в течение 2 (двух) рабочих дней.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Максимально допустимое время ожидания для сдачи пакета документов - не более 15 (пятнадцать) минут.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Максимально допустимое время обслуживания услугополучателя - не более 15 (пятнадцать) минут.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9261607"/>
                  </a:ext>
                </a:extLst>
              </a:tr>
              <a:tr h="245887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Форма оказания оказания государственной услуги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Электронная (частично автоматизированная) Бумажная/проактивная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95944"/>
                  </a:ext>
                </a:extLst>
              </a:tr>
              <a:tr h="170842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оказания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государственной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услуги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 оказания государственной услуги: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расписка о приеме документов (в произвольной форме);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приказ о зачислении на индивидуальное бесплатное обучение на дому. Форма предоставления результата оказания государственной услуги: электронная и (или) бумажная, проактивная. На портале результат оказания государственной услуги направляется и хранится в "личном кабинете" услугополучателя в форме электронного документа.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Результат оказания государственной услуги в проактивной форме направляется смс на абонентский номер услугополучателя о приеме документов</a:t>
                      </a:r>
                      <a:endParaRPr lang="ru-KZ" sz="18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KZ" sz="18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 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114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224116" y="-904680"/>
            <a:ext cx="15043355" cy="836349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646707-25B4-E643-001E-0856D88D4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4761"/>
              </p:ext>
            </p:extLst>
          </p:nvPr>
        </p:nvGraphicFramePr>
        <p:xfrm>
          <a:off x="528484" y="368710"/>
          <a:ext cx="11135031" cy="59492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10624">
                  <a:extLst>
                    <a:ext uri="{9D8B030D-6E8A-4147-A177-3AD203B41FA5}">
                      <a16:colId xmlns:a16="http://schemas.microsoft.com/office/drawing/2014/main" val="4194394297"/>
                    </a:ext>
                  </a:extLst>
                </a:gridCol>
                <a:gridCol w="7324407">
                  <a:extLst>
                    <a:ext uri="{9D8B030D-6E8A-4147-A177-3AD203B41FA5}">
                      <a16:colId xmlns:a16="http://schemas.microsoft.com/office/drawing/2014/main" val="3268016326"/>
                    </a:ext>
                  </a:extLst>
                </a:gridCol>
              </a:tblGrid>
              <a:tr h="794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Размер оплаты, взимаемой 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при оказании государственной услуги, и способы ее взимания в случаях, предусмотренных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Государственная услуга оказывается бесплатно физическим лицам, в том числе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проактивной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форме.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1881134924"/>
                  </a:ext>
                </a:extLst>
              </a:tr>
              <a:tr h="2555458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График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работы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с понедельника по субботу включительно, кроме выходных и праздничных дней, с 9.00 часов до 18.30 часов с перерывом на обед с 13.00 до 14.30 часов, согласно Трудовому кодексу Республики Казахстан. Прием заявления и выдача результата осуществляется с 9.00 до 17.30 часов с перерывом на обед с 13.00 до 14.30 часов. Предварительная запись и ускоренное обслуживание не предусмотрены. Портал/абонентское устройство сотовой связи зарегистрированного на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egov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kz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-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куглосуточно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за исключением технических перерывов, связанных с проведением ремонтных работ (при обращении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после окончания рабочего времени, в выходные и праздничные дни в соответствии с трудовым законодательством Республики Казахстан и статьи 5 Закона Республики Казахстан "О праздниках в Республике Казахстан" прием заявок и выдача результатов оказания государственной услуги осуществляется следующим рабочим днем). Адреса мест оказания государственной услуги размещены на: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интернет-ресурсе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www.egov.kz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2339538519"/>
                  </a:ext>
                </a:extLst>
              </a:tr>
              <a:tr h="210434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Перечень документов и сведений, 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истребуемых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для оказания государственной услуги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При обращении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к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услугодателю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заявление (в произвольной форме);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заключение врачебно-консультационной комиссии с рекомендацией по обучению на дому. При обращении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к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услугодателю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через портал: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заявление (в произвольной форме);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заключение врачебно-консультационной комиссии с рекомендацией по обучению на дому. Истребование от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услугополучателей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документов, которые могут быть получены из информационных систем, не допускается.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получает согласие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на использование сведений, составляющих охраняемую законом тайну, содержащихся в информационных системах, при оказании государственных услуг, если иное не предусмотрено законами Республики Казахстан.</a:t>
                      </a:r>
                      <a:endParaRPr lang="ru-KZ" sz="14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1" marR="6851" marT="6851" marB="6851" anchor="ctr"/>
                </a:tc>
                <a:extLst>
                  <a:ext uri="{0D108BD9-81ED-4DB2-BD59-A6C34878D82A}">
                    <a16:rowId xmlns:a16="http://schemas.microsoft.com/office/drawing/2014/main" val="115285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8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B112F8-A728-CD5B-06F0-18209529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26777"/>
              </p:ext>
            </p:extLst>
          </p:nvPr>
        </p:nvGraphicFramePr>
        <p:xfrm>
          <a:off x="280220" y="341591"/>
          <a:ext cx="10844516" cy="61748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711207">
                  <a:extLst>
                    <a:ext uri="{9D8B030D-6E8A-4147-A177-3AD203B41FA5}">
                      <a16:colId xmlns:a16="http://schemas.microsoft.com/office/drawing/2014/main" val="4290232584"/>
                    </a:ext>
                  </a:extLst>
                </a:gridCol>
                <a:gridCol w="7133309">
                  <a:extLst>
                    <a:ext uri="{9D8B030D-6E8A-4147-A177-3AD203B41FA5}">
                      <a16:colId xmlns:a16="http://schemas.microsoft.com/office/drawing/2014/main" val="2214970346"/>
                    </a:ext>
                  </a:extLst>
                </a:gridCol>
              </a:tblGrid>
              <a:tr h="2050582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Основания для отказа в оказании государственной услуги, установленные законодательством Республики Казахстан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установление недостоверности документов, представленных услугополучателем для получения государственной услуги, и (или) данных (сведений), содержащихся в них;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несоответствие услугополучателя и (или) представленных материалов, объектов, данных и сведений, необходимых для оказания государственной услуги, требованиям, установленным нормативными правовыми актами Республики Казахстан;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3) отсутствие согласия услугополучателя, предоставляемого в соответствии со статьей 8 Закона Республики Казахстан "О персональных данных и их защите", на доступ к персональным данным ограниченного доступа, которые требуются для оказания государственной услуги.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extLst>
                  <a:ext uri="{0D108BD9-81ED-4DB2-BD59-A6C34878D82A}">
                    <a16:rowId xmlns:a16="http://schemas.microsoft.com/office/drawing/2014/main" val="198840241"/>
                  </a:ext>
                </a:extLst>
              </a:tr>
              <a:tr h="3492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Иные требования с учетом особенностей оказания государственной услуги, в том числе оказываемой в электронной форме и через Государственную корпорацию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имеет возможность получения информации о порядке и статусе оказания государственной услуги посредством единого контакт-центра, а также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проактивной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форме через абонентское устройство сотовой связи зарегистрированного на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egov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kz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по вопросам оказания государственных услуг. Контактные телефоны справочных служб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по вопросам оказания государственной услуги размещены на интернет-ресурсе Министерства: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edu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gov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kz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в разделе "Государственные услуги". Единый контакт-центр по вопросам оказания государственных услуг: 8-800-080-7777, 1414.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имеет возможность получения государственной услуги в электронной форме через портал при условии наличия ЭЦП.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Услугополучатель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имеет возможность получения информации о порядке и статусе оказания государственной услуги в режиме удаленного доступа посредством "личного кабинета" портала, справочных служб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услугодателя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а также Единого контакт-центра "1414", 8-800-080-7777. Электронный запрос третьих лиц, при условии согласия лица, в отношении которого запрашиваются сведения, предоставленного из "личного кабинета" на портале, а также посредством зарегистрированного на портале абонентского номера сотовой связи субъекта путем передачи одноразового пароля или путем отправления короткого текстового сообщения в качестве ответа на уведомление портала.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0" marR="7830" marT="7830" marB="7830" anchor="ctr"/>
                </a:tc>
                <a:extLst>
                  <a:ext uri="{0D108BD9-81ED-4DB2-BD59-A6C34878D82A}">
                    <a16:rowId xmlns:a16="http://schemas.microsoft.com/office/drawing/2014/main" val="266042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F70E6-C9AF-B390-0458-3D721CC0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709" y="166194"/>
            <a:ext cx="3634654" cy="36132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3E1BD-BFF0-DEBB-5DA7-E63932F3B136}"/>
              </a:ext>
            </a:extLst>
          </p:cNvPr>
          <p:cNvSpPr txBox="1"/>
          <p:nvPr/>
        </p:nvSpPr>
        <p:spPr>
          <a:xfrm>
            <a:off x="1322258" y="1246399"/>
            <a:ext cx="70874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Бастауыш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жалпы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орта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ұйымдарына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денсаулығына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ұзақ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уақыт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алмайтын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балаларды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үйде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жеке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тегін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оқытуды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ұйымдастыру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мемлекеттік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көрсетілетін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қағидасы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KZ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EACA-0AA8-AD20-85CB-24E62FEF5E64}"/>
              </a:ext>
            </a:extLst>
          </p:cNvPr>
          <p:cNvSpPr txBox="1"/>
          <p:nvPr/>
        </p:nvSpPr>
        <p:spPr>
          <a:xfrm>
            <a:off x="1496289" y="4666637"/>
            <a:ext cx="9864438" cy="7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Мемлекеттік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қызмет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көрсету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қағидалары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Қазақстан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Республикасы</a:t>
            </a:r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</a:b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Білім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және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ғылым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министрінің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2020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жылғы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27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мамырдағы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itchFamily="2" charset="0"/>
                <a:ea typeface="Times New Roman" panose="02020603050405020304" pitchFamily="18" charset="0"/>
              </a:rPr>
              <a:t>№ 223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бұйрықпен</a:t>
            </a:r>
            <a:r>
              <a:rPr kumimoji="0" lang="ru-RU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" pitchFamily="2" charset="0"/>
                <a:ea typeface="+mj-ea"/>
                <a:cs typeface="Times New Roman" panose="02020603050405020304" pitchFamily="18" charset="0"/>
              </a:rPr>
              <a:t>бекітілді</a:t>
            </a:r>
            <a:endParaRPr lang="ru-KZ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04046-5943-FAFE-57F8-B1AB0225871F}"/>
              </a:ext>
            </a:extLst>
          </p:cNvPr>
          <p:cNvSpPr txBox="1"/>
          <p:nvPr/>
        </p:nvSpPr>
        <p:spPr>
          <a:xfrm>
            <a:off x="2521527" y="1783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Қарағанды облысы білім басқармасының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b="1" kern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ЖББ №16 коммуналдық мемлекеттік мекемесі</a:t>
            </a:r>
            <a:endParaRPr lang="ru-RU" sz="1800" b="1" kern="12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820808-92A2-DE67-2884-552C81E7D9E1}"/>
              </a:ext>
            </a:extLst>
          </p:cNvPr>
          <p:cNvSpPr txBox="1"/>
          <p:nvPr/>
        </p:nvSpPr>
        <p:spPr>
          <a:xfrm>
            <a:off x="3046326" y="5636430"/>
            <a:ext cx="6099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Қарағанды облысы білім басқармасының ЖББ №16</a:t>
            </a:r>
            <a:endParaRPr lang="ru-RU" sz="18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11 )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kk-KZ" sz="18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телефоны 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(72137) 5-50-27</a:t>
            </a:r>
            <a:endParaRPr lang="ru-K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A855B-7280-20C0-9B87-77BA168A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8759841">
            <a:off x="-384857" y="1124258"/>
            <a:ext cx="14355932" cy="588014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860EB1-6817-C197-68A7-DA0249DC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137"/>
              </p:ext>
            </p:extLst>
          </p:nvPr>
        </p:nvGraphicFramePr>
        <p:xfrm>
          <a:off x="575187" y="530941"/>
          <a:ext cx="11253019" cy="59636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51004">
                  <a:extLst>
                    <a:ext uri="{9D8B030D-6E8A-4147-A177-3AD203B41FA5}">
                      <a16:colId xmlns:a16="http://schemas.microsoft.com/office/drawing/2014/main" val="2144168456"/>
                    </a:ext>
                  </a:extLst>
                </a:gridCol>
                <a:gridCol w="7402015">
                  <a:extLst>
                    <a:ext uri="{9D8B030D-6E8A-4147-A177-3AD203B41FA5}">
                      <a16:colId xmlns:a16="http://schemas.microsoft.com/office/drawing/2014/main" val="326232062"/>
                    </a:ext>
                  </a:extLst>
                </a:gridCol>
              </a:tblGrid>
              <a:tr h="3686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берушінің атауы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Қарағанды облысы білім басқармасының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ЖББ №16 коммуналдық мемлекеттік мекемесі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5101880"/>
                  </a:ext>
                </a:extLst>
              </a:tr>
              <a:tr h="1099691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қызметті ұсыну тәсілдері (қолжеткізуарналары)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Бастауыш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негізгі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жалпы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білім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ұйымдары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 - "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үкіметтің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веб-порталы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www.egov.kz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www.egov.kz-те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тіркелген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ұялы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абоненттік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құрылғысы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6021934"/>
                  </a:ext>
                </a:extLst>
              </a:tr>
              <a:tr h="142685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мерзімі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 көрсету мерзімі – 2 жұмыс күні; Құжаттар топтамасын тапсыру үшін күтудің рұқсат етілген ең ұзақ уақыты – 15 ( он бес) минуттан аспайды. Көрсетілетін қызметті алушыға қызмет көрсетудің рұқсат етілген ең ұзақ уақыты – 15 ( он бес) минуттан аспайды.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080454"/>
                  </a:ext>
                </a:extLst>
              </a:tr>
              <a:tr h="368695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көрсетудің нысаны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 (ішінара автоматтандырылған) Қағаз түрінде/проактивті түрде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5407829"/>
                  </a:ext>
                </a:extLst>
              </a:tr>
              <a:tr h="2561683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қабылдау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қолхат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еркін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);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үйде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тегін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оқыту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бұйрық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қағаз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проактивті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түрінде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ұсынылады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нысанында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кабинетінде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жолданады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сақталады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341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868CA-59EE-19CE-5AE5-629DC5C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43435" y="-1"/>
            <a:ext cx="12335435" cy="685800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A9B1004-91B2-4D20-87A4-72136CD57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56362"/>
              </p:ext>
            </p:extLst>
          </p:nvPr>
        </p:nvGraphicFramePr>
        <p:xfrm>
          <a:off x="339213" y="171131"/>
          <a:ext cx="11459497" cy="62524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21664">
                  <a:extLst>
                    <a:ext uri="{9D8B030D-6E8A-4147-A177-3AD203B41FA5}">
                      <a16:colId xmlns:a16="http://schemas.microsoft.com/office/drawing/2014/main" val="4099336359"/>
                    </a:ext>
                  </a:extLst>
                </a:gridCol>
                <a:gridCol w="7537833">
                  <a:extLst>
                    <a:ext uri="{9D8B030D-6E8A-4147-A177-3AD203B41FA5}">
                      <a16:colId xmlns:a16="http://schemas.microsoft.com/office/drawing/2014/main" val="153452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кезінде көрсетілетін қызметті алушыдан алынатын төлем мөлшері және Қазақстан Республикасының заңнамасында көзделген жағдайларда оны алу тәсілдері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қызмет, сонымен қатар проактивті түрде жеке тұлғаларға тегін көрсетіледі.</a:t>
                      </a:r>
                      <a:endParaRPr lang="ru-KZ" sz="20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977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кестесі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беруші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еңбек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заңнамасына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демалыс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мереке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күндерін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қоспағанда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дүйсенбі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–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аралығында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13.00-ден 14.30-ға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дейінгі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түскі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үзіліспен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09.00-ден 18.30-ға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дейін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Өтініш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қабылдау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13.00-ден 14.30-ға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дейінгі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түскі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үзіліспен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сағат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09.00-ден 17.30-ға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дейін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атқарылады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Алдын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жазылу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жеделдетілген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көзделмеген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www.edu.gov.kz-те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тіркелген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ұялы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байланыстың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абоненттік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құрылғысы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–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жөндеу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жұмыстарын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жүргізуге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байланысты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техникалық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үзілістерді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қоспағанда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тәулік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уақыты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аяқталғаннан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кейін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демалыс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мереке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күндері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өтініш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жасаған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еңбек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заңнамасына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Республикасындағы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мерекелер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5-бабына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өтініштер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қабылдау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нәтижесін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келесі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жұмыс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күні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жүзеге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асырылады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орындарының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мекенжайлары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берушінің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интернет-ресурсы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www.egov.kz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20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8667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093133-ACB9-6D31-B860-0A4DEC21F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2589"/>
              </p:ext>
            </p:extLst>
          </p:nvPr>
        </p:nvGraphicFramePr>
        <p:xfrm>
          <a:off x="383459" y="176980"/>
          <a:ext cx="10648335" cy="65040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44068">
                  <a:extLst>
                    <a:ext uri="{9D8B030D-6E8A-4147-A177-3AD203B41FA5}">
                      <a16:colId xmlns:a16="http://schemas.microsoft.com/office/drawing/2014/main" val="1923259685"/>
                    </a:ext>
                  </a:extLst>
                </a:gridCol>
                <a:gridCol w="7004267">
                  <a:extLst>
                    <a:ext uri="{9D8B030D-6E8A-4147-A177-3AD203B41FA5}">
                      <a16:colId xmlns:a16="http://schemas.microsoft.com/office/drawing/2014/main" val="4040700526"/>
                    </a:ext>
                  </a:extLst>
                </a:gridCol>
              </a:tblGrid>
              <a:tr h="363009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 қызмет көрсету үшін қызмет алушыдан алынатын қажетті құжаттар тізбесі және мәліметтер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8" marR="8878" marT="8878" marB="8878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алушы көрсетілетін қызметті берушіге жүгінген кезде: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өтініш (еркін нысанда);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үйде оқыту бойынша ұсынымдармен коса дәрігерлік-консультациялық комиссияның қорытындысы.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 қызметті алушы портал арқылы көрсетілетін қызметті берушіге жүгінген кезде: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өтініш (еркін нысанда);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үйде оқыту бойынша ұсынымдармен коса дәрігерлік-консультациялық комиссияның қорытындысы. Көрсетілетін қызметті алушылардан ақпараттық жүйелерден алуға болатын құжаттарды талап етуге жол берілмейді.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Көрсетілген қызметті беруші мемлекеттік қызметтерді көрсету кезінде ақпараттық жүйелердегі заңмен қорғалатын құпиялардың қатарына кіретін мәліметтерді пайдалануға көрсетілетін қызметтерді алушының келісімін, егер Қазақстан Республикасының заңдарында өзгеше көзделмесе, алады.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8" marR="8878" marT="8878" marB="8878" anchor="ctr"/>
                </a:tc>
                <a:extLst>
                  <a:ext uri="{0D108BD9-81ED-4DB2-BD59-A6C34878D82A}">
                    <a16:rowId xmlns:a16="http://schemas.microsoft.com/office/drawing/2014/main" val="4235596607"/>
                  </a:ext>
                </a:extLst>
              </a:tr>
              <a:tr h="287394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 Республикасының заңнамасында белгіленген мемлекеттік қызмет көрсетуден бас тарту үшін негіздер</a:t>
                      </a:r>
                      <a:endParaRPr lang="ru-KZ" sz="160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8" marR="8878" marT="8878" marB="8878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1)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ұсынған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құжаттардың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ондағы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деректердің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мәліметтердің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дұрыс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еместігі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анықталған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;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2)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ұсынылған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материалдардың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объектілердің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қызметтерді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қажетті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мәліметтердің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Республикасының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нормативтік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құқықтық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актілерінде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белгіленген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талаптардың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келмеуі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3)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етілетін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"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Дербес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оларды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қорғау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Қазақстан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Республикасы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Заңының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8-бабына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сәйкес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берілетін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қолжетімділігі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шектеулі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дербес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деректерге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жеткізуге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келісімі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болмауы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бойынша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қызметтерді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көрсетуден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бас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тартады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6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78" marR="8878" marT="8878" marB="8878" anchor="ctr"/>
                </a:tc>
                <a:extLst>
                  <a:ext uri="{0D108BD9-81ED-4DB2-BD59-A6C34878D82A}">
                    <a16:rowId xmlns:a16="http://schemas.microsoft.com/office/drawing/2014/main" val="3927382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ГРАМОТЫ И СЕРТИФИКАТЫ\К ГРАМОТЕ !\орнамент один.png">
            <a:extLst>
              <a:ext uri="{FF2B5EF4-FFF2-40B4-BE49-F238E27FC236}">
                <a16:creationId xmlns:a16="http://schemas.microsoft.com/office/drawing/2014/main" id="{EA29E503-2A76-4541-E210-51171819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20000"/>
          </a:blip>
          <a:srcRect l="86741" b="32990"/>
          <a:stretch>
            <a:fillRect/>
          </a:stretch>
        </p:blipFill>
        <p:spPr bwMode="auto">
          <a:xfrm>
            <a:off x="10689050" y="42530"/>
            <a:ext cx="2071367" cy="7401872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3CD9A04-2FCC-24BC-4945-01EC02265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87911"/>
              </p:ext>
            </p:extLst>
          </p:nvPr>
        </p:nvGraphicFramePr>
        <p:xfrm>
          <a:off x="648929" y="737420"/>
          <a:ext cx="10604090" cy="542740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28928">
                  <a:extLst>
                    <a:ext uri="{9D8B030D-6E8A-4147-A177-3AD203B41FA5}">
                      <a16:colId xmlns:a16="http://schemas.microsoft.com/office/drawing/2014/main" val="2061696061"/>
                    </a:ext>
                  </a:extLst>
                </a:gridCol>
                <a:gridCol w="6975162">
                  <a:extLst>
                    <a:ext uri="{9D8B030D-6E8A-4147-A177-3AD203B41FA5}">
                      <a16:colId xmlns:a16="http://schemas.microsoft.com/office/drawing/2014/main" val="2658953058"/>
                    </a:ext>
                  </a:extLst>
                </a:gridCol>
              </a:tblGrid>
              <a:tr h="5427406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оның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ішінд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еэлектрондық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нысанда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корпорация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ерекшеліктері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ескеріле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отырып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қойылатын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өзге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де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талаптар</a:t>
                      </a:r>
                      <a:endParaRPr lang="ru-KZ" sz="180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тәртібі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және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мәселесі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бойынша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бірыңғай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орталығы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сонымен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қатар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www.egov.kz-те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ұялы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абоненттік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құрылғысы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мүмкіндігіне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8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берушінің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мәселелері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бойынша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телефондары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Министрліктің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www.edu.gov.kz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интернет-ресурсында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қызметтер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бөлімінде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орналастырылған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мәселелері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бойынша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Бірыңғай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орталығы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: 8-800-080-7777, 1414.</a:t>
                      </a:r>
                      <a:endParaRPr lang="ru-KZ" sz="18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ЭЦҚ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нысанда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алуғамүмкіндігі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8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алушының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мемлекеттік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тәртібі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мәртебесі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туралы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ақпаратты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қашықтықтан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қолжеткізу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режимінде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кабинеті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көрсетілетін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берушінің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анықтамалық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қызметтері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сондай-ақ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1414, 8-800-080-7777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бірыңғай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орталығы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алуға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мүмкіндігі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8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"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жеке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кабинеттен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"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ұсынылған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мәліметтер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сұратылып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отырған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тұлғаның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келісімі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болған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жағдайда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сондай-ақ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порталдағы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хабарламаға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жауап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ретінде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бір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реттік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парольді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беру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жолымен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немесе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қысқа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мәтіндік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хабарламаны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жіберу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жолымен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субъектінің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порталда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тіркелген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ұялы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байланыстың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абоненттік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нөмірі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арқылы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үшінші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тұлғалардың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электрондық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сұрау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салуы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.</a:t>
                      </a:r>
                      <a:endParaRPr lang="ru-KZ" sz="1800" b="0" dirty="0">
                        <a:solidFill>
                          <a:schemeClr val="tx1"/>
                        </a:solidFill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7448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02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4635</TotalTime>
  <Words>1863</Words>
  <Application>Microsoft Macintosh PowerPoint</Application>
  <PresentationFormat>Широкоэкранный</PresentationFormat>
  <Paragraphs>97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Diana Kenzhetayeva</cp:lastModifiedBy>
  <cp:revision>8</cp:revision>
  <dcterms:created xsi:type="dcterms:W3CDTF">2023-02-12T09:15:40Z</dcterms:created>
  <dcterms:modified xsi:type="dcterms:W3CDTF">2024-02-26T10:10:30Z</dcterms:modified>
</cp:coreProperties>
</file>