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65" r:id="rId3"/>
    <p:sldId id="263" r:id="rId4"/>
    <p:sldId id="271" r:id="rId5"/>
    <p:sldId id="256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5814"/>
  </p:normalViewPr>
  <p:slideViewPr>
    <p:cSldViewPr snapToGrid="0" snapToObjects="1">
      <p:cViewPr>
        <p:scale>
          <a:sx n="88" d="100"/>
          <a:sy n="88" d="100"/>
        </p:scale>
        <p:origin x="1928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9797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3941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5583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8655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0959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5121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83236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4115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8600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6309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1718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029B97C-09E0-3EDC-6BA7-1CB3C095AE4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7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BF70E6-C9AF-B390-0458-3D721CC0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709" y="166194"/>
            <a:ext cx="3634654" cy="36132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3E1BD-BFF0-DEBB-5DA7-E63932F3B136}"/>
              </a:ext>
            </a:extLst>
          </p:cNvPr>
          <p:cNvSpPr txBox="1"/>
          <p:nvPr/>
        </p:nvSpPr>
        <p:spPr>
          <a:xfrm>
            <a:off x="974691" y="1312196"/>
            <a:ext cx="7299098" cy="2817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 основных требований к оказанию государственной услуги: "Прием документов и зачисление в организации образования независимо от ведомственной подчиненности для обучения по общеобразовательным программам начального, основного среднего, общего среднего образования"</a:t>
            </a:r>
            <a:r>
              <a:rPr lang="ru-KZ" sz="3200" dirty="0">
                <a:effectLst/>
              </a:rPr>
              <a:t> </a:t>
            </a:r>
            <a:endParaRPr lang="ru-K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BEACA-0AA8-AD20-85CB-24E62FEF5E64}"/>
              </a:ext>
            </a:extLst>
          </p:cNvPr>
          <p:cNvSpPr txBox="1"/>
          <p:nvPr/>
        </p:nvSpPr>
        <p:spPr>
          <a:xfrm>
            <a:off x="1466144" y="4329886"/>
            <a:ext cx="9864438" cy="832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Правила оказания государственной услуги утверждены приказом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Министра образования и науки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Республики Казахстан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12 октября 2018 года № 564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04046-5943-FAFE-57F8-B1AB0225871F}"/>
              </a:ext>
            </a:extLst>
          </p:cNvPr>
          <p:cNvSpPr txBox="1"/>
          <p:nvPr/>
        </p:nvSpPr>
        <p:spPr>
          <a:xfrm>
            <a:off x="2521527" y="1783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«ОШ №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Сарани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Карагандинской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KZ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DCC278-421B-BF9F-28C8-4B1D3D434577}"/>
              </a:ext>
            </a:extLst>
          </p:cNvPr>
          <p:cNvSpPr txBox="1"/>
          <p:nvPr/>
        </p:nvSpPr>
        <p:spPr>
          <a:xfrm>
            <a:off x="2521527" y="5479315"/>
            <a:ext cx="7403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бращатся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уголки самообслуживания  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«ОШ №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Сарани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Карагандинской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Космическая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11 )</a:t>
            </a:r>
          </a:p>
          <a:p>
            <a:pPr algn="ctr">
              <a:spcBef>
                <a:spcPct val="0"/>
              </a:spcBef>
              <a:defRPr/>
            </a:pP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справок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(72137) 5-50-27</a:t>
            </a:r>
            <a:endParaRPr lang="ru-K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0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ГРАМОТЫ И СЕРТИФИКАТЫ\К ГРАМОТЕ !\орнамент один.png">
            <a:extLst>
              <a:ext uri="{FF2B5EF4-FFF2-40B4-BE49-F238E27FC236}">
                <a16:creationId xmlns:a16="http://schemas.microsoft.com/office/drawing/2014/main" id="{EA29E503-2A76-4541-E210-51171819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20000"/>
          </a:blip>
          <a:srcRect l="86741" b="32990"/>
          <a:stretch>
            <a:fillRect/>
          </a:stretch>
        </p:blipFill>
        <p:spPr bwMode="auto">
          <a:xfrm>
            <a:off x="10689050" y="42530"/>
            <a:ext cx="2071367" cy="7401872"/>
          </a:xfrm>
          <a:prstGeom prst="rect">
            <a:avLst/>
          </a:prstGeom>
          <a:noFill/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5DCA31E-5DAA-3FFF-028D-A8342C7D8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598726"/>
              </p:ext>
            </p:extLst>
          </p:nvPr>
        </p:nvGraphicFramePr>
        <p:xfrm>
          <a:off x="257577" y="252168"/>
          <a:ext cx="11758412" cy="648081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23958">
                  <a:extLst>
                    <a:ext uri="{9D8B030D-6E8A-4147-A177-3AD203B41FA5}">
                      <a16:colId xmlns:a16="http://schemas.microsoft.com/office/drawing/2014/main" val="891030854"/>
                    </a:ext>
                  </a:extLst>
                </a:gridCol>
                <a:gridCol w="7734454">
                  <a:extLst>
                    <a:ext uri="{9D8B030D-6E8A-4147-A177-3AD203B41FA5}">
                      <a16:colId xmlns:a16="http://schemas.microsoft.com/office/drawing/2014/main" val="425503511"/>
                    </a:ext>
                  </a:extLst>
                </a:gridCol>
              </a:tblGrid>
              <a:tr h="3100632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заңнамасында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белгіленген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негіздер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көрсетілетін қызметті алушының мемлекеттік көрсетілетін қызметті алу үшін ұсынған құжаттардың және (немесе) олардағы деректердің (мәліметтердің) анық еместігін анықтау;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2) көрсетілетін қызметті алушының мемлекеттік қызметті көрсету үшін қажетті ұсынған құжаттарының Қазақстан Республикасы Білім және ғылым министрінің 2018 жылғы 12 қазандағы № 546 бұйрығымен бекітілген (нормативтік құқықтық актілерді мемлекеттік тіркеу тізілімінде № 17553 тіркелген) Бастауыш, негізгі орта және жалпы орта білім берудің жалпы білім беретін оқу бағдарламаларын іске асыратын білім беру ұйымдарына оқуға қабылдаудың үлгілік қағидаларында белгіленген талаптарға сәйкес келмеуі;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сынып-жинақталымының шамадан тыс толуы.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82349116"/>
                  </a:ext>
                </a:extLst>
              </a:tr>
              <a:tr h="1884521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Мемлекеттік қызмет көрсетудің, оның ішінде электрондық нысанда көрсетілетін қызметтің ерекшеліктерін ескере отырып қойылатын өзге де талаптар 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топтамасын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күтудің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рұқсат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етілген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ұзақ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15 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жиырма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көрсетудің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ұзақ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мерзімі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15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минуттан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аспайды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ата-анасының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заңды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өкілдерінің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ЭЦҚ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болған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жағдайда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нысанда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алуға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мүмкіндігі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бар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көрсетудің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тәртібі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мәртебесі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ақпаратты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порталдың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сондай-ақ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қызметтер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мәселелері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жөніндегі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бірыңғай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байланыс-орталығы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бірыңғай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байланыс-орталығы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(1414), 8-800-080-7777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қашықтықтан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қолжетімділік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режимінде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мүмкіндігі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бар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Үшінші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тұлғалардың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шарттары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Порталдағы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кабинеттен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ақпарат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сұралатын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тұлғаның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келісімімен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үшінші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тұлғалардың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сұранысы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11249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10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1A855B-7280-20C0-9B87-77BA168A83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18759841">
            <a:off x="-384857" y="1124258"/>
            <a:ext cx="14355932" cy="5880148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AE798BF-34A8-06AC-DB8D-65489FA76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540184"/>
              </p:ext>
            </p:extLst>
          </p:nvPr>
        </p:nvGraphicFramePr>
        <p:xfrm>
          <a:off x="478971" y="144344"/>
          <a:ext cx="11234057" cy="658063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816865">
                  <a:extLst>
                    <a:ext uri="{9D8B030D-6E8A-4147-A177-3AD203B41FA5}">
                      <a16:colId xmlns:a16="http://schemas.microsoft.com/office/drawing/2014/main" val="151824614"/>
                    </a:ext>
                  </a:extLst>
                </a:gridCol>
                <a:gridCol w="7336396">
                  <a:extLst>
                    <a:ext uri="{9D8B030D-6E8A-4147-A177-3AD203B41FA5}">
                      <a16:colId xmlns:a16="http://schemas.microsoft.com/office/drawing/2014/main" val="2862455167"/>
                    </a:ext>
                  </a:extLst>
                </a:gridCol>
                <a:gridCol w="80796">
                  <a:extLst>
                    <a:ext uri="{9D8B030D-6E8A-4147-A177-3AD203B41FA5}">
                      <a16:colId xmlns:a16="http://schemas.microsoft.com/office/drawing/2014/main" val="3313342837"/>
                    </a:ext>
                  </a:extLst>
                </a:gridCol>
              </a:tblGrid>
              <a:tr h="48112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Перечень основных требований к оказанию государственной услуги: "Прием документов и зачисление в организации образования независимо от ведомственной подчиненности для обучения по общеобразовательным программам начального, основного среднего, общего среднего образования"</a:t>
                      </a:r>
                      <a:r>
                        <a:rPr lang="ru-KZ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endParaRPr lang="ru-KZ" sz="1200" b="1" kern="12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831387"/>
                  </a:ext>
                </a:extLst>
              </a:tr>
              <a:tr h="24588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Наименование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услугодателя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indent="12700" algn="l">
                        <a:tabLst/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КГУ «ОШ 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16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»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отдела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образования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г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.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Сарани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управления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образования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Карагандинской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области</a:t>
                      </a:r>
                      <a:endParaRPr lang="ru-KZ" sz="1400" dirty="0">
                        <a:solidFill>
                          <a:schemeClr val="tx1"/>
                        </a:solidFill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4207596"/>
                  </a:ext>
                </a:extLst>
              </a:tr>
              <a:tr h="75044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Способы предоставления государственной услуги (каналы доступа)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веб-портал "электронного правительства"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egov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kz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(далее – портал);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услугодателя.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7960821"/>
                  </a:ext>
                </a:extLst>
              </a:tr>
              <a:tr h="122091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Срок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оказания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государственной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услуги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момента сдачи пакета документов услугодателю, а также при обращении через портал – один рабочий день. Для зачисления в организацию образования начального, основного среднего, общего среднего образования на очную и вечернюю форму обучения – не позднее 20 августа календарного года. Для 1 классов до 1 августа календарного года, для 10-х классов до 15 августа календарного года.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9261607"/>
                  </a:ext>
                </a:extLst>
              </a:tr>
              <a:tr h="24588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Форма оказания оказания государственной услуги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Электронная (частично автоматизированная) /бумажная 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3195944"/>
                  </a:ext>
                </a:extLst>
              </a:tr>
              <a:tr h="170842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Результат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оказания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государственной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услуги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 обращении через портал: в личный кабинет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приходит уведомление о принятии и зачислении в организацию среднего образования с 1 сентября текущего года, при подачи неполного пакета документов – о мотивированном отказе с указанием причины отказа.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Услугодатель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уведомлении указывает о зачислении с 1 сентября текущего года первым троим подавшим заявление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из территории обслуживания, затем - о зачислении с 1 сентября текущего года 1 (одному) претенденту не из территории обслуживания, из числа тех, кто зарегистрировался первым. При обращении через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бумажно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– выдача уведомления о приеме и зачислении в организацию среднего образования с 1 сентября текущего года, при подаче неполного пакета документов - о мотивированном отказе с указанием причины отказа.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1148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7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B868CA-59EE-19CE-5AE5-629DC5CB14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143729" y="-583133"/>
            <a:ext cx="15043355" cy="8363495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B646707-25B4-E643-001E-0856D88D4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525380"/>
              </p:ext>
            </p:extLst>
          </p:nvPr>
        </p:nvGraphicFramePr>
        <p:xfrm>
          <a:off x="688141" y="1189748"/>
          <a:ext cx="11135031" cy="481773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810624">
                  <a:extLst>
                    <a:ext uri="{9D8B030D-6E8A-4147-A177-3AD203B41FA5}">
                      <a16:colId xmlns:a16="http://schemas.microsoft.com/office/drawing/2014/main" val="4194394297"/>
                    </a:ext>
                  </a:extLst>
                </a:gridCol>
                <a:gridCol w="7324407">
                  <a:extLst>
                    <a:ext uri="{9D8B030D-6E8A-4147-A177-3AD203B41FA5}">
                      <a16:colId xmlns:a16="http://schemas.microsoft.com/office/drawing/2014/main" val="3268016326"/>
                    </a:ext>
                  </a:extLst>
                </a:gridCol>
              </a:tblGrid>
              <a:tr h="79449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Размер оплаты, взимаемой с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при оказании государственной услуги, и способы ее взимания в случаях, предусмотренных законодательством Республики Казахстан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Бесплатно</a:t>
                      </a:r>
                      <a:r>
                        <a:rPr lang="ru-KZ" sz="1400" dirty="0">
                          <a:effectLst/>
                        </a:rPr>
                        <a:t> 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extLst>
                  <a:ext uri="{0D108BD9-81ED-4DB2-BD59-A6C34878D82A}">
                    <a16:rowId xmlns:a16="http://schemas.microsoft.com/office/drawing/2014/main" val="1881134924"/>
                  </a:ext>
                </a:extLst>
              </a:tr>
              <a:tr h="2555458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График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работы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1)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услугодателя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- с понедельника по пятницу, в соответствии с установленным графиком работы с 9.00 до 18.30 часов, за исключением выходных и праздничных дней, согласно Трудовому кодексу Республики Казахстан (далее – Кодекс) с перерывом на обед с 13.00 часов до 14.30 часов.</a:t>
                      </a:r>
                      <a:endParaRPr lang="ru-KZ" sz="18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2) портала – круглосуточно, за исключением технических перерывов в связи с проведением ремонтных работ (при обращении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услугополучателя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после окончания рабочего времени, в выходные и праздничные дни согласно Кодексу, прием заявлений и выдача результатов оказания государственной услуги осуществляется следующим рабочим днем).</a:t>
                      </a:r>
                      <a:endParaRPr lang="ru-KZ" sz="18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Адреса мест оказания государственной услуги размещены на:</a:t>
                      </a:r>
                      <a:endParaRPr lang="ru-KZ" sz="18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1) интернет-ресурсе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услугодателя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;</a:t>
                      </a:r>
                      <a:endParaRPr lang="ru-KZ" sz="18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2) портале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www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egov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kz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ru-KZ" sz="1600" dirty="0">
                          <a:effectLst/>
                          <a:latin typeface="Times" pitchFamily="2" charset="0"/>
                        </a:rPr>
                        <a:t> </a:t>
                      </a:r>
                      <a:endParaRPr lang="ru-KZ" sz="105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39538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68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998D164-4E6D-AD61-E060-832D89D3D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089452"/>
              </p:ext>
            </p:extLst>
          </p:nvPr>
        </p:nvGraphicFramePr>
        <p:xfrm>
          <a:off x="388536" y="195135"/>
          <a:ext cx="11414927" cy="646772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23552">
                  <a:extLst>
                    <a:ext uri="{9D8B030D-6E8A-4147-A177-3AD203B41FA5}">
                      <a16:colId xmlns:a16="http://schemas.microsoft.com/office/drawing/2014/main" val="3981482793"/>
                    </a:ext>
                  </a:extLst>
                </a:gridCol>
                <a:gridCol w="9291375">
                  <a:extLst>
                    <a:ext uri="{9D8B030D-6E8A-4147-A177-3AD203B41FA5}">
                      <a16:colId xmlns:a16="http://schemas.microsoft.com/office/drawing/2014/main" val="1463298216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Перечень документов и сведений,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истребуемых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у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для оказания государственной услуги</a:t>
                      </a:r>
                      <a:endParaRPr lang="ru-KZ" sz="1400" b="1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5" marR="3915" marT="3915" marB="391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на портал: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заявление родителей или иных законных представителей согласно форме приложения 1;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2) медицинские справки формы № 065/у о состоянии здоровья, утвержденной приказом исполняющего обязанности Министра здравоохранения Республики Казахстан от 30 октября 2020 года ҚР ДСМ-175/2020 "Об утверждении форм учетной документации в области здравоохранения, а также инструкций по их заполнению" (зарегистрирован в Реестре государственной регистрации нормативных правовых актов под № 21579), формы № 026/у-3, утвержденной приказом Министра здравоохранения Республики Казахстан от 24 июня 2003 года № 469 "Об утверждении Инструкции по заполнению и ведению учетной формы 026/у-3 "Паспорта здоровья ребенка" (зарегистрирован в Реестре государственной регистрации нормативных правовых актов под № 2423);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цифровая фотография ребенка размером 3х4 см. - к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услугодателю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бумажно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):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заявление родителей или иных законных представителей согласно форме приложения 1;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документ, удостоверяющий личность (оригинал требуется для идентификации, который возвращается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услугополучателю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медицинская справка о состоянии здоровья (форма № 065/у, утвержденная приказом исполняющего обязанности Министра здравоохранения Республики Казахстан от 30 октября 2020 года ҚР ДСМ-175/2020 "Об утверждении форм учетной документации в области здравоохранения, а также инструкций по их заполнению" (зарегистрирован в Реестре государственной регистрации нормативных правовых актов под № 21579), и форма № 026/у-3, утвержденная приказом Министра здравоохранения Республики Казахстан от 24 июня 2003 года № 469 "Об утверждении Инструкции по заполнению и ведению учетной формы 026/у-3 "Паспорта здоровья ребенка" (зарегистрирован в Реестре государственной регистрации нормативных правовых актов под № 2423);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4) фотографии ребенка размером 3х4 см в количестве 2 штук. В случаях осуществления ограничительных мероприятий соответствующими государственными органами, введения чрезвычайного положения, возникновения чрезвычайных ситуаций социального, природного и техногенного характера на определенной территории медицинские справки формы № 065/у и 026/у-3,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услугополучателями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данной территории предоставляются непосредственно в организации образования по мере снятия ограничительных мероприятий, прекращения действия чрезвычайного положения.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02499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01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ГРАМОТЫ И СЕРТИФИКАТЫ\К ГРАМОТЕ !\орнамент один.png">
            <a:extLst>
              <a:ext uri="{FF2B5EF4-FFF2-40B4-BE49-F238E27FC236}">
                <a16:creationId xmlns:a16="http://schemas.microsoft.com/office/drawing/2014/main" id="{EA29E503-2A76-4541-E210-51171819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20000"/>
          </a:blip>
          <a:srcRect l="86741" b="32990"/>
          <a:stretch>
            <a:fillRect/>
          </a:stretch>
        </p:blipFill>
        <p:spPr bwMode="auto">
          <a:xfrm>
            <a:off x="10689050" y="42530"/>
            <a:ext cx="2071367" cy="7401872"/>
          </a:xfrm>
          <a:prstGeom prst="rect">
            <a:avLst/>
          </a:prstGeom>
          <a:noFill/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6B112F8-A728-CD5B-06F0-18209529D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910261"/>
              </p:ext>
            </p:extLst>
          </p:nvPr>
        </p:nvGraphicFramePr>
        <p:xfrm>
          <a:off x="280545" y="269212"/>
          <a:ext cx="11630910" cy="637559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80327">
                  <a:extLst>
                    <a:ext uri="{9D8B030D-6E8A-4147-A177-3AD203B41FA5}">
                      <a16:colId xmlns:a16="http://schemas.microsoft.com/office/drawing/2014/main" val="4290232584"/>
                    </a:ext>
                  </a:extLst>
                </a:gridCol>
                <a:gridCol w="7650583">
                  <a:extLst>
                    <a:ext uri="{9D8B030D-6E8A-4147-A177-3AD203B41FA5}">
                      <a16:colId xmlns:a16="http://schemas.microsoft.com/office/drawing/2014/main" val="2214970346"/>
                    </a:ext>
                  </a:extLst>
                </a:gridCol>
              </a:tblGrid>
              <a:tr h="3562167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Основания для отказа в оказании государственной услуги, установленные законодательством Республики Казахстан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установление недостоверности документов, представленных услугополучателем для получения государственной услуги, и (или) данных (сведений), содержащихся в них;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2) несоответствие представленных документов услугополучателя, необходимых для оказания государственной услуги, требованиям, установленным Типовыми правилами приема на обучение в организации образования, реализующие общеобразовательные учебные программы начального, основного среднего и общего среднего образования, утвержденными приказом Министра образования и науки Республики Казахстан от 12 октября 2018 года № 546 (зарегистрирован в Реестре государственной регистрации нормативных правовых актов под № 17553);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переполненность класс-комплектов.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8840241"/>
                  </a:ext>
                </a:extLst>
              </a:tr>
              <a:tr h="2368987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Иные требования с учетом особенностей оказания государственной услуги, в том числе оказываемой в электронной форме 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максимально допустимое время ожидания для сдачи пакета документов – 15 минут;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максимально допустимое время обслуживания – 15 минут.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имеет возможность получения государственной услуги в электронной форме через портал при условии наличия ЭЦП родителей (законных представителей).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имеет возможность получения информации о порядке и статусе оказания государственной услуги в режиме удаленного доступа посредством "личного кабинета" портала, справочных служб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а также Единого контакт-центра "1414", 8-800-080-7777. Условия получения услуги третьими лицами: Электронный запрос третьих лиц, при условии согласия лица, в отношении которого запрашиваются сведения, предоставленного из "личного кабинета" на портале.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60422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56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BF70E6-C9AF-B390-0458-3D721CC0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709" y="166194"/>
            <a:ext cx="3634654" cy="36132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3E1BD-BFF0-DEBB-5DA7-E63932F3B136}"/>
              </a:ext>
            </a:extLst>
          </p:cNvPr>
          <p:cNvSpPr txBox="1"/>
          <p:nvPr/>
        </p:nvSpPr>
        <p:spPr>
          <a:xfrm>
            <a:off x="1127699" y="1162611"/>
            <a:ext cx="7394825" cy="3038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Бастауыш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орта,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жалпы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орта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берудің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жалпы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беретін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бағдарламалары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оқыту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ведомстволық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бағыныстылығына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қарамастан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беру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ұйымдарына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құжаттарды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қабылдау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оқуға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қабылдау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қызмет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көрсетуге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қойылатын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талаптардың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тізбесі</a:t>
            </a:r>
            <a:r>
              <a:rPr lang="ru-KZ" sz="2400" dirty="0">
                <a:effectLst/>
              </a:rPr>
              <a:t> 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BEACA-0AA8-AD20-85CB-24E62FEF5E64}"/>
              </a:ext>
            </a:extLst>
          </p:cNvPr>
          <p:cNvSpPr txBox="1"/>
          <p:nvPr/>
        </p:nvSpPr>
        <p:spPr>
          <a:xfrm>
            <a:off x="1163781" y="4201200"/>
            <a:ext cx="9864438" cy="788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Мемлекеттік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қызмет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көрсету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қағидалары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Қазақстан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Республикасы</a:t>
            </a:r>
            <a:b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</a:b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Білім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және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ғылым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министрінің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2020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жылғы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24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сәуірдегі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№ 158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бұйрықпен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бекітілді</a:t>
            </a:r>
            <a:endParaRPr lang="ru-KZ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04046-5943-FAFE-57F8-B1AB0225871F}"/>
              </a:ext>
            </a:extLst>
          </p:cNvPr>
          <p:cNvSpPr txBox="1"/>
          <p:nvPr/>
        </p:nvSpPr>
        <p:spPr>
          <a:xfrm>
            <a:off x="2521527" y="1783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800" b="1" kern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Қарағанды облысы білім басқармасының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800" b="1" kern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ЖББ №16 коммуналдық мемлекеттік мекемесі</a:t>
            </a:r>
            <a:endParaRPr lang="ru-RU" sz="1800" b="1" kern="1200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820808-92A2-DE67-2884-552C81E7D9E1}"/>
              </a:ext>
            </a:extLst>
          </p:cNvPr>
          <p:cNvSpPr txBox="1"/>
          <p:nvPr/>
        </p:nvSpPr>
        <p:spPr>
          <a:xfrm>
            <a:off x="3046326" y="5636430"/>
            <a:ext cx="60993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k-KZ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Қарағанды облысы білім басқармасының ЖББ №16</a:t>
            </a:r>
            <a:endParaRPr lang="ru-RU" sz="1800" b="1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0"/>
              </a:spcBef>
              <a:defRPr/>
            </a:pP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Космическая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11 )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kk-KZ" sz="1800" b="1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 телефоны  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(72137) 5-50-27</a:t>
            </a:r>
            <a:endParaRPr lang="ru-K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1A855B-7280-20C0-9B87-77BA168A83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18759841">
            <a:off x="-384857" y="1124258"/>
            <a:ext cx="14355932" cy="5880148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A860EB1-6817-C197-68A7-DA0249DCE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643272"/>
              </p:ext>
            </p:extLst>
          </p:nvPr>
        </p:nvGraphicFramePr>
        <p:xfrm>
          <a:off x="173932" y="433179"/>
          <a:ext cx="11844136" cy="599164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484788">
                  <a:extLst>
                    <a:ext uri="{9D8B030D-6E8A-4147-A177-3AD203B41FA5}">
                      <a16:colId xmlns:a16="http://schemas.microsoft.com/office/drawing/2014/main" val="2144168456"/>
                    </a:ext>
                  </a:extLst>
                </a:gridCol>
                <a:gridCol w="8359348">
                  <a:extLst>
                    <a:ext uri="{9D8B030D-6E8A-4147-A177-3AD203B41FA5}">
                      <a16:colId xmlns:a16="http://schemas.microsoft.com/office/drawing/2014/main" val="326232062"/>
                    </a:ext>
                  </a:extLst>
                </a:gridCol>
              </a:tblGrid>
              <a:tr h="535991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 қызметті берушінің атауы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Қарағанды облысы білім басқармасының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ЖББ №16 коммуналдық мемлекеттік мекемесі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95101880"/>
                  </a:ext>
                </a:extLst>
              </a:tr>
              <a:tr h="79646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қызметті ұсыну тәсілдері (қолжеткізуарналары)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egov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kz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"электрондық үкімет" веб-порталы (бұдан әрі – портал)арқылы;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көрсетілетін қызметті беруші арқылы жүзеге асырылады.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36021934"/>
                  </a:ext>
                </a:extLst>
              </a:tr>
              <a:tr h="160069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мерзімі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 қызметті берушіге құжаттар топтамасын тапсырған сәттен бастап, сондай-ақ портал арқылы жүгінген кезде - бір жұмыс күні.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Бастауыш, негізгі орта, жалпы орта білім беру ұйымдарына оқудың күндізгі және кешкі нысанына қабылдау үшін – күнтізбелік жылдың 20 тамыздан кешіктірмей. .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сынып үшін күнтізбелік жылдың 1 тамызына дейін, 10 сынып үшін күнтізбелік жылдың 15 тамызына дейін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78080454"/>
                  </a:ext>
                </a:extLst>
              </a:tr>
              <a:tr h="535991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 көрсетудің нысаны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 (ішінара автоматтандырылған) / қағаз түрінде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75407829"/>
                  </a:ext>
                </a:extLst>
              </a:tr>
              <a:tr h="186176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нәтижесі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жүгінген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кабинетіне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ағымдағы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жылдың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қыркүйегінен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ұйымына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оқуға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хабарлама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алады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емес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ұсынған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себебін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отырып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дәлелді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хабарлама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келеді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-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берушіге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барысында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ағымдағы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жылғы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қыркүйектен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өз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аумағынан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берген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алушыға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кейін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аумақтан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алдыңғы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тіркелгендер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қатарынан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үміткерге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ағымдағы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жылғы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қыркүйектен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қабылданғаны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хабарлама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жолдайды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жүгінген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қағаз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жүзінде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-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ағымдағы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жылдың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қыркүйегінен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ұйымына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қабылдағаны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оқуға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қабылданғаны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емес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кезінде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тартудың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себебін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отырып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дәлелді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хабарлама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беріледі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33414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7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B868CA-59EE-19CE-5AE5-629DC5CB14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43435" y="-1"/>
            <a:ext cx="12335435" cy="6858001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A9B1004-91B2-4D20-87A4-72136CD57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811376"/>
              </p:ext>
            </p:extLst>
          </p:nvPr>
        </p:nvGraphicFramePr>
        <p:xfrm>
          <a:off x="269186" y="370108"/>
          <a:ext cx="11653627" cy="611778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88099">
                  <a:extLst>
                    <a:ext uri="{9D8B030D-6E8A-4147-A177-3AD203B41FA5}">
                      <a16:colId xmlns:a16="http://schemas.microsoft.com/office/drawing/2014/main" val="4099336359"/>
                    </a:ext>
                  </a:extLst>
                </a:gridCol>
                <a:gridCol w="7665528">
                  <a:extLst>
                    <a:ext uri="{9D8B030D-6E8A-4147-A177-3AD203B41FA5}">
                      <a16:colId xmlns:a16="http://schemas.microsoft.com/office/drawing/2014/main" val="15345239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Көрсетілетін қызметті алушыдан алынатын төлем мөлшері 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 Республикасының заңнамасында көзделген жағдайларда мемлекеттік қызмет көрсету кезінде мемлекеттік қызмет көрсету тәртібі және оны алу тәсілдері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Тегін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09772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 қызметті берушінің, Мемлекеттік корпорацияның және ақпарат объектілерінің жұмыс графигі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1)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Республикасының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Еңбек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кодексіне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бұдан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әрі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Кодекс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демалыс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мереке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күндерін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қоспағанда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дүйсенбіден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бастап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жұманы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алғанда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13.00-ден 14.30-ға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дейінгі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түскі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үзіліспен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белгіленген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кестесіне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9.00-ден 18.30-ға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дейін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2)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жөндеу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жұмыстарын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жүргізуге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байланысты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техникалық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үзілістерді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қоспағанда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тәулік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бойы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аяқталғаннан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кейін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Кодекске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демалыс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мереке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күндері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жүгінген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өтініштерді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қабылдау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нәтижелерін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келесі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күні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жүзеге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асырылады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K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орындарының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мекенжайлары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K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берушінің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интернет-ресурсында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egov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kz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порталында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орналасқан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8667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28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ГРАМОТЫ И СЕРТИФИКАТЫ\К ГРАМОТЕ !\орнамент один.png">
            <a:extLst>
              <a:ext uri="{FF2B5EF4-FFF2-40B4-BE49-F238E27FC236}">
                <a16:creationId xmlns:a16="http://schemas.microsoft.com/office/drawing/2014/main" id="{EA29E503-2A76-4541-E210-51171819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20000"/>
          </a:blip>
          <a:srcRect l="86741" b="32990"/>
          <a:stretch>
            <a:fillRect/>
          </a:stretch>
        </p:blipFill>
        <p:spPr bwMode="auto">
          <a:xfrm>
            <a:off x="10689050" y="42530"/>
            <a:ext cx="2071367" cy="7401872"/>
          </a:xfrm>
          <a:prstGeom prst="rect">
            <a:avLst/>
          </a:prstGeom>
          <a:noFill/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BE415E8-651B-F264-DF19-5AACC019A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784816"/>
              </p:ext>
            </p:extLst>
          </p:nvPr>
        </p:nvGraphicFramePr>
        <p:xfrm>
          <a:off x="390658" y="89677"/>
          <a:ext cx="11410683" cy="672579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27539">
                  <a:extLst>
                    <a:ext uri="{9D8B030D-6E8A-4147-A177-3AD203B41FA5}">
                      <a16:colId xmlns:a16="http://schemas.microsoft.com/office/drawing/2014/main" val="2237100722"/>
                    </a:ext>
                  </a:extLst>
                </a:gridCol>
                <a:gridCol w="9483144">
                  <a:extLst>
                    <a:ext uri="{9D8B030D-6E8A-4147-A177-3AD203B41FA5}">
                      <a16:colId xmlns:a16="http://schemas.microsoft.com/office/drawing/2014/main" val="3445556297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 көрсету үшін көрсетілетін қызметті алушыдан талап етілетін құжаттар мен мәліметтердің тізбесі</a:t>
                      </a:r>
                      <a:endParaRPr lang="ru-KZ" sz="1000" b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" marR="3616" marT="3616" marB="361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порталға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KZ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ата-аналардың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заңды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өкілдердің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1-қосымшасының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нысанына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2) "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саласындағы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есепке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құжаттамасының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нысандарын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сондай-ақ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оларды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толтыру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жөніндегі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нұсқаулықтарды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бекіту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министрінің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міндетін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атқарушының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2020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жылғы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30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қазандағы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ҚР ДСМ-175/2020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бұйрығымен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Нормативтік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құқықтық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актілерді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тізілімінде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21579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болып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тіркелген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бекітілген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065/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нысанды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Республикасының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министрінің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міндетін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атқарушының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2003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жылғы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24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маусымдағы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469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бұйрығымен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бекітілген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026/у-3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Нормативтік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құқықтық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актілерді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тізілімінде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2423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болып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тіркелген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KZ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баланың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3х4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өлшеміндегі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цифрлық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фотосуретi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берушіге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KZ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ата-аналардың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заңды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өкілдердің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1-қосымшасының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нысанына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басын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растайтын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құжаттың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түпнұсқасы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түпнұсқасы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сәйкестендіру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алушыға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қайтарылады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KZ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3)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("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саласындағы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есепке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құжаттамасының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нысандарын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сондай-ақ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оларды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толтыру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жөніндегі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нұсқаулықтарды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бекіту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министрінің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міндетін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атқарушының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2020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жылғы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30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қазандағы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ҚР ДСМ-175/2020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бұйрығымен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Нормативтік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құқықтық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актілерді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тізілімінде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21579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болып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тіркелген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бекітілген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065/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денсаулығы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026/у-3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есеп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нысанын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толтыру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жүргізу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жөніндегі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Нұсқаулықты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бекіту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Республикасының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министрінің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2003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жылғы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24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маусымдағы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469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бұйрығымен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Нормативтік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құқықтық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актілерді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тізілімінде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2423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болып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тіркелген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бекітілген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026/у-3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4)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баланың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данада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3х4 см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өлшеміндегі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фотосурет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басын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куәландыратын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баланың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туу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куәлігі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мекенжай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анықтамасы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мәліметтерді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тиісті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ақпараттық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жүйелерден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үкімет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шлюзі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алады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Тиісті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органдар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шектеу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іс-шараларын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жүзеге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асырған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төтенше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енгізілген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белгілі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аумақта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табиғи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техногендік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сипаттағы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төтенше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жағдайлар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туындаған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жағдайларда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065/у и 026/у-3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нысандағы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медициналық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анықтамаларды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алушылар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осы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аумақта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шектеу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іс-шараларын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алып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тастауға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төтенше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жағдайдың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қолданысын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тоқтатуға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қарай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тікелей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ұйымдарына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ұсынады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64645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6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4680</TotalTime>
  <Words>2253</Words>
  <Application>Microsoft Macintosh PowerPoint</Application>
  <PresentationFormat>Широкоэкранный</PresentationFormat>
  <Paragraphs>95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Diana Kenzhetayeva</cp:lastModifiedBy>
  <cp:revision>11</cp:revision>
  <dcterms:created xsi:type="dcterms:W3CDTF">2023-02-12T09:15:40Z</dcterms:created>
  <dcterms:modified xsi:type="dcterms:W3CDTF">2024-02-26T11:24:17Z</dcterms:modified>
</cp:coreProperties>
</file>