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65" r:id="rId3"/>
    <p:sldId id="263" r:id="rId4"/>
    <p:sldId id="271" r:id="rId5"/>
    <p:sldId id="256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66"/>
    <p:restoredTop sz="95814"/>
  </p:normalViewPr>
  <p:slideViewPr>
    <p:cSldViewPr snapToGrid="0" snapToObjects="1">
      <p:cViewPr varScale="1">
        <p:scale>
          <a:sx n="106" d="100"/>
          <a:sy n="106" d="100"/>
        </p:scale>
        <p:origin x="19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9797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3941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5583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86553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0959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5121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83236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24115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8600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6309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01718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029B97C-09E0-3EDC-6BA7-1CB3C095AE4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7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BF70E6-C9AF-B390-0458-3D721CC01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709" y="166194"/>
            <a:ext cx="3634654" cy="361329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D3E1BD-BFF0-DEBB-5DA7-E63932F3B136}"/>
              </a:ext>
            </a:extLst>
          </p:cNvPr>
          <p:cNvSpPr txBox="1"/>
          <p:nvPr/>
        </p:nvSpPr>
        <p:spPr>
          <a:xfrm>
            <a:off x="974691" y="1312196"/>
            <a:ext cx="7299098" cy="21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"Выдача дубликатов документов об основном среднем, общем среднем образовании"</a:t>
            </a:r>
            <a:r>
              <a:rPr lang="ru-KZ" sz="4000" dirty="0">
                <a:effectLst/>
              </a:rPr>
              <a:t> </a:t>
            </a:r>
            <a:endParaRPr lang="ru-KZ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9BEACA-0AA8-AD20-85CB-24E62FEF5E64}"/>
              </a:ext>
            </a:extLst>
          </p:cNvPr>
          <p:cNvSpPr txBox="1"/>
          <p:nvPr/>
        </p:nvSpPr>
        <p:spPr>
          <a:xfrm>
            <a:off x="1466144" y="4329886"/>
            <a:ext cx="9864438" cy="832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Правила оказания государственной услуги утверждены приказом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Министра образования и науки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Республики Казахстан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 28 января 2015 года № 39</a:t>
            </a:r>
            <a:r>
              <a:rPr lang="ru-KZ" dirty="0">
                <a:effectLst/>
              </a:rPr>
              <a:t> </a:t>
            </a:r>
            <a:endParaRPr lang="ru-K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04046-5943-FAFE-57F8-B1AB0225871F}"/>
              </a:ext>
            </a:extLst>
          </p:cNvPr>
          <p:cNvSpPr txBox="1"/>
          <p:nvPr/>
        </p:nvSpPr>
        <p:spPr>
          <a:xfrm>
            <a:off x="2521527" y="17835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 «ОШ №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Сарани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Карагандинской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KZ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DCC278-421B-BF9F-28C8-4B1D3D434577}"/>
              </a:ext>
            </a:extLst>
          </p:cNvPr>
          <p:cNvSpPr txBox="1"/>
          <p:nvPr/>
        </p:nvSpPr>
        <p:spPr>
          <a:xfrm>
            <a:off x="2521527" y="5479315"/>
            <a:ext cx="7403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бращатся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 уголки самообслуживания  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 «ОШ №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Сарани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Карагандинской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Космическая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11 )</a:t>
            </a:r>
          </a:p>
          <a:p>
            <a:pPr algn="ctr">
              <a:spcBef>
                <a:spcPct val="0"/>
              </a:spcBef>
              <a:defRPr/>
            </a:pP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справок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(72137) 5-50-27</a:t>
            </a:r>
            <a:endParaRPr lang="ru-K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0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ГРАМОТЫ И СЕРТИФИКАТЫ\К ГРАМОТЕ !\орнамент один.png">
            <a:extLst>
              <a:ext uri="{FF2B5EF4-FFF2-40B4-BE49-F238E27FC236}">
                <a16:creationId xmlns:a16="http://schemas.microsoft.com/office/drawing/2014/main" id="{EA29E503-2A76-4541-E210-51171819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alphaModFix amt="20000"/>
          </a:blip>
          <a:srcRect l="86741" b="32990"/>
          <a:stretch>
            <a:fillRect/>
          </a:stretch>
        </p:blipFill>
        <p:spPr bwMode="auto">
          <a:xfrm>
            <a:off x="10689050" y="42530"/>
            <a:ext cx="2071367" cy="7401872"/>
          </a:xfrm>
          <a:prstGeom prst="rect">
            <a:avLst/>
          </a:prstGeom>
          <a:noFill/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5DCA31E-5DAA-3FFF-028D-A8342C7D8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369229"/>
              </p:ext>
            </p:extLst>
          </p:nvPr>
        </p:nvGraphicFramePr>
        <p:xfrm>
          <a:off x="216794" y="613894"/>
          <a:ext cx="11758412" cy="563021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23958">
                  <a:extLst>
                    <a:ext uri="{9D8B030D-6E8A-4147-A177-3AD203B41FA5}">
                      <a16:colId xmlns:a16="http://schemas.microsoft.com/office/drawing/2014/main" val="891030854"/>
                    </a:ext>
                  </a:extLst>
                </a:gridCol>
                <a:gridCol w="7734454">
                  <a:extLst>
                    <a:ext uri="{9D8B030D-6E8A-4147-A177-3AD203B41FA5}">
                      <a16:colId xmlns:a16="http://schemas.microsoft.com/office/drawing/2014/main" val="425503511"/>
                    </a:ext>
                  </a:extLst>
                </a:gridCol>
              </a:tblGrid>
              <a:tr h="1396158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заңнамасында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белгіленген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көрсетуден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тарту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негіздер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құжаттардың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топтамасын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толық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ұсынбаған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қолданылу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мерзімі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өтіп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кеткен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ұсынған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корпорацияның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негізгі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орта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орта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ұйымның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қызметкері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өтінішті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қабылдаудан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тартады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Қағидалардың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4-қосымшасына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нысан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қабылдаудан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тарту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қолхат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береді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82349116"/>
                  </a:ext>
                </a:extLst>
              </a:tr>
              <a:tr h="1884521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Мемлекеттік қызмет көрсетудің, оның ішінде электрондық нысанда көрсетілетін қызметтің ерекшеліктерін ескере отырып қойылатын өзге де талаптар 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Өз-өзіне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өздігінен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қозғалу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бағдар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жасау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қабілетін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мүмкіндігін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толық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жартылай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жоғалтқан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алушылардан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1414, 8 800 080 7777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бірыңғай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орталығы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жүгіну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кезінде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қажетті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қабылдауды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тұратын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жеріне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бара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отырып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корпорацияның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қызметкері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жүргізеді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цифрлық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қолтаңба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болған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түрде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алуға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мүмкіндігі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тәртібі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мәртебесі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ақпаратты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1414, 8 800 080 7777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бірыңғай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орталығы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алады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берушінің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ақпараттық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қызметтерінің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телефондары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Министрліктің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www.edu.gov.kz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бірыңғай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орталығының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www.egov.kz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интернет-ресурстарында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орналастырылған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Цифрлық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сервисі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мобильді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қосымшада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авторландырылған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пайдаланушылар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қолжетімді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Цифрлық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пайдалану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электрондық-цифрлық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қолтаңбаны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парольді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пайдалана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отырып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мобильді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қосымшада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авторландырудан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өту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әрі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цифрлық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бөліміне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өтіп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қажетті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таңдау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қажет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11249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102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1A855B-7280-20C0-9B87-77BA168A83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18759841">
            <a:off x="-384857" y="1124258"/>
            <a:ext cx="14355932" cy="5880148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AE798BF-34A8-06AC-DB8D-65489FA76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500262"/>
              </p:ext>
            </p:extLst>
          </p:nvPr>
        </p:nvGraphicFramePr>
        <p:xfrm>
          <a:off x="478971" y="144344"/>
          <a:ext cx="11234057" cy="64175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816865">
                  <a:extLst>
                    <a:ext uri="{9D8B030D-6E8A-4147-A177-3AD203B41FA5}">
                      <a16:colId xmlns:a16="http://schemas.microsoft.com/office/drawing/2014/main" val="151824614"/>
                    </a:ext>
                  </a:extLst>
                </a:gridCol>
                <a:gridCol w="7336396">
                  <a:extLst>
                    <a:ext uri="{9D8B030D-6E8A-4147-A177-3AD203B41FA5}">
                      <a16:colId xmlns:a16="http://schemas.microsoft.com/office/drawing/2014/main" val="2862455167"/>
                    </a:ext>
                  </a:extLst>
                </a:gridCol>
                <a:gridCol w="80796">
                  <a:extLst>
                    <a:ext uri="{9D8B030D-6E8A-4147-A177-3AD203B41FA5}">
                      <a16:colId xmlns:a16="http://schemas.microsoft.com/office/drawing/2014/main" val="3313342837"/>
                    </a:ext>
                  </a:extLst>
                </a:gridCol>
              </a:tblGrid>
              <a:tr h="48112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Перечень основных требований к оказанию государственной услуги: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"Выдача дубликатов документов об основном среднем, общем среднем образовании"</a:t>
                      </a:r>
                      <a:r>
                        <a:rPr lang="ru-KZ" sz="2000" dirty="0">
                          <a:effectLst/>
                        </a:rPr>
                        <a:t> </a:t>
                      </a:r>
                      <a:endParaRPr lang="ru-KZ" sz="1200" b="1" kern="12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831387"/>
                  </a:ext>
                </a:extLst>
              </a:tr>
              <a:tr h="24588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Наименование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услугодателя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indent="12700" algn="l">
                        <a:tabLst/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КГУ «ОШ 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16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»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отдела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образования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г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.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Сарани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управления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образования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Карагандинской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области</a:t>
                      </a:r>
                      <a:endParaRPr lang="ru-KZ" sz="1400" dirty="0">
                        <a:solidFill>
                          <a:schemeClr val="tx1"/>
                        </a:solidFill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4207596"/>
                  </a:ext>
                </a:extLst>
              </a:tr>
              <a:tr h="75044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Способы предоставления государственной услуги (каналы доступа)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 заявления и выдача результата оказания государственной услуги осуществляются через: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канцелярию организации основного среднего и общего среднего образования;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Некоммерческое акционерное общество "Государственная корпорация "Правительство для граждан" (далее - Государственная корпорация);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веб-портал "электронного правительства"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www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egov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kz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(далее – портал).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67960821"/>
                  </a:ext>
                </a:extLst>
              </a:tr>
              <a:tr h="122091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Срок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оказания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государственной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услуги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1) с момента сдачи услугополучателем документов в Государственную корпорацию или организацию основного среднего и общего среднего образования или на портал – 15 рабочих дней. 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максимально допустимое время ожидания для сдачи документов Государственной корпорации – 15 минут;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максимально допустимое время обслуживания в Государственной корпорации – 15 минут.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9261607"/>
                  </a:ext>
                </a:extLst>
              </a:tr>
              <a:tr h="24588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Форма оказания оказания государственной услуги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Электронная (частично автоматизированная) и (или) бумажная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3195944"/>
                  </a:ext>
                </a:extLst>
              </a:tr>
              <a:tr h="1708426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Результат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оказания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государственной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услуги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Дубликат документов об основном среднем, общем среднем образовании либо мотивированный ответ об отказе. 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предоставления результата оказания государственной услуги: бумажная.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Государственной корпорации выдача готовых документов осуществляется при предъявлении документа, удостоверяющего личность (либо его представителя по нотариально заверенной доверенности).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 обращении через портал результат оказания государственной услуги получают по адресу указанному в запросе.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корпорация обеспечивает хранение документов, в течение 1 (одного) месяца, после чего передает их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услугодателю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дальнейшего хранения.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 обращении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 истечении 1 (одного) месяца, по запросу Государственной корпорации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услугодатель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течение 1 (одного) рабочего дня направляет готовые документы в Государственную корпорацию для выдачи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услугополучателю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1148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7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B868CA-59EE-19CE-5AE5-629DC5CB149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1143729" y="-583133"/>
            <a:ext cx="15043355" cy="8363495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B646707-25B4-E643-001E-0856D88D4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25690"/>
              </p:ext>
            </p:extLst>
          </p:nvPr>
        </p:nvGraphicFramePr>
        <p:xfrm>
          <a:off x="688141" y="1189748"/>
          <a:ext cx="11135031" cy="489894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810624">
                  <a:extLst>
                    <a:ext uri="{9D8B030D-6E8A-4147-A177-3AD203B41FA5}">
                      <a16:colId xmlns:a16="http://schemas.microsoft.com/office/drawing/2014/main" val="4194394297"/>
                    </a:ext>
                  </a:extLst>
                </a:gridCol>
                <a:gridCol w="7324407">
                  <a:extLst>
                    <a:ext uri="{9D8B030D-6E8A-4147-A177-3AD203B41FA5}">
                      <a16:colId xmlns:a16="http://schemas.microsoft.com/office/drawing/2014/main" val="3268016326"/>
                    </a:ext>
                  </a:extLst>
                </a:gridCol>
              </a:tblGrid>
              <a:tr h="794495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Размер оплаты, взимаемой с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при оказании государственной услуги, и способы ее взимания в случаях, предусмотренных законодательством Республики Казахстан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1" marR="6851" marT="6851" marB="6851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услуга оказывается на бесплатной основе физическим лицам.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81134924"/>
                  </a:ext>
                </a:extLst>
              </a:tr>
              <a:tr h="2555458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График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работы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1" marR="6851" marT="6851" marB="6851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канцелярии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услугодателя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с понедельника по пятницу включительно, с 9.00 до 18.30 часов, с перерывом на обед с 13.00 часов до 14.30 часов, кроме выходных и праздничных дней, согласно трудовому законодательству Республики Казахстан;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 заявления и выдача результата оказания государственной услуги осуществляется с 9.00 часов до 17.30 часов с перерывом на обед с 13.00 часов до 14.30 часов. Государственная услуга оказывается в порядке очереди, без предварительной записи и ускоренного обслуживания.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Государственной корпорации: с понедельника по субботу включительно в соответствии с установленным графиком работы с 9.00 до 20.00 часов без перерыва на обед, за исключением воскресенья и праздничных дней, согласно трудовому законодательству.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портала - круглосуточно, за исключением технических перерывов в связи с проведением ремонтных работ (при обращении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после окончания рабочего времени, в выходные и праздничные дни согласно Трудовому кодексу Республики Казахстан от 23 ноября 2015 года, прием заявлений и выдача результата оказания государственной услуги осуществляется следующим рабочим днем).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Адреса мест оказания государственной услуги размещены на: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интернет-ресурсе Министерства: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www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kz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интернет-ресурсе Государственной корпорации: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www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kz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портале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www.egov.kz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39538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68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998D164-4E6D-AD61-E060-832D89D3D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417390"/>
              </p:ext>
            </p:extLst>
          </p:nvPr>
        </p:nvGraphicFramePr>
        <p:xfrm>
          <a:off x="388536" y="195135"/>
          <a:ext cx="11414927" cy="625462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123552">
                  <a:extLst>
                    <a:ext uri="{9D8B030D-6E8A-4147-A177-3AD203B41FA5}">
                      <a16:colId xmlns:a16="http://schemas.microsoft.com/office/drawing/2014/main" val="3981482793"/>
                    </a:ext>
                  </a:extLst>
                </a:gridCol>
                <a:gridCol w="9291375">
                  <a:extLst>
                    <a:ext uri="{9D8B030D-6E8A-4147-A177-3AD203B41FA5}">
                      <a16:colId xmlns:a16="http://schemas.microsoft.com/office/drawing/2014/main" val="1463298216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Перечень документов и сведений,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истребуемых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у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услугополучателя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для оказания государственной услуги</a:t>
                      </a:r>
                      <a:endParaRPr lang="ru-KZ" sz="1400" b="1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5" marR="3915" marT="3915" marB="391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 обращении в канцелярию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услугодателя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или Государственную корпорацию:</a:t>
                      </a:r>
                      <a:endParaRPr lang="ru-K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заявление обучавшегося или родителя (законного представителя) несовершеннолетнего ребенка, утерявшего или испортившего документ, на имя руководителя организации основного среднего и общего среднего образования согласно приложению 1 к настоящим Правилам; </a:t>
                      </a:r>
                      <a:endParaRPr lang="ru-K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свидетельство о рождении или удостоверение личности (паспорт) обучавшегося и (или) электронный документ из сервиса цифровых документов (требуется для идентификации личности);</a:t>
                      </a:r>
                      <a:endParaRPr lang="ru-K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при изменении фамилии (имя, отчество (при его наличии) и (или) порче документа об образовании прилагается оригинал документа об образовании. </a:t>
                      </a:r>
                      <a:endParaRPr lang="ru-K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документах, удостоверяющих личность, работник Государственной корпорации получает из соответствующих государственных информационных систем через шлюз "электронного правительства" и направляет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услугодателю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Услугодатели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получают цифровые документы из сервиса цифровых документов через реализованную интеграцию при условии согласия владельца документа, предоставленного посредством зарегистрированного на веб-портале "электронного правительства" абонентского номера сотовой связи пользователя путем передачи одноразового пароля или путем отправления короткого текстового сообщения в качестве ответа на уведомление веб-портала "электронного правительства".</a:t>
                      </a:r>
                      <a:endParaRPr lang="ru-K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портал:</a:t>
                      </a:r>
                      <a:endParaRPr lang="ru-K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заявление в форме электронного документа на имя руководителя организации основного среднего и общего среднего образования согласно приложению 1 к настоящим Правилам, удостоверенного электронной цифровой подписью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услугополучателя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или удостоверенным одноразовым паролем, в случае регистрации и подключения абонентского номера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услугополучателя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предоставленного оператором сотовой связи, к учетной записи портала.</a:t>
                      </a:r>
                      <a:endParaRPr lang="ru-K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02499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018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ГРАМОТЫ И СЕРТИФИКАТЫ\К ГРАМОТЕ !\орнамент один.png">
            <a:extLst>
              <a:ext uri="{FF2B5EF4-FFF2-40B4-BE49-F238E27FC236}">
                <a16:creationId xmlns:a16="http://schemas.microsoft.com/office/drawing/2014/main" id="{EA29E503-2A76-4541-E210-51171819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alphaModFix amt="20000"/>
          </a:blip>
          <a:srcRect l="86741" b="32990"/>
          <a:stretch>
            <a:fillRect/>
          </a:stretch>
        </p:blipFill>
        <p:spPr bwMode="auto">
          <a:xfrm>
            <a:off x="10689050" y="42530"/>
            <a:ext cx="2071367" cy="7401872"/>
          </a:xfrm>
          <a:prstGeom prst="rect">
            <a:avLst/>
          </a:prstGeom>
          <a:noFill/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6B112F8-A728-CD5B-06F0-18209529D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000966"/>
              </p:ext>
            </p:extLst>
          </p:nvPr>
        </p:nvGraphicFramePr>
        <p:xfrm>
          <a:off x="280545" y="269212"/>
          <a:ext cx="11630910" cy="640710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377055">
                  <a:extLst>
                    <a:ext uri="{9D8B030D-6E8A-4147-A177-3AD203B41FA5}">
                      <a16:colId xmlns:a16="http://schemas.microsoft.com/office/drawing/2014/main" val="4290232584"/>
                    </a:ext>
                  </a:extLst>
                </a:gridCol>
                <a:gridCol w="8253855">
                  <a:extLst>
                    <a:ext uri="{9D8B030D-6E8A-4147-A177-3AD203B41FA5}">
                      <a16:colId xmlns:a16="http://schemas.microsoft.com/office/drawing/2014/main" val="2214970346"/>
                    </a:ext>
                  </a:extLst>
                </a:gridCol>
              </a:tblGrid>
              <a:tr h="1860377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Основания для отказа в оказании государственной услуги, установленные законодательством Республики Казахстан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случае представления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услугополучателем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неполного пакета документов и (или) документов с истекшим сроком действия, работник Государственной корпорации или организации основного среднего и общего среднего образования отказывает в приеме заявления и выдает расписку об отказе в приеме документов по форме, согласно приложению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настоящим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Правилам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8840241"/>
                  </a:ext>
                </a:extLst>
              </a:tr>
              <a:tr h="2368987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Иные требования с учетом особенностей оказания государственной услуги, в том числе оказываемой в электронной форме 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Услугополучателям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имеющим полную или частичную утрату способности или возможности осуществлять самообслуживание, самостоятельно передвигаться, ориентироваться, прием документов для оказания государственной услуги производится работником Государственной корпорации с выездом по месту их жительства при обращении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через Единый контакт-центр 1414, 8 800 080 7777.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Услуополучатель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имеет возможность получения государственной услуги в электронной форме через портал при условии наличия ЭЦП.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Информацию о порядке и статусе оказания государственной услуги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получает посредством Единого контакт-центра: 1414, 8 800 080 7777.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Контактные телефоны справочных служб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услугодателя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размещены на интернет-ресурсе Министерства: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www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kz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Единого контакт-центра: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www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egov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kz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Сервис цифровых документов доступен для пользователей, авторизованных в мобильном приложении.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использования цифрового документа необходимо пройти авторизацию в мобильном приложении с использованием электронно-цифровой подписи или одноразового пароля, далее перейти в раздел "Цифровые документы" и выбрать необходимый документ.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60422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567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BF70E6-C9AF-B390-0458-3D721CC01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709" y="166194"/>
            <a:ext cx="3634654" cy="361329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D3E1BD-BFF0-DEBB-5DA7-E63932F3B136}"/>
              </a:ext>
            </a:extLst>
          </p:cNvPr>
          <p:cNvSpPr txBox="1"/>
          <p:nvPr/>
        </p:nvSpPr>
        <p:spPr>
          <a:xfrm>
            <a:off x="1163780" y="1620917"/>
            <a:ext cx="7394825" cy="1539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Негізгі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орта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жалпы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орта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туралы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құжаттардың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телнұсқаларын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беру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мемлекеттік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қызмет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стандарты</a:t>
            </a:r>
            <a:endParaRPr lang="ru-KZ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9BEACA-0AA8-AD20-85CB-24E62FEF5E64}"/>
              </a:ext>
            </a:extLst>
          </p:cNvPr>
          <p:cNvSpPr txBox="1"/>
          <p:nvPr/>
        </p:nvSpPr>
        <p:spPr>
          <a:xfrm>
            <a:off x="1163780" y="4201200"/>
            <a:ext cx="10615135" cy="1140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Мемлекеттік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қызмет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көрсету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қағидалары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Қазақстан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Республикасы</a:t>
            </a:r>
            <a:b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</a:b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Білім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және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ғылым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министрінің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2015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жылғы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28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қаңтардағы</a:t>
            </a:r>
            <a:b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№ 39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бұйрықпен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бекітілді</a:t>
            </a:r>
            <a:endParaRPr lang="ru-KZ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" pitchFamily="2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04046-5943-FAFE-57F8-B1AB0225871F}"/>
              </a:ext>
            </a:extLst>
          </p:cNvPr>
          <p:cNvSpPr txBox="1"/>
          <p:nvPr/>
        </p:nvSpPr>
        <p:spPr>
          <a:xfrm>
            <a:off x="2521527" y="17835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800" b="1" kern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Қарағанды облысы білім басқармасының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800" b="1" kern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ЖББ №16 коммуналдық мемлекеттік мекемесі</a:t>
            </a:r>
            <a:endParaRPr lang="ru-RU" sz="1800" b="1" kern="1200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820808-92A2-DE67-2884-552C81E7D9E1}"/>
              </a:ext>
            </a:extLst>
          </p:cNvPr>
          <p:cNvSpPr txBox="1"/>
          <p:nvPr/>
        </p:nvSpPr>
        <p:spPr>
          <a:xfrm>
            <a:off x="3046326" y="5636430"/>
            <a:ext cx="60993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k-KZ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Қарағанды облысы білім басқармасының ЖББ №16</a:t>
            </a:r>
            <a:endParaRPr lang="ru-RU" sz="1800" b="1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0"/>
              </a:spcBef>
              <a:defRPr/>
            </a:pP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Космическая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11 )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kk-KZ" sz="1800" b="1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 телефоны  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(72137) 5-50-27</a:t>
            </a:r>
            <a:endParaRPr lang="ru-K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1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1A855B-7280-20C0-9B87-77BA168A83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18759841">
            <a:off x="-384857" y="1124258"/>
            <a:ext cx="14355932" cy="5880148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A860EB1-6817-C197-68A7-DA0249DCE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611094"/>
              </p:ext>
            </p:extLst>
          </p:nvPr>
        </p:nvGraphicFramePr>
        <p:xfrm>
          <a:off x="173932" y="218329"/>
          <a:ext cx="11844136" cy="642134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484788">
                  <a:extLst>
                    <a:ext uri="{9D8B030D-6E8A-4147-A177-3AD203B41FA5}">
                      <a16:colId xmlns:a16="http://schemas.microsoft.com/office/drawing/2014/main" val="2144168456"/>
                    </a:ext>
                  </a:extLst>
                </a:gridCol>
                <a:gridCol w="8359348">
                  <a:extLst>
                    <a:ext uri="{9D8B030D-6E8A-4147-A177-3AD203B41FA5}">
                      <a16:colId xmlns:a16="http://schemas.microsoft.com/office/drawing/2014/main" val="326232062"/>
                    </a:ext>
                  </a:extLst>
                </a:gridCol>
              </a:tblGrid>
              <a:tr h="535991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 қызметті берушінің атауы</a:t>
                      </a:r>
                      <a:endParaRPr lang="ru-KZ" sz="20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Қарағанды облысы білім басқармасының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ЖББ №16 коммуналдық мемлекеттік мекемесі</a:t>
                      </a:r>
                      <a:endParaRPr lang="ru-RU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95101880"/>
                  </a:ext>
                </a:extLst>
              </a:tr>
              <a:tr h="79646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 қызметті ұсыну тәсілдері (қолжеткізуарналары)</a:t>
                      </a:r>
                      <a:endParaRPr lang="ru-KZ" sz="20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Өтінішті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қабылдау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көрсетудің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нәтижесін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негізгі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орта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орта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ұйымдарының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кеңсесі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"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Азаматтарға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арналған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үкімет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корпорациясы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коммерциялық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емес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акционерлік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қоғамы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бұдан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әрі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корпорация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"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үкімет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"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www.egov.kz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веб-порталы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бұдан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әрі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жүзеге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асырылады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36021934"/>
                  </a:ext>
                </a:extLst>
              </a:tr>
              <a:tr h="100834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мерзімі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корпорацияға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негізгі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орта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орта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ұйымына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тапсырған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сәттен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бастап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15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күні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корпорацияда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күтудің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рұқсат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ұзақ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15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корпорацияда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көрсетудің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рұқсат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ұзақ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15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78080454"/>
                  </a:ext>
                </a:extLst>
              </a:tr>
              <a:tr h="535991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 қызмет көрсетудің нысаны</a:t>
                      </a:r>
                      <a:endParaRPr lang="ru-KZ" sz="20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ішінара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автоматтандырылған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қағаз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жүзінде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75407829"/>
                  </a:ext>
                </a:extLst>
              </a:tr>
              <a:tr h="1861765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нәтижесі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Негізгі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орта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орта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құжаттардың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телнұсқасы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көрсетуден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тарту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дәлелді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жауап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нәтижесін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нысаны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қағаз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түрінде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корпорацияда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дайын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жеке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басын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куәландыратын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нотариалды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куәландырылған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сенімхат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өкілінің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көрсеткен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кезде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жүзеге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асырылады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жүгінген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кезде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нәтижесін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сұрау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салуда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көрсетілген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корпорацияның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мекенжайы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алады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корпорация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 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ай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ішінде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сақтауды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қамтамасыз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етеді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кейін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оларды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алушыға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әрі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сақтауға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береді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 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ай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өткен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жүгінген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кезде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корпорацияның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сұрау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салуы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 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күні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ішінде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дайын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алушыға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корпорацияға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жібіреді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33414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71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B868CA-59EE-19CE-5AE5-629DC5CB149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143435" y="-1"/>
            <a:ext cx="12335435" cy="6858001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A9B1004-91B2-4D20-87A4-72136CD57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327346"/>
              </p:ext>
            </p:extLst>
          </p:nvPr>
        </p:nvGraphicFramePr>
        <p:xfrm>
          <a:off x="269186" y="370108"/>
          <a:ext cx="11653627" cy="621893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88099">
                  <a:extLst>
                    <a:ext uri="{9D8B030D-6E8A-4147-A177-3AD203B41FA5}">
                      <a16:colId xmlns:a16="http://schemas.microsoft.com/office/drawing/2014/main" val="4099336359"/>
                    </a:ext>
                  </a:extLst>
                </a:gridCol>
                <a:gridCol w="7665528">
                  <a:extLst>
                    <a:ext uri="{9D8B030D-6E8A-4147-A177-3AD203B41FA5}">
                      <a16:colId xmlns:a16="http://schemas.microsoft.com/office/drawing/2014/main" val="15345239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Көрсетілетін қызметті алушыдан алынатын төлем мөлшері 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 Республикасының заңнамасында көзделген жағдайларда мемлекеттік қызмет көрсету кезінде мемлекеттік қызмет көрсету тәртібі және оны алу тәсілдері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 көрсетілетін қызмет ақысыз негізде жеке тұлғаларға көрсетіледі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097720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 қызметті берушінің, Мемлекеттік корпорацияның және ақпарат объектілерінің жұмыс графигі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берушіде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еңбек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заңнамасына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демалыс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мереке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күндерін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қоспағанда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дүйсенбіден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бастап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жұманы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қоса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алғанда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13.00-ден 14.00-ге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түскі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үзіліспен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9.00-ден 18.00-ге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берушінің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белгіленген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кестесіне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корпорация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еңбек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заңнамасына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демалыс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мереке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күндерін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қоспағанда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дүйсенбі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сенбі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аралығында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кестесіне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түскі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үзіліссіз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9.00-ден 20.00-ге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3)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жөндеу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жұмыстарын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жүргізуге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байланысты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техникалық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үзілістерді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қоспағанда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тәулік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бойы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аяқталғаннан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кейін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2015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жылғы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23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қарашадағы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Еңбек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кодексіне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демалыс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мереке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күндерінде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жүгінген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кезде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өтініштерді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қабылдау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нәтижелерін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келесі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күнінде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жүзеге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асырылады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орындарының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мекенжайлары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ғылым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министрлігінің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www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kz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интернет-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ресурсында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корпорацияның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www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kz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интернет-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ресурсында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www.egov.kz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порталында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8667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288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ГРАМОТЫ И СЕРТИФИКАТЫ\К ГРАМОТЕ !\орнамент один.png">
            <a:extLst>
              <a:ext uri="{FF2B5EF4-FFF2-40B4-BE49-F238E27FC236}">
                <a16:creationId xmlns:a16="http://schemas.microsoft.com/office/drawing/2014/main" id="{EA29E503-2A76-4541-E210-51171819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alphaModFix amt="20000"/>
          </a:blip>
          <a:srcRect l="86741" b="32990"/>
          <a:stretch>
            <a:fillRect/>
          </a:stretch>
        </p:blipFill>
        <p:spPr bwMode="auto">
          <a:xfrm>
            <a:off x="10689050" y="42530"/>
            <a:ext cx="2071367" cy="7401872"/>
          </a:xfrm>
          <a:prstGeom prst="rect">
            <a:avLst/>
          </a:prstGeom>
          <a:noFill/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BE415E8-651B-F264-DF19-5AACC019A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962270"/>
              </p:ext>
            </p:extLst>
          </p:nvPr>
        </p:nvGraphicFramePr>
        <p:xfrm>
          <a:off x="390658" y="301688"/>
          <a:ext cx="11410683" cy="625462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927539">
                  <a:extLst>
                    <a:ext uri="{9D8B030D-6E8A-4147-A177-3AD203B41FA5}">
                      <a16:colId xmlns:a16="http://schemas.microsoft.com/office/drawing/2014/main" val="2237100722"/>
                    </a:ext>
                  </a:extLst>
                </a:gridCol>
                <a:gridCol w="9483144">
                  <a:extLst>
                    <a:ext uri="{9D8B030D-6E8A-4147-A177-3AD203B41FA5}">
                      <a16:colId xmlns:a16="http://schemas.microsoft.com/office/drawing/2014/main" val="3445556297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 қызмет көрсету үшін көрсетілетін қызметті алушыдан талап етілетін құжаттар мен мәліметтердің тізбесі</a:t>
                      </a:r>
                      <a:endParaRPr lang="ru-KZ" sz="1000" b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" marR="3616" marT="3616" marB="361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берушінің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кеңсесіне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корпорацияға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жүгінген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кезде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K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құжатын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жоғалтқан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бүлдірген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алушының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кәмелет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жасқа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толмаған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баланың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ата-анасының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заңды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өкілінің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негізгі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орта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орта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ұйымы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басшысының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атына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Қағидалардың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1-қосымшасына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өтініші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алушының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туу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куәлігі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жеке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куәлігі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паспорты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цифрлық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сервисінен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жеке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басын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сәйкестендіру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талап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етіледі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K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тегі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әкесінің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болған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жағдайда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өзгерген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бүлінген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жағдайда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құжаттың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түпнұсқасы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қоса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беріледі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Жеке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басын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куәландыратын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мәліметті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корпорацияның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қызметкері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үкімет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шлюзі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тиісті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ақпараттық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жүйелерден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алады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оны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берушіге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жолдайды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берушілер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цифрлық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құжаттарды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үкімет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веб-порталында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тіркелген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пайдаланушының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ұялы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байланысының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абоненттік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нөмірі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ұсынылған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иесінің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келісімі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болған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жағдайда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іске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асырылған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интеграция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цифрлық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сервисінен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бір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реттік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парольді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үкімет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веб-порталының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хабарламасына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жауап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ретінде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қысқа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мәтіндік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хабарлама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жіберу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алады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".</a:t>
                      </a:r>
                      <a:endParaRPr lang="ru-K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порталда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K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алушының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цифрлық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қолтаңбасымен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куәландырылған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порталдың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есептік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жазбасына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алушының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ұялы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операторы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ұсынған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абоненттік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нөмірі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қосылған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тіркелген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жағдайда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бір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қолданылатын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парольмен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куәландырылған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нысанындағы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Қағидалардың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1-қосымшаға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негізгі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орта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орта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ұйымының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басшысының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атына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өтініш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64645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6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4690</TotalTime>
  <Words>2174</Words>
  <Application>Microsoft Macintosh PowerPoint</Application>
  <PresentationFormat>Широкоэкранный</PresentationFormat>
  <Paragraphs>119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Diana Kenzhetayeva</cp:lastModifiedBy>
  <cp:revision>12</cp:revision>
  <dcterms:created xsi:type="dcterms:W3CDTF">2023-02-12T09:15:40Z</dcterms:created>
  <dcterms:modified xsi:type="dcterms:W3CDTF">2024-02-26T12:49:06Z</dcterms:modified>
</cp:coreProperties>
</file>