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8" r:id="rId4"/>
    <p:sldId id="275" r:id="rId5"/>
    <p:sldId id="277" r:id="rId6"/>
    <p:sldId id="289" r:id="rId7"/>
    <p:sldId id="278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989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2094" y="108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5FAD-FBC2-4AFA-8476-A855AB44AD8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B125-4FAA-434B-BABF-03C28BD72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37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5FAD-FBC2-4AFA-8476-A855AB44AD8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B125-4FAA-434B-BABF-03C28BD72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89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5FAD-FBC2-4AFA-8476-A855AB44AD8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B125-4FAA-434B-BABF-03C28BD72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2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5FAD-FBC2-4AFA-8476-A855AB44AD8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B125-4FAA-434B-BABF-03C28BD72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7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5FAD-FBC2-4AFA-8476-A855AB44AD8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B125-4FAA-434B-BABF-03C28BD72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9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5FAD-FBC2-4AFA-8476-A855AB44AD8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B125-4FAA-434B-BABF-03C28BD72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6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5FAD-FBC2-4AFA-8476-A855AB44AD8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B125-4FAA-434B-BABF-03C28BD72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5FAD-FBC2-4AFA-8476-A855AB44AD8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B125-4FAA-434B-BABF-03C28BD72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4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5FAD-FBC2-4AFA-8476-A855AB44AD8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B125-4FAA-434B-BABF-03C28BD72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89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5FAD-FBC2-4AFA-8476-A855AB44AD8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B125-4FAA-434B-BABF-03C28BD72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2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5FAD-FBC2-4AFA-8476-A855AB44AD8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B125-4FAA-434B-BABF-03C28BD72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1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D5FAD-FBC2-4AFA-8476-A855AB44AD8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BB125-4FAA-434B-BABF-03C28BD72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0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2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2.svg"/><Relationship Id="rId10" Type="http://schemas.openxmlformats.org/officeDocument/2006/relationships/image" Target="../media/image6.jpeg"/><Relationship Id="rId4" Type="http://schemas.openxmlformats.org/officeDocument/2006/relationships/image" Target="../media/image18.png"/><Relationship Id="rId9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6.jpe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8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8" y="0"/>
            <a:ext cx="12187212" cy="365990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488" y="836145"/>
            <a:ext cx="2215812" cy="232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21">
            <a:extLst>
              <a:ext uri="{FF2B5EF4-FFF2-40B4-BE49-F238E27FC236}">
                <a16:creationId xmlns:a16="http://schemas.microsoft.com/office/drawing/2014/main" id="{FB78115B-C6A5-41E0-932C-34DB86D9E8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683712" y="1104618"/>
            <a:ext cx="1664397" cy="1639561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7" name="Graphic 1">
              <a:extLst>
                <a:ext uri="{FF2B5EF4-FFF2-40B4-BE49-F238E27FC236}">
                  <a16:creationId xmlns:a16="http://schemas.microsoft.com/office/drawing/2014/main" id="{E90D109E-C172-40AE-BFF7-646FF506EE35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8" name="Graphic 1">
              <a:extLst>
                <a:ext uri="{FF2B5EF4-FFF2-40B4-BE49-F238E27FC236}">
                  <a16:creationId xmlns:a16="http://schemas.microsoft.com/office/drawing/2014/main" id="{AFE94FE4-BB04-491E-8783-4E416C2D1168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9" name="Graphic 1">
              <a:extLst>
                <a:ext uri="{FF2B5EF4-FFF2-40B4-BE49-F238E27FC236}">
                  <a16:creationId xmlns:a16="http://schemas.microsoft.com/office/drawing/2014/main" id="{4D7FE1F4-DA79-4BEA-B68D-8ED6A3859731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10" name="Graphic 1">
              <a:extLst>
                <a:ext uri="{FF2B5EF4-FFF2-40B4-BE49-F238E27FC236}">
                  <a16:creationId xmlns:a16="http://schemas.microsoft.com/office/drawing/2014/main" id="{810D097D-B676-4253-A13E-CF1825774DE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ru-RU" sz="24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1" name="Группа 21">
            <a:extLst>
              <a:ext uri="{FF2B5EF4-FFF2-40B4-BE49-F238E27FC236}">
                <a16:creationId xmlns:a16="http://schemas.microsoft.com/office/drawing/2014/main" id="{FB78115B-C6A5-41E0-932C-34DB86D9E8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326245" y="1104618"/>
            <a:ext cx="1664397" cy="1639561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12" name="Graphic 1">
              <a:extLst>
                <a:ext uri="{FF2B5EF4-FFF2-40B4-BE49-F238E27FC236}">
                  <a16:creationId xmlns:a16="http://schemas.microsoft.com/office/drawing/2014/main" id="{E90D109E-C172-40AE-BFF7-646FF506EE35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13" name="Graphic 1">
              <a:extLst>
                <a:ext uri="{FF2B5EF4-FFF2-40B4-BE49-F238E27FC236}">
                  <a16:creationId xmlns:a16="http://schemas.microsoft.com/office/drawing/2014/main" id="{AFE94FE4-BB04-491E-8783-4E416C2D1168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14" name="Graphic 1">
              <a:extLst>
                <a:ext uri="{FF2B5EF4-FFF2-40B4-BE49-F238E27FC236}">
                  <a16:creationId xmlns:a16="http://schemas.microsoft.com/office/drawing/2014/main" id="{4D7FE1F4-DA79-4BEA-B68D-8ED6A3859731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15" name="Graphic 1">
              <a:extLst>
                <a:ext uri="{FF2B5EF4-FFF2-40B4-BE49-F238E27FC236}">
                  <a16:creationId xmlns:a16="http://schemas.microsoft.com/office/drawing/2014/main" id="{810D097D-B676-4253-A13E-CF1825774DE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ru-RU" sz="24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6" name="Группа 21">
            <a:extLst>
              <a:ext uri="{FF2B5EF4-FFF2-40B4-BE49-F238E27FC236}">
                <a16:creationId xmlns:a16="http://schemas.microsoft.com/office/drawing/2014/main" id="{FB78115B-C6A5-41E0-932C-34DB86D9E8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274445" y="1104618"/>
            <a:ext cx="1664397" cy="1639561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17" name="Graphic 1">
              <a:extLst>
                <a:ext uri="{FF2B5EF4-FFF2-40B4-BE49-F238E27FC236}">
                  <a16:creationId xmlns:a16="http://schemas.microsoft.com/office/drawing/2014/main" id="{E90D109E-C172-40AE-BFF7-646FF506EE35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18" name="Graphic 1">
              <a:extLst>
                <a:ext uri="{FF2B5EF4-FFF2-40B4-BE49-F238E27FC236}">
                  <a16:creationId xmlns:a16="http://schemas.microsoft.com/office/drawing/2014/main" id="{AFE94FE4-BB04-491E-8783-4E416C2D1168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19" name="Graphic 1">
              <a:extLst>
                <a:ext uri="{FF2B5EF4-FFF2-40B4-BE49-F238E27FC236}">
                  <a16:creationId xmlns:a16="http://schemas.microsoft.com/office/drawing/2014/main" id="{4D7FE1F4-DA79-4BEA-B68D-8ED6A3859731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20" name="Graphic 1">
              <a:extLst>
                <a:ext uri="{FF2B5EF4-FFF2-40B4-BE49-F238E27FC236}">
                  <a16:creationId xmlns:a16="http://schemas.microsoft.com/office/drawing/2014/main" id="{810D097D-B676-4253-A13E-CF1825774DE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ru-RU" sz="24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21" name="Группа 21">
            <a:extLst>
              <a:ext uri="{FF2B5EF4-FFF2-40B4-BE49-F238E27FC236}">
                <a16:creationId xmlns:a16="http://schemas.microsoft.com/office/drawing/2014/main" id="{FB78115B-C6A5-41E0-932C-34DB86D9E8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916978" y="1104618"/>
            <a:ext cx="1664397" cy="1639561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22" name="Graphic 1">
              <a:extLst>
                <a:ext uri="{FF2B5EF4-FFF2-40B4-BE49-F238E27FC236}">
                  <a16:creationId xmlns:a16="http://schemas.microsoft.com/office/drawing/2014/main" id="{E90D109E-C172-40AE-BFF7-646FF506EE35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23" name="Graphic 1">
              <a:extLst>
                <a:ext uri="{FF2B5EF4-FFF2-40B4-BE49-F238E27FC236}">
                  <a16:creationId xmlns:a16="http://schemas.microsoft.com/office/drawing/2014/main" id="{AFE94FE4-BB04-491E-8783-4E416C2D1168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24" name="Graphic 1">
              <a:extLst>
                <a:ext uri="{FF2B5EF4-FFF2-40B4-BE49-F238E27FC236}">
                  <a16:creationId xmlns:a16="http://schemas.microsoft.com/office/drawing/2014/main" id="{4D7FE1F4-DA79-4BEA-B68D-8ED6A3859731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25" name="Graphic 1">
              <a:extLst>
                <a:ext uri="{FF2B5EF4-FFF2-40B4-BE49-F238E27FC236}">
                  <a16:creationId xmlns:a16="http://schemas.microsoft.com/office/drawing/2014/main" id="{810D097D-B676-4253-A13E-CF1825774DE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ru-RU" sz="24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2042885" y="3989121"/>
            <a:ext cx="810622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ПРАВИЛА ПРОФИЛАКТИКИ </a:t>
            </a:r>
            <a:b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ТРАВЛИ (БУЛЛИНГА) РЕБЕНКА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0" y="107098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  <a:ea typeface="Calibri"/>
                <a:cs typeface="Arial" pitchFamily="34" charset="0"/>
              </a:rPr>
              <a:t>МИНИСТЕРСТВО ПРОСВЕЩЕНИЯ</a:t>
            </a:r>
            <a:b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  <a:ea typeface="Calibri"/>
                <a:cs typeface="Arial" pitchFamily="34" charset="0"/>
              </a:rPr>
              <a:t>РЕСПУБЛИКИ КАЗАХСТАН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362137" y="5302727"/>
            <a:ext cx="5467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Приказ Министра просвещения Республики Казахстан от 21.12.2022 года № 506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/>
          <a:srcRect l="1822" t="10993" r="71072" b="40665"/>
          <a:stretch/>
        </p:blipFill>
        <p:spPr>
          <a:xfrm>
            <a:off x="10613986" y="5252376"/>
            <a:ext cx="1278956" cy="128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62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данные 9"/>
          <p:cNvSpPr/>
          <p:nvPr/>
        </p:nvSpPr>
        <p:spPr>
          <a:xfrm>
            <a:off x="5394740" y="150586"/>
            <a:ext cx="5597940" cy="941941"/>
          </a:xfrm>
          <a:prstGeom prst="flowChartInputOutp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0" y="146303"/>
            <a:ext cx="6518257" cy="946223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80951"/>
          <a:stretch/>
        </p:blipFill>
        <p:spPr>
          <a:xfrm>
            <a:off x="10143885" y="150562"/>
            <a:ext cx="2051926" cy="94671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227860" y="387428"/>
            <a:ext cx="833376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ea typeface="Cambria Math" panose="02040503050406030204" pitchFamily="18" charset="0"/>
              </a:rPr>
              <a:t>ПРАВИЛА ПРОФИЛАКТИКИ ТРАВЛИ (БУЛЛИНГА) РЕБЕНКА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116717" y="146303"/>
            <a:ext cx="0" cy="94622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193268-B51D-3A72-D5FC-787D1760F4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177657" y="240144"/>
            <a:ext cx="768505" cy="756957"/>
          </a:xfrm>
          <a:prstGeom prst="rect">
            <a:avLst/>
          </a:prstGeom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4AAC7593-C0A8-EE1F-81E7-FC347F2765B3}"/>
              </a:ext>
            </a:extLst>
          </p:cNvPr>
          <p:cNvSpPr/>
          <p:nvPr/>
        </p:nvSpPr>
        <p:spPr>
          <a:xfrm>
            <a:off x="333597" y="1332051"/>
            <a:ext cx="11512078" cy="471034"/>
          </a:xfrm>
          <a:prstGeom prst="round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АЛГОРИТМ ДЕЙСТВИЙ </a:t>
            </a:r>
            <a:r>
              <a:rPr lang="ru-RU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ОРГАНИЗАЦИИ ОБРАЗОВАНИЯ ПОСЛЕ ПОЛУЧЕНИЯ</a:t>
            </a:r>
            <a:r>
              <a:rPr lang="ru-RU" b="1" dirty="0" smtClean="0">
                <a:latin typeface="Arial Narrow" panose="020B0606020202030204" pitchFamily="34" charset="0"/>
              </a:rPr>
              <a:t> РЕШЕНИЯ ОТДЕЛА ОБРАЗОВАНИЯ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3" name="Шестиугольник 2">
            <a:extLst>
              <a:ext uri="{FF2B5EF4-FFF2-40B4-BE49-F238E27FC236}">
                <a16:creationId xmlns:a16="http://schemas.microsoft.com/office/drawing/2014/main" id="{B66BFA44-8C7E-CF1D-EE8A-A63143FC2088}"/>
              </a:ext>
            </a:extLst>
          </p:cNvPr>
          <p:cNvSpPr/>
          <p:nvPr/>
        </p:nvSpPr>
        <p:spPr>
          <a:xfrm>
            <a:off x="514098" y="3297840"/>
            <a:ext cx="2911030" cy="2171677"/>
          </a:xfrm>
          <a:prstGeom prst="hexagon">
            <a:avLst>
              <a:gd name="adj" fmla="val 14264"/>
              <a:gd name="vf" fmla="val 115470"/>
            </a:avLst>
          </a:prstGeom>
          <a:solidFill>
            <a:srgbClr val="989EAA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4">
            <a:extLst>
              <a:ext uri="{FF2B5EF4-FFF2-40B4-BE49-F238E27FC236}">
                <a16:creationId xmlns:a16="http://schemas.microsoft.com/office/drawing/2014/main" id="{1D568145-F5F6-26E7-7F0B-FD62740F6627}"/>
              </a:ext>
            </a:extLst>
          </p:cNvPr>
          <p:cNvSpPr/>
          <p:nvPr/>
        </p:nvSpPr>
        <p:spPr>
          <a:xfrm>
            <a:off x="418321" y="3139003"/>
            <a:ext cx="2911030" cy="2497202"/>
          </a:xfrm>
          <a:prstGeom prst="hexagon">
            <a:avLst>
              <a:gd name="adj" fmla="val 14264"/>
              <a:gd name="vf" fmla="val 115470"/>
            </a:avLst>
          </a:prstGeom>
          <a:solidFill>
            <a:srgbClr val="2F5597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>
            <a:extLst>
              <a:ext uri="{FF2B5EF4-FFF2-40B4-BE49-F238E27FC236}">
                <a16:creationId xmlns:a16="http://schemas.microsoft.com/office/drawing/2014/main" id="{CC064554-7CD2-C4A7-9146-972CEF9E8109}"/>
              </a:ext>
            </a:extLst>
          </p:cNvPr>
          <p:cNvSpPr/>
          <p:nvPr/>
        </p:nvSpPr>
        <p:spPr>
          <a:xfrm>
            <a:off x="289368" y="2924564"/>
            <a:ext cx="2911030" cy="2926080"/>
          </a:xfrm>
          <a:prstGeom prst="hexagon">
            <a:avLst>
              <a:gd name="adj" fmla="val 14264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>
            <a:extLst>
              <a:ext uri="{FF2B5EF4-FFF2-40B4-BE49-F238E27FC236}">
                <a16:creationId xmlns:a16="http://schemas.microsoft.com/office/drawing/2014/main" id="{A404DF63-4ED7-8153-539E-30642FE00769}"/>
              </a:ext>
            </a:extLst>
          </p:cNvPr>
          <p:cNvSpPr/>
          <p:nvPr/>
        </p:nvSpPr>
        <p:spPr>
          <a:xfrm>
            <a:off x="3723767" y="2184865"/>
            <a:ext cx="838250" cy="572359"/>
          </a:xfrm>
          <a:prstGeom prst="hexagon">
            <a:avLst/>
          </a:prstGeom>
          <a:solidFill>
            <a:srgbClr val="989E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естиугольник 22">
            <a:extLst>
              <a:ext uri="{FF2B5EF4-FFF2-40B4-BE49-F238E27FC236}">
                <a16:creationId xmlns:a16="http://schemas.microsoft.com/office/drawing/2014/main" id="{76A8DE1A-9D33-0B02-3B36-C309512FE47C}"/>
              </a:ext>
            </a:extLst>
          </p:cNvPr>
          <p:cNvSpPr/>
          <p:nvPr/>
        </p:nvSpPr>
        <p:spPr>
          <a:xfrm>
            <a:off x="3811676" y="2184865"/>
            <a:ext cx="838250" cy="572359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2F5597"/>
                </a:solidFill>
                <a:latin typeface="Arial Narrow" panose="020B0606020202030204" pitchFamily="34" charset="0"/>
              </a:rPr>
              <a:t>1</a:t>
            </a:r>
            <a:endParaRPr lang="ru-RU" sz="2800" b="1" dirty="0">
              <a:solidFill>
                <a:srgbClr val="2F5597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B9EB0D47-B421-C4FF-6FB5-0CF3C62B3DFA}"/>
              </a:ext>
            </a:extLst>
          </p:cNvPr>
          <p:cNvCxnSpPr>
            <a:stCxn id="23" idx="0"/>
          </p:cNvCxnSpPr>
          <p:nvPr/>
        </p:nvCxnSpPr>
        <p:spPr>
          <a:xfrm>
            <a:off x="4649926" y="2471045"/>
            <a:ext cx="179433" cy="0"/>
          </a:xfrm>
          <a:prstGeom prst="line">
            <a:avLst/>
          </a:prstGeom>
          <a:ln w="19050">
            <a:solidFill>
              <a:srgbClr val="989EA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0F9DB86-E560-7B2C-E1D6-DA87CFB71283}"/>
              </a:ext>
            </a:extLst>
          </p:cNvPr>
          <p:cNvSpPr txBox="1"/>
          <p:nvPr/>
        </p:nvSpPr>
        <p:spPr>
          <a:xfrm>
            <a:off x="4975730" y="2265604"/>
            <a:ext cx="6869944" cy="41088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составляет индивидуальный план работы для пострадавшего ребенка</a:t>
            </a:r>
          </a:p>
        </p:txBody>
      </p:sp>
      <p:sp>
        <p:nvSpPr>
          <p:cNvPr id="2" name="Шестиугольник 1">
            <a:extLst>
              <a:ext uri="{FF2B5EF4-FFF2-40B4-BE49-F238E27FC236}">
                <a16:creationId xmlns:a16="http://schemas.microsoft.com/office/drawing/2014/main" id="{5206F1AB-0FE8-14C2-7C97-11830AC1ADD9}"/>
              </a:ext>
            </a:extLst>
          </p:cNvPr>
          <p:cNvSpPr/>
          <p:nvPr/>
        </p:nvSpPr>
        <p:spPr>
          <a:xfrm>
            <a:off x="3723767" y="3259666"/>
            <a:ext cx="838250" cy="572359"/>
          </a:xfrm>
          <a:prstGeom prst="hexagon">
            <a:avLst/>
          </a:prstGeom>
          <a:solidFill>
            <a:srgbClr val="989E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>
            <a:extLst>
              <a:ext uri="{FF2B5EF4-FFF2-40B4-BE49-F238E27FC236}">
                <a16:creationId xmlns:a16="http://schemas.microsoft.com/office/drawing/2014/main" id="{901AAC16-C3C0-780D-817D-8732E78A7F03}"/>
              </a:ext>
            </a:extLst>
          </p:cNvPr>
          <p:cNvSpPr/>
          <p:nvPr/>
        </p:nvSpPr>
        <p:spPr>
          <a:xfrm>
            <a:off x="3811676" y="3259666"/>
            <a:ext cx="838250" cy="572359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2F5597"/>
                </a:solidFill>
                <a:latin typeface="Arial Narrow" panose="020B0606020202030204" pitchFamily="34" charset="0"/>
              </a:rPr>
              <a:t>2</a:t>
            </a:r>
            <a:endParaRPr lang="ru-RU" sz="2800" b="1" dirty="0">
              <a:solidFill>
                <a:srgbClr val="2F5597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EFDAB6F-E6D7-83AD-96CD-869C70C3A7E2}"/>
              </a:ext>
            </a:extLst>
          </p:cNvPr>
          <p:cNvCxnSpPr>
            <a:stCxn id="6" idx="0"/>
          </p:cNvCxnSpPr>
          <p:nvPr/>
        </p:nvCxnSpPr>
        <p:spPr>
          <a:xfrm>
            <a:off x="4649926" y="3545846"/>
            <a:ext cx="179433" cy="0"/>
          </a:xfrm>
          <a:prstGeom prst="line">
            <a:avLst/>
          </a:prstGeom>
          <a:ln w="19050">
            <a:solidFill>
              <a:srgbClr val="989EA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0A3C8F1-9AB3-275C-D13E-DD2D45F556A2}"/>
              </a:ext>
            </a:extLst>
          </p:cNvPr>
          <p:cNvSpPr txBox="1"/>
          <p:nvPr/>
        </p:nvSpPr>
        <p:spPr>
          <a:xfrm>
            <a:off x="4975730" y="3181131"/>
            <a:ext cx="6869944" cy="72943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составляет индивидуальный план работы для инициатора/зачинщика травли</a:t>
            </a:r>
          </a:p>
        </p:txBody>
      </p:sp>
      <p:sp>
        <p:nvSpPr>
          <p:cNvPr id="16" name="Шестиугольник 15">
            <a:extLst>
              <a:ext uri="{FF2B5EF4-FFF2-40B4-BE49-F238E27FC236}">
                <a16:creationId xmlns:a16="http://schemas.microsoft.com/office/drawing/2014/main" id="{84ED82D9-70C8-3594-92F0-D48F6E2B277E}"/>
              </a:ext>
            </a:extLst>
          </p:cNvPr>
          <p:cNvSpPr/>
          <p:nvPr/>
        </p:nvSpPr>
        <p:spPr>
          <a:xfrm>
            <a:off x="3723767" y="4334467"/>
            <a:ext cx="838250" cy="572359"/>
          </a:xfrm>
          <a:prstGeom prst="hexagon">
            <a:avLst/>
          </a:prstGeom>
          <a:solidFill>
            <a:srgbClr val="989E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>
            <a:extLst>
              <a:ext uri="{FF2B5EF4-FFF2-40B4-BE49-F238E27FC236}">
                <a16:creationId xmlns:a16="http://schemas.microsoft.com/office/drawing/2014/main" id="{F385B298-608D-F608-6C9D-18A52ACABE99}"/>
              </a:ext>
            </a:extLst>
          </p:cNvPr>
          <p:cNvSpPr/>
          <p:nvPr/>
        </p:nvSpPr>
        <p:spPr>
          <a:xfrm>
            <a:off x="3811676" y="4334467"/>
            <a:ext cx="838250" cy="572359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2F5597"/>
                </a:solidFill>
                <a:latin typeface="Arial Narrow" panose="020B0606020202030204" pitchFamily="34" charset="0"/>
              </a:rPr>
              <a:t>3</a:t>
            </a:r>
            <a:endParaRPr lang="ru-RU" sz="2800" b="1" dirty="0">
              <a:solidFill>
                <a:srgbClr val="2F5597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066536D-BBCF-46D0-A40F-079DAABE1F07}"/>
              </a:ext>
            </a:extLst>
          </p:cNvPr>
          <p:cNvCxnSpPr>
            <a:stCxn id="17" idx="0"/>
          </p:cNvCxnSpPr>
          <p:nvPr/>
        </p:nvCxnSpPr>
        <p:spPr>
          <a:xfrm>
            <a:off x="4649926" y="4620647"/>
            <a:ext cx="179433" cy="0"/>
          </a:xfrm>
          <a:prstGeom prst="line">
            <a:avLst/>
          </a:prstGeom>
          <a:ln w="19050">
            <a:solidFill>
              <a:srgbClr val="989EA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3CC8AFF-3937-F249-E03C-27BF2EDED1E1}"/>
              </a:ext>
            </a:extLst>
          </p:cNvPr>
          <p:cNvSpPr txBox="1"/>
          <p:nvPr/>
        </p:nvSpPr>
        <p:spPr>
          <a:xfrm>
            <a:off x="4975730" y="4255932"/>
            <a:ext cx="6869944" cy="72943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осуществляет постановку на внутришкольный учет ребенка, инициатора/зачинщика травли</a:t>
            </a:r>
          </a:p>
        </p:txBody>
      </p:sp>
      <p:sp>
        <p:nvSpPr>
          <p:cNvPr id="25" name="Шестиугольник 24">
            <a:extLst>
              <a:ext uri="{FF2B5EF4-FFF2-40B4-BE49-F238E27FC236}">
                <a16:creationId xmlns:a16="http://schemas.microsoft.com/office/drawing/2014/main" id="{D96E6D03-DDF3-2F35-8337-0CD810728423}"/>
              </a:ext>
            </a:extLst>
          </p:cNvPr>
          <p:cNvSpPr/>
          <p:nvPr/>
        </p:nvSpPr>
        <p:spPr>
          <a:xfrm>
            <a:off x="3723767" y="5409268"/>
            <a:ext cx="838250" cy="572359"/>
          </a:xfrm>
          <a:prstGeom prst="hexagon">
            <a:avLst/>
          </a:prstGeom>
          <a:solidFill>
            <a:srgbClr val="989E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Шестиугольник 27">
            <a:extLst>
              <a:ext uri="{FF2B5EF4-FFF2-40B4-BE49-F238E27FC236}">
                <a16:creationId xmlns:a16="http://schemas.microsoft.com/office/drawing/2014/main" id="{B62B405F-2E84-0049-7B78-251232E912B3}"/>
              </a:ext>
            </a:extLst>
          </p:cNvPr>
          <p:cNvSpPr/>
          <p:nvPr/>
        </p:nvSpPr>
        <p:spPr>
          <a:xfrm>
            <a:off x="3811676" y="5409268"/>
            <a:ext cx="838250" cy="572359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2F5597"/>
                </a:solidFill>
                <a:latin typeface="Arial Narrow" panose="020B0606020202030204" pitchFamily="34" charset="0"/>
              </a:rPr>
              <a:t>4</a:t>
            </a:r>
            <a:endParaRPr lang="ru-RU" sz="2800" b="1" dirty="0">
              <a:solidFill>
                <a:srgbClr val="2F5597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56685C3C-E9C0-FF5C-A151-AB57F8D6618A}"/>
              </a:ext>
            </a:extLst>
          </p:cNvPr>
          <p:cNvCxnSpPr>
            <a:stCxn id="28" idx="0"/>
          </p:cNvCxnSpPr>
          <p:nvPr/>
        </p:nvCxnSpPr>
        <p:spPr>
          <a:xfrm>
            <a:off x="4649926" y="5695448"/>
            <a:ext cx="179433" cy="0"/>
          </a:xfrm>
          <a:prstGeom prst="line">
            <a:avLst/>
          </a:prstGeom>
          <a:ln w="19050">
            <a:solidFill>
              <a:srgbClr val="989EA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933B7F5-23D3-622B-FEAE-5C869D949669}"/>
              </a:ext>
            </a:extLst>
          </p:cNvPr>
          <p:cNvSpPr txBox="1"/>
          <p:nvPr/>
        </p:nvSpPr>
        <p:spPr>
          <a:xfrm>
            <a:off x="4975730" y="5012183"/>
            <a:ext cx="6869944" cy="13665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при отсутствии положительных изменений в поведении ребенка в течение 6 месяцев со дня постановки на внутришкольный учет направляет материалы в комиссию по делам несовершеннолетних и защите их прав для рассмотрения и вынесения рекомендаций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931EDDB-B876-227B-77B3-1078990DE8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43" t="28948" r="22215" b="40643"/>
          <a:stretch/>
        </p:blipFill>
        <p:spPr>
          <a:xfrm>
            <a:off x="888781" y="3514200"/>
            <a:ext cx="1712204" cy="173895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t="6355" r="5739" b="5739"/>
          <a:stretch/>
        </p:blipFill>
        <p:spPr>
          <a:xfrm>
            <a:off x="11168573" y="192587"/>
            <a:ext cx="851345" cy="85134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27046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данные 9"/>
          <p:cNvSpPr/>
          <p:nvPr/>
        </p:nvSpPr>
        <p:spPr>
          <a:xfrm>
            <a:off x="5394740" y="150586"/>
            <a:ext cx="5597940" cy="941941"/>
          </a:xfrm>
          <a:prstGeom prst="flowChartInputOutp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0" y="146303"/>
            <a:ext cx="6518257" cy="946223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80951"/>
          <a:stretch/>
        </p:blipFill>
        <p:spPr>
          <a:xfrm>
            <a:off x="10143885" y="150562"/>
            <a:ext cx="2051926" cy="94671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227860" y="387428"/>
            <a:ext cx="833376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ea typeface="Cambria Math" panose="02040503050406030204" pitchFamily="18" charset="0"/>
              </a:rPr>
              <a:t>ПРАВИЛА ПРОФИЛАКТИКИ ТРАВЛИ (БУЛЛИНГА) РЕБЕНКА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116717" y="146303"/>
            <a:ext cx="0" cy="94622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193268-B51D-3A72-D5FC-787D1760F4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177657" y="240144"/>
            <a:ext cx="768505" cy="756957"/>
          </a:xfrm>
          <a:prstGeom prst="rect">
            <a:avLst/>
          </a:prstGeom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4AAC7593-C0A8-EE1F-81E7-FC347F2765B3}"/>
              </a:ext>
            </a:extLst>
          </p:cNvPr>
          <p:cNvSpPr/>
          <p:nvPr/>
        </p:nvSpPr>
        <p:spPr>
          <a:xfrm>
            <a:off x="333597" y="1332051"/>
            <a:ext cx="5330084" cy="1149892"/>
          </a:xfrm>
          <a:prstGeom prst="round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ПРИ ОБРАЩЕНИИ ДЕТЕЙ, ПОСТРАДАВШИХ ОТ ТРАВЛИ (БУЛЛИНГА), ЗА МЕДИЦИНСКОЙ ПОМОЩЬЮ </a:t>
            </a:r>
            <a:r>
              <a:rPr lang="ru-RU" sz="1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ОРГАНИЗАЦИЯ ЗДРАВООХРАНЕНИЯ:</a:t>
            </a:r>
            <a:endParaRPr lang="ru-RU" sz="16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9C7D7887-4CCC-5A8C-B6F6-628A210C5247}"/>
              </a:ext>
            </a:extLst>
          </p:cNvPr>
          <p:cNvSpPr/>
          <p:nvPr/>
        </p:nvSpPr>
        <p:spPr>
          <a:xfrm>
            <a:off x="6528321" y="1329369"/>
            <a:ext cx="5330084" cy="1149892"/>
          </a:xfrm>
          <a:prstGeom prst="round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ОРГАНИЗАЦИИ ОБРАЗОВАНИЯ, ЗДРАВООХРАНЕНИЯ, СОЦИАЛЬНОЙ ЗАЩИТЫ </a:t>
            </a:r>
            <a:r>
              <a:rPr lang="ru-RU" sz="1600" b="1" dirty="0" smtClean="0">
                <a:latin typeface="Arial Narrow" panose="020B0606020202030204" pitchFamily="34" charset="0"/>
              </a:rPr>
              <a:t>ПРИ ФАКТЕ ТРАВЛИ (БУЛЛИНГА) РЕБЕНКА НЕЗАМЕДЛИТЕЛЬНО В ПИСЬМЕННОМ ВИДЕ ИНФОРМИРУЮТ: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22" name="Шестиугольник 21">
            <a:extLst>
              <a:ext uri="{FF2B5EF4-FFF2-40B4-BE49-F238E27FC236}">
                <a16:creationId xmlns:a16="http://schemas.microsoft.com/office/drawing/2014/main" id="{67DF61FC-C9E8-0539-E2DD-56E244498DB4}"/>
              </a:ext>
            </a:extLst>
          </p:cNvPr>
          <p:cNvSpPr/>
          <p:nvPr/>
        </p:nvSpPr>
        <p:spPr>
          <a:xfrm>
            <a:off x="333597" y="3239224"/>
            <a:ext cx="838250" cy="572359"/>
          </a:xfrm>
          <a:prstGeom prst="hexagon">
            <a:avLst/>
          </a:prstGeom>
          <a:solidFill>
            <a:srgbClr val="989E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4" name="Шестиугольник 23">
            <a:extLst>
              <a:ext uri="{FF2B5EF4-FFF2-40B4-BE49-F238E27FC236}">
                <a16:creationId xmlns:a16="http://schemas.microsoft.com/office/drawing/2014/main" id="{2D8F74E8-8F86-9A29-6332-E75A5ADA5872}"/>
              </a:ext>
            </a:extLst>
          </p:cNvPr>
          <p:cNvSpPr/>
          <p:nvPr/>
        </p:nvSpPr>
        <p:spPr>
          <a:xfrm>
            <a:off x="421506" y="3239224"/>
            <a:ext cx="838250" cy="572359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>
                <a:solidFill>
                  <a:srgbClr val="2F5597"/>
                </a:solidFill>
                <a:latin typeface="Arial Narrow" panose="020B0606020202030204" pitchFamily="34" charset="0"/>
              </a:rPr>
              <a:t>1</a:t>
            </a:r>
            <a:endParaRPr lang="ru-RU" sz="3200" b="1" dirty="0">
              <a:solidFill>
                <a:srgbClr val="2F5597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751753EC-DF2E-1A48-2835-C528EB9AC68B}"/>
              </a:ext>
            </a:extLst>
          </p:cNvPr>
          <p:cNvCxnSpPr>
            <a:stCxn id="24" idx="0"/>
          </p:cNvCxnSpPr>
          <p:nvPr/>
        </p:nvCxnSpPr>
        <p:spPr>
          <a:xfrm>
            <a:off x="1259756" y="3525404"/>
            <a:ext cx="179433" cy="0"/>
          </a:xfrm>
          <a:prstGeom prst="line">
            <a:avLst/>
          </a:prstGeom>
          <a:ln w="19050">
            <a:solidFill>
              <a:srgbClr val="989EA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F409B9A-A078-5954-F259-7BCF030D9C34}"/>
              </a:ext>
            </a:extLst>
          </p:cNvPr>
          <p:cNvSpPr txBox="1"/>
          <p:nvPr/>
        </p:nvSpPr>
        <p:spPr>
          <a:xfrm>
            <a:off x="1585560" y="3318167"/>
            <a:ext cx="4078121" cy="41447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R="0" lvl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регистрирует факт</a:t>
            </a:r>
          </a:p>
        </p:txBody>
      </p:sp>
      <p:sp>
        <p:nvSpPr>
          <p:cNvPr id="31" name="Шестиугольник 30">
            <a:extLst>
              <a:ext uri="{FF2B5EF4-FFF2-40B4-BE49-F238E27FC236}">
                <a16:creationId xmlns:a16="http://schemas.microsoft.com/office/drawing/2014/main" id="{C8E86E95-144D-C79A-75F9-70A0BC31CA2D}"/>
              </a:ext>
            </a:extLst>
          </p:cNvPr>
          <p:cNvSpPr/>
          <p:nvPr/>
        </p:nvSpPr>
        <p:spPr>
          <a:xfrm>
            <a:off x="333597" y="4094545"/>
            <a:ext cx="838250" cy="572359"/>
          </a:xfrm>
          <a:prstGeom prst="hexagon">
            <a:avLst/>
          </a:prstGeom>
          <a:solidFill>
            <a:srgbClr val="989E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2" name="Шестиугольник 31">
            <a:extLst>
              <a:ext uri="{FF2B5EF4-FFF2-40B4-BE49-F238E27FC236}">
                <a16:creationId xmlns:a16="http://schemas.microsoft.com/office/drawing/2014/main" id="{04E07880-89CC-EC81-78F3-3CF6E117AF3E}"/>
              </a:ext>
            </a:extLst>
          </p:cNvPr>
          <p:cNvSpPr/>
          <p:nvPr/>
        </p:nvSpPr>
        <p:spPr>
          <a:xfrm>
            <a:off x="421506" y="4094545"/>
            <a:ext cx="838250" cy="572359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>
                <a:solidFill>
                  <a:srgbClr val="2F5597"/>
                </a:solidFill>
                <a:latin typeface="Arial Narrow" panose="020B0606020202030204" pitchFamily="34" charset="0"/>
              </a:rPr>
              <a:t>2</a:t>
            </a:r>
            <a:endParaRPr lang="ru-RU" sz="3200" b="1" dirty="0">
              <a:solidFill>
                <a:srgbClr val="2F5597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2EFBA38C-C259-36E7-B2A1-711D8E44ED9F}"/>
              </a:ext>
            </a:extLst>
          </p:cNvPr>
          <p:cNvCxnSpPr>
            <a:stCxn id="32" idx="0"/>
          </p:cNvCxnSpPr>
          <p:nvPr/>
        </p:nvCxnSpPr>
        <p:spPr>
          <a:xfrm>
            <a:off x="1259756" y="4380725"/>
            <a:ext cx="179433" cy="0"/>
          </a:xfrm>
          <a:prstGeom prst="line">
            <a:avLst/>
          </a:prstGeom>
          <a:ln w="19050">
            <a:solidFill>
              <a:srgbClr val="989EA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2F8B0DB-3B31-09A7-40C1-96D5FBA6C3EB}"/>
              </a:ext>
            </a:extLst>
          </p:cNvPr>
          <p:cNvSpPr txBox="1"/>
          <p:nvPr/>
        </p:nvSpPr>
        <p:spPr>
          <a:xfrm>
            <a:off x="1585560" y="3980615"/>
            <a:ext cx="4078121" cy="80021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R="0" lvl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проводит визуальный осмотр ребенка</a:t>
            </a:r>
          </a:p>
        </p:txBody>
      </p:sp>
      <p:sp>
        <p:nvSpPr>
          <p:cNvPr id="37" name="Шестиугольник 36">
            <a:extLst>
              <a:ext uri="{FF2B5EF4-FFF2-40B4-BE49-F238E27FC236}">
                <a16:creationId xmlns:a16="http://schemas.microsoft.com/office/drawing/2014/main" id="{7C65186D-3C0E-0AE0-F0F1-521C0241F884}"/>
              </a:ext>
            </a:extLst>
          </p:cNvPr>
          <p:cNvSpPr/>
          <p:nvPr/>
        </p:nvSpPr>
        <p:spPr>
          <a:xfrm>
            <a:off x="333597" y="4949866"/>
            <a:ext cx="838250" cy="572359"/>
          </a:xfrm>
          <a:prstGeom prst="hexagon">
            <a:avLst/>
          </a:prstGeom>
          <a:solidFill>
            <a:srgbClr val="989E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8" name="Шестиугольник 37">
            <a:extLst>
              <a:ext uri="{FF2B5EF4-FFF2-40B4-BE49-F238E27FC236}">
                <a16:creationId xmlns:a16="http://schemas.microsoft.com/office/drawing/2014/main" id="{04C27901-DBAE-A178-8A00-20AC21C3CFCC}"/>
              </a:ext>
            </a:extLst>
          </p:cNvPr>
          <p:cNvSpPr/>
          <p:nvPr/>
        </p:nvSpPr>
        <p:spPr>
          <a:xfrm>
            <a:off x="421506" y="4949866"/>
            <a:ext cx="838250" cy="572359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>
                <a:solidFill>
                  <a:srgbClr val="2F5597"/>
                </a:solidFill>
                <a:latin typeface="Arial Narrow" panose="020B0606020202030204" pitchFamily="34" charset="0"/>
              </a:rPr>
              <a:t>3</a:t>
            </a:r>
            <a:endParaRPr lang="ru-RU" sz="3200" b="1" dirty="0">
              <a:solidFill>
                <a:srgbClr val="2F5597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F15BDCD5-64C4-05B5-A1BA-422697E7BCEF}"/>
              </a:ext>
            </a:extLst>
          </p:cNvPr>
          <p:cNvCxnSpPr>
            <a:stCxn id="38" idx="0"/>
          </p:cNvCxnSpPr>
          <p:nvPr/>
        </p:nvCxnSpPr>
        <p:spPr>
          <a:xfrm>
            <a:off x="1259756" y="5236046"/>
            <a:ext cx="179433" cy="0"/>
          </a:xfrm>
          <a:prstGeom prst="line">
            <a:avLst/>
          </a:prstGeom>
          <a:ln w="19050">
            <a:solidFill>
              <a:srgbClr val="989EA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79D330E-F6E6-8BE4-1CAE-806549865258}"/>
              </a:ext>
            </a:extLst>
          </p:cNvPr>
          <p:cNvSpPr txBox="1"/>
          <p:nvPr/>
        </p:nvSpPr>
        <p:spPr>
          <a:xfrm>
            <a:off x="1585560" y="4835936"/>
            <a:ext cx="4078121" cy="80021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R="0" lvl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оказывает медицинскую помощь детям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E114D98-3147-C041-97ED-305AC257A859}"/>
              </a:ext>
            </a:extLst>
          </p:cNvPr>
          <p:cNvSpPr txBox="1"/>
          <p:nvPr/>
        </p:nvSpPr>
        <p:spPr>
          <a:xfrm>
            <a:off x="7785804" y="3299047"/>
            <a:ext cx="4078121" cy="44627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R="0" lvl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отдел образования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1BB3E58-564D-E605-41A5-615DCDFEF675}"/>
              </a:ext>
            </a:extLst>
          </p:cNvPr>
          <p:cNvSpPr txBox="1"/>
          <p:nvPr/>
        </p:nvSpPr>
        <p:spPr>
          <a:xfrm>
            <a:off x="7785804" y="3993299"/>
            <a:ext cx="4078121" cy="76841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R="0" lvl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организацию образования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по месту обучения ребенка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674404F-83DA-1061-B64F-EF0DEF290968}"/>
              </a:ext>
            </a:extLst>
          </p:cNvPr>
          <p:cNvSpPr txBox="1"/>
          <p:nvPr/>
        </p:nvSpPr>
        <p:spPr>
          <a:xfrm>
            <a:off x="7785804" y="5009689"/>
            <a:ext cx="4078121" cy="44627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R="0" lvl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органы внутренних дел</a:t>
            </a:r>
          </a:p>
        </p:txBody>
      </p:sp>
      <p:pic>
        <p:nvPicPr>
          <p:cNvPr id="55" name="Рисунок 54" descr="Полицейский мужской со сплошной заливкой">
            <a:extLst>
              <a:ext uri="{FF2B5EF4-FFF2-40B4-BE49-F238E27FC236}">
                <a16:creationId xmlns:a16="http://schemas.microsoft.com/office/drawing/2014/main" id="{334168C8-F2A6-48A5-F435-667357ED7A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9646" y="4720517"/>
            <a:ext cx="838249" cy="838249"/>
          </a:xfrm>
          <a:prstGeom prst="rect">
            <a:avLst/>
          </a:prstGeom>
        </p:spPr>
      </p:pic>
      <p:pic>
        <p:nvPicPr>
          <p:cNvPr id="57" name="Рисунок 56" descr="Продается со сплошной заливкой">
            <a:extLst>
              <a:ext uri="{FF2B5EF4-FFF2-40B4-BE49-F238E27FC236}">
                <a16:creationId xmlns:a16="http://schemas.microsoft.com/office/drawing/2014/main" id="{97DDBF7F-8227-8E17-7D66-CCED685554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43777" y="3866401"/>
            <a:ext cx="838249" cy="838249"/>
          </a:xfrm>
          <a:prstGeom prst="rect">
            <a:avLst/>
          </a:prstGeom>
        </p:spPr>
      </p:pic>
      <p:pic>
        <p:nvPicPr>
          <p:cNvPr id="59" name="Рисунок 58" descr="Школа со сплошной заливкой">
            <a:extLst>
              <a:ext uri="{FF2B5EF4-FFF2-40B4-BE49-F238E27FC236}">
                <a16:creationId xmlns:a16="http://schemas.microsoft.com/office/drawing/2014/main" id="{0F06C4A3-4479-C1B7-41F3-494E271F4B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45618" y="3009875"/>
            <a:ext cx="838249" cy="83824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t="6355" r="5739" b="5739"/>
          <a:stretch/>
        </p:blipFill>
        <p:spPr>
          <a:xfrm>
            <a:off x="11168573" y="192587"/>
            <a:ext cx="851345" cy="85134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4535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7488CB15-B011-37B3-1D2C-3D9314CAE56B}"/>
              </a:ext>
            </a:extLst>
          </p:cNvPr>
          <p:cNvSpPr/>
          <p:nvPr/>
        </p:nvSpPr>
        <p:spPr>
          <a:xfrm>
            <a:off x="333597" y="1332051"/>
            <a:ext cx="11512078" cy="471034"/>
          </a:xfrm>
          <a:prstGeom prst="round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ПРИ ОБРАЩЕНИИ РОДИТЕЛЯ РЕБЕНКА, ПОСТРАДАВШЕГО ОТ ТРАВЛИ (БУЛЛИНГА) </a:t>
            </a:r>
            <a:r>
              <a:rPr lang="ru-RU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В ОРГАНЫ ВНУТРЕННИХ ДЕЛ:</a:t>
            </a:r>
            <a:endParaRPr lang="ru-RU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Блок-схема: данные 9"/>
          <p:cNvSpPr/>
          <p:nvPr/>
        </p:nvSpPr>
        <p:spPr>
          <a:xfrm>
            <a:off x="5394740" y="150586"/>
            <a:ext cx="5597940" cy="941941"/>
          </a:xfrm>
          <a:prstGeom prst="flowChartInputOutp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0" y="146303"/>
            <a:ext cx="6518257" cy="946223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80951"/>
          <a:stretch/>
        </p:blipFill>
        <p:spPr>
          <a:xfrm>
            <a:off x="10143885" y="150562"/>
            <a:ext cx="2051926" cy="94671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227860" y="387428"/>
            <a:ext cx="833376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ea typeface="Cambria Math" panose="02040503050406030204" pitchFamily="18" charset="0"/>
              </a:rPr>
              <a:t>ПРАВИЛА ПРОФИЛАКТИКИ ТРАВЛИ (БУЛЛИНГА) РЕБЕНКА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116717" y="146303"/>
            <a:ext cx="0" cy="94622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193268-B51D-3A72-D5FC-787D1760F4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177657" y="240144"/>
            <a:ext cx="768505" cy="756957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5780030-C73D-5E34-3CC2-EEB34D8F859F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1409" y="2062480"/>
            <a:ext cx="2554445" cy="4511492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E94AA3B-4A6B-C297-A9F1-B2E65D24CD0E}"/>
              </a:ext>
            </a:extLst>
          </p:cNvPr>
          <p:cNvSpPr/>
          <p:nvPr/>
        </p:nvSpPr>
        <p:spPr>
          <a:xfrm>
            <a:off x="1821064" y="5450647"/>
            <a:ext cx="9476856" cy="91284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34E4C98-DEE7-5B86-68ED-22F851CEAC04}"/>
              </a:ext>
            </a:extLst>
          </p:cNvPr>
          <p:cNvSpPr/>
          <p:nvPr/>
        </p:nvSpPr>
        <p:spPr>
          <a:xfrm>
            <a:off x="2421963" y="4384533"/>
            <a:ext cx="9476856" cy="91284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1B290E0-2787-5609-70ED-E84AF3A96614}"/>
              </a:ext>
            </a:extLst>
          </p:cNvPr>
          <p:cNvSpPr/>
          <p:nvPr/>
        </p:nvSpPr>
        <p:spPr>
          <a:xfrm>
            <a:off x="2393518" y="3322316"/>
            <a:ext cx="9476856" cy="91284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8EDB923-7573-549D-FF57-FE6CC6CD67F6}"/>
              </a:ext>
            </a:extLst>
          </p:cNvPr>
          <p:cNvSpPr/>
          <p:nvPr/>
        </p:nvSpPr>
        <p:spPr>
          <a:xfrm>
            <a:off x="1714288" y="2255666"/>
            <a:ext cx="9476856" cy="91284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3AE9639-775B-145C-4B5F-41F4630607AB}"/>
              </a:ext>
            </a:extLst>
          </p:cNvPr>
          <p:cNvSpPr/>
          <p:nvPr/>
        </p:nvSpPr>
        <p:spPr>
          <a:xfrm>
            <a:off x="2430684" y="2385353"/>
            <a:ext cx="8469266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 Narrow" panose="020B0606020202030204" pitchFamily="34" charset="0"/>
                <a:ea typeface="Cambria Math" panose="02040503050406030204" pitchFamily="18" charset="0"/>
              </a:rPr>
              <a:t>рассматривают поступившее обращение и проводят проверку при наличии признаков административного либо уголовного правонарушения</a:t>
            </a:r>
            <a:endParaRPr lang="ru-RU" sz="1400" b="1" dirty="0">
              <a:solidFill>
                <a:srgbClr val="2A339C"/>
              </a:solidFill>
              <a:latin typeface="Arial Narrow" panose="020B0606020202030204" pitchFamily="34" charset="0"/>
              <a:ea typeface="Cambria Math" panose="020405030504060302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53FD3D9-DFF9-8784-1302-C2BF5695824E}"/>
              </a:ext>
            </a:extLst>
          </p:cNvPr>
          <p:cNvSpPr/>
          <p:nvPr/>
        </p:nvSpPr>
        <p:spPr>
          <a:xfrm>
            <a:off x="3023278" y="3315631"/>
            <a:ext cx="8772481" cy="92333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 Narrow" panose="020B0606020202030204" pitchFamily="34" charset="0"/>
                <a:ea typeface="Cambria Math" panose="02040503050406030204" pitchFamily="18" charset="0"/>
              </a:rPr>
              <a:t>при отсутствии оснований к возбуждению уголовного </a:t>
            </a:r>
            <a:r>
              <a:rPr lang="ru-RU" dirty="0" smtClean="0">
                <a:latin typeface="Arial Narrow" panose="020B0606020202030204" pitchFamily="34" charset="0"/>
                <a:ea typeface="Cambria Math" panose="02040503050406030204" pitchFamily="18" charset="0"/>
              </a:rPr>
              <a:t>дела, </a:t>
            </a:r>
            <a:r>
              <a:rPr lang="ru-RU" dirty="0">
                <a:latin typeface="Arial Narrow" panose="020B0606020202030204" pitchFamily="34" charset="0"/>
                <a:ea typeface="Cambria Math" panose="02040503050406030204" pitchFamily="18" charset="0"/>
              </a:rPr>
              <a:t>направляют сообщения о травле (</a:t>
            </a:r>
            <a:r>
              <a:rPr lang="ru-RU" dirty="0" err="1">
                <a:latin typeface="Arial Narrow" panose="020B0606020202030204" pitchFamily="34" charset="0"/>
                <a:ea typeface="Cambria Math" panose="02040503050406030204" pitchFamily="18" charset="0"/>
              </a:rPr>
              <a:t>буллинга</a:t>
            </a:r>
            <a:r>
              <a:rPr lang="ru-RU" dirty="0">
                <a:latin typeface="Arial Narrow" panose="020B0606020202030204" pitchFamily="34" charset="0"/>
                <a:ea typeface="Cambria Math" panose="02040503050406030204" pitchFamily="18" charset="0"/>
              </a:rPr>
              <a:t>) ребенка в орган, вышестоящий к организации образования, в которой произошел случай, для рассмотрения по существу и принятия решения</a:t>
            </a:r>
            <a:endParaRPr lang="ru-RU" b="1" dirty="0">
              <a:solidFill>
                <a:srgbClr val="2A339C"/>
              </a:solidFill>
              <a:latin typeface="Arial Narrow" panose="020B0606020202030204" pitchFamily="34" charset="0"/>
              <a:ea typeface="Cambria Math" panose="020405030504060302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4659CC3-0DCC-F6B0-7251-1363A848783F}"/>
              </a:ext>
            </a:extLst>
          </p:cNvPr>
          <p:cNvSpPr/>
          <p:nvPr/>
        </p:nvSpPr>
        <p:spPr>
          <a:xfrm>
            <a:off x="3023280" y="4517791"/>
            <a:ext cx="7390720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 Narrow" panose="020B0606020202030204" pitchFamily="34" charset="0"/>
                <a:ea typeface="Cambria Math" panose="02040503050406030204" pitchFamily="18" charset="0"/>
              </a:rPr>
              <a:t>оказывают содействия органам образования в правовом воспитании несовершеннолетних, их законным представителям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6AD7682-EED4-FA14-0C37-4B15D3476F60}"/>
              </a:ext>
            </a:extLst>
          </p:cNvPr>
          <p:cNvSpPr/>
          <p:nvPr/>
        </p:nvSpPr>
        <p:spPr>
          <a:xfrm>
            <a:off x="2537460" y="5445126"/>
            <a:ext cx="7755038" cy="92333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 Narrow" panose="020B0606020202030204" pitchFamily="34" charset="0"/>
                <a:ea typeface="Cambria Math" panose="02040503050406030204" pitchFamily="18" charset="0"/>
              </a:rPr>
              <a:t>привлекают представителя органа, осуществляющего функции по защите прав ребенка, педагогов или психологов, для проведения действий по рассмотрению факта травли (</a:t>
            </a:r>
            <a:r>
              <a:rPr lang="ru-RU" dirty="0" err="1">
                <a:latin typeface="Arial Narrow" panose="020B0606020202030204" pitchFamily="34" charset="0"/>
                <a:ea typeface="Cambria Math" panose="02040503050406030204" pitchFamily="18" charset="0"/>
              </a:rPr>
              <a:t>буллинга</a:t>
            </a:r>
            <a:r>
              <a:rPr lang="ru-RU" dirty="0">
                <a:latin typeface="Arial Narrow" panose="020B0606020202030204" pitchFamily="34" charset="0"/>
                <a:ea typeface="Cambria Math" panose="02040503050406030204" pitchFamily="18" charset="0"/>
              </a:rPr>
              <a:t>)</a:t>
            </a:r>
            <a:endParaRPr lang="ru-RU" b="1" dirty="0">
              <a:solidFill>
                <a:srgbClr val="2A339C"/>
              </a:solidFill>
              <a:latin typeface="Arial Narrow" panose="020B0606020202030204" pitchFamily="34" charset="0"/>
              <a:ea typeface="Cambria Math" panose="02040503050406030204" pitchFamily="18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E136267E-32FA-5BE9-DE10-C57BEB97DC00}"/>
              </a:ext>
            </a:extLst>
          </p:cNvPr>
          <p:cNvSpPr/>
          <p:nvPr/>
        </p:nvSpPr>
        <p:spPr>
          <a:xfrm>
            <a:off x="1179000" y="2255666"/>
            <a:ext cx="914400" cy="9128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4000" b="1" dirty="0">
                <a:solidFill>
                  <a:srgbClr val="2F5597"/>
                </a:solidFill>
                <a:latin typeface="Arial Narrow" panose="020B0606020202030204" pitchFamily="34" charset="0"/>
              </a:rPr>
              <a:t>1</a:t>
            </a:r>
            <a:endParaRPr lang="ru-RU" sz="4000" b="1" dirty="0">
              <a:solidFill>
                <a:srgbClr val="2F5597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71B1D1B3-310E-3433-DC7A-1A8654B24301}"/>
              </a:ext>
            </a:extLst>
          </p:cNvPr>
          <p:cNvSpPr/>
          <p:nvPr/>
        </p:nvSpPr>
        <p:spPr>
          <a:xfrm>
            <a:off x="1887987" y="3320873"/>
            <a:ext cx="914400" cy="9128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4400" b="1" dirty="0">
                <a:solidFill>
                  <a:srgbClr val="2F5597"/>
                </a:solidFill>
                <a:latin typeface="Arial Narrow" panose="020B0606020202030204" pitchFamily="34" charset="0"/>
              </a:rPr>
              <a:t>2</a:t>
            </a:r>
            <a:endParaRPr lang="ru-RU" sz="4400" b="1" dirty="0">
              <a:solidFill>
                <a:srgbClr val="2F5597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B2F3EBEC-DF39-B8D5-CD10-0F47B805D151}"/>
              </a:ext>
            </a:extLst>
          </p:cNvPr>
          <p:cNvSpPr/>
          <p:nvPr/>
        </p:nvSpPr>
        <p:spPr>
          <a:xfrm>
            <a:off x="1887987" y="4384533"/>
            <a:ext cx="914400" cy="9128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4400" b="1" dirty="0">
                <a:solidFill>
                  <a:srgbClr val="2F5597"/>
                </a:solidFill>
                <a:latin typeface="Arial Narrow" panose="020B0606020202030204" pitchFamily="34" charset="0"/>
              </a:rPr>
              <a:t>3</a:t>
            </a:r>
            <a:endParaRPr lang="ru-RU" sz="4400" b="1" dirty="0">
              <a:solidFill>
                <a:srgbClr val="2F5597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363238DB-C654-E3F1-4F08-46554B91083A}"/>
              </a:ext>
            </a:extLst>
          </p:cNvPr>
          <p:cNvSpPr/>
          <p:nvPr/>
        </p:nvSpPr>
        <p:spPr>
          <a:xfrm>
            <a:off x="1285776" y="5450647"/>
            <a:ext cx="914400" cy="9128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4000" b="1" dirty="0">
                <a:solidFill>
                  <a:srgbClr val="2F5597"/>
                </a:solidFill>
                <a:latin typeface="Arial Narrow" panose="020B0606020202030204" pitchFamily="34" charset="0"/>
              </a:rPr>
              <a:t>4</a:t>
            </a:r>
            <a:endParaRPr lang="ru-RU" sz="4000" b="1" dirty="0">
              <a:solidFill>
                <a:srgbClr val="2F5597"/>
              </a:solidFill>
              <a:latin typeface="Arial Narrow" panose="020B060602020203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t="6355" r="5739" b="5739"/>
          <a:stretch/>
        </p:blipFill>
        <p:spPr>
          <a:xfrm>
            <a:off x="11168573" y="192587"/>
            <a:ext cx="851345" cy="85134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97940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данные 9"/>
          <p:cNvSpPr/>
          <p:nvPr/>
        </p:nvSpPr>
        <p:spPr>
          <a:xfrm>
            <a:off x="5394740" y="150586"/>
            <a:ext cx="5597940" cy="941941"/>
          </a:xfrm>
          <a:prstGeom prst="flowChartInputOutp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0" y="146303"/>
            <a:ext cx="6518257" cy="946223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80951"/>
          <a:stretch/>
        </p:blipFill>
        <p:spPr>
          <a:xfrm>
            <a:off x="10143885" y="150562"/>
            <a:ext cx="2051926" cy="94671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227860" y="387428"/>
            <a:ext cx="833376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ea typeface="Cambria Math" panose="02040503050406030204" pitchFamily="18" charset="0"/>
              </a:rPr>
              <a:t>ПРАВИЛА ПРОФИЛАКТИКИ ТРАВЛИ (БУЛЛИНГА) РЕБЕНКА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116717" y="146303"/>
            <a:ext cx="0" cy="94622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193268-B51D-3A72-D5FC-787D1760F4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177657" y="240144"/>
            <a:ext cx="768505" cy="7569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A14B4A-9612-6A70-E5FE-BF6981855C23}"/>
              </a:ext>
            </a:extLst>
          </p:cNvPr>
          <p:cNvSpPr txBox="1"/>
          <p:nvPr/>
        </p:nvSpPr>
        <p:spPr>
          <a:xfrm>
            <a:off x="618374" y="4360062"/>
            <a:ext cx="111658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ТРАВЛЯ (БУЛЛИНГ) РЕБЕНКА СО СТОРОНЫ ПЕДАГОГА ОРГАНИЗАЦИЙ ОБРАЗОВАНИЯ В ОТНОШЕНИИ РЕБЕНКА (ДЕТЬМИ) В ПЕРИОД УЧЕБНО-ВОСПИТАТЕЛЬНОГО ПРОЦЕССА </a:t>
            </a:r>
            <a:r>
              <a:rPr lang="ru-RU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РАССМАТРИВАЕТСЯ СОВЕТОМ ПО ПЕДАГОГИЧЕСКОЙ ЭТИКЕ</a:t>
            </a:r>
            <a:endParaRPr lang="ru-RU" sz="2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1F3ABFA-2229-07A2-F255-B28E7C745B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43" t="29064" r="22018" b="40761"/>
          <a:stretch/>
        </p:blipFill>
        <p:spPr>
          <a:xfrm>
            <a:off x="4909720" y="1789899"/>
            <a:ext cx="2372560" cy="2363401"/>
          </a:xfrm>
          <a:prstGeom prst="rect">
            <a:avLst/>
          </a:prstGeom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11682E4C-535B-9640-5875-31508BAB7CD8}"/>
              </a:ext>
            </a:extLst>
          </p:cNvPr>
          <p:cNvCxnSpPr/>
          <p:nvPr/>
        </p:nvCxnSpPr>
        <p:spPr>
          <a:xfrm>
            <a:off x="1471353" y="5660570"/>
            <a:ext cx="9459883" cy="0"/>
          </a:xfrm>
          <a:prstGeom prst="line">
            <a:avLst/>
          </a:prstGeom>
          <a:ln w="381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t="6355" r="5739" b="5739"/>
          <a:stretch/>
        </p:blipFill>
        <p:spPr>
          <a:xfrm>
            <a:off x="11168573" y="192587"/>
            <a:ext cx="851345" cy="85134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19894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4AAC7593-C0A8-EE1F-81E7-FC347F2765B3}"/>
              </a:ext>
            </a:extLst>
          </p:cNvPr>
          <p:cNvSpPr/>
          <p:nvPr/>
        </p:nvSpPr>
        <p:spPr>
          <a:xfrm>
            <a:off x="177658" y="1637074"/>
            <a:ext cx="11586712" cy="4968442"/>
          </a:xfrm>
          <a:prstGeom prst="roundRect">
            <a:avLst/>
          </a:prstGeom>
          <a:noFill/>
          <a:ln w="3810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Блок-схема: данные 9"/>
          <p:cNvSpPr/>
          <p:nvPr/>
        </p:nvSpPr>
        <p:spPr>
          <a:xfrm>
            <a:off x="5394740" y="150586"/>
            <a:ext cx="5597940" cy="941941"/>
          </a:xfrm>
          <a:prstGeom prst="flowChartInputOutp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0" y="146303"/>
            <a:ext cx="6518257" cy="946223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80951"/>
          <a:stretch/>
        </p:blipFill>
        <p:spPr>
          <a:xfrm>
            <a:off x="10143885" y="150562"/>
            <a:ext cx="2051926" cy="94671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227860" y="387428"/>
            <a:ext cx="833376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ea typeface="Cambria Math" panose="02040503050406030204" pitchFamily="18" charset="0"/>
              </a:rPr>
              <a:t>ПРАВИЛА ПРОФИЛАКТИКИ ТРАВЛИ (БУЛЛИНГА) РЕБЕНКА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116717" y="146303"/>
            <a:ext cx="0" cy="94622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193268-B51D-3A72-D5FC-787D1760F4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177657" y="240144"/>
            <a:ext cx="768505" cy="75695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77657" y="1205679"/>
            <a:ext cx="110836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ПРИМЕР ОБРАЩЕНИЯ ПО ТРАВЛЕ (БУЛЛИНГУ) РЕБЕНКА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2262" y="1765068"/>
            <a:ext cx="110836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	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Прошу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Вас провести проверку и привлечь к ответственности заместителя директора по воспитательной работе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Алимжанову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Б.А.,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Сартову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Г.К.,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Кулмуратову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М.Т., директоров гимназии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Дуйсенбекова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Н Е,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Есеналиеву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М.К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,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также сотрудников полиции и других причастных лиц.    </a:t>
            </a:r>
            <a:b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	Мой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сын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Төлемісов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Нұрмұхаммед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Рауанович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, 05.12.2009 г.р. учащийся 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Гимназии № 13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в 7 «В» классе при директоре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Дуйсенбековой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Н. Е.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подвергается систематическому </a:t>
            </a:r>
            <a:r>
              <a:rPr lang="ru-RU" sz="14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буллингу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, вымогательствам статья 194 УК РК и насилию со стороны одноклассников, а именно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Аманова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Нұрдәұлета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и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Бауыржан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Жангелді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, которые в 30 ноября 2022 года, вымогали деньги, избили также открыто завладели деньгами т.е. совершили грабеж статья 191 УК РК. При обращении в полицию, и к руководству школы к ответственным лицам, последние потасовали данные, звонили мне и просили поменять показания также запугали и морально в мое отсутствие надавили на ребенка, который, так как воспитывается без отца и не имеет возможности дать отпор испугался, пожалев одноклассника и дал нужные им показания. При моем вмешательстве   и требованиях разобраться и привлечь к ответственности, заместители директора и директор начали давить на меня снимать на камеру желая избежать скандала и огласки.  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	Помимо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материального ущерба также сыну нанесли телесные повреждения, факт нанесения которых согласно проведённой судебно-медицинской экспертизы 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№ 25-13/4890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 от 01.12.2022 г. по результатам, которой обнаружены телесные повреждения в виде: кровоподтеков правого бедра, образовалось от воздействия тупого твердого предмета в срок, установленный потерпевшим и соответствует причинению ЛЕГКОГО вреда здоровью по признаку кратковременного расстройства здоровья сроком менее 21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дня.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	Данные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факты, так как дискредитируют гимназию скрываются директор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Дуйсенбекова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Н Е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, умоляя меня не поднимать шума и не придавать огласки, ссылаясь на то что она должна перевестись слезно попросила и утвердительно пообещала, что обеспечит и примет необходимые меры для предотвращения фактов </a:t>
            </a:r>
            <a:r>
              <a:rPr lang="ru-RU" sz="14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буллинга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 и других неправомерных действий в отношении сына. </a:t>
            </a:r>
            <a:endParaRPr lang="ru-RU" sz="14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	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Однако </a:t>
            </a:r>
            <a:r>
              <a:rPr lang="ru-RU" sz="14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буллинг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 и травля продолжились,  со стороны администрации гимназии уже при назначенном директоре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Есеналиевой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М.К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,  никак не пресекались, что в результате повлекло повторное нанесение телесных повреждений и насилия как, морального, так и физического в отношении моего сына на систематической основе со стороны одноклассников,  которые видя что администрация школы данные факты не пресекает и никак   не предотвращает, чувствуя безнаказанность, продолжают издеваться и подвергать насилию ребенка, доказательства в виде записи угроз и оскорблений нецензурной унижающей честь и достоинство нецензурной брани в адрес сына  предоставлю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endParaRPr lang="en-US" sz="1400" dirty="0">
              <a:latin typeface="Arial Narrow" panose="020B060602020203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t="6355" r="5739" b="5739"/>
          <a:stretch/>
        </p:blipFill>
        <p:spPr>
          <a:xfrm>
            <a:off x="11168573" y="192587"/>
            <a:ext cx="851345" cy="85134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630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данные 9"/>
          <p:cNvSpPr/>
          <p:nvPr/>
        </p:nvSpPr>
        <p:spPr>
          <a:xfrm>
            <a:off x="5394740" y="150586"/>
            <a:ext cx="5597940" cy="941941"/>
          </a:xfrm>
          <a:prstGeom prst="flowChartInputOutp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0" y="146303"/>
            <a:ext cx="6518257" cy="946223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80951"/>
          <a:stretch/>
        </p:blipFill>
        <p:spPr>
          <a:xfrm>
            <a:off x="10143885" y="150562"/>
            <a:ext cx="2051926" cy="94671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227860" y="387428"/>
            <a:ext cx="833376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ea typeface="Cambria Math" panose="02040503050406030204" pitchFamily="18" charset="0"/>
              </a:rPr>
              <a:t>ПРАВИЛА ПРОФИЛАКТИКИ ТРАВЛИ (БУЛЛИНГА) РЕБЕНКА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116717" y="146303"/>
            <a:ext cx="0" cy="94622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193268-B51D-3A72-D5FC-787D1760F4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177657" y="240144"/>
            <a:ext cx="768505" cy="75695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77657" y="1205679"/>
            <a:ext cx="110836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ОТВЕТ УПРАВЛЕНИЯ ОБРАЗОВАНИЯ 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262" y="1770003"/>
            <a:ext cx="6448425" cy="4581525"/>
          </a:xfrm>
          <a:prstGeom prst="rect">
            <a:avLst/>
          </a:prstGeom>
        </p:spPr>
      </p:pic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4AAC7593-C0A8-EE1F-81E7-FC347F2765B3}"/>
              </a:ext>
            </a:extLst>
          </p:cNvPr>
          <p:cNvSpPr/>
          <p:nvPr/>
        </p:nvSpPr>
        <p:spPr>
          <a:xfrm>
            <a:off x="2265528" y="1637074"/>
            <a:ext cx="6678159" cy="4968442"/>
          </a:xfrm>
          <a:prstGeom prst="roundRect">
            <a:avLst/>
          </a:prstGeom>
          <a:noFill/>
          <a:ln w="3810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t="6355" r="5739" b="5739"/>
          <a:stretch/>
        </p:blipFill>
        <p:spPr>
          <a:xfrm>
            <a:off x="11168573" y="192587"/>
            <a:ext cx="851345" cy="85134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9513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Блок-схема: задержка 15"/>
          <p:cNvSpPr/>
          <p:nvPr/>
        </p:nvSpPr>
        <p:spPr>
          <a:xfrm rot="16200000">
            <a:off x="4952687" y="1410910"/>
            <a:ext cx="2290753" cy="3499156"/>
          </a:xfrm>
          <a:prstGeom prst="flowChartDelay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данные 3"/>
          <p:cNvSpPr/>
          <p:nvPr/>
        </p:nvSpPr>
        <p:spPr>
          <a:xfrm>
            <a:off x="5394740" y="150586"/>
            <a:ext cx="5597940" cy="941941"/>
          </a:xfrm>
          <a:prstGeom prst="flowChartInputOutp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0" y="146303"/>
            <a:ext cx="6518257" cy="946223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80951"/>
          <a:stretch/>
        </p:blipFill>
        <p:spPr>
          <a:xfrm>
            <a:off x="10143885" y="150562"/>
            <a:ext cx="2051926" cy="9467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27860" y="387428"/>
            <a:ext cx="833376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mbria Math" panose="02040503050406030204" pitchFamily="18" charset="0"/>
              </a:rPr>
              <a:t>ОСНОВНЫЕ ПОНЯТИЯ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  <a:ea typeface="Cambria Math" panose="020405030504060302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16717" y="146303"/>
            <a:ext cx="0" cy="94622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193268-B51D-3A72-D5FC-787D1760F4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177657" y="240144"/>
            <a:ext cx="768505" cy="756957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4169354" y="4294244"/>
            <a:ext cx="3853297" cy="626690"/>
          </a:xfrm>
          <a:prstGeom prst="round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ОСНОВНЫЕ ПОНЯТИЯ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20" y="2455793"/>
            <a:ext cx="1837765" cy="1784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439838" y="1427966"/>
            <a:ext cx="38579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rgbClr val="2F5597"/>
                </a:solidFill>
                <a:latin typeface="Arial Narrow" panose="020B0606020202030204" pitchFamily="34" charset="0"/>
              </a:rPr>
              <a:t>ТРАВЛЯ (БУЛЛИНГ) РЕБЕНКА</a:t>
            </a:r>
            <a:r>
              <a:rPr lang="ru-RU" dirty="0">
                <a:solidFill>
                  <a:srgbClr val="2F5597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rgbClr val="2F5597"/>
                </a:solidFill>
                <a:latin typeface="Arial Narrow" panose="020B0606020202030204" pitchFamily="34" charset="0"/>
              </a:rPr>
              <a:t/>
            </a:r>
            <a:br>
              <a:rPr lang="ru-RU" sz="1400" dirty="0">
                <a:solidFill>
                  <a:srgbClr val="2F5597"/>
                </a:solidFill>
                <a:latin typeface="Arial Narrow" panose="020B0606020202030204" pitchFamily="34" charset="0"/>
              </a:rPr>
            </a:br>
            <a:r>
              <a:rPr lang="ru-RU" sz="1400" dirty="0">
                <a:latin typeface="Arial Narrow" panose="020B0606020202030204" pitchFamily="34" charset="0"/>
              </a:rPr>
              <a:t>систематические (два и более раза) действия унизительного характера, преследование и (или) запугивание, в том числе направленные на принуждение к совершению или отказу от совершения какого-либо действия, а равно те же действия, совершенные публично или с использованием средств массовой информации и (или) сетей телекоммуникаций (</a:t>
            </a:r>
            <a:r>
              <a:rPr lang="ru-RU" sz="1400" dirty="0" err="1">
                <a:latin typeface="Arial Narrow" panose="020B0606020202030204" pitchFamily="34" charset="0"/>
              </a:rPr>
              <a:t>кибербуллинг</a:t>
            </a:r>
            <a:r>
              <a:rPr lang="ru-RU" sz="1400" dirty="0">
                <a:latin typeface="Arial Narrow" panose="020B0606020202030204" pitchFamily="34" charset="0"/>
              </a:rPr>
              <a:t>);</a:t>
            </a: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9103" y="5075038"/>
            <a:ext cx="50756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rgbClr val="2F5597"/>
                </a:solidFill>
                <a:latin typeface="Arial Narrow" panose="020B0606020202030204" pitchFamily="34" charset="0"/>
              </a:rPr>
              <a:t>СОЦИАЛЬНАЯ АДАПТАЦИЯ</a:t>
            </a:r>
            <a:r>
              <a:rPr lang="ru-RU" sz="1400" dirty="0">
                <a:latin typeface="Arial Narrow" panose="020B0606020202030204" pitchFamily="34" charset="0"/>
              </a:rPr>
              <a:t/>
            </a:r>
            <a:br>
              <a:rPr lang="ru-RU" sz="1400" dirty="0">
                <a:latin typeface="Arial Narrow" panose="020B0606020202030204" pitchFamily="34" charset="0"/>
              </a:rPr>
            </a:br>
            <a:r>
              <a:rPr lang="ru-RU" sz="1400" dirty="0">
                <a:latin typeface="Arial Narrow" panose="020B0606020202030204" pitchFamily="34" charset="0"/>
              </a:rPr>
              <a:t>процесс активного приспособления ребенка, нуждающегося в специальных социальных услугах, к условиям социальной среды путем усвоения и восприятия ценностей, правил и норм поведения, принятых в обществе, а также процесс преодоления последствий психологической и (или) моральной травмы</a:t>
            </a: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98379" y="1400042"/>
            <a:ext cx="401197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F5597"/>
                </a:solidFill>
                <a:latin typeface="Arial Narrow" panose="020B0606020202030204" pitchFamily="34" charset="0"/>
              </a:rPr>
              <a:t>СОЦИАЛЬНАЯ РЕАБИЛИТАЦИЯ</a:t>
            </a:r>
            <a:r>
              <a:rPr lang="ru-RU" sz="1400" dirty="0">
                <a:solidFill>
                  <a:srgbClr val="2F5597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2F5597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комплекс мер, осуществляемый органами и учреждениями системы профилактики правонарушений, безнадзорности и беспризорности среди несовершеннолетних, направленных на правовое, социальное, физическое, психическое, педагогическое, моральное и (или) материальное восстановление несовершеннолетнего, нуждающегося в специальных социальных услугах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86937" y="5078320"/>
            <a:ext cx="49082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F5597"/>
                </a:solidFill>
                <a:latin typeface="Arial Narrow" panose="020B0606020202030204" pitchFamily="34" charset="0"/>
              </a:rPr>
              <a:t>ЗАКОННЫЕ ПРЕДСТАВИТЕЛИ РЕБЕНКА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родители, усыновители (</a:t>
            </a:r>
            <a:r>
              <a:rPr lang="ru-RU" sz="14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удочерители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), опекун, попечитель, патронатный воспитатель, приемные родители, другие заменяющие их лица, осуществляющие в соответствии с законодательством Республики Казахстан заботу, образование, воспитание, защиту прав и интересов ребенка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t="6355" r="5739" b="5739"/>
          <a:stretch/>
        </p:blipFill>
        <p:spPr>
          <a:xfrm>
            <a:off x="11168573" y="192587"/>
            <a:ext cx="851345" cy="85134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06482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Соединительная линия уступом 34"/>
          <p:cNvCxnSpPr>
            <a:stCxn id="33" idx="2"/>
            <a:endCxn id="20" idx="0"/>
          </p:cNvCxnSpPr>
          <p:nvPr/>
        </p:nvCxnSpPr>
        <p:spPr>
          <a:xfrm rot="16200000" flipH="1">
            <a:off x="5796936" y="5508361"/>
            <a:ext cx="598126" cy="1"/>
          </a:xfrm>
          <a:prstGeom prst="bentConnector3">
            <a:avLst/>
          </a:prstGeom>
          <a:ln w="19050">
            <a:solidFill>
              <a:srgbClr val="989EA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6010274" y="5037849"/>
            <a:ext cx="171450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Соединительная линия уступом 21"/>
          <p:cNvCxnSpPr>
            <a:stCxn id="24" idx="2"/>
            <a:endCxn id="18" idx="0"/>
          </p:cNvCxnSpPr>
          <p:nvPr/>
        </p:nvCxnSpPr>
        <p:spPr>
          <a:xfrm rot="5400000">
            <a:off x="4377823" y="1084939"/>
            <a:ext cx="599482" cy="2836872"/>
          </a:xfrm>
          <a:prstGeom prst="bentConnector3">
            <a:avLst>
              <a:gd name="adj1" fmla="val 50000"/>
            </a:avLst>
          </a:prstGeom>
          <a:ln w="19050">
            <a:solidFill>
              <a:srgbClr val="989EA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stCxn id="24" idx="2"/>
            <a:endCxn id="19" idx="0"/>
          </p:cNvCxnSpPr>
          <p:nvPr/>
        </p:nvCxnSpPr>
        <p:spPr>
          <a:xfrm rot="16200000" flipH="1">
            <a:off x="7367847" y="931786"/>
            <a:ext cx="599482" cy="3143177"/>
          </a:xfrm>
          <a:prstGeom prst="bentConnector3">
            <a:avLst>
              <a:gd name="adj1" fmla="val 50000"/>
            </a:avLst>
          </a:prstGeom>
          <a:ln w="19050">
            <a:solidFill>
              <a:srgbClr val="989EA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6010275" y="2032184"/>
            <a:ext cx="171450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данные 9"/>
          <p:cNvSpPr/>
          <p:nvPr/>
        </p:nvSpPr>
        <p:spPr>
          <a:xfrm>
            <a:off x="5394740" y="150586"/>
            <a:ext cx="5597940" cy="941941"/>
          </a:xfrm>
          <a:prstGeom prst="flowChartInputOutp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0" y="146303"/>
            <a:ext cx="6518257" cy="946223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80951"/>
          <a:stretch/>
        </p:blipFill>
        <p:spPr>
          <a:xfrm>
            <a:off x="10143885" y="150562"/>
            <a:ext cx="2051926" cy="94671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227860" y="387428"/>
            <a:ext cx="833376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mbria Math" panose="02040503050406030204" pitchFamily="18" charset="0"/>
              </a:rPr>
              <a:t>ОСНОВНЫЕ УЧАСТНИКИ ПРОФИЛАКТИКИ  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  <a:ea typeface="Cambria Math" panose="020405030504060302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116717" y="146303"/>
            <a:ext cx="0" cy="94622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193268-B51D-3A72-D5FC-787D1760F4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177657" y="240144"/>
            <a:ext cx="768505" cy="756957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3330884" y="1464268"/>
            <a:ext cx="5530231" cy="770932"/>
          </a:xfrm>
          <a:prstGeom prst="round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АДМИНИСТРАЦИЯ </a:t>
            </a:r>
            <a:br>
              <a:rPr lang="ru-RU" sz="2000" b="1" dirty="0">
                <a:latin typeface="Arial Narrow" panose="020B0606020202030204" pitchFamily="34" charset="0"/>
              </a:rPr>
            </a:br>
            <a:r>
              <a:rPr lang="ru-RU" sz="2000" b="1" dirty="0">
                <a:latin typeface="Arial Narrow" panose="020B0606020202030204" pitchFamily="34" charset="0"/>
              </a:rPr>
              <a:t>ОРГАНИЗАЦИИ ОБРАЗОВАНИЯ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30884" y="4457417"/>
            <a:ext cx="5530231" cy="770932"/>
          </a:xfrm>
          <a:prstGeom prst="round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РУКОВОДИТЕЛЬ </a:t>
            </a:r>
            <a:br>
              <a:rPr lang="ru-RU" sz="2000" b="1" dirty="0">
                <a:latin typeface="Arial Narrow" panose="020B0606020202030204" pitchFamily="34" charset="0"/>
              </a:rPr>
            </a:br>
            <a:r>
              <a:rPr lang="ru-RU" sz="2000" b="1" dirty="0">
                <a:latin typeface="Arial Narrow" panose="020B0606020202030204" pitchFamily="34" charset="0"/>
              </a:rPr>
              <a:t>ОРГАНИЗАЦИИ ОБРАЗОВАНИЯ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49777" y="2803116"/>
            <a:ext cx="4018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F5597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обеспечивает</a:t>
            </a:r>
            <a:r>
              <a:rPr lang="ru-RU" dirty="0">
                <a:solidFill>
                  <a:srgbClr val="2F5597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2F5597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деятельность</a:t>
            </a:r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по профилактике и предупреждению травли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84017" y="2803116"/>
            <a:ext cx="47103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F5597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создает условия </a:t>
            </a:r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в образовательной среде, направленные на формирование уважения прав и интересов участников образовательного процесса, культуры нулевой терпимости к травле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048000" y="58074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ежегодно к началу учебного года </a:t>
            </a:r>
            <a:r>
              <a:rPr lang="ru-RU" b="1" dirty="0">
                <a:solidFill>
                  <a:srgbClr val="2F5597"/>
                </a:solidFill>
                <a:latin typeface="Arial Narrow" panose="020B0606020202030204" pitchFamily="34" charset="0"/>
              </a:rPr>
              <a:t>утверждает план </a:t>
            </a:r>
            <a:r>
              <a:rPr lang="ru-RU" dirty="0">
                <a:latin typeface="Arial Narrow" panose="020B0606020202030204" pitchFamily="34" charset="0"/>
              </a:rPr>
              <a:t>по профилактике травли (</a:t>
            </a:r>
            <a:r>
              <a:rPr lang="ru-RU" dirty="0" err="1">
                <a:latin typeface="Arial Narrow" panose="020B0606020202030204" pitchFamily="34" charset="0"/>
              </a:rPr>
              <a:t>буллинга</a:t>
            </a:r>
            <a:r>
              <a:rPr lang="ru-RU" dirty="0">
                <a:latin typeface="Arial Narrow" panose="020B0606020202030204" pitchFamily="34" charset="0"/>
              </a:rPr>
              <a:t>) ребенка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t="6355" r="5739" b="5739"/>
          <a:stretch/>
        </p:blipFill>
        <p:spPr>
          <a:xfrm>
            <a:off x="11168573" y="192587"/>
            <a:ext cx="851345" cy="85134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2423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данные 9"/>
          <p:cNvSpPr/>
          <p:nvPr/>
        </p:nvSpPr>
        <p:spPr>
          <a:xfrm>
            <a:off x="5394740" y="150586"/>
            <a:ext cx="5597940" cy="941941"/>
          </a:xfrm>
          <a:prstGeom prst="flowChartInputOutp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0" y="146303"/>
            <a:ext cx="6518257" cy="946223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80951"/>
          <a:stretch/>
        </p:blipFill>
        <p:spPr>
          <a:xfrm>
            <a:off x="10143885" y="150562"/>
            <a:ext cx="2051926" cy="94671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227860" y="387428"/>
            <a:ext cx="833376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mbria Math" panose="02040503050406030204" pitchFamily="18" charset="0"/>
              </a:rPr>
              <a:t>ПЛАН ПРОФИЛАКТИКИ ТРАВЛИ (БУЛЛИНГА)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  <a:ea typeface="Cambria Math" panose="020405030504060302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116717" y="146303"/>
            <a:ext cx="0" cy="94622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193268-B51D-3A72-D5FC-787D1760F4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177657" y="240144"/>
            <a:ext cx="768505" cy="756957"/>
          </a:xfrm>
          <a:prstGeom prst="rect">
            <a:avLst/>
          </a:prstGeom>
        </p:spPr>
      </p:pic>
      <p:sp>
        <p:nvSpPr>
          <p:cNvPr id="30" name="Шестиугольник 29"/>
          <p:cNvSpPr/>
          <p:nvPr/>
        </p:nvSpPr>
        <p:spPr>
          <a:xfrm>
            <a:off x="439128" y="2057399"/>
            <a:ext cx="838250" cy="572359"/>
          </a:xfrm>
          <a:prstGeom prst="hexagon">
            <a:avLst/>
          </a:prstGeom>
          <a:solidFill>
            <a:srgbClr val="989E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Шестиугольник 30"/>
          <p:cNvSpPr/>
          <p:nvPr/>
        </p:nvSpPr>
        <p:spPr>
          <a:xfrm>
            <a:off x="439128" y="2707126"/>
            <a:ext cx="838250" cy="572359"/>
          </a:xfrm>
          <a:prstGeom prst="hexagon">
            <a:avLst/>
          </a:prstGeom>
          <a:solidFill>
            <a:srgbClr val="989E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Шестиугольник 31"/>
          <p:cNvSpPr/>
          <p:nvPr/>
        </p:nvSpPr>
        <p:spPr>
          <a:xfrm>
            <a:off x="439128" y="3356854"/>
            <a:ext cx="838250" cy="572359"/>
          </a:xfrm>
          <a:prstGeom prst="hexagon">
            <a:avLst/>
          </a:prstGeom>
          <a:solidFill>
            <a:srgbClr val="989E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Шестиугольник 33"/>
          <p:cNvSpPr/>
          <p:nvPr/>
        </p:nvSpPr>
        <p:spPr>
          <a:xfrm>
            <a:off x="439128" y="4006580"/>
            <a:ext cx="838250" cy="572359"/>
          </a:xfrm>
          <a:prstGeom prst="hexagon">
            <a:avLst/>
          </a:prstGeom>
          <a:solidFill>
            <a:srgbClr val="989E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Шестиугольник 35"/>
          <p:cNvSpPr/>
          <p:nvPr/>
        </p:nvSpPr>
        <p:spPr>
          <a:xfrm>
            <a:off x="439128" y="4656307"/>
            <a:ext cx="838250" cy="572359"/>
          </a:xfrm>
          <a:prstGeom prst="hexagon">
            <a:avLst/>
          </a:prstGeom>
          <a:solidFill>
            <a:srgbClr val="989E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Шестиугольник 36"/>
          <p:cNvSpPr/>
          <p:nvPr/>
        </p:nvSpPr>
        <p:spPr>
          <a:xfrm>
            <a:off x="439128" y="5306034"/>
            <a:ext cx="838250" cy="572359"/>
          </a:xfrm>
          <a:prstGeom prst="hexagon">
            <a:avLst/>
          </a:prstGeom>
          <a:solidFill>
            <a:srgbClr val="989E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Шестиугольник 37"/>
          <p:cNvSpPr/>
          <p:nvPr/>
        </p:nvSpPr>
        <p:spPr>
          <a:xfrm>
            <a:off x="439128" y="5955762"/>
            <a:ext cx="838250" cy="572359"/>
          </a:xfrm>
          <a:prstGeom prst="hexagon">
            <a:avLst/>
          </a:prstGeom>
          <a:solidFill>
            <a:srgbClr val="989E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Шестиугольник 2"/>
          <p:cNvSpPr/>
          <p:nvPr/>
        </p:nvSpPr>
        <p:spPr>
          <a:xfrm>
            <a:off x="527037" y="2057399"/>
            <a:ext cx="838250" cy="572359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2F5597"/>
                </a:solidFill>
                <a:latin typeface="Arial Narrow" panose="020B0606020202030204" pitchFamily="34" charset="0"/>
              </a:rPr>
              <a:t>1</a:t>
            </a:r>
            <a:endParaRPr lang="ru-RU" sz="2800" b="1" dirty="0">
              <a:solidFill>
                <a:srgbClr val="2F5597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527037" y="2707126"/>
            <a:ext cx="838250" cy="572359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2F5597"/>
                </a:solidFill>
                <a:latin typeface="Arial Narrow" panose="020B0606020202030204" pitchFamily="34" charset="0"/>
              </a:rPr>
              <a:t>2</a:t>
            </a:r>
            <a:endParaRPr lang="ru-RU" sz="2800" b="1" dirty="0">
              <a:solidFill>
                <a:srgbClr val="2F5597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Шестиугольник 22"/>
          <p:cNvSpPr/>
          <p:nvPr/>
        </p:nvSpPr>
        <p:spPr>
          <a:xfrm>
            <a:off x="527037" y="3356854"/>
            <a:ext cx="838250" cy="572359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2F5597"/>
                </a:solidFill>
                <a:latin typeface="Arial Narrow" panose="020B0606020202030204" pitchFamily="34" charset="0"/>
              </a:rPr>
              <a:t>3</a:t>
            </a:r>
            <a:endParaRPr lang="ru-RU" sz="2800" b="1" dirty="0">
              <a:solidFill>
                <a:srgbClr val="2F5597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Шестиугольник 24"/>
          <p:cNvSpPr/>
          <p:nvPr/>
        </p:nvSpPr>
        <p:spPr>
          <a:xfrm>
            <a:off x="527037" y="4006580"/>
            <a:ext cx="838250" cy="572359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2F5597"/>
                </a:solidFill>
                <a:latin typeface="Arial Narrow" panose="020B0606020202030204" pitchFamily="34" charset="0"/>
              </a:rPr>
              <a:t>4</a:t>
            </a:r>
            <a:endParaRPr lang="ru-RU" sz="2800" b="1" dirty="0">
              <a:solidFill>
                <a:srgbClr val="2F5597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Шестиугольник 25"/>
          <p:cNvSpPr/>
          <p:nvPr/>
        </p:nvSpPr>
        <p:spPr>
          <a:xfrm>
            <a:off x="527037" y="4656307"/>
            <a:ext cx="838250" cy="572359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2F5597"/>
                </a:solidFill>
                <a:latin typeface="Arial Narrow" panose="020B0606020202030204" pitchFamily="34" charset="0"/>
              </a:rPr>
              <a:t>5</a:t>
            </a:r>
            <a:endParaRPr lang="ru-RU" sz="2800" b="1" dirty="0">
              <a:solidFill>
                <a:srgbClr val="2F5597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Шестиугольник 27"/>
          <p:cNvSpPr/>
          <p:nvPr/>
        </p:nvSpPr>
        <p:spPr>
          <a:xfrm>
            <a:off x="527037" y="5306034"/>
            <a:ext cx="838250" cy="572359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2F5597"/>
                </a:solidFill>
                <a:latin typeface="Arial Narrow" panose="020B0606020202030204" pitchFamily="34" charset="0"/>
              </a:rPr>
              <a:t>6</a:t>
            </a:r>
            <a:endParaRPr lang="ru-RU" sz="2800" b="1" dirty="0">
              <a:solidFill>
                <a:srgbClr val="2F5597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Шестиугольник 28"/>
          <p:cNvSpPr/>
          <p:nvPr/>
        </p:nvSpPr>
        <p:spPr>
          <a:xfrm>
            <a:off x="527037" y="5955762"/>
            <a:ext cx="838250" cy="572359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2F5597"/>
                </a:solidFill>
                <a:latin typeface="Arial Narrow" panose="020B0606020202030204" pitchFamily="34" charset="0"/>
              </a:rPr>
              <a:t>7</a:t>
            </a:r>
            <a:endParaRPr lang="ru-RU" sz="2800" b="1" dirty="0">
              <a:solidFill>
                <a:srgbClr val="2F5597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4720" y="2057399"/>
            <a:ext cx="10333601" cy="572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>
                <a:solidFill>
                  <a:schemeClr val="tx1"/>
                </a:solidFill>
                <a:latin typeface="Arial Narrow" panose="020B0606020202030204" pitchFamily="34" charset="0"/>
              </a:rPr>
              <a:t>повышению осведомленности детей, родителей, педагогов путем проведения информационно-разъяснительной работы не реже 1 (одного) раза в четверть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544719" y="2707126"/>
            <a:ext cx="10333601" cy="572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>
                <a:solidFill>
                  <a:schemeClr val="tx1"/>
                </a:solidFill>
                <a:latin typeface="Arial Narrow" panose="020B0606020202030204" pitchFamily="34" charset="0"/>
              </a:rPr>
              <a:t>повышению профессиональной компетентности педагогов через их участие в обучающих семинарах и др.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544718" y="3356854"/>
            <a:ext cx="10333601" cy="572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>
                <a:solidFill>
                  <a:schemeClr val="tx1"/>
                </a:solidFill>
                <a:latin typeface="Arial Narrow" panose="020B0606020202030204" pitchFamily="34" charset="0"/>
              </a:rPr>
              <a:t>информированию детей и родителей о недопустимости травли ребенка;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544717" y="4006581"/>
            <a:ext cx="10333601" cy="572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>
                <a:solidFill>
                  <a:schemeClr val="tx1"/>
                </a:solidFill>
                <a:latin typeface="Arial Narrow" panose="020B0606020202030204" pitchFamily="34" charset="0"/>
              </a:rPr>
              <a:t>незамедлительному реагированию на признаки травли;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544716" y="4656308"/>
            <a:ext cx="10333601" cy="572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C00000"/>
                </a:solidFill>
                <a:latin typeface="Arial Narrow" panose="020B0606020202030204" pitchFamily="34" charset="0"/>
              </a:rPr>
              <a:t>оказанию детям социальной, психолого-педагогической помощи педагогами-психологами, социальными педагогами с регистрацией в журнале учета консультаций педагога-психолога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544715" y="5306035"/>
            <a:ext cx="10333601" cy="572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>
                <a:solidFill>
                  <a:schemeClr val="tx1"/>
                </a:solidFill>
                <a:latin typeface="Arial Narrow" panose="020B0606020202030204" pitchFamily="34" charset="0"/>
              </a:rPr>
              <a:t>проведению мониторинга воспитательного процесса и условий образовательной среды на предмет соблюдения прав и интересов детей, обеспеченности ресурсами для их обучения, воспитания и безопасного нахождения в организациях образования;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544714" y="5955763"/>
            <a:ext cx="10333601" cy="572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>
                <a:solidFill>
                  <a:schemeClr val="tx1"/>
                </a:solidFill>
                <a:latin typeface="Arial Narrow" panose="020B0606020202030204" pitchFamily="34" charset="0"/>
              </a:rPr>
              <a:t>рассмотрению на заседаниях коллегиальных органов управления организацией образования с привлечением родительского комитета вопроса предупреждения и профилактики травли.</a:t>
            </a:r>
          </a:p>
        </p:txBody>
      </p:sp>
      <p:cxnSp>
        <p:nvCxnSpPr>
          <p:cNvPr id="7" name="Прямая соединительная линия 6"/>
          <p:cNvCxnSpPr>
            <a:stCxn id="3" idx="0"/>
            <a:endCxn id="5" idx="1"/>
          </p:cNvCxnSpPr>
          <p:nvPr/>
        </p:nvCxnSpPr>
        <p:spPr>
          <a:xfrm>
            <a:off x="1365287" y="2343579"/>
            <a:ext cx="179433" cy="0"/>
          </a:xfrm>
          <a:prstGeom prst="line">
            <a:avLst/>
          </a:prstGeom>
          <a:ln w="19050">
            <a:solidFill>
              <a:srgbClr val="989EA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21" idx="0"/>
            <a:endCxn id="39" idx="1"/>
          </p:cNvCxnSpPr>
          <p:nvPr/>
        </p:nvCxnSpPr>
        <p:spPr>
          <a:xfrm>
            <a:off x="1365287" y="2993306"/>
            <a:ext cx="179432" cy="0"/>
          </a:xfrm>
          <a:prstGeom prst="line">
            <a:avLst/>
          </a:prstGeom>
          <a:ln w="19050">
            <a:solidFill>
              <a:srgbClr val="989EA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365287" y="3643033"/>
            <a:ext cx="179432" cy="0"/>
          </a:xfrm>
          <a:prstGeom prst="line">
            <a:avLst/>
          </a:prstGeom>
          <a:ln w="19050">
            <a:solidFill>
              <a:srgbClr val="989EA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365287" y="4292761"/>
            <a:ext cx="179432" cy="0"/>
          </a:xfrm>
          <a:prstGeom prst="line">
            <a:avLst/>
          </a:prstGeom>
          <a:ln w="19050">
            <a:solidFill>
              <a:srgbClr val="989EA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365287" y="4942488"/>
            <a:ext cx="179432" cy="0"/>
          </a:xfrm>
          <a:prstGeom prst="line">
            <a:avLst/>
          </a:prstGeom>
          <a:ln w="19050">
            <a:solidFill>
              <a:srgbClr val="989EA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365287" y="5592215"/>
            <a:ext cx="179432" cy="0"/>
          </a:xfrm>
          <a:prstGeom prst="line">
            <a:avLst/>
          </a:prstGeom>
          <a:ln w="19050">
            <a:solidFill>
              <a:srgbClr val="989EA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365287" y="6241942"/>
            <a:ext cx="179432" cy="0"/>
          </a:xfrm>
          <a:prstGeom prst="line">
            <a:avLst/>
          </a:prstGeom>
          <a:ln w="19050">
            <a:solidFill>
              <a:srgbClr val="989EA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3330884" y="1355500"/>
            <a:ext cx="5530231" cy="496759"/>
          </a:xfrm>
          <a:prstGeom prst="round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ПЛАН ВКЛЮЧАЕТ МЕРОПРИЯТИЯ ПО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t="6355" r="5739" b="5739"/>
          <a:stretch/>
        </p:blipFill>
        <p:spPr>
          <a:xfrm>
            <a:off x="11168573" y="192587"/>
            <a:ext cx="851345" cy="85134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9655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Шестиугольник 45"/>
          <p:cNvSpPr/>
          <p:nvPr/>
        </p:nvSpPr>
        <p:spPr>
          <a:xfrm>
            <a:off x="2828699" y="1338405"/>
            <a:ext cx="8673457" cy="1053296"/>
          </a:xfrm>
          <a:prstGeom prst="hexagon">
            <a:avLst/>
          </a:prstGeom>
          <a:solidFill>
            <a:srgbClr val="989E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данные 9"/>
          <p:cNvSpPr/>
          <p:nvPr/>
        </p:nvSpPr>
        <p:spPr>
          <a:xfrm>
            <a:off x="5394740" y="150586"/>
            <a:ext cx="5597940" cy="941941"/>
          </a:xfrm>
          <a:prstGeom prst="flowChartInputOutp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0" y="146303"/>
            <a:ext cx="6518257" cy="946223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80951"/>
          <a:stretch/>
        </p:blipFill>
        <p:spPr>
          <a:xfrm>
            <a:off x="10143885" y="150562"/>
            <a:ext cx="2051926" cy="94671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227860" y="387428"/>
            <a:ext cx="833376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mbria Math" panose="02040503050406030204" pitchFamily="18" charset="0"/>
              </a:rPr>
              <a:t>ОСНОВНЫЕ ДОКУМЕНТЫ ПЕДАГОГА-ПСИХОЛОГА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  <a:ea typeface="Cambria Math" panose="020405030504060302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116717" y="146303"/>
            <a:ext cx="0" cy="94622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193268-B51D-3A72-D5FC-787D1760F4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177657" y="240144"/>
            <a:ext cx="768505" cy="756957"/>
          </a:xfrm>
          <a:prstGeom prst="rect">
            <a:avLst/>
          </a:prstGeom>
        </p:spPr>
      </p:pic>
      <p:sp>
        <p:nvSpPr>
          <p:cNvPr id="2" name="Шестиугольник 1"/>
          <p:cNvSpPr/>
          <p:nvPr/>
        </p:nvSpPr>
        <p:spPr>
          <a:xfrm>
            <a:off x="1692062" y="1338405"/>
            <a:ext cx="9652390" cy="1053296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4"/>
          <a:srcRect l="60877" t="29415" r="21886" b="40994"/>
          <a:stretch/>
        </p:blipFill>
        <p:spPr>
          <a:xfrm>
            <a:off x="682477" y="1338405"/>
            <a:ext cx="1090765" cy="10532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94080" y="1495721"/>
            <a:ext cx="92102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2F5597"/>
                </a:solidFill>
                <a:latin typeface="Arial Narrow" panose="020B0606020202030204" pitchFamily="34" charset="0"/>
              </a:rPr>
              <a:t>Приказ Министра образования и науки Республики Казахстан от 06.04.2020 г. № 130 </a:t>
            </a:r>
            <a:br>
              <a:rPr lang="ru-RU" sz="1400" b="1" dirty="0">
                <a:solidFill>
                  <a:srgbClr val="2F5597"/>
                </a:solidFill>
                <a:latin typeface="Arial Narrow" panose="020B0606020202030204" pitchFamily="34" charset="0"/>
              </a:rPr>
            </a:b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«Об утверждении Перечня документов, обязательных для ведения педагогами организаций дошкольного воспитания и обучения, среднего, специального, дополнительного, технического и профессионального, </a:t>
            </a:r>
            <a:r>
              <a:rPr lang="ru-RU" sz="1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послесреднего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образования, и их формы»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/>
          <a:srcRect l="26534" t="35846" r="26993" b="46178"/>
          <a:stretch/>
        </p:blipFill>
        <p:spPr>
          <a:xfrm>
            <a:off x="561909" y="4464732"/>
            <a:ext cx="11073118" cy="22426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0" y="254869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2F5597"/>
                </a:solidFill>
                <a:latin typeface="Arial Narrow" panose="020B0606020202030204" pitchFamily="34" charset="0"/>
              </a:rPr>
              <a:t>Педагог-психолог один раз до начала учебного года разрабатывает и в течение учебного года реализует: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54059" y="3279003"/>
            <a:ext cx="35871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план работы педагога-психолога на учебный год (в бумажном или электронном формате </a:t>
            </a:r>
            <a:r>
              <a:rPr lang="ru-RU" sz="1400" dirty="0" err="1">
                <a:latin typeface="Arial Narrow" panose="020B0606020202030204" pitchFamily="34" charset="0"/>
              </a:rPr>
              <a:t>word</a:t>
            </a:r>
            <a:r>
              <a:rPr lang="ru-RU" sz="1400" dirty="0">
                <a:latin typeface="Arial Narrow" panose="020B0606020202030204" pitchFamily="34" charset="0"/>
              </a:rPr>
              <a:t> (</a:t>
            </a:r>
            <a:r>
              <a:rPr lang="ru-RU" sz="1400" dirty="0" err="1">
                <a:latin typeface="Arial Narrow" panose="020B0606020202030204" pitchFamily="34" charset="0"/>
              </a:rPr>
              <a:t>ворд</a:t>
            </a:r>
            <a:r>
              <a:rPr lang="ru-RU" sz="1400" dirty="0">
                <a:latin typeface="Arial Narrow" panose="020B0606020202030204" pitchFamily="34" charset="0"/>
              </a:rPr>
              <a:t>) или </a:t>
            </a:r>
            <a:r>
              <a:rPr lang="ru-RU" sz="1400" dirty="0" err="1">
                <a:latin typeface="Arial Narrow" panose="020B0606020202030204" pitchFamily="34" charset="0"/>
              </a:rPr>
              <a:t>pdf</a:t>
            </a:r>
            <a:r>
              <a:rPr lang="ru-RU" sz="1400" dirty="0">
                <a:latin typeface="Arial Narrow" panose="020B0606020202030204" pitchFamily="34" charset="0"/>
              </a:rPr>
              <a:t> (</a:t>
            </a:r>
            <a:r>
              <a:rPr lang="ru-RU" sz="1400" dirty="0" err="1">
                <a:latin typeface="Arial Narrow" panose="020B0606020202030204" pitchFamily="34" charset="0"/>
              </a:rPr>
              <a:t>пдф</a:t>
            </a:r>
            <a:r>
              <a:rPr lang="ru-RU" sz="1400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074126" y="3279003"/>
            <a:ext cx="44292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 течение учебного года ведет журнал учета консультаций педагога-психолога (в бумажном или электронном формате </a:t>
            </a:r>
            <a:r>
              <a:rPr lang="ru-RU" sz="1400" dirty="0" err="1">
                <a:latin typeface="Arial Narrow" panose="020B0606020202030204" pitchFamily="34" charset="0"/>
              </a:rPr>
              <a:t>word</a:t>
            </a:r>
            <a:r>
              <a:rPr lang="ru-RU" sz="1400" dirty="0">
                <a:latin typeface="Arial Narrow" panose="020B0606020202030204" pitchFamily="34" charset="0"/>
              </a:rPr>
              <a:t> (</a:t>
            </a:r>
            <a:r>
              <a:rPr lang="ru-RU" sz="1400" dirty="0" err="1">
                <a:latin typeface="Arial Narrow" panose="020B0606020202030204" pitchFamily="34" charset="0"/>
              </a:rPr>
              <a:t>ворд</a:t>
            </a:r>
            <a:r>
              <a:rPr lang="ru-RU" sz="1400" dirty="0">
                <a:latin typeface="Arial Narrow" panose="020B0606020202030204" pitchFamily="34" charset="0"/>
              </a:rPr>
              <a:t>) или </a:t>
            </a:r>
            <a:r>
              <a:rPr lang="ru-RU" sz="1400" dirty="0" err="1">
                <a:latin typeface="Arial Narrow" panose="020B0606020202030204" pitchFamily="34" charset="0"/>
              </a:rPr>
              <a:t>pdf</a:t>
            </a:r>
            <a:r>
              <a:rPr lang="ru-RU" sz="1400" dirty="0">
                <a:latin typeface="Arial Narrow" panose="020B0606020202030204" pitchFamily="34" charset="0"/>
              </a:rPr>
              <a:t> (</a:t>
            </a:r>
            <a:r>
              <a:rPr lang="ru-RU" sz="1400" dirty="0" err="1">
                <a:latin typeface="Arial Narrow" panose="020B0606020202030204" pitchFamily="34" charset="0"/>
              </a:rPr>
              <a:t>пдф</a:t>
            </a:r>
            <a:r>
              <a:rPr lang="ru-RU" sz="1400" dirty="0">
                <a:latin typeface="Arial Narrow" panose="020B0606020202030204" pitchFamily="34" charset="0"/>
              </a:rPr>
              <a:t>).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-3811" y="4370033"/>
            <a:ext cx="12199622" cy="1"/>
          </a:xfrm>
          <a:prstGeom prst="line">
            <a:avLst/>
          </a:prstGeom>
          <a:ln w="190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Документ со сплошной заливкой">
            <a:extLst>
              <a:ext uri="{FF2B5EF4-FFF2-40B4-BE49-F238E27FC236}">
                <a16:creationId xmlns:a16="http://schemas.microsoft.com/office/drawing/2014/main" id="{F3B2C504-FE69-13D1-A00E-6B809D39F5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39393" y="3279002"/>
            <a:ext cx="763117" cy="763117"/>
          </a:xfrm>
          <a:prstGeom prst="rect">
            <a:avLst/>
          </a:prstGeom>
        </p:spPr>
      </p:pic>
      <p:pic>
        <p:nvPicPr>
          <p:cNvPr id="18" name="Рисунок 17" descr="Список со сплошной заливкой">
            <a:extLst>
              <a:ext uri="{FF2B5EF4-FFF2-40B4-BE49-F238E27FC236}">
                <a16:creationId xmlns:a16="http://schemas.microsoft.com/office/drawing/2014/main" id="{29ABEED7-340D-1530-0C19-D86F5B36A7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8469" y="3279003"/>
            <a:ext cx="763117" cy="763117"/>
          </a:xfrm>
          <a:prstGeom prst="rect">
            <a:avLst/>
          </a:prstGeom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D2DC5F1-2E9F-23E4-29B8-30AB4F443390}"/>
              </a:ext>
            </a:extLst>
          </p:cNvPr>
          <p:cNvCxnSpPr>
            <a:cxnSpLocks/>
          </p:cNvCxnSpPr>
          <p:nvPr/>
        </p:nvCxnSpPr>
        <p:spPr>
          <a:xfrm>
            <a:off x="1554059" y="3343131"/>
            <a:ext cx="0" cy="634860"/>
          </a:xfrm>
          <a:prstGeom prst="line">
            <a:avLst/>
          </a:prstGeom>
          <a:ln w="19050">
            <a:solidFill>
              <a:srgbClr val="2F559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F1E3B37-0748-C250-62B3-473B091524C4}"/>
              </a:ext>
            </a:extLst>
          </p:cNvPr>
          <p:cNvCxnSpPr>
            <a:cxnSpLocks/>
          </p:cNvCxnSpPr>
          <p:nvPr/>
        </p:nvCxnSpPr>
        <p:spPr>
          <a:xfrm>
            <a:off x="7074126" y="3363757"/>
            <a:ext cx="0" cy="634860"/>
          </a:xfrm>
          <a:prstGeom prst="line">
            <a:avLst/>
          </a:prstGeom>
          <a:ln w="19050">
            <a:solidFill>
              <a:srgbClr val="2F559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t="6355" r="5739" b="5739"/>
          <a:stretch/>
        </p:blipFill>
        <p:spPr>
          <a:xfrm>
            <a:off x="11168573" y="192587"/>
            <a:ext cx="851345" cy="85134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808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данные 9"/>
          <p:cNvSpPr/>
          <p:nvPr/>
        </p:nvSpPr>
        <p:spPr>
          <a:xfrm>
            <a:off x="5394740" y="150586"/>
            <a:ext cx="5597940" cy="941941"/>
          </a:xfrm>
          <a:prstGeom prst="flowChartInputOutp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0" y="146303"/>
            <a:ext cx="6518257" cy="946223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80951"/>
          <a:stretch/>
        </p:blipFill>
        <p:spPr>
          <a:xfrm>
            <a:off x="10143885" y="150562"/>
            <a:ext cx="2051926" cy="94671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227860" y="387428"/>
            <a:ext cx="833376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mbria Math" panose="02040503050406030204" pitchFamily="18" charset="0"/>
              </a:rPr>
              <a:t>ОТРИЦАТЕЛЬНЫЙ ПРИМЕР ПЛАНА ПРОФИЛАКТИКИ БУЛЛИНГА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  <a:ea typeface="Cambria Math" panose="020405030504060302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116717" y="146303"/>
            <a:ext cx="0" cy="94622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193268-B51D-3A72-D5FC-787D1760F4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177657" y="240144"/>
            <a:ext cx="768505" cy="75695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/>
          <a:srcRect l="29606" t="78012" r="14200" b="14293"/>
          <a:stretch/>
        </p:blipFill>
        <p:spPr>
          <a:xfrm>
            <a:off x="1116717" y="6010502"/>
            <a:ext cx="10276764" cy="791571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4"/>
          <a:srcRect l="29606" t="20168" r="14200" b="31961"/>
          <a:stretch/>
        </p:blipFill>
        <p:spPr>
          <a:xfrm>
            <a:off x="1116717" y="1085935"/>
            <a:ext cx="10276764" cy="492456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t="6355" r="5739" b="5739"/>
          <a:stretch/>
        </p:blipFill>
        <p:spPr>
          <a:xfrm>
            <a:off x="11168573" y="192587"/>
            <a:ext cx="851345" cy="85134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7264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9189375-2C3D-C8FA-F48F-9E50571B5BBC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-6999" y="1481870"/>
            <a:ext cx="2554445" cy="5108891"/>
          </a:xfrm>
          <a:prstGeom prst="rect">
            <a:avLst/>
          </a:prstGeom>
        </p:spPr>
      </p:pic>
      <p:sp>
        <p:nvSpPr>
          <p:cNvPr id="10" name="Блок-схема: данные 9"/>
          <p:cNvSpPr/>
          <p:nvPr/>
        </p:nvSpPr>
        <p:spPr>
          <a:xfrm>
            <a:off x="5394740" y="150586"/>
            <a:ext cx="5597940" cy="941941"/>
          </a:xfrm>
          <a:prstGeom prst="flowChartInputOutp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0" y="146303"/>
            <a:ext cx="6518257" cy="946223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80951"/>
          <a:stretch/>
        </p:blipFill>
        <p:spPr>
          <a:xfrm>
            <a:off x="10143885" y="150562"/>
            <a:ext cx="2051926" cy="94671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227860" y="387428"/>
            <a:ext cx="833376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mbria Math" panose="02040503050406030204" pitchFamily="18" charset="0"/>
              </a:rPr>
              <a:t>ОСНОВНЫЕ ШАГИ ПРИ ВЫЯВЛЕНИИ БУЛЛИНГА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  <a:ea typeface="Cambria Math" panose="020405030504060302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116717" y="146303"/>
            <a:ext cx="0" cy="94622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193268-B51D-3A72-D5FC-787D1760F4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89" t="15028" r="12833" b="12303"/>
          <a:stretch/>
        </p:blipFill>
        <p:spPr>
          <a:xfrm>
            <a:off x="177657" y="240144"/>
            <a:ext cx="768505" cy="756957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434E4C98-DEE7-5B86-68ED-22F851CEAC04}"/>
              </a:ext>
            </a:extLst>
          </p:cNvPr>
          <p:cNvSpPr/>
          <p:nvPr/>
        </p:nvSpPr>
        <p:spPr>
          <a:xfrm>
            <a:off x="2407297" y="4519078"/>
            <a:ext cx="9110617" cy="1033724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1B290E0-2787-5609-70ED-E84AF3A96614}"/>
              </a:ext>
            </a:extLst>
          </p:cNvPr>
          <p:cNvSpPr/>
          <p:nvPr/>
        </p:nvSpPr>
        <p:spPr>
          <a:xfrm>
            <a:off x="2378852" y="2396910"/>
            <a:ext cx="9110618" cy="1033724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E7BF525-AD48-2B4A-70A2-807FE825499A}"/>
              </a:ext>
            </a:extLst>
          </p:cNvPr>
          <p:cNvSpPr/>
          <p:nvPr/>
        </p:nvSpPr>
        <p:spPr>
          <a:xfrm>
            <a:off x="3023279" y="2404307"/>
            <a:ext cx="8273612" cy="1015663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При поступлении информации о факте травли в отдел образования либо в организацию образования информация регистрируется ответственным лицом в журнале учета информации о травле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842937A-4737-D4B5-3A59-1767E394E861}"/>
              </a:ext>
            </a:extLst>
          </p:cNvPr>
          <p:cNvSpPr/>
          <p:nvPr/>
        </p:nvSpPr>
        <p:spPr>
          <a:xfrm>
            <a:off x="3023280" y="4681997"/>
            <a:ext cx="7324488" cy="707886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В течение 1 дня доводится до руководителя отдела образования либо организации образования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B8F3727B-CF43-6F15-E2DF-E947941897B2}"/>
              </a:ext>
            </a:extLst>
          </p:cNvPr>
          <p:cNvSpPr/>
          <p:nvPr/>
        </p:nvSpPr>
        <p:spPr>
          <a:xfrm>
            <a:off x="1887987" y="2395276"/>
            <a:ext cx="1033724" cy="10337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4EB7F27A-FFEC-D73C-7D4E-AFB4A75BCF6F}"/>
              </a:ext>
            </a:extLst>
          </p:cNvPr>
          <p:cNvSpPr/>
          <p:nvPr/>
        </p:nvSpPr>
        <p:spPr>
          <a:xfrm>
            <a:off x="1887987" y="4519078"/>
            <a:ext cx="1033724" cy="10337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41" name="Рисунок 40" descr="Газета со сплошной заливкой">
            <a:extLst>
              <a:ext uri="{FF2B5EF4-FFF2-40B4-BE49-F238E27FC236}">
                <a16:creationId xmlns:a16="http://schemas.microsoft.com/office/drawing/2014/main" id="{648E3366-6A73-C473-D982-CE3AA2A929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47649" y="2454938"/>
            <a:ext cx="914400" cy="914400"/>
          </a:xfrm>
          <a:prstGeom prst="rect">
            <a:avLst/>
          </a:prstGeom>
        </p:spPr>
      </p:pic>
      <p:pic>
        <p:nvPicPr>
          <p:cNvPr id="43" name="Рисунок 42" descr="Лектор со сплошной заливкой">
            <a:extLst>
              <a:ext uri="{FF2B5EF4-FFF2-40B4-BE49-F238E27FC236}">
                <a16:creationId xmlns:a16="http://schemas.microsoft.com/office/drawing/2014/main" id="{3578223C-EB16-D3CE-BFEA-501A3FCE09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47649" y="4578740"/>
            <a:ext cx="914400" cy="9144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t="6355" r="5739" b="5739"/>
          <a:stretch/>
        </p:blipFill>
        <p:spPr>
          <a:xfrm>
            <a:off x="11168573" y="192587"/>
            <a:ext cx="851345" cy="85134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95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>
            <a:extLst>
              <a:ext uri="{FF2B5EF4-FFF2-40B4-BE49-F238E27FC236}">
                <a16:creationId xmlns:a16="http://schemas.microsoft.com/office/drawing/2014/main" id="{DCBEBCAC-120D-1456-6D8B-48EC9D2FB909}"/>
              </a:ext>
            </a:extLst>
          </p:cNvPr>
          <p:cNvSpPr/>
          <p:nvPr/>
        </p:nvSpPr>
        <p:spPr>
          <a:xfrm>
            <a:off x="514098" y="3297840"/>
            <a:ext cx="2911030" cy="2171677"/>
          </a:xfrm>
          <a:prstGeom prst="hexagon">
            <a:avLst>
              <a:gd name="adj" fmla="val 14264"/>
              <a:gd name="vf" fmla="val 115470"/>
            </a:avLst>
          </a:prstGeom>
          <a:solidFill>
            <a:srgbClr val="989EAA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Шестиугольник 64">
            <a:extLst>
              <a:ext uri="{FF2B5EF4-FFF2-40B4-BE49-F238E27FC236}">
                <a16:creationId xmlns:a16="http://schemas.microsoft.com/office/drawing/2014/main" id="{D65352D3-0699-0CF7-91CA-DD50B8B9B404}"/>
              </a:ext>
            </a:extLst>
          </p:cNvPr>
          <p:cNvSpPr/>
          <p:nvPr/>
        </p:nvSpPr>
        <p:spPr>
          <a:xfrm>
            <a:off x="418321" y="3139003"/>
            <a:ext cx="2911030" cy="2497202"/>
          </a:xfrm>
          <a:prstGeom prst="hexagon">
            <a:avLst>
              <a:gd name="adj" fmla="val 14264"/>
              <a:gd name="vf" fmla="val 115470"/>
            </a:avLst>
          </a:prstGeom>
          <a:solidFill>
            <a:srgbClr val="2F5597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id="{B3DDC5A6-3EF0-F780-8D7B-32FD322F4C65}"/>
              </a:ext>
            </a:extLst>
          </p:cNvPr>
          <p:cNvSpPr/>
          <p:nvPr/>
        </p:nvSpPr>
        <p:spPr>
          <a:xfrm>
            <a:off x="289368" y="2924564"/>
            <a:ext cx="2911030" cy="2926080"/>
          </a:xfrm>
          <a:prstGeom prst="hexagon">
            <a:avLst>
              <a:gd name="adj" fmla="val 14264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данные 9"/>
          <p:cNvSpPr/>
          <p:nvPr/>
        </p:nvSpPr>
        <p:spPr>
          <a:xfrm>
            <a:off x="5394740" y="150586"/>
            <a:ext cx="5597940" cy="941941"/>
          </a:xfrm>
          <a:prstGeom prst="flowChartInputOutp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0" y="146303"/>
            <a:ext cx="6518257" cy="946223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80951"/>
          <a:stretch/>
        </p:blipFill>
        <p:spPr>
          <a:xfrm>
            <a:off x="10143885" y="150562"/>
            <a:ext cx="2051926" cy="94671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227860" y="387428"/>
            <a:ext cx="833376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ea typeface="Cambria Math" panose="02040503050406030204" pitchFamily="18" charset="0"/>
              </a:rPr>
              <a:t>ПРАВИЛА ПРОФИЛАКТИКИ ТРАВЛИ (БУЛЛИНГА) РЕБЕНКА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116717" y="146303"/>
            <a:ext cx="0" cy="94622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193268-B51D-3A72-D5FC-787D1760F4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177657" y="240144"/>
            <a:ext cx="768505" cy="756957"/>
          </a:xfrm>
          <a:prstGeom prst="rect">
            <a:avLst/>
          </a:prstGeom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4AAC7593-C0A8-EE1F-81E7-FC347F2765B3}"/>
              </a:ext>
            </a:extLst>
          </p:cNvPr>
          <p:cNvSpPr/>
          <p:nvPr/>
        </p:nvSpPr>
        <p:spPr>
          <a:xfrm>
            <a:off x="333597" y="1332051"/>
            <a:ext cx="11512078" cy="471034"/>
          </a:xfrm>
          <a:prstGeom prst="round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АЛГОРИТМ ДЕЙСТВИЙ </a:t>
            </a:r>
            <a:r>
              <a:rPr lang="ru-RU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ОРГАНИЗАЦИИ ОБРАЗОВАНИЯ </a:t>
            </a:r>
            <a:r>
              <a:rPr lang="ru-RU" b="1" dirty="0" smtClean="0">
                <a:latin typeface="Arial Narrow" panose="020B0606020202030204" pitchFamily="34" charset="0"/>
              </a:rPr>
              <a:t>ПРИ ПОСТУПЛЕНИИ ИНФОРМАЦИИ О БУЛЛИНГЕ РЕБЕНКА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959C3D-1A4C-538D-DDA6-84E6962D3C04}"/>
              </a:ext>
            </a:extLst>
          </p:cNvPr>
          <p:cNvSpPr txBox="1"/>
          <p:nvPr/>
        </p:nvSpPr>
        <p:spPr>
          <a:xfrm>
            <a:off x="467024" y="4159868"/>
            <a:ext cx="26073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Заместитель руководителя по воспитательной работе</a:t>
            </a:r>
          </a:p>
        </p:txBody>
      </p:sp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id="{758C181D-F5CE-A98A-B93A-E1565E169D13}"/>
              </a:ext>
            </a:extLst>
          </p:cNvPr>
          <p:cNvSpPr/>
          <p:nvPr/>
        </p:nvSpPr>
        <p:spPr>
          <a:xfrm>
            <a:off x="3723767" y="2051634"/>
            <a:ext cx="838250" cy="572359"/>
          </a:xfrm>
          <a:prstGeom prst="hexagon">
            <a:avLst/>
          </a:prstGeom>
          <a:solidFill>
            <a:srgbClr val="989E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>
            <a:extLst>
              <a:ext uri="{FF2B5EF4-FFF2-40B4-BE49-F238E27FC236}">
                <a16:creationId xmlns:a16="http://schemas.microsoft.com/office/drawing/2014/main" id="{7A0C45A5-7668-0853-23E6-E8C8525A2304}"/>
              </a:ext>
            </a:extLst>
          </p:cNvPr>
          <p:cNvSpPr/>
          <p:nvPr/>
        </p:nvSpPr>
        <p:spPr>
          <a:xfrm>
            <a:off x="3723767" y="3741213"/>
            <a:ext cx="838250" cy="572359"/>
          </a:xfrm>
          <a:prstGeom prst="hexagon">
            <a:avLst/>
          </a:prstGeom>
          <a:solidFill>
            <a:srgbClr val="989E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>
            <a:extLst>
              <a:ext uri="{FF2B5EF4-FFF2-40B4-BE49-F238E27FC236}">
                <a16:creationId xmlns:a16="http://schemas.microsoft.com/office/drawing/2014/main" id="{995750FF-624F-BD6F-41E8-FB19994314B9}"/>
              </a:ext>
            </a:extLst>
          </p:cNvPr>
          <p:cNvSpPr/>
          <p:nvPr/>
        </p:nvSpPr>
        <p:spPr>
          <a:xfrm>
            <a:off x="3811676" y="2051634"/>
            <a:ext cx="838250" cy="572359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2F5597"/>
                </a:solidFill>
                <a:latin typeface="Arial Narrow" panose="020B0606020202030204" pitchFamily="34" charset="0"/>
              </a:rPr>
              <a:t>1</a:t>
            </a:r>
            <a:endParaRPr lang="ru-RU" sz="2800" b="1" dirty="0">
              <a:solidFill>
                <a:srgbClr val="2F5597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Шестиугольник 18">
            <a:extLst>
              <a:ext uri="{FF2B5EF4-FFF2-40B4-BE49-F238E27FC236}">
                <a16:creationId xmlns:a16="http://schemas.microsoft.com/office/drawing/2014/main" id="{6EB57999-E324-BDF0-5D29-C598C89F0CA2}"/>
              </a:ext>
            </a:extLst>
          </p:cNvPr>
          <p:cNvSpPr/>
          <p:nvPr/>
        </p:nvSpPr>
        <p:spPr>
          <a:xfrm>
            <a:off x="3811676" y="3741213"/>
            <a:ext cx="838250" cy="572359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2F5597"/>
                </a:solidFill>
                <a:latin typeface="Arial Narrow" panose="020B0606020202030204" pitchFamily="34" charset="0"/>
              </a:rPr>
              <a:t>2</a:t>
            </a:r>
            <a:endParaRPr lang="ru-RU" sz="2800" b="1" dirty="0">
              <a:solidFill>
                <a:srgbClr val="2F5597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1AE9986D-8AC5-80F6-298B-9DC7F2582A5D}"/>
              </a:ext>
            </a:extLst>
          </p:cNvPr>
          <p:cNvCxnSpPr>
            <a:stCxn id="18" idx="0"/>
          </p:cNvCxnSpPr>
          <p:nvPr/>
        </p:nvCxnSpPr>
        <p:spPr>
          <a:xfrm>
            <a:off x="4649926" y="2337814"/>
            <a:ext cx="179433" cy="0"/>
          </a:xfrm>
          <a:prstGeom prst="line">
            <a:avLst/>
          </a:prstGeom>
          <a:ln w="19050">
            <a:solidFill>
              <a:srgbClr val="989EA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9FAF2061-74B2-95A3-FD51-846EEEB6BD17}"/>
              </a:ext>
            </a:extLst>
          </p:cNvPr>
          <p:cNvCxnSpPr>
            <a:stCxn id="19" idx="0"/>
          </p:cNvCxnSpPr>
          <p:nvPr/>
        </p:nvCxnSpPr>
        <p:spPr>
          <a:xfrm>
            <a:off x="4649926" y="4027393"/>
            <a:ext cx="179432" cy="0"/>
          </a:xfrm>
          <a:prstGeom prst="line">
            <a:avLst/>
          </a:prstGeom>
          <a:ln w="19050">
            <a:solidFill>
              <a:srgbClr val="989EA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 descr="Пользователь со сплошной заливкой">
            <a:extLst>
              <a:ext uri="{FF2B5EF4-FFF2-40B4-BE49-F238E27FC236}">
                <a16:creationId xmlns:a16="http://schemas.microsoft.com/office/drawing/2014/main" id="{E0E5C7E4-A0D8-248F-5722-CC3CD85AB4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9771" y="3353442"/>
            <a:ext cx="914400" cy="9144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D67ACA6-2E25-6102-80B9-E00E75795023}"/>
              </a:ext>
            </a:extLst>
          </p:cNvPr>
          <p:cNvSpPr txBox="1"/>
          <p:nvPr/>
        </p:nvSpPr>
        <p:spPr>
          <a:xfrm>
            <a:off x="4975730" y="2051634"/>
            <a:ext cx="6869944" cy="1592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формирует первичную информацию об участниках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буллинга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фамилию, имя, отчество ребенка (членов семьи);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место проживания;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общую характеристику ребенка по месту учебы;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письменное пояснение классного руководителя, куратора, участников травли ребенка, педагога, родителей</a:t>
            </a:r>
          </a:p>
        </p:txBody>
      </p:sp>
      <p:sp>
        <p:nvSpPr>
          <p:cNvPr id="46" name="Шестиугольник 45">
            <a:extLst>
              <a:ext uri="{FF2B5EF4-FFF2-40B4-BE49-F238E27FC236}">
                <a16:creationId xmlns:a16="http://schemas.microsoft.com/office/drawing/2014/main" id="{4AEC8B13-7055-03B3-856D-A381BC624329}"/>
              </a:ext>
            </a:extLst>
          </p:cNvPr>
          <p:cNvSpPr/>
          <p:nvPr/>
        </p:nvSpPr>
        <p:spPr>
          <a:xfrm>
            <a:off x="3723767" y="4463836"/>
            <a:ext cx="838250" cy="572359"/>
          </a:xfrm>
          <a:prstGeom prst="hexagon">
            <a:avLst/>
          </a:prstGeom>
          <a:solidFill>
            <a:srgbClr val="989E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Шестиугольник 46">
            <a:extLst>
              <a:ext uri="{FF2B5EF4-FFF2-40B4-BE49-F238E27FC236}">
                <a16:creationId xmlns:a16="http://schemas.microsoft.com/office/drawing/2014/main" id="{BF74EB61-452A-66CD-8E74-37F100A5DBFA}"/>
              </a:ext>
            </a:extLst>
          </p:cNvPr>
          <p:cNvSpPr/>
          <p:nvPr/>
        </p:nvSpPr>
        <p:spPr>
          <a:xfrm>
            <a:off x="3811676" y="4463836"/>
            <a:ext cx="838250" cy="572359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2F5597"/>
                </a:solidFill>
                <a:latin typeface="Arial Narrow" panose="020B0606020202030204" pitchFamily="34" charset="0"/>
              </a:rPr>
              <a:t>3</a:t>
            </a:r>
            <a:endParaRPr lang="ru-RU" sz="2800" b="1" dirty="0">
              <a:solidFill>
                <a:srgbClr val="2F5597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94386EE0-6709-1163-D9C1-8B86E519FA32}"/>
              </a:ext>
            </a:extLst>
          </p:cNvPr>
          <p:cNvCxnSpPr>
            <a:stCxn id="47" idx="0"/>
          </p:cNvCxnSpPr>
          <p:nvPr/>
        </p:nvCxnSpPr>
        <p:spPr>
          <a:xfrm>
            <a:off x="4649926" y="4750016"/>
            <a:ext cx="179432" cy="0"/>
          </a:xfrm>
          <a:prstGeom prst="line">
            <a:avLst/>
          </a:prstGeom>
          <a:ln w="19050">
            <a:solidFill>
              <a:srgbClr val="989EA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Шестиугольник 48">
            <a:extLst>
              <a:ext uri="{FF2B5EF4-FFF2-40B4-BE49-F238E27FC236}">
                <a16:creationId xmlns:a16="http://schemas.microsoft.com/office/drawing/2014/main" id="{85339B5D-07A0-C10E-67A0-96F26C7A69BD}"/>
              </a:ext>
            </a:extLst>
          </p:cNvPr>
          <p:cNvSpPr/>
          <p:nvPr/>
        </p:nvSpPr>
        <p:spPr>
          <a:xfrm>
            <a:off x="3723767" y="5186459"/>
            <a:ext cx="838250" cy="572359"/>
          </a:xfrm>
          <a:prstGeom prst="hexagon">
            <a:avLst/>
          </a:prstGeom>
          <a:solidFill>
            <a:srgbClr val="989E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Шестиугольник 49">
            <a:extLst>
              <a:ext uri="{FF2B5EF4-FFF2-40B4-BE49-F238E27FC236}">
                <a16:creationId xmlns:a16="http://schemas.microsoft.com/office/drawing/2014/main" id="{7CD87182-D880-AFB6-42DE-83C4AB625C0F}"/>
              </a:ext>
            </a:extLst>
          </p:cNvPr>
          <p:cNvSpPr/>
          <p:nvPr/>
        </p:nvSpPr>
        <p:spPr>
          <a:xfrm>
            <a:off x="3811676" y="5186459"/>
            <a:ext cx="838250" cy="572359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2F5597"/>
                </a:solidFill>
                <a:latin typeface="Arial Narrow" panose="020B0606020202030204" pitchFamily="34" charset="0"/>
              </a:rPr>
              <a:t>4</a:t>
            </a:r>
            <a:endParaRPr lang="ru-RU" sz="2800" b="1" dirty="0">
              <a:solidFill>
                <a:srgbClr val="2F5597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D2D66A26-B42C-DF6E-5F77-26545014C562}"/>
              </a:ext>
            </a:extLst>
          </p:cNvPr>
          <p:cNvCxnSpPr>
            <a:stCxn id="50" idx="0"/>
          </p:cNvCxnSpPr>
          <p:nvPr/>
        </p:nvCxnSpPr>
        <p:spPr>
          <a:xfrm>
            <a:off x="4649926" y="5472639"/>
            <a:ext cx="179432" cy="0"/>
          </a:xfrm>
          <a:prstGeom prst="line">
            <a:avLst/>
          </a:prstGeom>
          <a:ln w="19050">
            <a:solidFill>
              <a:srgbClr val="989EA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Шестиугольник 51">
            <a:extLst>
              <a:ext uri="{FF2B5EF4-FFF2-40B4-BE49-F238E27FC236}">
                <a16:creationId xmlns:a16="http://schemas.microsoft.com/office/drawing/2014/main" id="{C9313030-C0CC-5C08-1B92-27EF799DF87D}"/>
              </a:ext>
            </a:extLst>
          </p:cNvPr>
          <p:cNvSpPr/>
          <p:nvPr/>
        </p:nvSpPr>
        <p:spPr>
          <a:xfrm>
            <a:off x="3723767" y="5909082"/>
            <a:ext cx="838250" cy="572359"/>
          </a:xfrm>
          <a:prstGeom prst="hexagon">
            <a:avLst/>
          </a:prstGeom>
          <a:solidFill>
            <a:srgbClr val="989E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Шестиугольник 52">
            <a:extLst>
              <a:ext uri="{FF2B5EF4-FFF2-40B4-BE49-F238E27FC236}">
                <a16:creationId xmlns:a16="http://schemas.microsoft.com/office/drawing/2014/main" id="{66D9F942-3165-8A25-8B67-2251F98D992B}"/>
              </a:ext>
            </a:extLst>
          </p:cNvPr>
          <p:cNvSpPr/>
          <p:nvPr/>
        </p:nvSpPr>
        <p:spPr>
          <a:xfrm>
            <a:off x="3811676" y="5909082"/>
            <a:ext cx="838250" cy="572359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2F5597"/>
                </a:solidFill>
                <a:latin typeface="Arial Narrow" panose="020B0606020202030204" pitchFamily="34" charset="0"/>
              </a:rPr>
              <a:t>5</a:t>
            </a:r>
            <a:endParaRPr lang="ru-RU" sz="2800" b="1" dirty="0">
              <a:solidFill>
                <a:srgbClr val="2F5597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F887F88C-963C-7863-33A0-C5934A68F98C}"/>
              </a:ext>
            </a:extLst>
          </p:cNvPr>
          <p:cNvCxnSpPr>
            <a:stCxn id="53" idx="0"/>
          </p:cNvCxnSpPr>
          <p:nvPr/>
        </p:nvCxnSpPr>
        <p:spPr>
          <a:xfrm>
            <a:off x="4649926" y="6195262"/>
            <a:ext cx="179432" cy="0"/>
          </a:xfrm>
          <a:prstGeom prst="line">
            <a:avLst/>
          </a:prstGeom>
          <a:ln w="19050">
            <a:solidFill>
              <a:srgbClr val="989EA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B0F3C17C-57DD-63B0-6314-7902663EE50F}"/>
              </a:ext>
            </a:extLst>
          </p:cNvPr>
          <p:cNvSpPr txBox="1"/>
          <p:nvPr/>
        </p:nvSpPr>
        <p:spPr>
          <a:xfrm>
            <a:off x="4975729" y="3620550"/>
            <a:ext cx="6869945" cy="813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в течение 1 рабочего дня после поступления информации проводит беседу с ребенком, подвергшемся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буллингу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, с инициатором/зачинщиком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буллинга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, их родителями с привлечением классного руководителя, педагога-психолога;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329DDEF-7F54-4FCA-2D1C-8809567DD99D}"/>
              </a:ext>
            </a:extLst>
          </p:cNvPr>
          <p:cNvSpPr txBox="1"/>
          <p:nvPr/>
        </p:nvSpPr>
        <p:spPr>
          <a:xfrm>
            <a:off x="4975730" y="4590933"/>
            <a:ext cx="6869945" cy="318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принимает меры по мирному урегулированию конфликта;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2728422-0BC5-92D7-0AC3-CBDAA3CE67E8}"/>
              </a:ext>
            </a:extLst>
          </p:cNvPr>
          <p:cNvSpPr txBox="1"/>
          <p:nvPr/>
        </p:nvSpPr>
        <p:spPr>
          <a:xfrm>
            <a:off x="4975730" y="5186555"/>
            <a:ext cx="6869944" cy="565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при наличии медицинских показаний содействует оказанию медицинской помощи детям, пострадавшим от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буллинга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;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6981362-D2E6-6DDD-4DE7-82F745A53AF9}"/>
              </a:ext>
            </a:extLst>
          </p:cNvPr>
          <p:cNvSpPr txBox="1"/>
          <p:nvPr/>
        </p:nvSpPr>
        <p:spPr>
          <a:xfrm>
            <a:off x="4975730" y="5915517"/>
            <a:ext cx="6869944" cy="565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в течение 1 рабочего дня после проведения беседы передает информацию о результатах проведенной работы руководителю организаций образования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t="6355" r="5739" b="5739"/>
          <a:stretch/>
        </p:blipFill>
        <p:spPr>
          <a:xfrm>
            <a:off x="11168573" y="192587"/>
            <a:ext cx="851345" cy="85134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6598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данные 9"/>
          <p:cNvSpPr/>
          <p:nvPr/>
        </p:nvSpPr>
        <p:spPr>
          <a:xfrm>
            <a:off x="5394740" y="150586"/>
            <a:ext cx="5597940" cy="941941"/>
          </a:xfrm>
          <a:prstGeom prst="flowChartInputOutp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0" y="146303"/>
            <a:ext cx="6518257" cy="946223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80951"/>
          <a:stretch/>
        </p:blipFill>
        <p:spPr>
          <a:xfrm>
            <a:off x="10143885" y="150562"/>
            <a:ext cx="2051926" cy="94671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227860" y="387428"/>
            <a:ext cx="833376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ea typeface="Cambria Math" panose="02040503050406030204" pitchFamily="18" charset="0"/>
              </a:rPr>
              <a:t>ПРАВИЛА ПРОФИЛАКТИКИ ТРАВЛИ (БУЛЛИНГА) РЕБЕНКА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116717" y="146303"/>
            <a:ext cx="0" cy="94622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193268-B51D-3A72-D5FC-787D1760F4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177657" y="240144"/>
            <a:ext cx="768505" cy="756957"/>
          </a:xfrm>
          <a:prstGeom prst="rect">
            <a:avLst/>
          </a:prstGeom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4AAC7593-C0A8-EE1F-81E7-FC347F2765B3}"/>
              </a:ext>
            </a:extLst>
          </p:cNvPr>
          <p:cNvSpPr/>
          <p:nvPr/>
        </p:nvSpPr>
        <p:spPr>
          <a:xfrm>
            <a:off x="333597" y="1332051"/>
            <a:ext cx="11512078" cy="471034"/>
          </a:xfrm>
          <a:prstGeom prst="round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АЛГОРИТМ ДЕЙСТВИЙ </a:t>
            </a:r>
            <a:r>
              <a:rPr lang="ru-RU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ОТДЕЛА ОБРАЗОВАНИЯ </a:t>
            </a:r>
            <a:r>
              <a:rPr lang="ru-RU" b="1" dirty="0" smtClean="0">
                <a:latin typeface="Arial Narrow" panose="020B0606020202030204" pitchFamily="34" charset="0"/>
              </a:rPr>
              <a:t>ПРИ ПОСТУПЛЕНИИ ИНФОРМАЦИИ О БУЛЛИНГЕ РЕБЕНКА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3" name="Шестиугольник 2">
            <a:extLst>
              <a:ext uri="{FF2B5EF4-FFF2-40B4-BE49-F238E27FC236}">
                <a16:creationId xmlns:a16="http://schemas.microsoft.com/office/drawing/2014/main" id="{B66BFA44-8C7E-CF1D-EE8A-A63143FC2088}"/>
              </a:ext>
            </a:extLst>
          </p:cNvPr>
          <p:cNvSpPr/>
          <p:nvPr/>
        </p:nvSpPr>
        <p:spPr>
          <a:xfrm>
            <a:off x="514098" y="3297840"/>
            <a:ext cx="2911030" cy="2171677"/>
          </a:xfrm>
          <a:prstGeom prst="hexagon">
            <a:avLst>
              <a:gd name="adj" fmla="val 14264"/>
              <a:gd name="vf" fmla="val 115470"/>
            </a:avLst>
          </a:prstGeom>
          <a:solidFill>
            <a:srgbClr val="989EAA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4">
            <a:extLst>
              <a:ext uri="{FF2B5EF4-FFF2-40B4-BE49-F238E27FC236}">
                <a16:creationId xmlns:a16="http://schemas.microsoft.com/office/drawing/2014/main" id="{1D568145-F5F6-26E7-7F0B-FD62740F6627}"/>
              </a:ext>
            </a:extLst>
          </p:cNvPr>
          <p:cNvSpPr/>
          <p:nvPr/>
        </p:nvSpPr>
        <p:spPr>
          <a:xfrm>
            <a:off x="418321" y="3139003"/>
            <a:ext cx="2911030" cy="2497202"/>
          </a:xfrm>
          <a:prstGeom prst="hexagon">
            <a:avLst>
              <a:gd name="adj" fmla="val 14264"/>
              <a:gd name="vf" fmla="val 115470"/>
            </a:avLst>
          </a:prstGeom>
          <a:solidFill>
            <a:srgbClr val="2F5597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>
            <a:extLst>
              <a:ext uri="{FF2B5EF4-FFF2-40B4-BE49-F238E27FC236}">
                <a16:creationId xmlns:a16="http://schemas.microsoft.com/office/drawing/2014/main" id="{CC064554-7CD2-C4A7-9146-972CEF9E8109}"/>
              </a:ext>
            </a:extLst>
          </p:cNvPr>
          <p:cNvSpPr/>
          <p:nvPr/>
        </p:nvSpPr>
        <p:spPr>
          <a:xfrm>
            <a:off x="289368" y="2924564"/>
            <a:ext cx="2911030" cy="2926080"/>
          </a:xfrm>
          <a:prstGeom prst="hexagon">
            <a:avLst>
              <a:gd name="adj" fmla="val 14264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E54D51D-0FA4-CB52-F22C-36427344EE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140" t="29415" r="22215" b="40994"/>
          <a:stretch/>
        </p:blipFill>
        <p:spPr>
          <a:xfrm>
            <a:off x="946162" y="3520526"/>
            <a:ext cx="1608975" cy="1608975"/>
          </a:xfrm>
          <a:prstGeom prst="rect">
            <a:avLst/>
          </a:prstGeom>
        </p:spPr>
      </p:pic>
      <p:sp>
        <p:nvSpPr>
          <p:cNvPr id="21" name="Шестиугольник 20">
            <a:extLst>
              <a:ext uri="{FF2B5EF4-FFF2-40B4-BE49-F238E27FC236}">
                <a16:creationId xmlns:a16="http://schemas.microsoft.com/office/drawing/2014/main" id="{A404DF63-4ED7-8153-539E-30642FE00769}"/>
              </a:ext>
            </a:extLst>
          </p:cNvPr>
          <p:cNvSpPr/>
          <p:nvPr/>
        </p:nvSpPr>
        <p:spPr>
          <a:xfrm>
            <a:off x="3723767" y="2051634"/>
            <a:ext cx="838250" cy="572359"/>
          </a:xfrm>
          <a:prstGeom prst="hexagon">
            <a:avLst/>
          </a:prstGeom>
          <a:solidFill>
            <a:srgbClr val="989E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естиугольник 21">
            <a:extLst>
              <a:ext uri="{FF2B5EF4-FFF2-40B4-BE49-F238E27FC236}">
                <a16:creationId xmlns:a16="http://schemas.microsoft.com/office/drawing/2014/main" id="{68F44974-6B93-9EC8-6703-9102AFDDF2B3}"/>
              </a:ext>
            </a:extLst>
          </p:cNvPr>
          <p:cNvSpPr/>
          <p:nvPr/>
        </p:nvSpPr>
        <p:spPr>
          <a:xfrm>
            <a:off x="3723767" y="2804362"/>
            <a:ext cx="838250" cy="572359"/>
          </a:xfrm>
          <a:prstGeom prst="hexagon">
            <a:avLst/>
          </a:prstGeom>
          <a:solidFill>
            <a:srgbClr val="989E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естиугольник 22">
            <a:extLst>
              <a:ext uri="{FF2B5EF4-FFF2-40B4-BE49-F238E27FC236}">
                <a16:creationId xmlns:a16="http://schemas.microsoft.com/office/drawing/2014/main" id="{76A8DE1A-9D33-0B02-3B36-C309512FE47C}"/>
              </a:ext>
            </a:extLst>
          </p:cNvPr>
          <p:cNvSpPr/>
          <p:nvPr/>
        </p:nvSpPr>
        <p:spPr>
          <a:xfrm>
            <a:off x="3811676" y="2051634"/>
            <a:ext cx="838250" cy="572359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2F5597"/>
                </a:solidFill>
                <a:latin typeface="Arial Narrow" panose="020B0606020202030204" pitchFamily="34" charset="0"/>
              </a:rPr>
              <a:t>1</a:t>
            </a:r>
            <a:endParaRPr lang="ru-RU" sz="2800" b="1" dirty="0">
              <a:solidFill>
                <a:srgbClr val="2F5597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Шестиугольник 23">
            <a:extLst>
              <a:ext uri="{FF2B5EF4-FFF2-40B4-BE49-F238E27FC236}">
                <a16:creationId xmlns:a16="http://schemas.microsoft.com/office/drawing/2014/main" id="{DA43A9A1-6A54-F94E-1CDE-0AA373233345}"/>
              </a:ext>
            </a:extLst>
          </p:cNvPr>
          <p:cNvSpPr/>
          <p:nvPr/>
        </p:nvSpPr>
        <p:spPr>
          <a:xfrm>
            <a:off x="3811676" y="2804362"/>
            <a:ext cx="838250" cy="572359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2F5597"/>
                </a:solidFill>
                <a:latin typeface="Arial Narrow" panose="020B0606020202030204" pitchFamily="34" charset="0"/>
              </a:rPr>
              <a:t>2</a:t>
            </a:r>
            <a:endParaRPr lang="ru-RU" sz="2800" b="1" dirty="0">
              <a:solidFill>
                <a:srgbClr val="2F5597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B9EB0D47-B421-C4FF-6FB5-0CF3C62B3DFA}"/>
              </a:ext>
            </a:extLst>
          </p:cNvPr>
          <p:cNvCxnSpPr>
            <a:stCxn id="23" idx="0"/>
          </p:cNvCxnSpPr>
          <p:nvPr/>
        </p:nvCxnSpPr>
        <p:spPr>
          <a:xfrm>
            <a:off x="4649926" y="2337814"/>
            <a:ext cx="179433" cy="0"/>
          </a:xfrm>
          <a:prstGeom prst="line">
            <a:avLst/>
          </a:prstGeom>
          <a:ln w="19050">
            <a:solidFill>
              <a:srgbClr val="989EA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232A5CEC-8D9B-E585-05B2-48725DBD1E81}"/>
              </a:ext>
            </a:extLst>
          </p:cNvPr>
          <p:cNvCxnSpPr>
            <a:stCxn id="24" idx="0"/>
          </p:cNvCxnSpPr>
          <p:nvPr/>
        </p:nvCxnSpPr>
        <p:spPr>
          <a:xfrm>
            <a:off x="4649926" y="3090542"/>
            <a:ext cx="179432" cy="0"/>
          </a:xfrm>
          <a:prstGeom prst="line">
            <a:avLst/>
          </a:prstGeom>
          <a:ln w="19050">
            <a:solidFill>
              <a:srgbClr val="989EA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0F9DB86-E560-7B2C-E1D6-DA87CFB71283}"/>
              </a:ext>
            </a:extLst>
          </p:cNvPr>
          <p:cNvSpPr txBox="1"/>
          <p:nvPr/>
        </p:nvSpPr>
        <p:spPr>
          <a:xfrm>
            <a:off x="4975730" y="2082409"/>
            <a:ext cx="6869944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в течение 1 рабочего дня проводит регистрацию поступившей информации в соответствии с пунктом 1 статьи 64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АППК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0" name="Шестиугольник 29">
            <a:extLst>
              <a:ext uri="{FF2B5EF4-FFF2-40B4-BE49-F238E27FC236}">
                <a16:creationId xmlns:a16="http://schemas.microsoft.com/office/drawing/2014/main" id="{2803B0F3-4D8B-A648-F337-40076C9E3C5C}"/>
              </a:ext>
            </a:extLst>
          </p:cNvPr>
          <p:cNvSpPr/>
          <p:nvPr/>
        </p:nvSpPr>
        <p:spPr>
          <a:xfrm>
            <a:off x="3723767" y="3537440"/>
            <a:ext cx="838250" cy="572359"/>
          </a:xfrm>
          <a:prstGeom prst="hexagon">
            <a:avLst/>
          </a:prstGeom>
          <a:solidFill>
            <a:srgbClr val="989E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Шестиугольник 30">
            <a:extLst>
              <a:ext uri="{FF2B5EF4-FFF2-40B4-BE49-F238E27FC236}">
                <a16:creationId xmlns:a16="http://schemas.microsoft.com/office/drawing/2014/main" id="{17B66954-2B9A-BADD-5951-8A85F8413803}"/>
              </a:ext>
            </a:extLst>
          </p:cNvPr>
          <p:cNvSpPr/>
          <p:nvPr/>
        </p:nvSpPr>
        <p:spPr>
          <a:xfrm>
            <a:off x="3811676" y="3537440"/>
            <a:ext cx="838250" cy="572359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2F5597"/>
                </a:solidFill>
                <a:latin typeface="Arial Narrow" panose="020B0606020202030204" pitchFamily="34" charset="0"/>
              </a:rPr>
              <a:t>3</a:t>
            </a:r>
            <a:endParaRPr lang="ru-RU" sz="2800" b="1" dirty="0">
              <a:solidFill>
                <a:srgbClr val="2F5597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835E4FAB-499A-E209-663C-A6A06564221A}"/>
              </a:ext>
            </a:extLst>
          </p:cNvPr>
          <p:cNvCxnSpPr>
            <a:stCxn id="31" idx="0"/>
          </p:cNvCxnSpPr>
          <p:nvPr/>
        </p:nvCxnSpPr>
        <p:spPr>
          <a:xfrm>
            <a:off x="4649926" y="3823620"/>
            <a:ext cx="179432" cy="0"/>
          </a:xfrm>
          <a:prstGeom prst="line">
            <a:avLst/>
          </a:prstGeom>
          <a:ln w="19050">
            <a:solidFill>
              <a:srgbClr val="989EA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Шестиугольник 32">
            <a:extLst>
              <a:ext uri="{FF2B5EF4-FFF2-40B4-BE49-F238E27FC236}">
                <a16:creationId xmlns:a16="http://schemas.microsoft.com/office/drawing/2014/main" id="{A1D76B92-C921-2D37-7160-F69C8FE7C303}"/>
              </a:ext>
            </a:extLst>
          </p:cNvPr>
          <p:cNvSpPr/>
          <p:nvPr/>
        </p:nvSpPr>
        <p:spPr>
          <a:xfrm>
            <a:off x="3723767" y="5412432"/>
            <a:ext cx="838250" cy="572359"/>
          </a:xfrm>
          <a:prstGeom prst="hexagon">
            <a:avLst/>
          </a:prstGeom>
          <a:solidFill>
            <a:srgbClr val="989E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Шестиугольник 33">
            <a:extLst>
              <a:ext uri="{FF2B5EF4-FFF2-40B4-BE49-F238E27FC236}">
                <a16:creationId xmlns:a16="http://schemas.microsoft.com/office/drawing/2014/main" id="{E8573C97-84BF-8799-CB7F-34CA6F430192}"/>
              </a:ext>
            </a:extLst>
          </p:cNvPr>
          <p:cNvSpPr/>
          <p:nvPr/>
        </p:nvSpPr>
        <p:spPr>
          <a:xfrm>
            <a:off x="3811676" y="5412432"/>
            <a:ext cx="838250" cy="572359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2F5597"/>
                </a:solidFill>
                <a:latin typeface="Arial Narrow" panose="020B0606020202030204" pitchFamily="34" charset="0"/>
              </a:rPr>
              <a:t>4</a:t>
            </a:r>
            <a:endParaRPr lang="ru-RU" sz="2800" b="1" dirty="0">
              <a:solidFill>
                <a:srgbClr val="2F5597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94CA1FB6-1FFC-B1D4-C4DF-CBC831A32AA6}"/>
              </a:ext>
            </a:extLst>
          </p:cNvPr>
          <p:cNvCxnSpPr>
            <a:stCxn id="34" idx="0"/>
          </p:cNvCxnSpPr>
          <p:nvPr/>
        </p:nvCxnSpPr>
        <p:spPr>
          <a:xfrm>
            <a:off x="4649926" y="5698612"/>
            <a:ext cx="179432" cy="0"/>
          </a:xfrm>
          <a:prstGeom prst="line">
            <a:avLst/>
          </a:prstGeom>
          <a:ln w="19050">
            <a:solidFill>
              <a:srgbClr val="989EA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Шестиугольник 37">
            <a:extLst>
              <a:ext uri="{FF2B5EF4-FFF2-40B4-BE49-F238E27FC236}">
                <a16:creationId xmlns:a16="http://schemas.microsoft.com/office/drawing/2014/main" id="{96E7EBCA-CB9B-19A8-E40A-87FB1B2551A2}"/>
              </a:ext>
            </a:extLst>
          </p:cNvPr>
          <p:cNvSpPr/>
          <p:nvPr/>
        </p:nvSpPr>
        <p:spPr>
          <a:xfrm>
            <a:off x="3723767" y="6135055"/>
            <a:ext cx="838250" cy="572359"/>
          </a:xfrm>
          <a:prstGeom prst="hexagon">
            <a:avLst/>
          </a:prstGeom>
          <a:solidFill>
            <a:srgbClr val="989E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Шестиугольник 38">
            <a:extLst>
              <a:ext uri="{FF2B5EF4-FFF2-40B4-BE49-F238E27FC236}">
                <a16:creationId xmlns:a16="http://schemas.microsoft.com/office/drawing/2014/main" id="{1B12507B-5833-8ADE-CB23-82E7748AEBFA}"/>
              </a:ext>
            </a:extLst>
          </p:cNvPr>
          <p:cNvSpPr/>
          <p:nvPr/>
        </p:nvSpPr>
        <p:spPr>
          <a:xfrm>
            <a:off x="3811676" y="6135055"/>
            <a:ext cx="838250" cy="572359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2F5597"/>
                </a:solidFill>
                <a:latin typeface="Arial Narrow" panose="020B0606020202030204" pitchFamily="34" charset="0"/>
              </a:rPr>
              <a:t>5</a:t>
            </a:r>
            <a:endParaRPr lang="ru-RU" sz="2800" b="1" dirty="0">
              <a:solidFill>
                <a:srgbClr val="2F5597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F8329C18-C193-ABC9-4D8A-42299AAAB163}"/>
              </a:ext>
            </a:extLst>
          </p:cNvPr>
          <p:cNvCxnSpPr>
            <a:stCxn id="39" idx="0"/>
          </p:cNvCxnSpPr>
          <p:nvPr/>
        </p:nvCxnSpPr>
        <p:spPr>
          <a:xfrm>
            <a:off x="4649926" y="6421235"/>
            <a:ext cx="179432" cy="0"/>
          </a:xfrm>
          <a:prstGeom prst="line">
            <a:avLst/>
          </a:prstGeom>
          <a:ln w="19050">
            <a:solidFill>
              <a:srgbClr val="989EA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D28FCEA-C0A5-B13F-8F82-669D29904574}"/>
              </a:ext>
            </a:extLst>
          </p:cNvPr>
          <p:cNvSpPr txBox="1"/>
          <p:nvPr/>
        </p:nvSpPr>
        <p:spPr>
          <a:xfrm>
            <a:off x="4975730" y="2957747"/>
            <a:ext cx="6869945" cy="340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в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течение 2 рабочих дней принимает решение о признании или не признании травли ребенка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70C5650-C67F-96A2-55FD-EB4818E4F9DE}"/>
              </a:ext>
            </a:extLst>
          </p:cNvPr>
          <p:cNvSpPr txBox="1"/>
          <p:nvPr/>
        </p:nvSpPr>
        <p:spPr>
          <a:xfrm>
            <a:off x="4975730" y="3487715"/>
            <a:ext cx="6869945" cy="1804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при принятии решения о признании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буллинга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по согласованию с родителями принимает решение о социальной реабилитации несовершеннолетнего, подвергшегося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буллингу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, и о социальной адаптации несовершеннолетнего инициатора/зачинщика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буллинга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в течение 1 рабочего дня информирует вышестоящий орган образования;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не позднее 2 дней передает информацию о принятом решении и данные о ребенке в организацию образования по месту его обучения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9060495-6B04-E68A-91CB-ECA2B6B115C8}"/>
              </a:ext>
            </a:extLst>
          </p:cNvPr>
          <p:cNvSpPr txBox="1"/>
          <p:nvPr/>
        </p:nvSpPr>
        <p:spPr>
          <a:xfrm>
            <a:off x="4975730" y="5412528"/>
            <a:ext cx="6869944" cy="565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принимает меры по урегулированию инцидент, путем привлечения медиатора с согласия родителей детей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4C34645-662D-87B8-B7C8-9E91DA53172E}"/>
              </a:ext>
            </a:extLst>
          </p:cNvPr>
          <p:cNvSpPr txBox="1"/>
          <p:nvPr/>
        </p:nvSpPr>
        <p:spPr>
          <a:xfrm>
            <a:off x="4975730" y="6141490"/>
            <a:ext cx="6869944" cy="565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принимает решение о прекращении травли (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буллинга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) ребенка при условии устранения нарушения его прав и законных интересов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t="6355" r="5739" b="5739"/>
          <a:stretch/>
        </p:blipFill>
        <p:spPr>
          <a:xfrm>
            <a:off x="11168573" y="192587"/>
            <a:ext cx="851345" cy="85134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342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916</Words>
  <Application>Microsoft Office PowerPoint</Application>
  <PresentationFormat>Широкоэкранный</PresentationFormat>
  <Paragraphs>114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Cambria Math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профилактики травли(буллинга) ребенка</dc:title>
  <dc:creator>Овечкина Юлия Руслановна</dc:creator>
  <cp:lastModifiedBy>Овечкина Юлия Руслановна</cp:lastModifiedBy>
  <cp:revision>30</cp:revision>
  <cp:lastPrinted>2024-03-26T13:40:00Z</cp:lastPrinted>
  <dcterms:created xsi:type="dcterms:W3CDTF">2024-03-23T09:05:45Z</dcterms:created>
  <dcterms:modified xsi:type="dcterms:W3CDTF">2024-03-26T13:43:50Z</dcterms:modified>
</cp:coreProperties>
</file>