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9" r:id="rId4"/>
    <p:sldId id="261" r:id="rId5"/>
    <p:sldId id="258" r:id="rId6"/>
    <p:sldId id="262" r:id="rId7"/>
    <p:sldId id="260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8E32"/>
    <a:srgbClr val="77D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aseline="0" dirty="0" err="1" smtClean="0">
                <a:solidFill>
                  <a:srgbClr val="7030A0"/>
                </a:solidFill>
              </a:rPr>
              <a:t>Білім</a:t>
            </a:r>
            <a:r>
              <a:rPr lang="ru-RU" baseline="0" dirty="0" smtClean="0">
                <a:solidFill>
                  <a:srgbClr val="7030A0"/>
                </a:solidFill>
              </a:rPr>
              <a:t> </a:t>
            </a:r>
            <a:r>
              <a:rPr lang="ru-RU" baseline="0" dirty="0" err="1" smtClean="0">
                <a:solidFill>
                  <a:srgbClr val="7030A0"/>
                </a:solidFill>
              </a:rPr>
              <a:t>сапасының</a:t>
            </a:r>
            <a:r>
              <a:rPr lang="ru-RU" baseline="0" dirty="0" smtClean="0">
                <a:solidFill>
                  <a:srgbClr val="7030A0"/>
                </a:solidFill>
              </a:rPr>
              <a:t> </a:t>
            </a:r>
            <a:r>
              <a:rPr lang="ru-RU" baseline="0" dirty="0" err="1" smtClean="0">
                <a:solidFill>
                  <a:srgbClr val="7030A0"/>
                </a:solidFill>
              </a:rPr>
              <a:t>салыстырмалы</a:t>
            </a:r>
            <a:r>
              <a:rPr lang="ru-RU" baseline="0" dirty="0" smtClean="0">
                <a:solidFill>
                  <a:srgbClr val="7030A0"/>
                </a:solidFill>
              </a:rPr>
              <a:t> </a:t>
            </a:r>
            <a:r>
              <a:rPr lang="ru-RU" baseline="0" dirty="0" err="1" smtClean="0">
                <a:solidFill>
                  <a:srgbClr val="7030A0"/>
                </a:solidFill>
              </a:rPr>
              <a:t>динамикасы</a:t>
            </a:r>
            <a:endParaRPr lang="ru-RU" baseline="0" dirty="0">
              <a:solidFill>
                <a:srgbClr val="7030A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2510514555347803E-2"/>
          <c:y val="0.1844758683662063"/>
          <c:w val="0.87450583528738701"/>
          <c:h val="0.415171789716775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білім сапасы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A64-48CE-8D94-843BA6BADC96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A64-48CE-8D94-843BA6BADC96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A64-48CE-8D94-843BA6BADC96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AA64-48CE-8D94-843BA6BADC96}"/>
              </c:ext>
            </c:extLst>
          </c:dPt>
          <c:dPt>
            <c:idx val="6"/>
            <c:invertIfNegative val="0"/>
            <c:bubble3D val="0"/>
            <c:spPr>
              <a:solidFill>
                <a:srgbClr val="368E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A64-48CE-8D94-843BA6BADC96}"/>
              </c:ext>
            </c:extLst>
          </c:dPt>
          <c:cat>
            <c:strRef>
              <c:f>Лист1!$A$2:$A$8</c:f>
              <c:strCache>
                <c:ptCount val="7"/>
                <c:pt idx="0">
                  <c:v>қазақ тілі</c:v>
                </c:pt>
                <c:pt idx="1">
                  <c:v>қазақ әдебиеті</c:v>
                </c:pt>
                <c:pt idx="2">
                  <c:v>орыс тілі мен әдебиеті</c:v>
                </c:pt>
                <c:pt idx="3">
                  <c:v>Қазақстан тарихы</c:v>
                </c:pt>
                <c:pt idx="4">
                  <c:v>дүниежүзі тарихы</c:v>
                </c:pt>
                <c:pt idx="5">
                  <c:v>құқық негіздері</c:v>
                </c:pt>
                <c:pt idx="6">
                  <c:v>ағылшын тілі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78.69</c:v>
                </c:pt>
                <c:pt idx="1">
                  <c:v>83.61</c:v>
                </c:pt>
                <c:pt idx="2">
                  <c:v>78.69</c:v>
                </c:pt>
                <c:pt idx="3">
                  <c:v>80.33</c:v>
                </c:pt>
                <c:pt idx="4">
                  <c:v>81.97</c:v>
                </c:pt>
                <c:pt idx="5">
                  <c:v>97.74</c:v>
                </c:pt>
                <c:pt idx="6">
                  <c:v>65.12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64-48CE-8D94-843BA6BADC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5544880"/>
        <c:axId val="425549472"/>
      </c:barChart>
      <c:catAx>
        <c:axId val="42554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5549472"/>
        <c:crosses val="autoZero"/>
        <c:auto val="1"/>
        <c:lblAlgn val="ctr"/>
        <c:lblOffset val="100"/>
        <c:noMultiLvlLbl val="0"/>
      </c:catAx>
      <c:valAx>
        <c:axId val="425549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554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aseline="0" dirty="0" err="1" smtClean="0">
                <a:solidFill>
                  <a:srgbClr val="7030A0"/>
                </a:solidFill>
              </a:rPr>
              <a:t>Білім</a:t>
            </a:r>
            <a:r>
              <a:rPr lang="ru-RU" baseline="0" dirty="0" smtClean="0">
                <a:solidFill>
                  <a:srgbClr val="7030A0"/>
                </a:solidFill>
              </a:rPr>
              <a:t> </a:t>
            </a:r>
            <a:r>
              <a:rPr lang="ru-RU" baseline="0" dirty="0" err="1" smtClean="0">
                <a:solidFill>
                  <a:srgbClr val="7030A0"/>
                </a:solidFill>
              </a:rPr>
              <a:t>сапасының</a:t>
            </a:r>
            <a:r>
              <a:rPr lang="ru-RU" baseline="0" dirty="0" smtClean="0">
                <a:solidFill>
                  <a:srgbClr val="7030A0"/>
                </a:solidFill>
              </a:rPr>
              <a:t> </a:t>
            </a:r>
            <a:r>
              <a:rPr lang="ru-RU" baseline="0" dirty="0" err="1" smtClean="0">
                <a:solidFill>
                  <a:srgbClr val="7030A0"/>
                </a:solidFill>
              </a:rPr>
              <a:t>салыстырмалы</a:t>
            </a:r>
            <a:r>
              <a:rPr lang="ru-RU" baseline="0" dirty="0" smtClean="0">
                <a:solidFill>
                  <a:srgbClr val="7030A0"/>
                </a:solidFill>
              </a:rPr>
              <a:t> </a:t>
            </a:r>
            <a:r>
              <a:rPr lang="ru-RU" baseline="0" dirty="0" err="1" smtClean="0">
                <a:solidFill>
                  <a:srgbClr val="7030A0"/>
                </a:solidFill>
              </a:rPr>
              <a:t>динамикасы</a:t>
            </a:r>
            <a:endParaRPr lang="ru-RU" baseline="0" dirty="0">
              <a:solidFill>
                <a:srgbClr val="7030A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2510514555347803E-2"/>
          <c:y val="0.1844758683662063"/>
          <c:w val="0.87450583528738701"/>
          <c:h val="0.415171789716775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білім сапасы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A64-48CE-8D94-843BA6BADC96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A64-48CE-8D94-843BA6BADC96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A64-48CE-8D94-843BA6BADC96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AA64-48CE-8D94-843BA6BADC96}"/>
              </c:ext>
            </c:extLst>
          </c:dPt>
          <c:dPt>
            <c:idx val="6"/>
            <c:invertIfNegative val="0"/>
            <c:bubble3D val="0"/>
            <c:spPr>
              <a:solidFill>
                <a:srgbClr val="368E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A64-48CE-8D94-843BA6BADC96}"/>
              </c:ext>
            </c:extLst>
          </c:dPt>
          <c:cat>
            <c:strRef>
              <c:f>Лист1!$A$2:$A$7</c:f>
              <c:strCache>
                <c:ptCount val="6"/>
                <c:pt idx="0">
                  <c:v>қазақ тілі мен әдебиеті</c:v>
                </c:pt>
                <c:pt idx="1">
                  <c:v>орыс тілі</c:v>
                </c:pt>
                <c:pt idx="2">
                  <c:v>орыс әдебиеті</c:v>
                </c:pt>
                <c:pt idx="3">
                  <c:v>Қазақстан тарихы</c:v>
                </c:pt>
                <c:pt idx="4">
                  <c:v>дүниежүзі тарихы</c:v>
                </c:pt>
                <c:pt idx="5">
                  <c:v>ағылшын тілі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50</c:v>
                </c:pt>
                <c:pt idx="1">
                  <c:v>50</c:v>
                </c:pt>
                <c:pt idx="2">
                  <c:v>58.33</c:v>
                </c:pt>
                <c:pt idx="3">
                  <c:v>66.67</c:v>
                </c:pt>
                <c:pt idx="4">
                  <c:v>66.67</c:v>
                </c:pt>
                <c:pt idx="5">
                  <c:v>58.33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64-48CE-8D94-843BA6BADC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5544880"/>
        <c:axId val="425549472"/>
      </c:barChart>
      <c:catAx>
        <c:axId val="42554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5549472"/>
        <c:crosses val="autoZero"/>
        <c:auto val="1"/>
        <c:lblAlgn val="ctr"/>
        <c:lblOffset val="100"/>
        <c:noMultiLvlLbl val="0"/>
      </c:catAx>
      <c:valAx>
        <c:axId val="425549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554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8496-47F8-4080-9AC4-4CC753936E2F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EC05-866B-4165-B927-29B09DBD1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76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8496-47F8-4080-9AC4-4CC753936E2F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EC05-866B-4165-B927-29B09DBD1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000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8496-47F8-4080-9AC4-4CC753936E2F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EC05-866B-4165-B927-29B09DBD1F4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8458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8496-47F8-4080-9AC4-4CC753936E2F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EC05-866B-4165-B927-29B09DBD1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75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8496-47F8-4080-9AC4-4CC753936E2F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EC05-866B-4165-B927-29B09DBD1F4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030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8496-47F8-4080-9AC4-4CC753936E2F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EC05-866B-4165-B927-29B09DBD1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54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8496-47F8-4080-9AC4-4CC753936E2F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EC05-866B-4165-B927-29B09DBD1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830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8496-47F8-4080-9AC4-4CC753936E2F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EC05-866B-4165-B927-29B09DBD1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744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8496-47F8-4080-9AC4-4CC753936E2F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EC05-866B-4165-B927-29B09DBD1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433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8496-47F8-4080-9AC4-4CC753936E2F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EC05-866B-4165-B927-29B09DBD1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834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8496-47F8-4080-9AC4-4CC753936E2F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EC05-866B-4165-B927-29B09DBD1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556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8496-47F8-4080-9AC4-4CC753936E2F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EC05-866B-4165-B927-29B09DBD1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849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8496-47F8-4080-9AC4-4CC753936E2F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EC05-866B-4165-B927-29B09DBD1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31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8496-47F8-4080-9AC4-4CC753936E2F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EC05-866B-4165-B927-29B09DBD1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638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8496-47F8-4080-9AC4-4CC753936E2F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EC05-866B-4165-B927-29B09DBD1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610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8496-47F8-4080-9AC4-4CC753936E2F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EC05-866B-4165-B927-29B09DBD1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93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E8496-47F8-4080-9AC4-4CC753936E2F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EB4EC05-866B-4165-B927-29B09DBD1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53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1.wdp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6164" y="1077218"/>
            <a:ext cx="11465836" cy="5701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ӘБ жұмысының мақсаты: </a:t>
            </a:r>
            <a:r>
              <a:rPr lang="kk-KZ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Оқушылардың бейімділіктерін, мүмкіндіктерін ескере отырып, адамгершілік және интеллектуалдық танымдық белсенділіктерінің артуына ықпал ету, оқушының өзін-өзі бағалау жүйесін қалыптастыру.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Міндеттері: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kk-KZ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Өзіндік білім жетілдіруге арналған заманауи әдебиеттерді оқып, талдау;</a:t>
            </a:r>
            <a:endParaRPr lang="ru-RU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kk-KZ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Пәнді оқытуға арналған инновациялық технологияларды меңгеру;</a:t>
            </a:r>
            <a:endParaRPr lang="ru-RU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kk-KZ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Оқушылардың ақпараттық технологияларға қызығушылықтарын арттыра отырып, шығармашылық және логикалық ойлау қабілеттерін дамыту;</a:t>
            </a:r>
            <a:endParaRPr lang="ru-RU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kk-KZ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Білім алушылардың танымдық қызығушылықтары мен бейімділіктерін және танымдық белсенділіктерін диагностикалау;</a:t>
            </a:r>
            <a:endParaRPr lang="ru-RU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kk-KZ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Пәнді оқыту үрдісінде өз бетінше іздену әрекеттеріне жағдай туғызу;</a:t>
            </a:r>
            <a:endParaRPr lang="ru-RU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kk-KZ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Рухани-адамгершілік және интеллектуалдық даму деңгейлерінің артуына жағдай жасау.</a:t>
            </a:r>
            <a:endParaRPr lang="ru-RU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kk-KZ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Күтілетін нәтиже: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kk-KZ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Жеке тұлғалық, адамгершілік, сенімге негізделген ынтымақтастық технологиясы мазмұнының жаңаруына ықпал ету;</a:t>
            </a:r>
            <a:endParaRPr lang="ru-RU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kk-KZ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Оқыту мотивациясының артуына жағдай туғызу;</a:t>
            </a:r>
            <a:endParaRPr lang="ru-RU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kk-KZ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Өз бетінше әрекет ету белсенділігінің артуы;</a:t>
            </a:r>
            <a:endParaRPr lang="ru-RU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kk-KZ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Оқушының танымдық қызығушылық белсенділіктерінің артуы.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6164" y="0"/>
            <a:ext cx="914355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Қоғамдық</a:t>
            </a:r>
            <a:r>
              <a:rPr lang="ru-RU" sz="32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b="1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гуманитарлық</a:t>
            </a:r>
            <a:r>
              <a:rPr lang="ru-RU" sz="32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әдістеме</a:t>
            </a:r>
            <a:r>
              <a:rPr lang="ru-RU" sz="32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kk-KZ" sz="32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бірлестігі</a:t>
            </a:r>
          </a:p>
          <a:p>
            <a:pPr algn="ctr"/>
            <a:r>
              <a:rPr lang="kk-KZ" sz="32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2023-2024 оқу жылының есебі</a:t>
            </a:r>
            <a:endParaRPr lang="ru-RU" sz="32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263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3485" y="0"/>
            <a:ext cx="914355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32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Әдістеме бірлестігі мүшелері туралы ақпарат</a:t>
            </a:r>
            <a:endParaRPr lang="ru-RU" sz="32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631053"/>
              </p:ext>
            </p:extLst>
          </p:nvPr>
        </p:nvGraphicFramePr>
        <p:xfrm>
          <a:off x="333378" y="777722"/>
          <a:ext cx="9158966" cy="5770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525">
                  <a:extLst>
                    <a:ext uri="{9D8B030D-6E8A-4147-A177-3AD203B41FA5}">
                      <a16:colId xmlns:a16="http://schemas.microsoft.com/office/drawing/2014/main" val="3364603547"/>
                    </a:ext>
                  </a:extLst>
                </a:gridCol>
                <a:gridCol w="2226333">
                  <a:extLst>
                    <a:ext uri="{9D8B030D-6E8A-4147-A177-3AD203B41FA5}">
                      <a16:colId xmlns:a16="http://schemas.microsoft.com/office/drawing/2014/main" val="866232665"/>
                    </a:ext>
                  </a:extLst>
                </a:gridCol>
                <a:gridCol w="1254073">
                  <a:extLst>
                    <a:ext uri="{9D8B030D-6E8A-4147-A177-3AD203B41FA5}">
                      <a16:colId xmlns:a16="http://schemas.microsoft.com/office/drawing/2014/main" val="1210969384"/>
                    </a:ext>
                  </a:extLst>
                </a:gridCol>
                <a:gridCol w="1042713">
                  <a:extLst>
                    <a:ext uri="{9D8B030D-6E8A-4147-A177-3AD203B41FA5}">
                      <a16:colId xmlns:a16="http://schemas.microsoft.com/office/drawing/2014/main" val="534831660"/>
                    </a:ext>
                  </a:extLst>
                </a:gridCol>
                <a:gridCol w="845443">
                  <a:extLst>
                    <a:ext uri="{9D8B030D-6E8A-4147-A177-3AD203B41FA5}">
                      <a16:colId xmlns:a16="http://schemas.microsoft.com/office/drawing/2014/main" val="3890289466"/>
                    </a:ext>
                  </a:extLst>
                </a:gridCol>
                <a:gridCol w="1575936">
                  <a:extLst>
                    <a:ext uri="{9D8B030D-6E8A-4147-A177-3AD203B41FA5}">
                      <a16:colId xmlns:a16="http://schemas.microsoft.com/office/drawing/2014/main" val="3137715139"/>
                    </a:ext>
                  </a:extLst>
                </a:gridCol>
                <a:gridCol w="1889943">
                  <a:extLst>
                    <a:ext uri="{9D8B030D-6E8A-4147-A177-3AD203B41FA5}">
                      <a16:colId xmlns:a16="http://schemas.microsoft.com/office/drawing/2014/main" val="30513163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kk-K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Аты-жөні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пәні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</a:t>
                      </a:r>
                    </a:p>
                    <a:p>
                      <a:r>
                        <a:rPr lang="kk-K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өтілі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санаты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982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Алиленов Сакен Кибатович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КарМУ 2014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тарих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Педагог-сарапшы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Ақжан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endParaRPr lang="kk-KZ" sz="1200" b="0" i="0" u="none" strike="noStrike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0964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Жапарова Жанерке Сагындыковна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Куәлік Ақжан 2023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орыс тілі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жылға</a:t>
                      </a:r>
                      <a:r>
                        <a:rPr lang="kk-KZ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дейін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санатсыз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НұрАлАстана 2023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765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Нокина Гульмира Кайратовна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Куәлік Ақжан 2023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орыс тілі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санатсыз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РНМЦ 2023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659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Рыспаева</a:t>
                      </a:r>
                      <a:r>
                        <a:rPr lang="kk-KZ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Дана Магатовна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Болашақ ун. </a:t>
                      </a:r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қазақ тілі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педагог-сарапшы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ПШО 2021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369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Тлеуберлинова Акерке Нурбековна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Болашақ ун. 2020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ағылшын</a:t>
                      </a:r>
                      <a:r>
                        <a:rPr lang="kk-KZ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тілі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санатсыз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Өрлеу 2022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941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Хамитов Жасулан Олжабаевич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КарМУ</a:t>
                      </a:r>
                    </a:p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1997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қазақ тілі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педагог-зерттеуші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ЦПМ 2022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575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Хамитова Жансая Саятовна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ҚарМУ</a:t>
                      </a:r>
                    </a:p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тарих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педагог-сарапшы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Инов.обр.</a:t>
                      </a:r>
                    </a:p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439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9152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48014" y="126564"/>
            <a:ext cx="85963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32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Қазақ сыныптарының білім сапасы</a:t>
            </a:r>
            <a:endParaRPr lang="ru-RU" sz="32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585247060"/>
              </p:ext>
            </p:extLst>
          </p:nvPr>
        </p:nvGraphicFramePr>
        <p:xfrm>
          <a:off x="1712684" y="3747692"/>
          <a:ext cx="6066971" cy="3672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445652"/>
              </p:ext>
            </p:extLst>
          </p:nvPr>
        </p:nvGraphicFramePr>
        <p:xfrm>
          <a:off x="1973944" y="821612"/>
          <a:ext cx="5312228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169">
                  <a:extLst>
                    <a:ext uri="{9D8B030D-6E8A-4147-A177-3AD203B41FA5}">
                      <a16:colId xmlns:a16="http://schemas.microsoft.com/office/drawing/2014/main" val="1647772045"/>
                    </a:ext>
                  </a:extLst>
                </a:gridCol>
                <a:gridCol w="3194373">
                  <a:extLst>
                    <a:ext uri="{9D8B030D-6E8A-4147-A177-3AD203B41FA5}">
                      <a16:colId xmlns:a16="http://schemas.microsoft.com/office/drawing/2014/main" val="2989113893"/>
                    </a:ext>
                  </a:extLst>
                </a:gridCol>
                <a:gridCol w="1712686">
                  <a:extLst>
                    <a:ext uri="{9D8B030D-6E8A-4147-A177-3AD203B41FA5}">
                      <a16:colId xmlns:a16="http://schemas.microsoft.com/office/drawing/2014/main" val="3359586347"/>
                    </a:ext>
                  </a:extLst>
                </a:gridCol>
              </a:tblGrid>
              <a:tr h="354959">
                <a:tc>
                  <a:txBody>
                    <a:bodyPr/>
                    <a:lstStyle/>
                    <a:p>
                      <a:r>
                        <a:rPr lang="kk-K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Пән атауы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Білім сапасы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06301"/>
                  </a:ext>
                </a:extLst>
              </a:tr>
              <a:tr h="354959"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Қазақ тілі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78,69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00247"/>
                  </a:ext>
                </a:extLst>
              </a:tr>
              <a:tr h="354959"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Қазақ әдебиеті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83,61%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212006"/>
                  </a:ext>
                </a:extLst>
              </a:tr>
              <a:tr h="354959"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Орыс тілі мен әдебиеті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78,69%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086809"/>
                  </a:ext>
                </a:extLst>
              </a:tr>
              <a:tr h="354959"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Қазақстан тарихы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80,33%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59069"/>
                  </a:ext>
                </a:extLst>
              </a:tr>
              <a:tr h="354959"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Дүниежүзі тарихы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81,97</a:t>
                      </a:r>
                      <a:r>
                        <a:rPr kumimoji="0" lang="kk-KZ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482094"/>
                  </a:ext>
                </a:extLst>
              </a:tr>
              <a:tr h="354959"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Құқық негіздері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94,74</a:t>
                      </a:r>
                      <a:r>
                        <a:rPr kumimoji="0" lang="kk-KZ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870304"/>
                  </a:ext>
                </a:extLst>
              </a:tr>
              <a:tr h="354959"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Ағылшын тілі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81,97</a:t>
                      </a:r>
                      <a:r>
                        <a:rPr kumimoji="0" lang="kk-KZ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995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3291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61975" y="261938"/>
            <a:ext cx="85963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32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Орыс сыныптарының білім сапасы</a:t>
            </a:r>
            <a:endParaRPr lang="ru-RU" sz="32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378353005"/>
              </p:ext>
            </p:extLst>
          </p:nvPr>
        </p:nvGraphicFramePr>
        <p:xfrm>
          <a:off x="1698172" y="3599541"/>
          <a:ext cx="6066971" cy="3672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317162"/>
              </p:ext>
            </p:extLst>
          </p:nvPr>
        </p:nvGraphicFramePr>
        <p:xfrm>
          <a:off x="1973944" y="821612"/>
          <a:ext cx="531222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169">
                  <a:extLst>
                    <a:ext uri="{9D8B030D-6E8A-4147-A177-3AD203B41FA5}">
                      <a16:colId xmlns:a16="http://schemas.microsoft.com/office/drawing/2014/main" val="1647772045"/>
                    </a:ext>
                  </a:extLst>
                </a:gridCol>
                <a:gridCol w="3194373">
                  <a:extLst>
                    <a:ext uri="{9D8B030D-6E8A-4147-A177-3AD203B41FA5}">
                      <a16:colId xmlns:a16="http://schemas.microsoft.com/office/drawing/2014/main" val="2989113893"/>
                    </a:ext>
                  </a:extLst>
                </a:gridCol>
                <a:gridCol w="1712686">
                  <a:extLst>
                    <a:ext uri="{9D8B030D-6E8A-4147-A177-3AD203B41FA5}">
                      <a16:colId xmlns:a16="http://schemas.microsoft.com/office/drawing/2014/main" val="3359586347"/>
                    </a:ext>
                  </a:extLst>
                </a:gridCol>
              </a:tblGrid>
              <a:tr h="354959">
                <a:tc>
                  <a:txBody>
                    <a:bodyPr/>
                    <a:lstStyle/>
                    <a:p>
                      <a:r>
                        <a:rPr lang="kk-K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Пән атауы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Білім сапасы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06301"/>
                  </a:ext>
                </a:extLst>
              </a:tr>
              <a:tr h="354959"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Қазақ</a:t>
                      </a:r>
                      <a:r>
                        <a:rPr lang="kk-KZ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тілі мен әдебиеті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kumimoji="0" lang="kk-KZ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00247"/>
                  </a:ext>
                </a:extLst>
              </a:tr>
              <a:tr h="354959"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Орыс тілі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kumimoji="0" lang="kk-KZ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212006"/>
                  </a:ext>
                </a:extLst>
              </a:tr>
              <a:tr h="354959"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Орыс әдебиеті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58,33</a:t>
                      </a:r>
                      <a:r>
                        <a:rPr kumimoji="0" lang="kk-KZ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086809"/>
                  </a:ext>
                </a:extLst>
              </a:tr>
              <a:tr h="354959"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Қазақстан тарихы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66,67</a:t>
                      </a:r>
                      <a:r>
                        <a:rPr kumimoji="0" lang="kk-KZ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59069"/>
                  </a:ext>
                </a:extLst>
              </a:tr>
              <a:tr h="354959"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Дүниежүзі тарихы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66,67</a:t>
                      </a:r>
                      <a:r>
                        <a:rPr kumimoji="0" lang="kk-KZ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482094"/>
                  </a:ext>
                </a:extLst>
              </a:tr>
              <a:tr h="354959"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Ағылшын тілі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58,33</a:t>
                      </a:r>
                      <a:r>
                        <a:rPr kumimoji="0" lang="kk-KZ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870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5167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30466" y="73744"/>
            <a:ext cx="85963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32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Оқушы жетістіктері</a:t>
            </a:r>
            <a:endParaRPr lang="ru-RU" sz="32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2875" y="2959079"/>
            <a:ext cx="2119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«Ақберен» байқауы,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 кезең, 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Кощегулова Аружан, 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орын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89619" y="3001112"/>
            <a:ext cx="2119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«Абай оқулары», аудандық кезең, Әлімжанқызы Сания,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ІІ орын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93541" y="5669611"/>
            <a:ext cx="26078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Қ.Сәтбаев 125 жыл, «Танымы бөлек танымал тұлға» байқауы,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Кощегулова Аружан, 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орын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2" y="658519"/>
            <a:ext cx="1543653" cy="2122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7083" y="3761711"/>
            <a:ext cx="1565228" cy="2152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17" y="737652"/>
            <a:ext cx="1523847" cy="2095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2212497" y="2950463"/>
            <a:ext cx="2119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«Ақберен» байқауы,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 кезең, 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Айтмуханова Мерей, 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орын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5945" y="3889359"/>
            <a:ext cx="1505582" cy="2070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493562" y="5846480"/>
            <a:ext cx="2119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«Ақберен» байқауы,</a:t>
            </a:r>
          </a:p>
          <a:p>
            <a:pPr algn="ctr"/>
            <a:r>
              <a:rPr lang="kk-KZ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блыстық кезең, 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Айтмуханова Мерей, 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орын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795" y="740776"/>
            <a:ext cx="1496555" cy="2058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TextBox 27"/>
          <p:cNvSpPr txBox="1"/>
          <p:nvPr/>
        </p:nvSpPr>
        <p:spPr>
          <a:xfrm>
            <a:off x="4093891" y="2929153"/>
            <a:ext cx="2119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«Ақберен» байқауы,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 кезең, 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Минишева Алуа, 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орын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976" y="730478"/>
            <a:ext cx="1538361" cy="2115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725" y="731764"/>
            <a:ext cx="1532410" cy="2107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TextBox 30"/>
          <p:cNvSpPr txBox="1"/>
          <p:nvPr/>
        </p:nvSpPr>
        <p:spPr>
          <a:xfrm>
            <a:off x="7871013" y="3001112"/>
            <a:ext cx="24486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«Мәшһүр Жүсіп оқулары», аудандық кезең, Әлімжанқызы Сания,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орын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5235" y="3722522"/>
            <a:ext cx="1657310" cy="227928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869568" y="5841073"/>
            <a:ext cx="24486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«Мәшһүр Жүсіп оқулары», облыстық кезең, Әлімжанқызы Сания,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ІІ орын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56004" y="3767053"/>
            <a:ext cx="1546228" cy="2126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7751337" y="5723472"/>
            <a:ext cx="2760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Қ.Сәтбаев 125 жыл, «Қ.Сәтбаев бейнесі әдебиетте» байқауы,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Әлімжанқызы Сәния, 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орын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924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30466" y="73744"/>
            <a:ext cx="85963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32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Оқушы жетістіктері</a:t>
            </a:r>
            <a:endParaRPr lang="ru-RU" sz="32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9" y="363548"/>
            <a:ext cx="1550105" cy="2133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1584" y="3946357"/>
            <a:ext cx="1376912" cy="2025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2508" y="4042043"/>
            <a:ext cx="1351048" cy="1859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5240" y="4047664"/>
            <a:ext cx="1259678" cy="1733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72751" y="731670"/>
            <a:ext cx="1545282" cy="2127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53568" y="737653"/>
            <a:ext cx="1550107" cy="2133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210" y="709924"/>
            <a:ext cx="1569340" cy="2160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63410" y="709924"/>
            <a:ext cx="1606298" cy="2211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135846" y="2679785"/>
            <a:ext cx="21190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«Менің шағын Отаным» конкурсы,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 кезең, 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Дюсекова Айсұлу, 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орын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34483" y="3041267"/>
            <a:ext cx="21190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Пәндік олимпиада(тарих), аудандық кезең, 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Изат Іңкар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ІІ орын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78011" y="3058737"/>
            <a:ext cx="21190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Пәндік олимпиада(тарих), аудандық кезең, Ахметова Таяна, 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орын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89619" y="3001112"/>
            <a:ext cx="21190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Пәндік олимпиада(тарих), аудандық кезең, Дюсекова Айсулу,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ІІІ орын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33147" y="3066800"/>
            <a:ext cx="2228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«Зерде» ғылыми жобасы, аудандық кезең, Мырзаханова Жаннұр,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орын 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1166" y="5652255"/>
            <a:ext cx="2607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«Тарих ата» республикалық олимпиадасы,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Кощегулова Аружан, 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орын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65416" y="5831966"/>
            <a:ext cx="2536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«Тарих ата» республикалық олимпиадасы,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Жунуспекова Дильшат, 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орын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60241" y="5800593"/>
            <a:ext cx="2548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«Тарих ата» республикалық олимпиадасы,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Айтмуханова Мерей, 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орын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Image 1"/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 rot="10800000">
            <a:off x="10086355" y="366131"/>
            <a:ext cx="1485261" cy="2185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9929727" y="2617193"/>
            <a:ext cx="21190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«Мамандықтар әлемін ашамын» конкурсы,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 кезең, 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Минишева Алуа, 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орын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1"/>
          <a:srcRect l="35386" t="15419" r="34829" b="11551"/>
          <a:stretch/>
        </p:blipFill>
        <p:spPr>
          <a:xfrm rot="5400000">
            <a:off x="8179896" y="4073670"/>
            <a:ext cx="1243061" cy="17365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7597186" y="5769220"/>
            <a:ext cx="2343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Қ.Сәтбаев 125 жыл, «Қаныш ізі» байқауы,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Ермеков Мейрам, 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гран-при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604" y="3933992"/>
            <a:ext cx="1218600" cy="1713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TextBox 26"/>
          <p:cNvSpPr txBox="1"/>
          <p:nvPr/>
        </p:nvSpPr>
        <p:spPr>
          <a:xfrm>
            <a:off x="9873361" y="5692870"/>
            <a:ext cx="21190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«Мамандықтар әлемін ашамын» конкурсы,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 кезең, 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Болат Айару, 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орын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43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61975" y="261938"/>
            <a:ext cx="85963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32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 жетістіктері</a:t>
            </a:r>
            <a:endParaRPr lang="ru-RU" sz="32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8" t="2562" r="2939" b="8440"/>
          <a:stretch/>
        </p:blipFill>
        <p:spPr>
          <a:xfrm rot="5400000">
            <a:off x="2762478" y="968741"/>
            <a:ext cx="1635833" cy="22901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435311" y="3147462"/>
            <a:ext cx="2505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 әкімнің алғыс хаты, Алиленов С.К.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9030" y="3173775"/>
            <a:ext cx="2328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 ББ, алғыс хат, Алиленов С.К.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5275" t="16419" r="35610" b="11359"/>
          <a:stretch/>
        </p:blipFill>
        <p:spPr>
          <a:xfrm rot="5400000">
            <a:off x="5632748" y="996503"/>
            <a:ext cx="1517375" cy="2116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35498" t="17411" r="35275" b="11359"/>
          <a:stretch/>
        </p:blipFill>
        <p:spPr>
          <a:xfrm>
            <a:off x="528312" y="927832"/>
            <a:ext cx="1521664" cy="20850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357583" y="3173775"/>
            <a:ext cx="1863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 ББ, құрмет грамотасы, 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Алиленов С.К.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20215" t="17808" r="21888" b="18304"/>
          <a:stretch/>
        </p:blipFill>
        <p:spPr>
          <a:xfrm>
            <a:off x="5333343" y="4251537"/>
            <a:ext cx="2021835" cy="1254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5227235" y="5762447"/>
            <a:ext cx="2328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 ББ, алғыс хат, Рыспаева Д.М.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Объект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8" t="2562" r="2939" b="8440"/>
          <a:stretch/>
        </p:blipFill>
        <p:spPr>
          <a:xfrm rot="5400000">
            <a:off x="8195851" y="3965122"/>
            <a:ext cx="1479552" cy="2071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7661742" y="5848640"/>
            <a:ext cx="2505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 әкімнің алғыс хаты, Рыспаева Д.М.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l="35610" t="15824" r="35386" b="12153"/>
          <a:stretch/>
        </p:blipFill>
        <p:spPr>
          <a:xfrm>
            <a:off x="2965794" y="3879880"/>
            <a:ext cx="1444468" cy="20166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2862356" y="6024057"/>
            <a:ext cx="1863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 ББ, құрмет грамотасы, 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Рыспаева Д.М.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77079" y="789936"/>
            <a:ext cx="1703661" cy="23430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7750259" y="3076193"/>
            <a:ext cx="23283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«Сарыарқа дарыны»орталығы, алғыс хат, Хамитов Ж.О.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01" y="4073718"/>
            <a:ext cx="1348208" cy="18541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4" name="TextBox 23"/>
          <p:cNvSpPr txBox="1"/>
          <p:nvPr/>
        </p:nvSpPr>
        <p:spPr>
          <a:xfrm>
            <a:off x="341744" y="6089179"/>
            <a:ext cx="1863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 ББ, алғыс хат, </a:t>
            </a:r>
          </a:p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Хамитов Ж.О.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934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61975" y="261938"/>
            <a:ext cx="85963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32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 жетістіктері</a:t>
            </a:r>
            <a:endParaRPr lang="ru-RU" sz="32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8" t="2562" r="2939" b="8440"/>
          <a:stretch/>
        </p:blipFill>
        <p:spPr>
          <a:xfrm rot="5400000">
            <a:off x="2843823" y="781156"/>
            <a:ext cx="1635833" cy="22901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 r="15333" b="3915"/>
          <a:stretch/>
        </p:blipFill>
        <p:spPr>
          <a:xfrm>
            <a:off x="8075804" y="649511"/>
            <a:ext cx="1407874" cy="2121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24789" t="16022" r="24566" b="22669"/>
          <a:stretch/>
        </p:blipFill>
        <p:spPr>
          <a:xfrm>
            <a:off x="5210196" y="1098166"/>
            <a:ext cx="2485888" cy="16919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516656" y="2953338"/>
            <a:ext cx="2505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 әкімнің алғыс хаты, Хамитова Ж.С.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88940" y="2917293"/>
            <a:ext cx="2328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 ББ, алғыс хат, Хамитова Ж.С.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2560" y="2886088"/>
            <a:ext cx="2271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«Дарын» республикалық ғылыми-практикалық орталығы, алғыс хат, Хамитова Ж.С.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t="1260" r="1594"/>
          <a:stretch/>
        </p:blipFill>
        <p:spPr>
          <a:xfrm>
            <a:off x="542495" y="613890"/>
            <a:ext cx="1500094" cy="21468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206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105898" y="2953338"/>
            <a:ext cx="2285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 ББ, алғыс хат, Хамитова Ж.С.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 1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815857" y="3660656"/>
            <a:ext cx="1586375" cy="20941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356326" y="5709821"/>
            <a:ext cx="2505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«Педстарт»,ІІ дәрежелі диплом, Тлеуберлинова А.Н.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image1.jpeg"/>
          <p:cNvPicPr/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3583454" y="3568937"/>
            <a:ext cx="1454853" cy="2089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146680" y="5709821"/>
            <a:ext cx="2328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 ББ, алғыс хат, Тлеуберлинова А.Н.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Объект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8" t="2562" r="2939" b="8440"/>
          <a:stretch/>
        </p:blipFill>
        <p:spPr>
          <a:xfrm rot="5400000">
            <a:off x="6122238" y="3623233"/>
            <a:ext cx="1564734" cy="21906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5651887" y="5700868"/>
            <a:ext cx="2505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 әкімнің алғыс хаты, Тлеуберлинова А.Н.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Объект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8" t="2562" r="2939" b="8440"/>
          <a:stretch/>
        </p:blipFill>
        <p:spPr>
          <a:xfrm rot="5400000">
            <a:off x="8831147" y="3696536"/>
            <a:ext cx="1458139" cy="2041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4" name="TextBox 23"/>
          <p:cNvSpPr txBox="1"/>
          <p:nvPr/>
        </p:nvSpPr>
        <p:spPr>
          <a:xfrm>
            <a:off x="8334130" y="5675571"/>
            <a:ext cx="2505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 әкімнің алғыс хаты, Жапарова Ж.С.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058" y="1025415"/>
            <a:ext cx="2207266" cy="15614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760058" y="2881070"/>
            <a:ext cx="2505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«Педстарт», ІІ дәрежелі диплом, Жапарова Ж.С.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19334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384</TotalTime>
  <Words>730</Words>
  <Application>Microsoft Office PowerPoint</Application>
  <PresentationFormat>Широкоэкранный</PresentationFormat>
  <Paragraphs>211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Calibri</vt:lpstr>
      <vt:lpstr>Symbol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Қазақ сыныптарының білім сапасы</vt:lpstr>
      <vt:lpstr>Орыс сыныптарының білім сапасы</vt:lpstr>
      <vt:lpstr>Оқушы жетістіктері</vt:lpstr>
      <vt:lpstr>Оқушы жетістіктері</vt:lpstr>
      <vt:lpstr>Мұғалім жетістіктері</vt:lpstr>
      <vt:lpstr>Мұғалім жетістіктері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32</cp:revision>
  <dcterms:created xsi:type="dcterms:W3CDTF">2024-10-02T06:45:15Z</dcterms:created>
  <dcterms:modified xsi:type="dcterms:W3CDTF">2024-10-15T05:10:57Z</dcterms:modified>
</cp:coreProperties>
</file>