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6" r:id="rId2"/>
    <p:sldId id="281" r:id="rId3"/>
    <p:sldId id="286" r:id="rId4"/>
    <p:sldId id="287" r:id="rId5"/>
    <p:sldId id="280" r:id="rId6"/>
    <p:sldId id="283" r:id="rId7"/>
    <p:sldId id="285" r:id="rId8"/>
    <p:sldId id="284" r:id="rId9"/>
  </p:sldIdLst>
  <p:sldSz cx="12192000" cy="6858000"/>
  <p:notesSz cx="6807200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CA9F"/>
    <a:srgbClr val="51351D"/>
    <a:srgbClr val="143C81"/>
    <a:srgbClr val="8BBEB2"/>
    <a:srgbClr val="2A339C"/>
    <a:srgbClr val="D49A0A"/>
    <a:srgbClr val="F6BF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002" y="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EC595-E623-4043-8EA5-0B1AA4331E3A}" type="datetimeFigureOut">
              <a:rPr lang="aa-ET" smtClean="0"/>
              <a:t>12/15/2023</a:t>
            </a:fld>
            <a:endParaRPr lang="aa-ET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a-ET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58AEC-C359-4B48-B25D-228FE5E10692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147223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AADEB8-4350-9A07-DE01-51358081B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90E90A-E7C3-DB1E-C88D-ABEC28A489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2CBB54-868D-17FB-4025-3123B3A96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0E73-85D4-4C49-8CC3-1DAAE6062FFC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5AA7DE-1D69-03E7-E54B-94B1DC776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8B8C9C-B3F7-7FCD-FBE4-C63C14A9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E2D8-A876-413E-8754-CFD3BEE13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90337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E2FEB-5246-2536-9726-4894BEA84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9C51A4-1B2E-A2FE-9B67-8EAB3562E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22AF8D-A3CC-1219-40AF-D3E6309AD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0E73-85D4-4C49-8CC3-1DAAE6062FFC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8AB78F-2B4B-07EE-2D95-9D2B63BE4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6CA1AC-2422-676E-2CCC-7BF618B8D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E2D8-A876-413E-8754-CFD3BEE13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86036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168D364-6990-52B9-D7BD-A5FAE5431D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E86B11-E847-FB56-E69B-7A084BAEC1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6DA402-6C13-607F-99CE-09C3DE418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0E73-85D4-4C49-8CC3-1DAAE6062FFC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64347F-3A0A-E7C0-E940-1BCB8C52C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58CEDE-E0B3-D89B-5B14-85261D5AF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E2D8-A876-413E-8754-CFD3BEE13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54435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DB42F-0479-1204-4B96-B79ED92FA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8F6ABF-975D-291C-D9B5-2294ADDCD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C19CD6-06B1-9C3E-DFD8-34FE36F6C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0E73-85D4-4C49-8CC3-1DAAE6062FFC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BF38CF-FF7D-ED33-EE19-4AE171229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76FA0C-3FD9-ECC0-2C84-EE2C75D41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E2D8-A876-413E-8754-CFD3BEE13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54356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A38AF-8137-0D44-EA21-E3140EBB9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B34E8B-ABDC-EC08-F959-BB2C13A6C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FD8CD7-F3FC-F2B1-2BD5-960FED0A8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0E73-85D4-4C49-8CC3-1DAAE6062FFC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16DCBC-AC18-650A-CBE4-9C0EAF8C0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E657F5-67A0-799D-7A18-51AC7BF09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E2D8-A876-413E-8754-CFD3BEE13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95350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2280F-03CD-D463-9630-A5D7CDF24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EAE2FA-2F3A-073E-850A-CC04FD3CC2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0EC3C5-A6F0-F523-B772-07E1BB58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91BEFC-52DC-4DFF-4DD9-B10CE08F3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0E73-85D4-4C49-8CC3-1DAAE6062FFC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08C2E7-7793-8C58-EF21-C981BB2E0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46D7F4-7C71-FBF0-42FD-BAE74B098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E2D8-A876-413E-8754-CFD3BEE13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69446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FB81AA-C498-F556-91F9-E175A0BD5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F22278-CB21-5025-931D-2E24188DD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A3DFA88-0FA1-871F-617E-8421BDC23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D383F3F-64E3-E8BD-CEFF-1BF519248E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ECEC9D-2CB5-A738-EA22-0ECBD33487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C337941-9C07-471B-96D4-5AC4C00E2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0E73-85D4-4C49-8CC3-1DAAE6062FFC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2879376-8225-4FDA-6010-5675771F7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B09012B-462D-8A88-34C2-08A93FE92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E2D8-A876-413E-8754-CFD3BEE13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05593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3B666-81D2-6872-364F-783D8753F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AD9A38-613C-906D-874F-FF47B6A85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0E73-85D4-4C49-8CC3-1DAAE6062FFC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7B2C7B1-0ABC-5B69-E7E4-62E7BD3AE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0B625-94B7-4E50-C4DD-A6DA274FB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E2D8-A876-413E-8754-CFD3BEE13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56262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840F5FA-1B1F-BA82-34E5-F7882E4C9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0E73-85D4-4C49-8CC3-1DAAE6062FFC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FBF37C1-94AA-06B8-C6E0-0E0D58E54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180A2C-A9F8-89C2-E134-60239AEFE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E2D8-A876-413E-8754-CFD3BEE13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085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92B96-74A8-4DD9-7D59-6B2F0F31B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781D49-D147-1552-1265-ED50D5CC9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7A43E9-974C-6AEE-7A86-95EF4FB393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94BE3B-5A83-3D83-2DA8-A899E2886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0E73-85D4-4C49-8CC3-1DAAE6062FFC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B4D6A7-61F9-39F1-18C9-B00777592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DF2C99-4FD9-E4D0-77B6-C5D5DCB50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E2D8-A876-413E-8754-CFD3BEE13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26936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FA1518-8965-1280-1AF1-E5EF13D20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DD380B1-CCF6-84B0-CAFD-4D89866974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E43D89-F66A-D5C2-BCFB-C1197C66C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348FC9-C8CA-1285-3787-670504B6C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0E73-85D4-4C49-8CC3-1DAAE6062FFC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F2304D-D023-E18C-4D99-CA03F24A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92C2E1-5B9C-8510-56F0-64AE5EFA7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E2D8-A876-413E-8754-CFD3BEE13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33161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107BD-9B5A-A3D1-0232-3998F6FDA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7405C6-8E4B-2BD0-70CB-0B6806227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D9506F-8A49-0791-4962-FBB708FDF7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50E73-85D4-4C49-8CC3-1DAAE6062FFC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8E21D0-00E6-B70B-ECE3-192057A94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2E557A-63C8-B3BA-7D1F-C79C7ADE4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DE2D8-A876-413E-8754-CFD3BEE13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34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1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0.svg"/><Relationship Id="rId9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80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D792B0-F261-45C4-82C3-03BA6460A3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t="18016" b="22417"/>
          <a:stretch/>
        </p:blipFill>
        <p:spPr>
          <a:xfrm>
            <a:off x="-2394" y="1952038"/>
            <a:ext cx="12187212" cy="484070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8A1E0CB-CDE3-E23F-5127-95BDF08F8C32}"/>
              </a:ext>
            </a:extLst>
          </p:cNvPr>
          <p:cNvSpPr/>
          <p:nvPr/>
        </p:nvSpPr>
        <p:spPr>
          <a:xfrm>
            <a:off x="-2394" y="65258"/>
            <a:ext cx="12196788" cy="3500362"/>
          </a:xfrm>
          <a:prstGeom prst="rect">
            <a:avLst/>
          </a:prstGeom>
          <a:solidFill>
            <a:srgbClr val="143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B78115B-C6A5-41E0-932C-34DB86D9E81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686102" y="1132251"/>
            <a:ext cx="1664398" cy="1639562"/>
            <a:chOff x="464266" y="2731227"/>
            <a:chExt cx="970345" cy="932948"/>
          </a:xfrm>
          <a:solidFill>
            <a:schemeClr val="bg1"/>
          </a:solidFill>
        </p:grpSpPr>
        <p:sp>
          <p:nvSpPr>
            <p:cNvPr id="27" name="Graphic 1">
              <a:extLst>
                <a:ext uri="{FF2B5EF4-FFF2-40B4-BE49-F238E27FC236}">
                  <a16:creationId xmlns:a16="http://schemas.microsoft.com/office/drawing/2014/main" id="{E90D109E-C172-40AE-BFF7-646FF506EE35}"/>
                </a:ext>
              </a:extLst>
            </p:cNvPr>
            <p:cNvSpPr/>
            <p:nvPr/>
          </p:nvSpPr>
          <p:spPr>
            <a:xfrm>
              <a:off x="464266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Graphic 1">
              <a:extLst>
                <a:ext uri="{FF2B5EF4-FFF2-40B4-BE49-F238E27FC236}">
                  <a16:creationId xmlns:a16="http://schemas.microsoft.com/office/drawing/2014/main" id="{AFE94FE4-BB04-491E-8783-4E416C2D1168}"/>
                </a:ext>
              </a:extLst>
            </p:cNvPr>
            <p:cNvSpPr/>
            <p:nvPr/>
          </p:nvSpPr>
          <p:spPr>
            <a:xfrm>
              <a:off x="949438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Graphic 1">
              <a:extLst>
                <a:ext uri="{FF2B5EF4-FFF2-40B4-BE49-F238E27FC236}">
                  <a16:creationId xmlns:a16="http://schemas.microsoft.com/office/drawing/2014/main" id="{4D7FE1F4-DA79-4BEA-B68D-8ED6A3859731}"/>
                </a:ext>
              </a:extLst>
            </p:cNvPr>
            <p:cNvSpPr/>
            <p:nvPr/>
          </p:nvSpPr>
          <p:spPr>
            <a:xfrm>
              <a:off x="464266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Graphic 1">
              <a:extLst>
                <a:ext uri="{FF2B5EF4-FFF2-40B4-BE49-F238E27FC236}">
                  <a16:creationId xmlns:a16="http://schemas.microsoft.com/office/drawing/2014/main" id="{810D097D-B676-4253-A13E-CF1825774DEC}"/>
                </a:ext>
              </a:extLst>
            </p:cNvPr>
            <p:cNvSpPr/>
            <p:nvPr/>
          </p:nvSpPr>
          <p:spPr>
            <a:xfrm>
              <a:off x="949439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B78115B-C6A5-41E0-932C-34DB86D9E81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328635" y="1132251"/>
            <a:ext cx="1664398" cy="1639562"/>
            <a:chOff x="464266" y="2731227"/>
            <a:chExt cx="970345" cy="932948"/>
          </a:xfrm>
          <a:solidFill>
            <a:schemeClr val="bg1"/>
          </a:solidFill>
        </p:grpSpPr>
        <p:sp>
          <p:nvSpPr>
            <p:cNvPr id="23" name="Graphic 1">
              <a:extLst>
                <a:ext uri="{FF2B5EF4-FFF2-40B4-BE49-F238E27FC236}">
                  <a16:creationId xmlns:a16="http://schemas.microsoft.com/office/drawing/2014/main" id="{E90D109E-C172-40AE-BFF7-646FF506EE35}"/>
                </a:ext>
              </a:extLst>
            </p:cNvPr>
            <p:cNvSpPr/>
            <p:nvPr/>
          </p:nvSpPr>
          <p:spPr>
            <a:xfrm>
              <a:off x="464266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Graphic 1">
              <a:extLst>
                <a:ext uri="{FF2B5EF4-FFF2-40B4-BE49-F238E27FC236}">
                  <a16:creationId xmlns:a16="http://schemas.microsoft.com/office/drawing/2014/main" id="{AFE94FE4-BB04-491E-8783-4E416C2D1168}"/>
                </a:ext>
              </a:extLst>
            </p:cNvPr>
            <p:cNvSpPr/>
            <p:nvPr/>
          </p:nvSpPr>
          <p:spPr>
            <a:xfrm>
              <a:off x="949438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Graphic 1">
              <a:extLst>
                <a:ext uri="{FF2B5EF4-FFF2-40B4-BE49-F238E27FC236}">
                  <a16:creationId xmlns:a16="http://schemas.microsoft.com/office/drawing/2014/main" id="{4D7FE1F4-DA79-4BEA-B68D-8ED6A3859731}"/>
                </a:ext>
              </a:extLst>
            </p:cNvPr>
            <p:cNvSpPr/>
            <p:nvPr/>
          </p:nvSpPr>
          <p:spPr>
            <a:xfrm>
              <a:off x="464266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Graphic 1">
              <a:extLst>
                <a:ext uri="{FF2B5EF4-FFF2-40B4-BE49-F238E27FC236}">
                  <a16:creationId xmlns:a16="http://schemas.microsoft.com/office/drawing/2014/main" id="{810D097D-B676-4253-A13E-CF1825774DEC}"/>
                </a:ext>
              </a:extLst>
            </p:cNvPr>
            <p:cNvSpPr/>
            <p:nvPr/>
          </p:nvSpPr>
          <p:spPr>
            <a:xfrm>
              <a:off x="949439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B78115B-C6A5-41E0-932C-34DB86D9E81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276835" y="1132251"/>
            <a:ext cx="1664398" cy="1639562"/>
            <a:chOff x="464266" y="2731227"/>
            <a:chExt cx="970345" cy="932948"/>
          </a:xfrm>
          <a:solidFill>
            <a:schemeClr val="bg1"/>
          </a:solidFill>
        </p:grpSpPr>
        <p:sp>
          <p:nvSpPr>
            <p:cNvPr id="19" name="Graphic 1">
              <a:extLst>
                <a:ext uri="{FF2B5EF4-FFF2-40B4-BE49-F238E27FC236}">
                  <a16:creationId xmlns:a16="http://schemas.microsoft.com/office/drawing/2014/main" id="{E90D109E-C172-40AE-BFF7-646FF506EE35}"/>
                </a:ext>
              </a:extLst>
            </p:cNvPr>
            <p:cNvSpPr/>
            <p:nvPr/>
          </p:nvSpPr>
          <p:spPr>
            <a:xfrm>
              <a:off x="464266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raphic 1">
              <a:extLst>
                <a:ext uri="{FF2B5EF4-FFF2-40B4-BE49-F238E27FC236}">
                  <a16:creationId xmlns:a16="http://schemas.microsoft.com/office/drawing/2014/main" id="{AFE94FE4-BB04-491E-8783-4E416C2D1168}"/>
                </a:ext>
              </a:extLst>
            </p:cNvPr>
            <p:cNvSpPr/>
            <p:nvPr/>
          </p:nvSpPr>
          <p:spPr>
            <a:xfrm>
              <a:off x="949438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Graphic 1">
              <a:extLst>
                <a:ext uri="{FF2B5EF4-FFF2-40B4-BE49-F238E27FC236}">
                  <a16:creationId xmlns:a16="http://schemas.microsoft.com/office/drawing/2014/main" id="{4D7FE1F4-DA79-4BEA-B68D-8ED6A3859731}"/>
                </a:ext>
              </a:extLst>
            </p:cNvPr>
            <p:cNvSpPr/>
            <p:nvPr/>
          </p:nvSpPr>
          <p:spPr>
            <a:xfrm>
              <a:off x="464266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Graphic 1">
              <a:extLst>
                <a:ext uri="{FF2B5EF4-FFF2-40B4-BE49-F238E27FC236}">
                  <a16:creationId xmlns:a16="http://schemas.microsoft.com/office/drawing/2014/main" id="{810D097D-B676-4253-A13E-CF1825774DEC}"/>
                </a:ext>
              </a:extLst>
            </p:cNvPr>
            <p:cNvSpPr/>
            <p:nvPr/>
          </p:nvSpPr>
          <p:spPr>
            <a:xfrm>
              <a:off x="949439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B78115B-C6A5-41E0-932C-34DB86D9E81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919368" y="1132251"/>
            <a:ext cx="1664398" cy="1639562"/>
            <a:chOff x="464266" y="2731227"/>
            <a:chExt cx="970345" cy="932948"/>
          </a:xfrm>
          <a:solidFill>
            <a:schemeClr val="bg1"/>
          </a:solidFill>
        </p:grpSpPr>
        <p:sp>
          <p:nvSpPr>
            <p:cNvPr id="15" name="Graphic 1">
              <a:extLst>
                <a:ext uri="{FF2B5EF4-FFF2-40B4-BE49-F238E27FC236}">
                  <a16:creationId xmlns:a16="http://schemas.microsoft.com/office/drawing/2014/main" id="{E90D109E-C172-40AE-BFF7-646FF506EE35}"/>
                </a:ext>
              </a:extLst>
            </p:cNvPr>
            <p:cNvSpPr/>
            <p:nvPr/>
          </p:nvSpPr>
          <p:spPr>
            <a:xfrm>
              <a:off x="464266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raphic 1">
              <a:extLst>
                <a:ext uri="{FF2B5EF4-FFF2-40B4-BE49-F238E27FC236}">
                  <a16:creationId xmlns:a16="http://schemas.microsoft.com/office/drawing/2014/main" id="{AFE94FE4-BB04-491E-8783-4E416C2D1168}"/>
                </a:ext>
              </a:extLst>
            </p:cNvPr>
            <p:cNvSpPr/>
            <p:nvPr/>
          </p:nvSpPr>
          <p:spPr>
            <a:xfrm>
              <a:off x="949438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raphic 1">
              <a:extLst>
                <a:ext uri="{FF2B5EF4-FFF2-40B4-BE49-F238E27FC236}">
                  <a16:creationId xmlns:a16="http://schemas.microsoft.com/office/drawing/2014/main" id="{4D7FE1F4-DA79-4BEA-B68D-8ED6A3859731}"/>
                </a:ext>
              </a:extLst>
            </p:cNvPr>
            <p:cNvSpPr/>
            <p:nvPr/>
          </p:nvSpPr>
          <p:spPr>
            <a:xfrm>
              <a:off x="464266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Graphic 1">
              <a:extLst>
                <a:ext uri="{FF2B5EF4-FFF2-40B4-BE49-F238E27FC236}">
                  <a16:creationId xmlns:a16="http://schemas.microsoft.com/office/drawing/2014/main" id="{810D097D-B676-4253-A13E-CF1825774DEC}"/>
                </a:ext>
              </a:extLst>
            </p:cNvPr>
            <p:cNvSpPr/>
            <p:nvPr/>
          </p:nvSpPr>
          <p:spPr>
            <a:xfrm>
              <a:off x="949439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4">
            <a:extLst>
              <a:ext uri="{FF2B5EF4-FFF2-40B4-BE49-F238E27FC236}">
                <a16:creationId xmlns:a16="http://schemas.microsoft.com/office/drawing/2014/main" id="{95082046-E5D5-C7C1-53B0-0C158C738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386" y="4246880"/>
            <a:ext cx="1094965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ru-RU" sz="2800" b="1" dirty="0">
                <a:solidFill>
                  <a:srgbClr val="143C8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МЕТОДИКА ПО РАННЕМУ ВЫЯВЛЕНИЮ И ОКАЗАНИЮ ПОМОЩИ </a:t>
            </a:r>
            <a:r>
              <a:rPr lang="ru-RU" altLang="ru-RU" sz="2800" b="1" dirty="0">
                <a:solidFill>
                  <a:srgbClr val="51351D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НЕСОВЕРШЕННОЛЕТНИМ, ПОДВЕРГШИМСЯ ИЛИ СТАВШИМ СВИДЕТЕЛЯМИ НАСИЛИЯ, ТРАВЛИ (БУЛЛИНГА), КИБЕРБУЛЛИНГА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56144B2-FA7B-D9CF-3704-8371B91055CA}"/>
              </a:ext>
            </a:extLst>
          </p:cNvPr>
          <p:cNvSpPr/>
          <p:nvPr/>
        </p:nvSpPr>
        <p:spPr>
          <a:xfrm>
            <a:off x="-2394" y="442503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ҚАЗАҚСТАН РЕСПУБЛИКАСЫ ОҚУ-АҒАРТУ МИНИСТРЛІГІ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8627FC5-5CD4-1F84-8BB7-90C4D82BA646}"/>
              </a:ext>
            </a:extLst>
          </p:cNvPr>
          <p:cNvSpPr/>
          <p:nvPr/>
        </p:nvSpPr>
        <p:spPr>
          <a:xfrm>
            <a:off x="5071073" y="6104422"/>
            <a:ext cx="2059429" cy="5724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ru-RU" sz="1200" dirty="0">
                <a:solidFill>
                  <a:srgbClr val="143C8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АСТАНА</a:t>
            </a:r>
            <a:r>
              <a:rPr lang="en-US" sz="1200" dirty="0">
                <a:solidFill>
                  <a:srgbClr val="143C8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ru-RU" sz="1200" dirty="0">
                <a:solidFill>
                  <a:srgbClr val="143C8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202</a:t>
            </a:r>
            <a:r>
              <a:rPr lang="en-US" sz="1200" dirty="0">
                <a:solidFill>
                  <a:srgbClr val="143C8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endParaRPr lang="ru-RU" sz="1400" dirty="0">
              <a:solidFill>
                <a:srgbClr val="143C8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EC1C3FB-26E2-F69C-BD0B-BEA424F50E96}"/>
              </a:ext>
            </a:extLst>
          </p:cNvPr>
          <p:cNvCxnSpPr/>
          <p:nvPr/>
        </p:nvCxnSpPr>
        <p:spPr>
          <a:xfrm>
            <a:off x="-1444" y="6662225"/>
            <a:ext cx="12196788" cy="0"/>
          </a:xfrm>
          <a:prstGeom prst="line">
            <a:avLst/>
          </a:prstGeom>
          <a:ln w="28575">
            <a:solidFill>
              <a:srgbClr val="E5CA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E193268-B51D-3A72-D5FC-787D1760F4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778" y1="47556" x2="46556" y2="53556"/>
                        <a14:foregroundMark x1="40111" y1="48667" x2="39667" y2="52778"/>
                        <a14:foregroundMark x1="58333" y1="49222" x2="67556" y2="59444"/>
                        <a14:foregroundMark x1="67556" y1="59444" x2="68111" y2="61667"/>
                        <a14:foregroundMark x1="63333" y1="46444" x2="48333" y2="52222"/>
                        <a14:foregroundMark x1="48333" y1="52222" x2="48222" y2="52222"/>
                      </a14:backgroundRemoval>
                    </a14:imgEffect>
                  </a14:imgLayer>
                </a14:imgProps>
              </a:ext>
            </a:extLst>
          </a:blip>
          <a:srcRect l="13389" t="15028" r="12833" b="12303"/>
          <a:stretch/>
        </p:blipFill>
        <p:spPr>
          <a:xfrm>
            <a:off x="5196852" y="1006945"/>
            <a:ext cx="1919007" cy="189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7570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Шестиугольник 25">
            <a:extLst>
              <a:ext uri="{FF2B5EF4-FFF2-40B4-BE49-F238E27FC236}">
                <a16:creationId xmlns:a16="http://schemas.microsoft.com/office/drawing/2014/main" id="{B39A3458-44CA-0AAD-6A61-F9EEE76E4375}"/>
              </a:ext>
            </a:extLst>
          </p:cNvPr>
          <p:cNvSpPr/>
          <p:nvPr/>
        </p:nvSpPr>
        <p:spPr>
          <a:xfrm>
            <a:off x="10475742" y="2959302"/>
            <a:ext cx="1429266" cy="914400"/>
          </a:xfrm>
          <a:prstGeom prst="hexagon">
            <a:avLst/>
          </a:prstGeom>
          <a:solidFill>
            <a:srgbClr val="E5C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endParaRPr lang="ru-RU" sz="1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7" name="Шестиугольник 26">
            <a:extLst>
              <a:ext uri="{FF2B5EF4-FFF2-40B4-BE49-F238E27FC236}">
                <a16:creationId xmlns:a16="http://schemas.microsoft.com/office/drawing/2014/main" id="{26B3B6D1-6669-1AA4-24C2-25EB4F1311DD}"/>
              </a:ext>
            </a:extLst>
          </p:cNvPr>
          <p:cNvSpPr/>
          <p:nvPr/>
        </p:nvSpPr>
        <p:spPr>
          <a:xfrm>
            <a:off x="10475742" y="4008909"/>
            <a:ext cx="1429266" cy="914400"/>
          </a:xfrm>
          <a:prstGeom prst="hexagon">
            <a:avLst/>
          </a:prstGeom>
          <a:solidFill>
            <a:srgbClr val="E5C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endParaRPr lang="ru-RU" sz="1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8" name="Шестиугольник 27">
            <a:extLst>
              <a:ext uri="{FF2B5EF4-FFF2-40B4-BE49-F238E27FC236}">
                <a16:creationId xmlns:a16="http://schemas.microsoft.com/office/drawing/2014/main" id="{288349CF-DEBA-F2A5-8034-5481EE1BE8AC}"/>
              </a:ext>
            </a:extLst>
          </p:cNvPr>
          <p:cNvSpPr/>
          <p:nvPr/>
        </p:nvSpPr>
        <p:spPr>
          <a:xfrm>
            <a:off x="10475742" y="5058516"/>
            <a:ext cx="1429266" cy="914400"/>
          </a:xfrm>
          <a:prstGeom prst="hexagon">
            <a:avLst/>
          </a:prstGeom>
          <a:solidFill>
            <a:srgbClr val="E5C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endParaRPr lang="ru-RU" sz="1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9" name="Шестиугольник 28">
            <a:extLst>
              <a:ext uri="{FF2B5EF4-FFF2-40B4-BE49-F238E27FC236}">
                <a16:creationId xmlns:a16="http://schemas.microsoft.com/office/drawing/2014/main" id="{B00DBE3F-D14C-27B6-6592-E4E54CA87C16}"/>
              </a:ext>
            </a:extLst>
          </p:cNvPr>
          <p:cNvSpPr/>
          <p:nvPr/>
        </p:nvSpPr>
        <p:spPr>
          <a:xfrm>
            <a:off x="10475742" y="1909695"/>
            <a:ext cx="1429266" cy="914400"/>
          </a:xfrm>
          <a:prstGeom prst="hexagon">
            <a:avLst/>
          </a:prstGeom>
          <a:solidFill>
            <a:srgbClr val="E5C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endParaRPr lang="ru-RU" sz="1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0" name="Шестиугольник 29">
            <a:extLst>
              <a:ext uri="{FF2B5EF4-FFF2-40B4-BE49-F238E27FC236}">
                <a16:creationId xmlns:a16="http://schemas.microsoft.com/office/drawing/2014/main" id="{708E1E41-AFC0-19E7-A8CE-1DE3E15EB231}"/>
              </a:ext>
            </a:extLst>
          </p:cNvPr>
          <p:cNvSpPr/>
          <p:nvPr/>
        </p:nvSpPr>
        <p:spPr>
          <a:xfrm>
            <a:off x="465174" y="1909695"/>
            <a:ext cx="11231121" cy="9144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lvl="1"/>
            <a:endParaRPr lang="ru-RU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1" name="Шестиугольник 30">
            <a:extLst>
              <a:ext uri="{FF2B5EF4-FFF2-40B4-BE49-F238E27FC236}">
                <a16:creationId xmlns:a16="http://schemas.microsoft.com/office/drawing/2014/main" id="{513C8383-CC57-31E4-6841-D4B84E377BA6}"/>
              </a:ext>
            </a:extLst>
          </p:cNvPr>
          <p:cNvSpPr/>
          <p:nvPr/>
        </p:nvSpPr>
        <p:spPr>
          <a:xfrm>
            <a:off x="465176" y="2959302"/>
            <a:ext cx="11231120" cy="9144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lvl="1"/>
            <a:endParaRPr lang="ru-RU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2" name="Шестиугольник 31">
            <a:extLst>
              <a:ext uri="{FF2B5EF4-FFF2-40B4-BE49-F238E27FC236}">
                <a16:creationId xmlns:a16="http://schemas.microsoft.com/office/drawing/2014/main" id="{C36E02DC-6BD5-E6E1-1D9A-649448275E83}"/>
              </a:ext>
            </a:extLst>
          </p:cNvPr>
          <p:cNvSpPr/>
          <p:nvPr/>
        </p:nvSpPr>
        <p:spPr>
          <a:xfrm>
            <a:off x="465428" y="4008909"/>
            <a:ext cx="11261145" cy="9144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lvl="1"/>
            <a:endParaRPr lang="ru-RU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3" name="Шестиугольник 32">
            <a:extLst>
              <a:ext uri="{FF2B5EF4-FFF2-40B4-BE49-F238E27FC236}">
                <a16:creationId xmlns:a16="http://schemas.microsoft.com/office/drawing/2014/main" id="{ABB3B5D0-B48B-A77A-58B0-11738C080747}"/>
              </a:ext>
            </a:extLst>
          </p:cNvPr>
          <p:cNvSpPr/>
          <p:nvPr/>
        </p:nvSpPr>
        <p:spPr>
          <a:xfrm>
            <a:off x="465428" y="5058516"/>
            <a:ext cx="11261144" cy="9144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lvl="1"/>
            <a:endParaRPr lang="ru-RU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24EFD6-1411-5270-E30F-E19E4054E994}"/>
              </a:ext>
            </a:extLst>
          </p:cNvPr>
          <p:cNvSpPr txBox="1"/>
          <p:nvPr/>
        </p:nvSpPr>
        <p:spPr>
          <a:xfrm>
            <a:off x="1989220" y="2030479"/>
            <a:ext cx="71404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Выявление насилия, травли (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буллинга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),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кибербуллинга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среди несовершеннолетних в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организациях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образования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6D3D82-93FB-AAE6-B397-113396536FC0}"/>
              </a:ext>
            </a:extLst>
          </p:cNvPr>
          <p:cNvSpPr txBox="1"/>
          <p:nvPr/>
        </p:nvSpPr>
        <p:spPr>
          <a:xfrm>
            <a:off x="1989219" y="3090693"/>
            <a:ext cx="71404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Выявление насилия, травли (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буллинга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),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кибербуллинга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среди несовершеннолетних вне организации образования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025CAC-A30C-9483-5233-145F49119535}"/>
              </a:ext>
            </a:extLst>
          </p:cNvPr>
          <p:cNvSpPr txBox="1"/>
          <p:nvPr/>
        </p:nvSpPr>
        <p:spPr>
          <a:xfrm>
            <a:off x="1989219" y="4142943"/>
            <a:ext cx="71404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Алгоритм оперативного реагирования на факты насилия, травли (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буллинга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),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кибербуллинга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среди несовершеннолетних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1160D3-AFAF-9C8C-6563-0B0780A1AB5B}"/>
              </a:ext>
            </a:extLst>
          </p:cNvPr>
          <p:cNvSpPr txBox="1"/>
          <p:nvPr/>
        </p:nvSpPr>
        <p:spPr>
          <a:xfrm>
            <a:off x="1989219" y="5192550"/>
            <a:ext cx="71404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Оказание помощи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несовершеннолетним, подвергшимся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или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ставшим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свидетелем насилия, травли (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буллинга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),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кибербуллинга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35" name="Шестиугольник 34">
            <a:extLst>
              <a:ext uri="{FF2B5EF4-FFF2-40B4-BE49-F238E27FC236}">
                <a16:creationId xmlns:a16="http://schemas.microsoft.com/office/drawing/2014/main" id="{C5636AC8-18E9-EDD8-C0A5-05F391621594}"/>
              </a:ext>
            </a:extLst>
          </p:cNvPr>
          <p:cNvSpPr/>
          <p:nvPr/>
        </p:nvSpPr>
        <p:spPr>
          <a:xfrm>
            <a:off x="370887" y="1897819"/>
            <a:ext cx="1060704" cy="914400"/>
          </a:xfrm>
          <a:prstGeom prst="hexagon">
            <a:avLst/>
          </a:prstGeom>
          <a:solidFill>
            <a:srgbClr val="143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36" name="Шестиугольник 35">
            <a:extLst>
              <a:ext uri="{FF2B5EF4-FFF2-40B4-BE49-F238E27FC236}">
                <a16:creationId xmlns:a16="http://schemas.microsoft.com/office/drawing/2014/main" id="{7516E7E4-F25A-C39B-0253-DE8E6B921200}"/>
              </a:ext>
            </a:extLst>
          </p:cNvPr>
          <p:cNvSpPr/>
          <p:nvPr/>
        </p:nvSpPr>
        <p:spPr>
          <a:xfrm>
            <a:off x="370887" y="2959302"/>
            <a:ext cx="1060704" cy="914400"/>
          </a:xfrm>
          <a:prstGeom prst="hexagon">
            <a:avLst/>
          </a:prstGeom>
          <a:solidFill>
            <a:srgbClr val="143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37" name="Шестиугольник 36">
            <a:extLst>
              <a:ext uri="{FF2B5EF4-FFF2-40B4-BE49-F238E27FC236}">
                <a16:creationId xmlns:a16="http://schemas.microsoft.com/office/drawing/2014/main" id="{B56E9C5C-77A1-449B-7467-4FCF3426398D}"/>
              </a:ext>
            </a:extLst>
          </p:cNvPr>
          <p:cNvSpPr/>
          <p:nvPr/>
        </p:nvSpPr>
        <p:spPr>
          <a:xfrm>
            <a:off x="370887" y="4008909"/>
            <a:ext cx="1060704" cy="914400"/>
          </a:xfrm>
          <a:prstGeom prst="hexagon">
            <a:avLst/>
          </a:prstGeom>
          <a:solidFill>
            <a:srgbClr val="143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38" name="Шестиугольник 37">
            <a:extLst>
              <a:ext uri="{FF2B5EF4-FFF2-40B4-BE49-F238E27FC236}">
                <a16:creationId xmlns:a16="http://schemas.microsoft.com/office/drawing/2014/main" id="{270DA1D9-ACAA-613D-D72F-97ADABDE156F}"/>
              </a:ext>
            </a:extLst>
          </p:cNvPr>
          <p:cNvSpPr/>
          <p:nvPr/>
        </p:nvSpPr>
        <p:spPr>
          <a:xfrm>
            <a:off x="370887" y="5058516"/>
            <a:ext cx="1060704" cy="914400"/>
          </a:xfrm>
          <a:prstGeom prst="hexagon">
            <a:avLst/>
          </a:prstGeom>
          <a:solidFill>
            <a:srgbClr val="143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ru-RU" sz="3600" dirty="0">
              <a:latin typeface="Arial Black" panose="020B0A040201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181042"/>
            <a:ext cx="11792972" cy="890132"/>
            <a:chOff x="0" y="181042"/>
            <a:chExt cx="11792972" cy="890132"/>
          </a:xfrm>
          <a:solidFill>
            <a:srgbClr val="F4B658"/>
          </a:solidFill>
        </p:grpSpPr>
        <p:sp>
          <p:nvSpPr>
            <p:cNvPr id="5" name="Блок-схема: задержка 4"/>
            <p:cNvSpPr/>
            <p:nvPr/>
          </p:nvSpPr>
          <p:spPr>
            <a:xfrm>
              <a:off x="10736332" y="181042"/>
              <a:ext cx="1056640" cy="890132"/>
            </a:xfrm>
            <a:prstGeom prst="flowChartDelay">
              <a:avLst/>
            </a:prstGeom>
            <a:solidFill>
              <a:srgbClr val="E5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KZ" sz="3600" dirty="0">
                  <a:latin typeface="Arial Black" panose="020B0A04020102020204" pitchFamily="34" charset="0"/>
                </a:rPr>
                <a:t>1</a:t>
              </a:r>
              <a:endParaRPr lang="ru-RU" dirty="0">
                <a:latin typeface="Arial Black" panose="020B0A04020102020204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0" y="181042"/>
              <a:ext cx="9614148" cy="890132"/>
            </a:xfrm>
            <a:prstGeom prst="rect">
              <a:avLst/>
            </a:prstGeom>
            <a:solidFill>
              <a:srgbClr val="143C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193268-B51D-3A72-D5FC-787D1760F4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4778" y1="47556" x2="46556" y2="53556"/>
                        <a14:foregroundMark x1="40111" y1="48667" x2="39667" y2="52778"/>
                        <a14:foregroundMark x1="58333" y1="49222" x2="67556" y2="59444"/>
                        <a14:foregroundMark x1="67556" y1="59444" x2="68111" y2="61667"/>
                        <a14:foregroundMark x1="63333" y1="46444" x2="48333" y2="52222"/>
                        <a14:foregroundMark x1="48333" y1="52222" x2="48222" y2="52222"/>
                      </a14:backgroundRemoval>
                    </a14:imgEffect>
                  </a14:imgLayer>
                </a14:imgProps>
              </a:ext>
            </a:extLst>
          </a:blip>
          <a:srcRect l="13389" t="15028" r="12833" b="12303"/>
          <a:stretch/>
        </p:blipFill>
        <p:spPr>
          <a:xfrm>
            <a:off x="9781292" y="238079"/>
            <a:ext cx="787896" cy="7760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5563" y="395274"/>
            <a:ext cx="851408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МЕТОДИКА СОСТОИТ </a:t>
            </a:r>
            <a:r>
              <a:rPr lang="ru-RU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ИЗ</a:t>
            </a:r>
            <a:r>
              <a:rPr lang="en-US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4 </a:t>
            </a:r>
            <a:r>
              <a:rPr lang="kk-KZ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РАЗДЕЛОВ</a:t>
            </a:r>
            <a:endParaRPr lang="ru-RU" sz="24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409678" y="181042"/>
            <a:ext cx="3810" cy="8901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330303" y="181042"/>
            <a:ext cx="3810" cy="8901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69558" y="181042"/>
            <a:ext cx="3810" cy="8901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90183" y="181042"/>
            <a:ext cx="3810" cy="8901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807948" y="173556"/>
            <a:ext cx="3810" cy="8901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 descr="Ребенок с воздушным шаром со сплошной заливкой">
            <a:extLst>
              <a:ext uri="{FF2B5EF4-FFF2-40B4-BE49-F238E27FC236}">
                <a16:creationId xmlns:a16="http://schemas.microsoft.com/office/drawing/2014/main" id="{DF2E3078-21B9-5062-4FAB-E1F65B913FD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95704" y="3002534"/>
            <a:ext cx="822647" cy="822647"/>
          </a:xfrm>
          <a:prstGeom prst="rect">
            <a:avLst/>
          </a:prstGeom>
        </p:spPr>
      </p:pic>
      <p:pic>
        <p:nvPicPr>
          <p:cNvPr id="42" name="Рисунок 41" descr="Школа со сплошной заливкой">
            <a:extLst>
              <a:ext uri="{FF2B5EF4-FFF2-40B4-BE49-F238E27FC236}">
                <a16:creationId xmlns:a16="http://schemas.microsoft.com/office/drawing/2014/main" id="{7F932C4A-4B5D-FCB3-3E29-0E6EE085FF7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84415" y="1924564"/>
            <a:ext cx="822647" cy="822647"/>
          </a:xfrm>
          <a:prstGeom prst="rect">
            <a:avLst/>
          </a:prstGeom>
        </p:spPr>
      </p:pic>
      <p:pic>
        <p:nvPicPr>
          <p:cNvPr id="46" name="Рисунок 45" descr="Вопросы со сплошной заливкой">
            <a:extLst>
              <a:ext uri="{FF2B5EF4-FFF2-40B4-BE49-F238E27FC236}">
                <a16:creationId xmlns:a16="http://schemas.microsoft.com/office/drawing/2014/main" id="{D1D5D3A0-05B3-EE4E-94AE-93C8F44A139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84415" y="5104391"/>
            <a:ext cx="822647" cy="822647"/>
          </a:xfrm>
          <a:prstGeom prst="rect">
            <a:avLst/>
          </a:prstGeom>
        </p:spPr>
      </p:pic>
      <p:pic>
        <p:nvPicPr>
          <p:cNvPr id="48" name="Рисунок 47" descr="Рабочий процесс со сплошной заливкой">
            <a:extLst>
              <a:ext uri="{FF2B5EF4-FFF2-40B4-BE49-F238E27FC236}">
                <a16:creationId xmlns:a16="http://schemas.microsoft.com/office/drawing/2014/main" id="{7F63C031-469D-3C69-139C-95B17A64540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89915" y="4054784"/>
            <a:ext cx="822647" cy="82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6073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65635071-A35D-1AD3-1696-1807C9663EC6}"/>
              </a:ext>
            </a:extLst>
          </p:cNvPr>
          <p:cNvSpPr/>
          <p:nvPr/>
        </p:nvSpPr>
        <p:spPr>
          <a:xfrm>
            <a:off x="8067040" y="2773058"/>
            <a:ext cx="3820160" cy="335238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181042"/>
            <a:ext cx="11792972" cy="890132"/>
            <a:chOff x="0" y="181042"/>
            <a:chExt cx="11792972" cy="890132"/>
          </a:xfrm>
          <a:solidFill>
            <a:srgbClr val="F4B658"/>
          </a:solidFill>
        </p:grpSpPr>
        <p:sp>
          <p:nvSpPr>
            <p:cNvPr id="5" name="Блок-схема: задержка 4"/>
            <p:cNvSpPr/>
            <p:nvPr/>
          </p:nvSpPr>
          <p:spPr>
            <a:xfrm>
              <a:off x="10736332" y="181042"/>
              <a:ext cx="1056640" cy="890132"/>
            </a:xfrm>
            <a:prstGeom prst="flowChartDelay">
              <a:avLst/>
            </a:prstGeom>
            <a:solidFill>
              <a:srgbClr val="E5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KZ" sz="3600" dirty="0">
                  <a:latin typeface="Arial Black" panose="020B0A04020102020204" pitchFamily="34" charset="0"/>
                </a:rPr>
                <a:t>2</a:t>
              </a:r>
              <a:endParaRPr lang="ru-RU" dirty="0">
                <a:latin typeface="Arial Black" panose="020B0A04020102020204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0" y="181042"/>
              <a:ext cx="9614148" cy="890132"/>
            </a:xfrm>
            <a:prstGeom prst="rect">
              <a:avLst/>
            </a:prstGeom>
            <a:solidFill>
              <a:srgbClr val="143C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193268-B51D-3A72-D5FC-787D1760F4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13389" t="15028" r="12833" b="12303"/>
          <a:stretch/>
        </p:blipFill>
        <p:spPr>
          <a:xfrm>
            <a:off x="9781292" y="238079"/>
            <a:ext cx="787896" cy="7760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5563" y="364497"/>
            <a:ext cx="851408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ОБЩИЕ ПОЛОЖЕНИЯ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409678" y="181042"/>
            <a:ext cx="3810" cy="8901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330303" y="181042"/>
            <a:ext cx="3810" cy="8901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69558" y="181042"/>
            <a:ext cx="3810" cy="8901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90183" y="181042"/>
            <a:ext cx="3810" cy="8901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807948" y="173556"/>
            <a:ext cx="3810" cy="8901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737483" y="1887113"/>
            <a:ext cx="3488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143C8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ПРИНИМАЮТ УЧАСТИЕ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371600" y="2773059"/>
            <a:ext cx="6380372" cy="400110"/>
          </a:xfrm>
          <a:prstGeom prst="rect">
            <a:avLst/>
          </a:prstGeom>
          <a:solidFill>
            <a:srgbClr val="E5CA9F"/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центральные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и местные исполнительные органы;</a:t>
            </a:r>
          </a:p>
        </p:txBody>
      </p:sp>
      <p:cxnSp>
        <p:nvCxnSpPr>
          <p:cNvPr id="26" name="Соединительная линия уступом 25"/>
          <p:cNvCxnSpPr>
            <a:cxnSpLocks/>
            <a:stCxn id="23" idx="1"/>
            <a:endCxn id="24" idx="1"/>
          </p:cNvCxnSpPr>
          <p:nvPr/>
        </p:nvCxnSpPr>
        <p:spPr>
          <a:xfrm rot="10800000" flipH="1" flipV="1">
            <a:off x="737482" y="2117946"/>
            <a:ext cx="634117" cy="855168"/>
          </a:xfrm>
          <a:prstGeom prst="bentConnector3">
            <a:avLst>
              <a:gd name="adj1" fmla="val -36050"/>
            </a:avLst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8479429" y="3018799"/>
            <a:ext cx="3064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43C8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ПЕРСОНАЛЬНУЮ ОТВЕТСТВЕННОСТЬ НЕСУТ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858266" y="3950750"/>
            <a:ext cx="29042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заместители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акимов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областей, городов и районов, </a:t>
            </a:r>
          </a:p>
        </p:txBody>
      </p:sp>
      <p:pic>
        <p:nvPicPr>
          <p:cNvPr id="3" name="Рисунок 2" descr="User">
            <a:extLst>
              <a:ext uri="{FF2B5EF4-FFF2-40B4-BE49-F238E27FC236}">
                <a16:creationId xmlns:a16="http://schemas.microsoft.com/office/drawing/2014/main" id="{299CD261-CBA7-7D51-DA3D-405C2AF0001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181482" y="4110856"/>
            <a:ext cx="676784" cy="67678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207A026-2B15-DDD9-8362-26AFB19E42F3}"/>
              </a:ext>
            </a:extLst>
          </p:cNvPr>
          <p:cNvSpPr txBox="1"/>
          <p:nvPr/>
        </p:nvSpPr>
        <p:spPr>
          <a:xfrm>
            <a:off x="1371600" y="3201548"/>
            <a:ext cx="6380372" cy="923330"/>
          </a:xfrm>
          <a:prstGeom prst="rect">
            <a:avLst/>
          </a:prstGeom>
          <a:solidFill>
            <a:srgbClr val="E5CA9F"/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организации в сфере образования, здравоохранения, по вопросам социальной защиты и занятости населения, по вопросам средств массовой информации;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B5040D-CC15-A069-E91A-774C86080D98}"/>
              </a:ext>
            </a:extLst>
          </p:cNvPr>
          <p:cNvSpPr txBox="1"/>
          <p:nvPr/>
        </p:nvSpPr>
        <p:spPr>
          <a:xfrm>
            <a:off x="1371600" y="4156632"/>
            <a:ext cx="6380372" cy="369332"/>
          </a:xfrm>
          <a:prstGeom prst="rect">
            <a:avLst/>
          </a:prstGeom>
          <a:solidFill>
            <a:srgbClr val="E5CA9F"/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органы внутренних дел;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D507FF9-44FC-AC7D-513D-4EC219DE7B1A}"/>
              </a:ext>
            </a:extLst>
          </p:cNvPr>
          <p:cNvSpPr txBox="1"/>
          <p:nvPr/>
        </p:nvSpPr>
        <p:spPr>
          <a:xfrm>
            <a:off x="1371600" y="4556501"/>
            <a:ext cx="6380372" cy="369332"/>
          </a:xfrm>
          <a:prstGeom prst="rect">
            <a:avLst/>
          </a:prstGeom>
          <a:solidFill>
            <a:srgbClr val="E5CA9F"/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контакт-центр 111;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67F2B1B-17FD-1864-9066-B5087897F9D3}"/>
              </a:ext>
            </a:extLst>
          </p:cNvPr>
          <p:cNvSpPr txBox="1"/>
          <p:nvPr/>
        </p:nvSpPr>
        <p:spPr>
          <a:xfrm>
            <a:off x="1371600" y="4956370"/>
            <a:ext cx="6380372" cy="369332"/>
          </a:xfrm>
          <a:prstGeom prst="rect">
            <a:avLst/>
          </a:prstGeom>
          <a:solidFill>
            <a:srgbClr val="E5CA9F"/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Уполномоченный по правам ребенка в РК</a:t>
            </a:r>
          </a:p>
        </p:txBody>
      </p:sp>
      <p:cxnSp>
        <p:nvCxnSpPr>
          <p:cNvPr id="52" name="Соединитель: уступ 51">
            <a:extLst>
              <a:ext uri="{FF2B5EF4-FFF2-40B4-BE49-F238E27FC236}">
                <a16:creationId xmlns:a16="http://schemas.microsoft.com/office/drawing/2014/main" id="{FDE0155D-ED8C-78E2-4F23-83EB1A45375C}"/>
              </a:ext>
            </a:extLst>
          </p:cNvPr>
          <p:cNvCxnSpPr>
            <a:stCxn id="23" idx="1"/>
            <a:endCxn id="30" idx="1"/>
          </p:cNvCxnSpPr>
          <p:nvPr/>
        </p:nvCxnSpPr>
        <p:spPr>
          <a:xfrm rot="10800000" flipH="1" flipV="1">
            <a:off x="737482" y="2117945"/>
            <a:ext cx="634117" cy="1545267"/>
          </a:xfrm>
          <a:prstGeom prst="bentConnector3">
            <a:avLst>
              <a:gd name="adj1" fmla="val -36050"/>
            </a:avLst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Соединитель: уступ 53">
            <a:extLst>
              <a:ext uri="{FF2B5EF4-FFF2-40B4-BE49-F238E27FC236}">
                <a16:creationId xmlns:a16="http://schemas.microsoft.com/office/drawing/2014/main" id="{2B284889-D34D-5F3B-D5EA-B789EB1D221F}"/>
              </a:ext>
            </a:extLst>
          </p:cNvPr>
          <p:cNvCxnSpPr>
            <a:stCxn id="23" idx="1"/>
            <a:endCxn id="32" idx="1"/>
          </p:cNvCxnSpPr>
          <p:nvPr/>
        </p:nvCxnSpPr>
        <p:spPr>
          <a:xfrm rot="10800000" flipH="1" flipV="1">
            <a:off x="737482" y="2117946"/>
            <a:ext cx="634117" cy="2223352"/>
          </a:xfrm>
          <a:prstGeom prst="bentConnector3">
            <a:avLst>
              <a:gd name="adj1" fmla="val -36050"/>
            </a:avLst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Соединитель: уступ 55">
            <a:extLst>
              <a:ext uri="{FF2B5EF4-FFF2-40B4-BE49-F238E27FC236}">
                <a16:creationId xmlns:a16="http://schemas.microsoft.com/office/drawing/2014/main" id="{92AA4E40-732E-F4CB-E219-522420E15493}"/>
              </a:ext>
            </a:extLst>
          </p:cNvPr>
          <p:cNvCxnSpPr>
            <a:stCxn id="23" idx="1"/>
            <a:endCxn id="37" idx="1"/>
          </p:cNvCxnSpPr>
          <p:nvPr/>
        </p:nvCxnSpPr>
        <p:spPr>
          <a:xfrm rot="10800000" flipH="1" flipV="1">
            <a:off x="737482" y="2117945"/>
            <a:ext cx="634117" cy="2623221"/>
          </a:xfrm>
          <a:prstGeom prst="bentConnector3">
            <a:avLst>
              <a:gd name="adj1" fmla="val -36050"/>
            </a:avLst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: уступ 57">
            <a:extLst>
              <a:ext uri="{FF2B5EF4-FFF2-40B4-BE49-F238E27FC236}">
                <a16:creationId xmlns:a16="http://schemas.microsoft.com/office/drawing/2014/main" id="{E6F069CD-43A8-041E-6554-AF5866A1DA7C}"/>
              </a:ext>
            </a:extLst>
          </p:cNvPr>
          <p:cNvCxnSpPr>
            <a:stCxn id="23" idx="1"/>
            <a:endCxn id="41" idx="1"/>
          </p:cNvCxnSpPr>
          <p:nvPr/>
        </p:nvCxnSpPr>
        <p:spPr>
          <a:xfrm rot="10800000" flipH="1" flipV="1">
            <a:off x="737482" y="2117946"/>
            <a:ext cx="634117" cy="3023090"/>
          </a:xfrm>
          <a:prstGeom prst="bentConnector3">
            <a:avLst>
              <a:gd name="adj1" fmla="val -36050"/>
            </a:avLst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FA3E9F67-8B46-F7F4-177A-40CFC8794EBF}"/>
              </a:ext>
            </a:extLst>
          </p:cNvPr>
          <p:cNvSpPr txBox="1"/>
          <p:nvPr/>
        </p:nvSpPr>
        <p:spPr>
          <a:xfrm>
            <a:off x="1371600" y="5356239"/>
            <a:ext cx="6380372" cy="369332"/>
          </a:xfrm>
          <a:prstGeom prst="rect">
            <a:avLst/>
          </a:prstGeom>
          <a:solidFill>
            <a:srgbClr val="E5CA9F"/>
          </a:solidFill>
        </p:spPr>
        <p:txBody>
          <a:bodyPr wrap="square">
            <a:spAutoFit/>
          </a:bodyPr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региональные уполномоченные по правам ребенка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DD7FC35-4769-010B-E874-7C35F1B33C09}"/>
              </a:ext>
            </a:extLst>
          </p:cNvPr>
          <p:cNvSpPr txBox="1"/>
          <p:nvPr/>
        </p:nvSpPr>
        <p:spPr>
          <a:xfrm>
            <a:off x="1371600" y="5756108"/>
            <a:ext cx="6380372" cy="369332"/>
          </a:xfrm>
          <a:prstGeom prst="rect">
            <a:avLst/>
          </a:prstGeom>
          <a:solidFill>
            <a:srgbClr val="E5CA9F"/>
          </a:solidFill>
        </p:spPr>
        <p:txBody>
          <a:bodyPr wrap="square">
            <a:spAutoFit/>
          </a:bodyPr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иные заинтересованные лица.</a:t>
            </a:r>
          </a:p>
        </p:txBody>
      </p:sp>
      <p:cxnSp>
        <p:nvCxnSpPr>
          <p:cNvPr id="68" name="Соединитель: уступ 67">
            <a:extLst>
              <a:ext uri="{FF2B5EF4-FFF2-40B4-BE49-F238E27FC236}">
                <a16:creationId xmlns:a16="http://schemas.microsoft.com/office/drawing/2014/main" id="{FDE2881D-3544-2D21-D5FC-3DBBC2B641DA}"/>
              </a:ext>
            </a:extLst>
          </p:cNvPr>
          <p:cNvCxnSpPr>
            <a:cxnSpLocks/>
            <a:stCxn id="23" idx="1"/>
            <a:endCxn id="60" idx="1"/>
          </p:cNvCxnSpPr>
          <p:nvPr/>
        </p:nvCxnSpPr>
        <p:spPr>
          <a:xfrm rot="10800000" flipH="1" flipV="1">
            <a:off x="737482" y="2117945"/>
            <a:ext cx="634117" cy="3422959"/>
          </a:xfrm>
          <a:prstGeom prst="bentConnector3">
            <a:avLst>
              <a:gd name="adj1" fmla="val -36050"/>
            </a:avLst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Соединитель: уступ 70">
            <a:extLst>
              <a:ext uri="{FF2B5EF4-FFF2-40B4-BE49-F238E27FC236}">
                <a16:creationId xmlns:a16="http://schemas.microsoft.com/office/drawing/2014/main" id="{39ED6F20-FC50-D2A2-BB9A-5A1DB60FFD35}"/>
              </a:ext>
            </a:extLst>
          </p:cNvPr>
          <p:cNvCxnSpPr>
            <a:cxnSpLocks/>
            <a:stCxn id="23" idx="1"/>
            <a:endCxn id="62" idx="1"/>
          </p:cNvCxnSpPr>
          <p:nvPr/>
        </p:nvCxnSpPr>
        <p:spPr>
          <a:xfrm rot="10800000" flipH="1" flipV="1">
            <a:off x="737482" y="2117946"/>
            <a:ext cx="634117" cy="3822828"/>
          </a:xfrm>
          <a:prstGeom prst="bentConnector3">
            <a:avLst>
              <a:gd name="adj1" fmla="val -36050"/>
            </a:avLst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97277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181042"/>
            <a:ext cx="11792972" cy="890132"/>
            <a:chOff x="0" y="181042"/>
            <a:chExt cx="11792972" cy="890132"/>
          </a:xfrm>
          <a:solidFill>
            <a:srgbClr val="F4B658"/>
          </a:solidFill>
        </p:grpSpPr>
        <p:sp>
          <p:nvSpPr>
            <p:cNvPr id="5" name="Блок-схема: задержка 4"/>
            <p:cNvSpPr/>
            <p:nvPr/>
          </p:nvSpPr>
          <p:spPr>
            <a:xfrm>
              <a:off x="10736332" y="181042"/>
              <a:ext cx="1056640" cy="890132"/>
            </a:xfrm>
            <a:prstGeom prst="flowChartDelay">
              <a:avLst/>
            </a:prstGeom>
            <a:solidFill>
              <a:srgbClr val="E5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3600" dirty="0">
                  <a:latin typeface="Arial Black" panose="020B0A04020102020204" pitchFamily="34" charset="0"/>
                </a:rPr>
                <a:t>3</a:t>
              </a:r>
              <a:endParaRPr lang="ru-RU" dirty="0">
                <a:latin typeface="Arial Black" panose="020B0A04020102020204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0" y="181042"/>
              <a:ext cx="9614148" cy="890132"/>
            </a:xfrm>
            <a:prstGeom prst="rect">
              <a:avLst/>
            </a:prstGeom>
            <a:solidFill>
              <a:srgbClr val="143C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193268-B51D-3A72-D5FC-787D1760F4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13389" t="15028" r="12833" b="12303"/>
          <a:stretch/>
        </p:blipFill>
        <p:spPr>
          <a:xfrm>
            <a:off x="9781292" y="238079"/>
            <a:ext cx="787896" cy="7760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5563" y="272163"/>
            <a:ext cx="8514080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ВЫЯВЛЕНИЕ НАСИЛИЯ, ТРАВЛИ (БУЛЛИНГА), КИБЕРБУЛЛИНГА СРЕДИ НЕСОВЕРШЕННОЛЕТНИХ В ОРГАНИЗАЦИИ ОБРАЗОВАНИЯ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409678" y="181042"/>
            <a:ext cx="3810" cy="8901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330303" y="181042"/>
            <a:ext cx="3810" cy="8901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69558" y="181042"/>
            <a:ext cx="3810" cy="8901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90183" y="181042"/>
            <a:ext cx="3810" cy="8901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807948" y="173556"/>
            <a:ext cx="3810" cy="8901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438211" y="1270316"/>
            <a:ext cx="5544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143C8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СПОСОБАМИ ОПОВЕЩЕНИЯ О СЛУЧАЯХ НАСИЛИЯ, ТРАВЛИ (БУЛЛИНГА), КИБЕРБУЛЛИНГА ЯВЛЯЮТСЯ: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63594" y="3462189"/>
            <a:ext cx="5817563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Сообщение от других учащихся о насилии над сверстниками</a:t>
            </a:r>
          </a:p>
        </p:txBody>
      </p:sp>
      <p:pic>
        <p:nvPicPr>
          <p:cNvPr id="22" name="Рисунок 21" descr="Школа со сплошной заливкой">
            <a:extLst>
              <a:ext uri="{FF2B5EF4-FFF2-40B4-BE49-F238E27FC236}">
                <a16:creationId xmlns:a16="http://schemas.microsoft.com/office/drawing/2014/main" id="{7F932C4A-4B5D-FCB3-3E29-0E6EE085FF7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15563" y="1196673"/>
            <a:ext cx="822647" cy="822647"/>
          </a:xfrm>
          <a:prstGeom prst="rect">
            <a:avLst/>
          </a:prstGeom>
          <a:solidFill>
            <a:srgbClr val="E5CA9F"/>
          </a:solidFill>
        </p:spPr>
      </p:pic>
      <p:sp>
        <p:nvSpPr>
          <p:cNvPr id="15" name="Прямоугольник 14"/>
          <p:cNvSpPr/>
          <p:nvPr/>
        </p:nvSpPr>
        <p:spPr>
          <a:xfrm>
            <a:off x="1163594" y="2619405"/>
            <a:ext cx="5817564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Использование телефона доверия (контакт-центр111)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63594" y="3040797"/>
            <a:ext cx="580901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Прямое сообщение пострадавшего учащегося</a:t>
            </a:r>
          </a:p>
        </p:txBody>
      </p:sp>
      <p:cxnSp>
        <p:nvCxnSpPr>
          <p:cNvPr id="23" name="Соединительная линия уступом 22"/>
          <p:cNvCxnSpPr>
            <a:stCxn id="22" idx="1"/>
            <a:endCxn id="19" idx="2"/>
          </p:cNvCxnSpPr>
          <p:nvPr/>
        </p:nvCxnSpPr>
        <p:spPr>
          <a:xfrm rot="10800000" flipH="1" flipV="1">
            <a:off x="615563" y="1607997"/>
            <a:ext cx="84842" cy="1181266"/>
          </a:xfrm>
          <a:prstGeom prst="bentConnector3">
            <a:avLst>
              <a:gd name="adj1" fmla="val -269442"/>
            </a:avLst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/>
          <p:cNvGrpSpPr/>
          <p:nvPr/>
        </p:nvGrpSpPr>
        <p:grpSpPr>
          <a:xfrm>
            <a:off x="700405" y="2601625"/>
            <a:ext cx="375275" cy="375275"/>
            <a:chOff x="678847" y="2671154"/>
            <a:chExt cx="375275" cy="375275"/>
          </a:xfrm>
        </p:grpSpPr>
        <p:sp>
          <p:nvSpPr>
            <p:cNvPr id="19" name="Овал 18"/>
            <p:cNvSpPr/>
            <p:nvPr/>
          </p:nvSpPr>
          <p:spPr>
            <a:xfrm>
              <a:off x="678847" y="2671154"/>
              <a:ext cx="375275" cy="375275"/>
            </a:xfrm>
            <a:prstGeom prst="ellipse">
              <a:avLst/>
            </a:prstGeom>
            <a:solidFill>
              <a:srgbClr val="E5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Флажок со сплошной заливкой">
              <a:extLst>
                <a:ext uri="{FF2B5EF4-FFF2-40B4-BE49-F238E27FC236}">
                  <a16:creationId xmlns:a16="http://schemas.microsoft.com/office/drawing/2014/main" id="{11D648B5-E87E-91ED-76EB-4C9492CAD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738193" y="2721956"/>
              <a:ext cx="272510" cy="272510"/>
            </a:xfrm>
            <a:prstGeom prst="rect">
              <a:avLst/>
            </a:prstGeom>
          </p:spPr>
        </p:pic>
      </p:grpSp>
      <p:sp>
        <p:nvSpPr>
          <p:cNvPr id="42" name="Прямоугольник 41"/>
          <p:cNvSpPr/>
          <p:nvPr/>
        </p:nvSpPr>
        <p:spPr>
          <a:xfrm>
            <a:off x="1163594" y="4726365"/>
            <a:ext cx="5817563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Обращение на телефон регионального уполномоченного по правам ребенка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163594" y="3883581"/>
            <a:ext cx="5817564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Сообщение от сотрудников образовательной организации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163594" y="4304973"/>
            <a:ext cx="580901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Сообщение от родителей или законных представителей</a:t>
            </a:r>
          </a:p>
        </p:txBody>
      </p:sp>
      <p:grpSp>
        <p:nvGrpSpPr>
          <p:cNvPr id="61" name="Группа 60"/>
          <p:cNvGrpSpPr/>
          <p:nvPr/>
        </p:nvGrpSpPr>
        <p:grpSpPr>
          <a:xfrm>
            <a:off x="700404" y="3022436"/>
            <a:ext cx="375275" cy="375275"/>
            <a:chOff x="678847" y="2671154"/>
            <a:chExt cx="375275" cy="375275"/>
          </a:xfrm>
        </p:grpSpPr>
        <p:sp>
          <p:nvSpPr>
            <p:cNvPr id="62" name="Овал 61"/>
            <p:cNvSpPr/>
            <p:nvPr/>
          </p:nvSpPr>
          <p:spPr>
            <a:xfrm>
              <a:off x="678847" y="2671154"/>
              <a:ext cx="375275" cy="375275"/>
            </a:xfrm>
            <a:prstGeom prst="ellipse">
              <a:avLst/>
            </a:prstGeom>
            <a:solidFill>
              <a:srgbClr val="E5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3" name="Рисунок 62" descr="Флажок со сплошной заливкой">
              <a:extLst>
                <a:ext uri="{FF2B5EF4-FFF2-40B4-BE49-F238E27FC236}">
                  <a16:creationId xmlns:a16="http://schemas.microsoft.com/office/drawing/2014/main" id="{11D648B5-E87E-91ED-76EB-4C9492CAD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738193" y="2721956"/>
              <a:ext cx="272510" cy="272510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700403" y="3443247"/>
            <a:ext cx="375275" cy="375275"/>
            <a:chOff x="678847" y="2671154"/>
            <a:chExt cx="375275" cy="375275"/>
          </a:xfrm>
        </p:grpSpPr>
        <p:sp>
          <p:nvSpPr>
            <p:cNvPr id="65" name="Овал 64"/>
            <p:cNvSpPr/>
            <p:nvPr/>
          </p:nvSpPr>
          <p:spPr>
            <a:xfrm>
              <a:off x="678847" y="2671154"/>
              <a:ext cx="375275" cy="375275"/>
            </a:xfrm>
            <a:prstGeom prst="ellipse">
              <a:avLst/>
            </a:prstGeom>
            <a:solidFill>
              <a:srgbClr val="E5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6" name="Рисунок 65" descr="Флажок со сплошной заливкой">
              <a:extLst>
                <a:ext uri="{FF2B5EF4-FFF2-40B4-BE49-F238E27FC236}">
                  <a16:creationId xmlns:a16="http://schemas.microsoft.com/office/drawing/2014/main" id="{11D648B5-E87E-91ED-76EB-4C9492CAD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738193" y="2721956"/>
              <a:ext cx="272510" cy="272510"/>
            </a:xfrm>
            <a:prstGeom prst="rect">
              <a:avLst/>
            </a:prstGeom>
          </p:spPr>
        </p:pic>
      </p:grpSp>
      <p:grpSp>
        <p:nvGrpSpPr>
          <p:cNvPr id="67" name="Группа 66"/>
          <p:cNvGrpSpPr/>
          <p:nvPr/>
        </p:nvGrpSpPr>
        <p:grpSpPr>
          <a:xfrm>
            <a:off x="700402" y="3864058"/>
            <a:ext cx="375275" cy="375275"/>
            <a:chOff x="678847" y="2671154"/>
            <a:chExt cx="375275" cy="375275"/>
          </a:xfrm>
        </p:grpSpPr>
        <p:sp>
          <p:nvSpPr>
            <p:cNvPr id="68" name="Овал 67"/>
            <p:cNvSpPr/>
            <p:nvPr/>
          </p:nvSpPr>
          <p:spPr>
            <a:xfrm>
              <a:off x="678847" y="2671154"/>
              <a:ext cx="375275" cy="375275"/>
            </a:xfrm>
            <a:prstGeom prst="ellipse">
              <a:avLst/>
            </a:prstGeom>
            <a:solidFill>
              <a:srgbClr val="E5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Рисунок 68" descr="Флажок со сплошной заливкой">
              <a:extLst>
                <a:ext uri="{FF2B5EF4-FFF2-40B4-BE49-F238E27FC236}">
                  <a16:creationId xmlns:a16="http://schemas.microsoft.com/office/drawing/2014/main" id="{11D648B5-E87E-91ED-76EB-4C9492CAD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738193" y="2721956"/>
              <a:ext cx="272510" cy="272510"/>
            </a:xfrm>
            <a:prstGeom prst="rect">
              <a:avLst/>
            </a:prstGeom>
          </p:spPr>
        </p:pic>
      </p:grpSp>
      <p:grpSp>
        <p:nvGrpSpPr>
          <p:cNvPr id="70" name="Группа 69"/>
          <p:cNvGrpSpPr/>
          <p:nvPr/>
        </p:nvGrpSpPr>
        <p:grpSpPr>
          <a:xfrm>
            <a:off x="700401" y="4284869"/>
            <a:ext cx="375275" cy="375275"/>
            <a:chOff x="678847" y="2671154"/>
            <a:chExt cx="375275" cy="375275"/>
          </a:xfrm>
        </p:grpSpPr>
        <p:sp>
          <p:nvSpPr>
            <p:cNvPr id="71" name="Овал 70"/>
            <p:cNvSpPr/>
            <p:nvPr/>
          </p:nvSpPr>
          <p:spPr>
            <a:xfrm>
              <a:off x="678847" y="2671154"/>
              <a:ext cx="375275" cy="375275"/>
            </a:xfrm>
            <a:prstGeom prst="ellipse">
              <a:avLst/>
            </a:prstGeom>
            <a:solidFill>
              <a:srgbClr val="E5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2" name="Рисунок 71" descr="Флажок со сплошной заливкой">
              <a:extLst>
                <a:ext uri="{FF2B5EF4-FFF2-40B4-BE49-F238E27FC236}">
                  <a16:creationId xmlns:a16="http://schemas.microsoft.com/office/drawing/2014/main" id="{11D648B5-E87E-91ED-76EB-4C9492CAD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738193" y="2721956"/>
              <a:ext cx="272510" cy="272510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700400" y="4705680"/>
            <a:ext cx="375275" cy="375275"/>
            <a:chOff x="678847" y="2671154"/>
            <a:chExt cx="375275" cy="375275"/>
          </a:xfrm>
        </p:grpSpPr>
        <p:sp>
          <p:nvSpPr>
            <p:cNvPr id="74" name="Овал 73"/>
            <p:cNvSpPr/>
            <p:nvPr/>
          </p:nvSpPr>
          <p:spPr>
            <a:xfrm>
              <a:off x="678847" y="2671154"/>
              <a:ext cx="375275" cy="375275"/>
            </a:xfrm>
            <a:prstGeom prst="ellipse">
              <a:avLst/>
            </a:prstGeom>
            <a:solidFill>
              <a:srgbClr val="E5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5" name="Рисунок 74" descr="Флажок со сплошной заливкой">
              <a:extLst>
                <a:ext uri="{FF2B5EF4-FFF2-40B4-BE49-F238E27FC236}">
                  <a16:creationId xmlns:a16="http://schemas.microsoft.com/office/drawing/2014/main" id="{11D648B5-E87E-91ED-76EB-4C9492CAD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738193" y="2721956"/>
              <a:ext cx="272510" cy="272510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7260199" y="1196673"/>
            <a:ext cx="45327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143C8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КЛАССНЫЕ РУКОВОДИТЕЛИ И ПЕДАГОГИ ДОЛЖНЫ ОБРАЩАТЬ ВНИМАНИЕ НА ПРИЗНАКИ НАСИЛИЯ И БУЛЛИНГА, ВКЛЮЧАЯ: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7174302" y="1180822"/>
            <a:ext cx="0" cy="4199847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7506153" y="2100122"/>
            <a:ext cx="412263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Снижение 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успеваемости</a:t>
            </a:r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Пропуски и опоздания на 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уроки</a:t>
            </a:r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Несоблюдение гигиены, грязная 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одежда</a:t>
            </a:r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Синяки или раны, особенно за 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ушами</a:t>
            </a:r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Признаки вырванных 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волос</a:t>
            </a:r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Пропуски уроков 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физкультуры</a:t>
            </a:r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Сексуализированные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рисунки и 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игры</a:t>
            </a:r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Агрессивность, 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непослушание</a:t>
            </a:r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Отвержение ребенка 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сверстниками</a:t>
            </a:r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Отстраненный 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взгляд</a:t>
            </a:r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Плохие отношения со 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сверстниками</a:t>
            </a:r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Вызывающее 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поведение</a:t>
            </a:r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Побеги из 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дома</a:t>
            </a:r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601039" y="2198739"/>
            <a:ext cx="136851" cy="2682815"/>
          </a:xfrm>
          <a:prstGeom prst="rect">
            <a:avLst/>
          </a:prstGeom>
          <a:solidFill>
            <a:srgbClr val="E5C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7182855" y="4881554"/>
            <a:ext cx="45327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51351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 сообщать об этих признаках руководству школы, психологу или социальному педагогу.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1635761" y="5526641"/>
            <a:ext cx="101572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Руководство образовательных организаций должно гарантировать защиту и неприкосновенность лиц, сообщающих о насилии или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буллинге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, и информировать о последствиях разглашения конфиденциальной информации.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1635760" y="6131407"/>
            <a:ext cx="10157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 целях защиты законных прав и интересов детей информация (идентификационные и контактные данные, подробности произошедшего, фотографии и др.), касающаяся фактов насилия среди детей, является строго конфиденциальной. </a:t>
            </a:r>
          </a:p>
        </p:txBody>
      </p:sp>
      <p:pic>
        <p:nvPicPr>
          <p:cNvPr id="3" name="Рисунок 2" descr="Блокировка со сплошной заливкой">
            <a:extLst>
              <a:ext uri="{FF2B5EF4-FFF2-40B4-BE49-F238E27FC236}">
                <a16:creationId xmlns:a16="http://schemas.microsoft.com/office/drawing/2014/main" id="{3BC0907C-1986-092B-F235-77806AD592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80671" y="5486620"/>
            <a:ext cx="1163276" cy="1163276"/>
          </a:xfrm>
          <a:prstGeom prst="rect">
            <a:avLst/>
          </a:prstGeom>
        </p:spPr>
      </p:pic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4977D768-5C0B-8374-869C-3C58C8C1C887}"/>
              </a:ext>
            </a:extLst>
          </p:cNvPr>
          <p:cNvCxnSpPr>
            <a:cxnSpLocks/>
          </p:cNvCxnSpPr>
          <p:nvPr/>
        </p:nvCxnSpPr>
        <p:spPr>
          <a:xfrm>
            <a:off x="1635760" y="5626100"/>
            <a:ext cx="0" cy="95441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35517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Шестиугольник 34">
            <a:extLst>
              <a:ext uri="{FF2B5EF4-FFF2-40B4-BE49-F238E27FC236}">
                <a16:creationId xmlns:a16="http://schemas.microsoft.com/office/drawing/2014/main" id="{9DABC008-4CA0-2571-0D8C-E6FDFB1DEBCC}"/>
              </a:ext>
            </a:extLst>
          </p:cNvPr>
          <p:cNvSpPr/>
          <p:nvPr/>
        </p:nvSpPr>
        <p:spPr>
          <a:xfrm>
            <a:off x="9077032" y="4615457"/>
            <a:ext cx="1479964" cy="562007"/>
          </a:xfrm>
          <a:prstGeom prst="hexagon">
            <a:avLst/>
          </a:prstGeom>
          <a:solidFill>
            <a:srgbClr val="E5CA9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51351D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9" name="Шестиугольник 38">
            <a:extLst>
              <a:ext uri="{FF2B5EF4-FFF2-40B4-BE49-F238E27FC236}">
                <a16:creationId xmlns:a16="http://schemas.microsoft.com/office/drawing/2014/main" id="{B4319DC8-DD42-042E-4356-0A47ED4A7830}"/>
              </a:ext>
            </a:extLst>
          </p:cNvPr>
          <p:cNvSpPr/>
          <p:nvPr/>
        </p:nvSpPr>
        <p:spPr>
          <a:xfrm>
            <a:off x="5355399" y="4615457"/>
            <a:ext cx="1479964" cy="562007"/>
          </a:xfrm>
          <a:prstGeom prst="hexagon">
            <a:avLst/>
          </a:prstGeom>
          <a:solidFill>
            <a:srgbClr val="E5CA9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51351D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0" name="Шестиугольник 39">
            <a:extLst>
              <a:ext uri="{FF2B5EF4-FFF2-40B4-BE49-F238E27FC236}">
                <a16:creationId xmlns:a16="http://schemas.microsoft.com/office/drawing/2014/main" id="{7EA6691C-FD18-35F4-8066-7A3E246C816E}"/>
              </a:ext>
            </a:extLst>
          </p:cNvPr>
          <p:cNvSpPr/>
          <p:nvPr/>
        </p:nvSpPr>
        <p:spPr>
          <a:xfrm>
            <a:off x="1633766" y="4615457"/>
            <a:ext cx="1479964" cy="562007"/>
          </a:xfrm>
          <a:prstGeom prst="hexagon">
            <a:avLst/>
          </a:prstGeom>
          <a:solidFill>
            <a:srgbClr val="E5CA9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51351D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4" name="Шестиугольник 33">
            <a:extLst>
              <a:ext uri="{FF2B5EF4-FFF2-40B4-BE49-F238E27FC236}">
                <a16:creationId xmlns:a16="http://schemas.microsoft.com/office/drawing/2014/main" id="{9FDDBF5B-C127-53E8-19E5-9A7FCF834648}"/>
              </a:ext>
            </a:extLst>
          </p:cNvPr>
          <p:cNvSpPr/>
          <p:nvPr/>
        </p:nvSpPr>
        <p:spPr>
          <a:xfrm>
            <a:off x="9077651" y="2735806"/>
            <a:ext cx="1479964" cy="562007"/>
          </a:xfrm>
          <a:prstGeom prst="hexagon">
            <a:avLst/>
          </a:prstGeom>
          <a:solidFill>
            <a:srgbClr val="E5CA9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51351D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3" name="Шестиугольник 32">
            <a:extLst>
              <a:ext uri="{FF2B5EF4-FFF2-40B4-BE49-F238E27FC236}">
                <a16:creationId xmlns:a16="http://schemas.microsoft.com/office/drawing/2014/main" id="{1F528774-0773-DD6F-EC4E-1CAFB83E01EF}"/>
              </a:ext>
            </a:extLst>
          </p:cNvPr>
          <p:cNvSpPr/>
          <p:nvPr/>
        </p:nvSpPr>
        <p:spPr>
          <a:xfrm>
            <a:off x="5356018" y="2735806"/>
            <a:ext cx="1479964" cy="562007"/>
          </a:xfrm>
          <a:prstGeom prst="hexagon">
            <a:avLst/>
          </a:prstGeom>
          <a:solidFill>
            <a:srgbClr val="E5CA9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51351D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2" name="Шестиугольник 31">
            <a:extLst>
              <a:ext uri="{FF2B5EF4-FFF2-40B4-BE49-F238E27FC236}">
                <a16:creationId xmlns:a16="http://schemas.microsoft.com/office/drawing/2014/main" id="{FE4AD090-331B-232E-49D6-50057E266650}"/>
              </a:ext>
            </a:extLst>
          </p:cNvPr>
          <p:cNvSpPr/>
          <p:nvPr/>
        </p:nvSpPr>
        <p:spPr>
          <a:xfrm>
            <a:off x="1634385" y="2735806"/>
            <a:ext cx="1479964" cy="562007"/>
          </a:xfrm>
          <a:prstGeom prst="hexagon">
            <a:avLst/>
          </a:prstGeom>
          <a:solidFill>
            <a:srgbClr val="E5CA9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51351D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1" name="Шестиугольник 20">
            <a:extLst>
              <a:ext uri="{FF2B5EF4-FFF2-40B4-BE49-F238E27FC236}">
                <a16:creationId xmlns:a16="http://schemas.microsoft.com/office/drawing/2014/main" id="{2F377C76-12C6-7101-1B83-13CE3061ACA1}"/>
              </a:ext>
            </a:extLst>
          </p:cNvPr>
          <p:cNvSpPr/>
          <p:nvPr/>
        </p:nvSpPr>
        <p:spPr>
          <a:xfrm>
            <a:off x="1716626" y="2735809"/>
            <a:ext cx="1319407" cy="562007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>
                <a:solidFill>
                  <a:srgbClr val="51351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ru-RU" sz="3600" b="1" dirty="0">
              <a:solidFill>
                <a:srgbClr val="51351D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181042"/>
            <a:ext cx="11792972" cy="890132"/>
            <a:chOff x="0" y="181042"/>
            <a:chExt cx="11792972" cy="890132"/>
          </a:xfrm>
          <a:solidFill>
            <a:srgbClr val="F4B658"/>
          </a:solidFill>
        </p:grpSpPr>
        <p:sp>
          <p:nvSpPr>
            <p:cNvPr id="5" name="Блок-схема: задержка 4"/>
            <p:cNvSpPr/>
            <p:nvPr/>
          </p:nvSpPr>
          <p:spPr>
            <a:xfrm>
              <a:off x="10736332" y="181042"/>
              <a:ext cx="1056640" cy="890132"/>
            </a:xfrm>
            <a:prstGeom prst="flowChartDelay">
              <a:avLst/>
            </a:prstGeom>
            <a:solidFill>
              <a:srgbClr val="E5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3600" dirty="0">
                  <a:latin typeface="Arial Black" panose="020B0A04020102020204" pitchFamily="34" charset="0"/>
                </a:rPr>
                <a:t>4</a:t>
              </a:r>
              <a:endParaRPr lang="ru-RU" dirty="0">
                <a:latin typeface="Arial Black" panose="020B0A04020102020204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0" y="181042"/>
              <a:ext cx="9614148" cy="890132"/>
            </a:xfrm>
            <a:prstGeom prst="rect">
              <a:avLst/>
            </a:prstGeom>
            <a:solidFill>
              <a:srgbClr val="143C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193268-B51D-3A72-D5FC-787D1760F4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4778" y1="47556" x2="46556" y2="53556"/>
                        <a14:foregroundMark x1="40111" y1="48667" x2="39667" y2="52778"/>
                        <a14:foregroundMark x1="58333" y1="49222" x2="67556" y2="59444"/>
                        <a14:foregroundMark x1="67556" y1="59444" x2="68111" y2="61667"/>
                        <a14:foregroundMark x1="63333" y1="46444" x2="48333" y2="52222"/>
                        <a14:foregroundMark x1="48333" y1="52222" x2="48222" y2="52222"/>
                      </a14:backgroundRemoval>
                    </a14:imgEffect>
                  </a14:imgLayer>
                </a14:imgProps>
              </a:ext>
            </a:extLst>
          </a:blip>
          <a:srcRect l="13389" t="15028" r="12833" b="12303"/>
          <a:stretch/>
        </p:blipFill>
        <p:spPr>
          <a:xfrm>
            <a:off x="9781292" y="238079"/>
            <a:ext cx="787896" cy="7760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5563" y="272163"/>
            <a:ext cx="8514080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ВЫЯВЛЕНИЕ НАСИЛИЯ, ТРАВЛИ (БУЛЛИНГА), КИБЕРБУЛЛИНГА СРЕДИ НЕСОВЕРШЕННОЛЕТНИХ ВНЕ ОРГАНИЗАЦИИ ОБРАЗОВАНИЯ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409678" y="181042"/>
            <a:ext cx="3810" cy="8901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330303" y="181042"/>
            <a:ext cx="3810" cy="8901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69558" y="181042"/>
            <a:ext cx="3810" cy="8901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90183" y="181042"/>
            <a:ext cx="3810" cy="8901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807948" y="173556"/>
            <a:ext cx="3810" cy="8901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Шестиугольник 36">
            <a:extLst>
              <a:ext uri="{FF2B5EF4-FFF2-40B4-BE49-F238E27FC236}">
                <a16:creationId xmlns:a16="http://schemas.microsoft.com/office/drawing/2014/main" id="{52D3B7D3-CD9F-85B4-EC7D-0B548AD38999}"/>
              </a:ext>
            </a:extLst>
          </p:cNvPr>
          <p:cNvSpPr/>
          <p:nvPr/>
        </p:nvSpPr>
        <p:spPr>
          <a:xfrm>
            <a:off x="5438256" y="2735808"/>
            <a:ext cx="1319407" cy="562007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>
                <a:solidFill>
                  <a:srgbClr val="51351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ru-RU" sz="3600" b="1" dirty="0">
              <a:solidFill>
                <a:srgbClr val="51351D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8" name="Шестиугольник 37">
            <a:extLst>
              <a:ext uri="{FF2B5EF4-FFF2-40B4-BE49-F238E27FC236}">
                <a16:creationId xmlns:a16="http://schemas.microsoft.com/office/drawing/2014/main" id="{6664CDDC-EF8F-3C35-1205-886C5EC958C4}"/>
              </a:ext>
            </a:extLst>
          </p:cNvPr>
          <p:cNvSpPr/>
          <p:nvPr/>
        </p:nvSpPr>
        <p:spPr>
          <a:xfrm>
            <a:off x="9159886" y="2735807"/>
            <a:ext cx="1319407" cy="562007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>
                <a:solidFill>
                  <a:srgbClr val="51351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ru-RU" sz="3600" b="1" dirty="0">
              <a:solidFill>
                <a:srgbClr val="51351D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9D99833-2B85-3255-94D6-3365BC232FC3}"/>
              </a:ext>
            </a:extLst>
          </p:cNvPr>
          <p:cNvSpPr/>
          <p:nvPr/>
        </p:nvSpPr>
        <p:spPr>
          <a:xfrm>
            <a:off x="2581045" y="1645559"/>
            <a:ext cx="8403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143C8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ОСУЩЕСТВЛЯЕТСЯ ПРИ СЛЕДУЮЩИХ ОБСТОЯТЕЛЬСТВАХ:</a:t>
            </a:r>
          </a:p>
        </p:txBody>
      </p:sp>
      <p:pic>
        <p:nvPicPr>
          <p:cNvPr id="16" name="Рисунок 15" descr="Школа со сплошной заливкой">
            <a:extLst>
              <a:ext uri="{FF2B5EF4-FFF2-40B4-BE49-F238E27FC236}">
                <a16:creationId xmlns:a16="http://schemas.microsoft.com/office/drawing/2014/main" id="{0B17D37F-566C-20CD-6A1E-D43F6A7182D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43657" y="1434292"/>
            <a:ext cx="822647" cy="822647"/>
          </a:xfrm>
          <a:prstGeom prst="rect">
            <a:avLst/>
          </a:prstGeom>
          <a:solidFill>
            <a:srgbClr val="E5CA9F"/>
          </a:solidFill>
        </p:spPr>
      </p:pic>
      <p:pic>
        <p:nvPicPr>
          <p:cNvPr id="17" name="Рисунок 16" descr="Ребенок с воздушным шаром со сплошной заливкой">
            <a:extLst>
              <a:ext uri="{FF2B5EF4-FFF2-40B4-BE49-F238E27FC236}">
                <a16:creationId xmlns:a16="http://schemas.microsoft.com/office/drawing/2014/main" id="{48102C7E-0E3A-D066-F77A-4AD04C87103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758399" y="1449034"/>
            <a:ext cx="793161" cy="793161"/>
          </a:xfrm>
          <a:prstGeom prst="rect">
            <a:avLst/>
          </a:prstGeom>
        </p:spPr>
      </p:pic>
      <p:sp>
        <p:nvSpPr>
          <p:cNvPr id="18" name="Шестиугольник 17">
            <a:extLst>
              <a:ext uri="{FF2B5EF4-FFF2-40B4-BE49-F238E27FC236}">
                <a16:creationId xmlns:a16="http://schemas.microsoft.com/office/drawing/2014/main" id="{7F570F84-55BF-AC61-2986-DED96D77886C}"/>
              </a:ext>
            </a:extLst>
          </p:cNvPr>
          <p:cNvSpPr/>
          <p:nvPr/>
        </p:nvSpPr>
        <p:spPr>
          <a:xfrm>
            <a:off x="1714666" y="4615459"/>
            <a:ext cx="1319407" cy="562007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>
                <a:solidFill>
                  <a:srgbClr val="51351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endParaRPr lang="ru-RU" sz="3600" b="1" dirty="0">
              <a:solidFill>
                <a:srgbClr val="51351D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Шестиугольник 18">
            <a:extLst>
              <a:ext uri="{FF2B5EF4-FFF2-40B4-BE49-F238E27FC236}">
                <a16:creationId xmlns:a16="http://schemas.microsoft.com/office/drawing/2014/main" id="{AF4A9016-7BBE-89A2-7EA9-D84C2BBFED2D}"/>
              </a:ext>
            </a:extLst>
          </p:cNvPr>
          <p:cNvSpPr/>
          <p:nvPr/>
        </p:nvSpPr>
        <p:spPr>
          <a:xfrm>
            <a:off x="5436296" y="4615458"/>
            <a:ext cx="1319407" cy="562007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>
                <a:solidFill>
                  <a:srgbClr val="51351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endParaRPr lang="ru-RU" sz="3600" b="1" dirty="0">
              <a:solidFill>
                <a:srgbClr val="51351D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" name="Шестиугольник 19">
            <a:extLst>
              <a:ext uri="{FF2B5EF4-FFF2-40B4-BE49-F238E27FC236}">
                <a16:creationId xmlns:a16="http://schemas.microsoft.com/office/drawing/2014/main" id="{B8638B31-8DB0-5639-E8B7-B4F03E4BF74B}"/>
              </a:ext>
            </a:extLst>
          </p:cNvPr>
          <p:cNvSpPr/>
          <p:nvPr/>
        </p:nvSpPr>
        <p:spPr>
          <a:xfrm>
            <a:off x="9157926" y="4615457"/>
            <a:ext cx="1319407" cy="562007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>
                <a:solidFill>
                  <a:srgbClr val="51351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endParaRPr lang="ru-RU" sz="3600" b="1" dirty="0">
              <a:solidFill>
                <a:srgbClr val="51351D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BE13D3-5F88-4308-B541-F68B702FBE5B}"/>
              </a:ext>
            </a:extLst>
          </p:cNvPr>
          <p:cNvSpPr txBox="1"/>
          <p:nvPr/>
        </p:nvSpPr>
        <p:spPr>
          <a:xfrm>
            <a:off x="711406" y="3341446"/>
            <a:ext cx="33259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подворовом обходе отдельных категорий населения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44D986-3B96-008B-D72C-640F278375E4}"/>
              </a:ext>
            </a:extLst>
          </p:cNvPr>
          <p:cNvSpPr txBox="1"/>
          <p:nvPr/>
        </p:nvSpPr>
        <p:spPr>
          <a:xfrm>
            <a:off x="4433036" y="3341446"/>
            <a:ext cx="3325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приеме граждан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27603E-3CCA-D04E-1404-074F60C93508}"/>
              </a:ext>
            </a:extLst>
          </p:cNvPr>
          <p:cNvSpPr txBox="1"/>
          <p:nvPr/>
        </p:nvSpPr>
        <p:spPr>
          <a:xfrm>
            <a:off x="8263072" y="3328687"/>
            <a:ext cx="31091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рассмотрении обращений от физических и юридических лиц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D62C89-801D-8696-DC43-AB20292A8928}"/>
              </a:ext>
            </a:extLst>
          </p:cNvPr>
          <p:cNvSpPr txBox="1"/>
          <p:nvPr/>
        </p:nvSpPr>
        <p:spPr>
          <a:xfrm>
            <a:off x="988080" y="5214106"/>
            <a:ext cx="27725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непосредственном обращении физических и юридических лиц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DF85FC-D44D-4B5B-B9AC-90D84DFAE289}"/>
              </a:ext>
            </a:extLst>
          </p:cNvPr>
          <p:cNvSpPr txBox="1"/>
          <p:nvPr/>
        </p:nvSpPr>
        <p:spPr>
          <a:xfrm>
            <a:off x="4612478" y="5214885"/>
            <a:ext cx="29670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мониторинге информационного пространства и социальных сетей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BA71C8-D34B-682A-5F14-61326793AB66}"/>
              </a:ext>
            </a:extLst>
          </p:cNvPr>
          <p:cNvSpPr txBox="1"/>
          <p:nvPr/>
        </p:nvSpPr>
        <p:spPr>
          <a:xfrm>
            <a:off x="8061323" y="5214885"/>
            <a:ext cx="35126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выполнении работниками организаций здравоохранения, социальной защиты населения своих функциональных обязанностей</a:t>
            </a:r>
          </a:p>
        </p:txBody>
      </p:sp>
    </p:spTree>
    <p:extLst>
      <p:ext uri="{BB962C8B-B14F-4D97-AF65-F5344CB8AC3E}">
        <p14:creationId xmlns:p14="http://schemas.microsoft.com/office/powerpoint/2010/main" val="217232312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Шестиугольник 14">
            <a:extLst>
              <a:ext uri="{FF2B5EF4-FFF2-40B4-BE49-F238E27FC236}">
                <a16:creationId xmlns:a16="http://schemas.microsoft.com/office/drawing/2014/main" id="{7CB1802E-957B-5916-A021-8324D9794EE8}"/>
              </a:ext>
            </a:extLst>
          </p:cNvPr>
          <p:cNvSpPr/>
          <p:nvPr/>
        </p:nvSpPr>
        <p:spPr>
          <a:xfrm>
            <a:off x="9310944" y="3077720"/>
            <a:ext cx="1244876" cy="646331"/>
          </a:xfrm>
          <a:prstGeom prst="hexagon">
            <a:avLst/>
          </a:prstGeom>
          <a:solidFill>
            <a:srgbClr val="E5CA9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51351D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Шестиугольник 13">
            <a:extLst>
              <a:ext uri="{FF2B5EF4-FFF2-40B4-BE49-F238E27FC236}">
                <a16:creationId xmlns:a16="http://schemas.microsoft.com/office/drawing/2014/main" id="{C0CB1E0F-1592-3B79-5F6B-BB9C4CE3BCE5}"/>
              </a:ext>
            </a:extLst>
          </p:cNvPr>
          <p:cNvSpPr/>
          <p:nvPr/>
        </p:nvSpPr>
        <p:spPr>
          <a:xfrm>
            <a:off x="5473562" y="3077721"/>
            <a:ext cx="1244876" cy="646331"/>
          </a:xfrm>
          <a:prstGeom prst="hexagon">
            <a:avLst/>
          </a:prstGeom>
          <a:solidFill>
            <a:srgbClr val="E5CA9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51351D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Шестиугольник 1">
            <a:extLst>
              <a:ext uri="{FF2B5EF4-FFF2-40B4-BE49-F238E27FC236}">
                <a16:creationId xmlns:a16="http://schemas.microsoft.com/office/drawing/2014/main" id="{89CF239E-1329-D965-7424-F062E797732B}"/>
              </a:ext>
            </a:extLst>
          </p:cNvPr>
          <p:cNvSpPr/>
          <p:nvPr/>
        </p:nvSpPr>
        <p:spPr>
          <a:xfrm>
            <a:off x="1636180" y="3077722"/>
            <a:ext cx="1244876" cy="646331"/>
          </a:xfrm>
          <a:prstGeom prst="hexagon">
            <a:avLst/>
          </a:prstGeom>
          <a:solidFill>
            <a:srgbClr val="E5CA9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51351D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1" name="Шестиугольник 20">
            <a:extLst>
              <a:ext uri="{FF2B5EF4-FFF2-40B4-BE49-F238E27FC236}">
                <a16:creationId xmlns:a16="http://schemas.microsoft.com/office/drawing/2014/main" id="{2F377C76-12C6-7101-1B83-13CE3061ACA1}"/>
              </a:ext>
            </a:extLst>
          </p:cNvPr>
          <p:cNvSpPr/>
          <p:nvPr/>
        </p:nvSpPr>
        <p:spPr>
          <a:xfrm>
            <a:off x="1742164" y="3077725"/>
            <a:ext cx="1032909" cy="646331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b="1" dirty="0">
                <a:solidFill>
                  <a:srgbClr val="51351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ru-RU" sz="4400" b="1" dirty="0">
              <a:solidFill>
                <a:srgbClr val="51351D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181042"/>
            <a:ext cx="11792972" cy="890132"/>
            <a:chOff x="0" y="181042"/>
            <a:chExt cx="11792972" cy="890132"/>
          </a:xfrm>
          <a:solidFill>
            <a:srgbClr val="F4B658"/>
          </a:solidFill>
        </p:grpSpPr>
        <p:sp>
          <p:nvSpPr>
            <p:cNvPr id="5" name="Блок-схема: задержка 4"/>
            <p:cNvSpPr/>
            <p:nvPr/>
          </p:nvSpPr>
          <p:spPr>
            <a:xfrm>
              <a:off x="10736332" y="181042"/>
              <a:ext cx="1056640" cy="890132"/>
            </a:xfrm>
            <a:prstGeom prst="flowChartDelay">
              <a:avLst/>
            </a:prstGeom>
            <a:solidFill>
              <a:srgbClr val="E5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3600" dirty="0">
                  <a:latin typeface="Arial Black" panose="020B0A04020102020204" pitchFamily="34" charset="0"/>
                </a:rPr>
                <a:t>5</a:t>
              </a:r>
              <a:endParaRPr lang="ru-RU" dirty="0">
                <a:latin typeface="Arial Black" panose="020B0A04020102020204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0" y="181042"/>
              <a:ext cx="9614148" cy="890132"/>
            </a:xfrm>
            <a:prstGeom prst="rect">
              <a:avLst/>
            </a:prstGeom>
            <a:solidFill>
              <a:srgbClr val="143C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193268-B51D-3A72-D5FC-787D1760F4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4778" y1="47556" x2="46556" y2="53556"/>
                        <a14:foregroundMark x1="40111" y1="48667" x2="39667" y2="52778"/>
                        <a14:foregroundMark x1="58333" y1="49222" x2="67556" y2="59444"/>
                        <a14:foregroundMark x1="67556" y1="59444" x2="68111" y2="61667"/>
                        <a14:foregroundMark x1="63333" y1="46444" x2="48333" y2="52222"/>
                        <a14:foregroundMark x1="48333" y1="52222" x2="48222" y2="52222"/>
                      </a14:backgroundRemoval>
                    </a14:imgEffect>
                  </a14:imgLayer>
                </a14:imgProps>
              </a:ext>
            </a:extLst>
          </a:blip>
          <a:srcRect l="13389" t="15028" r="12833" b="12303"/>
          <a:stretch/>
        </p:blipFill>
        <p:spPr>
          <a:xfrm>
            <a:off x="9781292" y="238079"/>
            <a:ext cx="787896" cy="7760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5563" y="272163"/>
            <a:ext cx="8514080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АЛГОРИТМ ОПЕРАТИВНОГО РЕАГИРОВАНИЯ НА ФАКТЫ НАСИЛИЯ, ТРАВЛИ (БУЛЛИНГА), КИБЕРБУЛЛИНГА СРЕДИ НЕСОВЕРШЕННОЛЕТНИХ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409678" y="181042"/>
            <a:ext cx="3810" cy="8901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330303" y="181042"/>
            <a:ext cx="3810" cy="8901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69558" y="181042"/>
            <a:ext cx="3810" cy="8901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90183" y="181042"/>
            <a:ext cx="3810" cy="8901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807948" y="173556"/>
            <a:ext cx="3810" cy="8901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4E3C27F-A4F4-30F4-43E8-F204C9C4E9C3}"/>
              </a:ext>
            </a:extLst>
          </p:cNvPr>
          <p:cNvSpPr txBox="1"/>
          <p:nvPr/>
        </p:nvSpPr>
        <p:spPr>
          <a:xfrm>
            <a:off x="1639030" y="1814627"/>
            <a:ext cx="89084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51351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 ВЫЯВЛЕНИИ ФАКТОВ НАСИЛИЯ, ТРАВЛИ (БУЛЛИНГА), КИБЕРБУЛЛИНГА В ОТНОШЕНИИ НЕСОВЕРШЕННОЛЕТНИХ, </a:t>
            </a:r>
            <a:r>
              <a:rPr lang="ru-RU" sz="2000" b="1" dirty="0">
                <a:solidFill>
                  <a:srgbClr val="143C8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ВСЕ ОБЯЗАНЫ: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9D877C2-ED30-DCDE-6EC6-AC48DCB47B07}"/>
              </a:ext>
            </a:extLst>
          </p:cNvPr>
          <p:cNvSpPr txBox="1"/>
          <p:nvPr/>
        </p:nvSpPr>
        <p:spPr>
          <a:xfrm>
            <a:off x="458794" y="3938291"/>
            <a:ext cx="3599650" cy="120032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провести регистрацию выявленного факта в соответствии с действующим законодательством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D33D21-7C49-DC3D-0ECB-B59B5BD3A955}"/>
              </a:ext>
            </a:extLst>
          </p:cNvPr>
          <p:cNvSpPr txBox="1"/>
          <p:nvPr/>
        </p:nvSpPr>
        <p:spPr>
          <a:xfrm>
            <a:off x="4363722" y="4076790"/>
            <a:ext cx="3464555" cy="92333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сообщить об этом факте в правоохранительные органы, контакт-центр 111;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27F9BE5-8D60-4162-AC2C-C4835802CA25}"/>
              </a:ext>
            </a:extLst>
          </p:cNvPr>
          <p:cNvSpPr txBox="1"/>
          <p:nvPr/>
        </p:nvSpPr>
        <p:spPr>
          <a:xfrm>
            <a:off x="8133555" y="3938291"/>
            <a:ext cx="3659417" cy="120032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направить информацию о произошедшем УПР, РУПР, в уполномоченный орган в области защиты прав ребенка.</a:t>
            </a:r>
          </a:p>
        </p:txBody>
      </p:sp>
      <p:sp>
        <p:nvSpPr>
          <p:cNvPr id="37" name="Шестиугольник 36">
            <a:extLst>
              <a:ext uri="{FF2B5EF4-FFF2-40B4-BE49-F238E27FC236}">
                <a16:creationId xmlns:a16="http://schemas.microsoft.com/office/drawing/2014/main" id="{52D3B7D3-CD9F-85B4-EC7D-0B548AD38999}"/>
              </a:ext>
            </a:extLst>
          </p:cNvPr>
          <p:cNvSpPr/>
          <p:nvPr/>
        </p:nvSpPr>
        <p:spPr>
          <a:xfrm>
            <a:off x="5579544" y="3077724"/>
            <a:ext cx="1032909" cy="646331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b="1" dirty="0">
                <a:solidFill>
                  <a:srgbClr val="51351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ru-RU" sz="4400" b="1" dirty="0">
              <a:solidFill>
                <a:srgbClr val="51351D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8" name="Шестиугольник 37">
            <a:extLst>
              <a:ext uri="{FF2B5EF4-FFF2-40B4-BE49-F238E27FC236}">
                <a16:creationId xmlns:a16="http://schemas.microsoft.com/office/drawing/2014/main" id="{6664CDDC-EF8F-3C35-1205-886C5EC958C4}"/>
              </a:ext>
            </a:extLst>
          </p:cNvPr>
          <p:cNvSpPr/>
          <p:nvPr/>
        </p:nvSpPr>
        <p:spPr>
          <a:xfrm>
            <a:off x="9416924" y="3077723"/>
            <a:ext cx="1032909" cy="646331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b="1" dirty="0">
                <a:solidFill>
                  <a:srgbClr val="51351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ru-RU" sz="4400" b="1" dirty="0">
              <a:solidFill>
                <a:srgbClr val="51351D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4917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181042"/>
            <a:ext cx="11792972" cy="890132"/>
            <a:chOff x="0" y="181042"/>
            <a:chExt cx="11792972" cy="890132"/>
          </a:xfrm>
          <a:solidFill>
            <a:srgbClr val="F4B658"/>
          </a:solidFill>
        </p:grpSpPr>
        <p:sp>
          <p:nvSpPr>
            <p:cNvPr id="5" name="Блок-схема: задержка 4"/>
            <p:cNvSpPr/>
            <p:nvPr/>
          </p:nvSpPr>
          <p:spPr>
            <a:xfrm>
              <a:off x="10736332" y="181042"/>
              <a:ext cx="1056640" cy="890132"/>
            </a:xfrm>
            <a:prstGeom prst="flowChartDelay">
              <a:avLst/>
            </a:prstGeom>
            <a:solidFill>
              <a:srgbClr val="E5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3600" dirty="0">
                  <a:latin typeface="Arial Black" panose="020B0A04020102020204" pitchFamily="34" charset="0"/>
                </a:rPr>
                <a:t>6</a:t>
              </a:r>
              <a:endParaRPr lang="ru-RU" dirty="0">
                <a:latin typeface="Arial Black" panose="020B0A04020102020204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0" y="181042"/>
              <a:ext cx="9614148" cy="890132"/>
            </a:xfrm>
            <a:prstGeom prst="rect">
              <a:avLst/>
            </a:prstGeom>
            <a:solidFill>
              <a:srgbClr val="143C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193268-B51D-3A72-D5FC-787D1760F4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4778" y1="47556" x2="46556" y2="53556"/>
                        <a14:foregroundMark x1="40111" y1="48667" x2="39667" y2="52778"/>
                        <a14:foregroundMark x1="58333" y1="49222" x2="67556" y2="59444"/>
                        <a14:foregroundMark x1="67556" y1="59444" x2="68111" y2="61667"/>
                        <a14:foregroundMark x1="63333" y1="46444" x2="48333" y2="52222"/>
                        <a14:foregroundMark x1="48333" y1="52222" x2="48222" y2="52222"/>
                      </a14:backgroundRemoval>
                    </a14:imgEffect>
                  </a14:imgLayer>
                </a14:imgProps>
              </a:ext>
            </a:extLst>
          </a:blip>
          <a:srcRect l="13389" t="15028" r="12833" b="12303"/>
          <a:stretch/>
        </p:blipFill>
        <p:spPr>
          <a:xfrm>
            <a:off x="9781292" y="238079"/>
            <a:ext cx="787896" cy="7760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5563" y="272163"/>
            <a:ext cx="8514080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АЛГОРИТМ ОПЕРАТИВНОГО РЕАГИРОВАНИЯ НА ФАКТЫ НАСИЛИЯ, ТРАВЛИ (БУЛЛИНГА), КИБЕРБУЛЛИНГА СРЕДИ НЕСОВЕРШЕННОЛЕТНИХ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409678" y="181042"/>
            <a:ext cx="3810" cy="8901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330303" y="181042"/>
            <a:ext cx="3810" cy="8901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69558" y="181042"/>
            <a:ext cx="3810" cy="8901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90183" y="181042"/>
            <a:ext cx="3810" cy="8901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807948" y="173556"/>
            <a:ext cx="3810" cy="8901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204114" y="1660408"/>
            <a:ext cx="1847316" cy="415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ОРГАНЫ</a:t>
            </a:r>
          </a:p>
          <a:p>
            <a:pPr algn="ctr"/>
            <a:r>
              <a:rPr lang="ru-RU" sz="1050" b="1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СОЦИАЛЬНОЙ ЗАЩИТЫ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4428" y="2543953"/>
            <a:ext cx="2672839" cy="1200329"/>
          </a:xfrm>
          <a:prstGeom prst="rect">
            <a:avLst/>
          </a:prstGeom>
          <a:solidFill>
            <a:srgbClr val="E8EB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Осуществляют</a:t>
            </a:r>
            <a:r>
              <a:rPr lang="ru-RU" sz="12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 постоянный мониторинг СМИ, патронажное посещение, </a:t>
            </a:r>
            <a:r>
              <a:rPr lang="ru-RU" sz="1200" dirty="0" err="1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подворовой</a:t>
            </a:r>
            <a:r>
              <a:rPr lang="ru-RU" sz="12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 обход, мониторинг обращений и приёма граждан, состояния детей в организациях образования и др.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34067" y="1660408"/>
            <a:ext cx="1847316" cy="5770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УПОЛНОМОЧЕННЫЙ ПО ПРАВАМ РЕБЕНКА </a:t>
            </a:r>
            <a:r>
              <a:rPr lang="ru-RU" sz="105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РЕГИОНА (УПР</a:t>
            </a:r>
            <a:r>
              <a:rPr lang="ru-RU" sz="105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), РУПР</a:t>
            </a:r>
            <a:endParaRPr lang="ru-RU" sz="1050" b="1" dirty="0">
              <a:latin typeface="Cambria Math" panose="02040503050406030204" pitchFamily="18" charset="0"/>
              <a:ea typeface="Cambria Math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67666" y="4735401"/>
            <a:ext cx="1847316" cy="20928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 algn="just">
              <a:buAutoNum type="arabicPeriod"/>
            </a:pPr>
            <a:r>
              <a:rPr lang="ru-RU" sz="10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Выезд на место</a:t>
            </a:r>
          </a:p>
          <a:p>
            <a:pPr marL="228600" indent="-228600" algn="just">
              <a:buAutoNum type="arabicPeriod"/>
            </a:pPr>
            <a:r>
              <a:rPr lang="ru-RU" sz="10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Осмотр места происшествия</a:t>
            </a:r>
          </a:p>
          <a:p>
            <a:pPr marL="228600" indent="-228600" algn="just">
              <a:buAutoNum type="arabicPeriod"/>
            </a:pPr>
            <a:r>
              <a:rPr lang="ru-RU" sz="10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Назначение СМЭ</a:t>
            </a:r>
          </a:p>
          <a:p>
            <a:pPr marL="228600" indent="-228600" algn="just">
              <a:buAutoNum type="arabicPeriod"/>
            </a:pPr>
            <a:r>
              <a:rPr lang="ru-RU" sz="10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Допрос потерпевшего</a:t>
            </a:r>
          </a:p>
          <a:p>
            <a:pPr marL="228600" indent="-228600" algn="just">
              <a:buAutoNum type="arabicPeriod"/>
            </a:pPr>
            <a:r>
              <a:rPr lang="ru-RU" sz="10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Допрос свидетелей</a:t>
            </a:r>
          </a:p>
          <a:p>
            <a:pPr marL="228600" indent="-228600" algn="just">
              <a:buAutoNum type="arabicPeriod"/>
            </a:pPr>
            <a:r>
              <a:rPr lang="ru-RU" sz="10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Предоставление адвоката</a:t>
            </a:r>
          </a:p>
          <a:p>
            <a:pPr marL="228600" indent="-228600" algn="just">
              <a:buAutoNum type="arabicPeriod"/>
            </a:pPr>
            <a:r>
              <a:rPr lang="ru-RU" sz="10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Изолирование жертвы от насильника</a:t>
            </a:r>
          </a:p>
          <a:p>
            <a:pPr marL="228600" indent="-228600" algn="just">
              <a:buAutoNum type="arabicPeriod"/>
            </a:pPr>
            <a:r>
              <a:rPr lang="ru-RU" sz="10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Проведение следственных </a:t>
            </a:r>
            <a:r>
              <a:rPr lang="ru-RU" sz="1000" dirty="0" smtClean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мероприятий</a:t>
            </a:r>
            <a:endParaRPr lang="ru-RU" sz="1000" dirty="0">
              <a:latin typeface="Cambria Math" panose="02040503050406030204" pitchFamily="18" charset="0"/>
              <a:ea typeface="Cambria Math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45607" y="4738277"/>
            <a:ext cx="1847316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 algn="just">
              <a:buAutoNum type="arabicPeriod"/>
            </a:pPr>
            <a:r>
              <a:rPr lang="ru-RU" sz="10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Выявление признаков насилия</a:t>
            </a:r>
          </a:p>
          <a:p>
            <a:pPr marL="228600" indent="-228600" algn="just">
              <a:buAutoNum type="arabicPeriod"/>
            </a:pPr>
            <a:r>
              <a:rPr lang="ru-RU" sz="10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Определение угроз жизни и здоровью ребенка</a:t>
            </a:r>
          </a:p>
          <a:p>
            <a:pPr marL="228600" indent="-228600" algn="just">
              <a:buAutoNum type="arabicPeriod"/>
            </a:pPr>
            <a:r>
              <a:rPr lang="ru-RU" sz="10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Установление предварительного диагноза</a:t>
            </a:r>
          </a:p>
          <a:p>
            <a:pPr marL="228600" indent="-228600" algn="just">
              <a:buAutoNum type="arabicPeriod"/>
            </a:pPr>
            <a:r>
              <a:rPr lang="ru-RU" sz="10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Оказание  медицинской помощи в соответствующем объёме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4694" y="4735401"/>
            <a:ext cx="1847316" cy="20774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 algn="just">
              <a:buAutoNum type="arabicPeriod"/>
            </a:pPr>
            <a:r>
              <a:rPr lang="ru-RU" sz="10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Определение угроз жизни и здоровью ребенка</a:t>
            </a:r>
          </a:p>
          <a:p>
            <a:pPr marL="228600" indent="-228600" algn="just">
              <a:buAutoNum type="arabicPeriod"/>
            </a:pPr>
            <a:r>
              <a:rPr lang="ru-RU" sz="10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Предоставление психологической помощи</a:t>
            </a:r>
          </a:p>
          <a:p>
            <a:pPr marL="228600" indent="-228600" algn="just">
              <a:buAutoNum type="arabicPeriod"/>
            </a:pPr>
            <a:r>
              <a:rPr lang="ru-RU" sz="10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Обеспечение </a:t>
            </a:r>
          </a:p>
          <a:p>
            <a:pPr marL="228600" indent="-228600" algn="just">
              <a:buAutoNum type="arabicPeriod"/>
            </a:pPr>
            <a:r>
              <a:rPr lang="ru-RU" sz="10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потребностей ребенка </a:t>
            </a:r>
            <a:r>
              <a:rPr lang="ru-RU" sz="900" i="1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(еда, одежда)</a:t>
            </a:r>
          </a:p>
          <a:p>
            <a:pPr marL="228600" indent="-228600" algn="just">
              <a:buAutoNum type="arabicPeriod"/>
            </a:pPr>
            <a:r>
              <a:rPr lang="ru-RU" sz="10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При отсутствии родительского попечения размещение в ЦАН, ЦПД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23851" y="4738277"/>
            <a:ext cx="1847316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 algn="just">
              <a:buAutoNum type="arabicPeriod"/>
            </a:pPr>
            <a:r>
              <a:rPr lang="ru-RU" sz="10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Назначение процессуального прокурора</a:t>
            </a:r>
          </a:p>
          <a:p>
            <a:pPr marL="228600" indent="-228600" algn="just">
              <a:buAutoNum type="arabicPeriod"/>
            </a:pPr>
            <a:r>
              <a:rPr lang="ru-RU" sz="10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Обеспечение надзора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241533" y="4735401"/>
            <a:ext cx="1847316" cy="8617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 algn="just">
              <a:buAutoNum type="arabicPeriod"/>
            </a:pPr>
            <a:r>
              <a:rPr lang="ru-RU" sz="10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Обеспечение первичных социальных потребностей</a:t>
            </a:r>
          </a:p>
          <a:p>
            <a:pPr marL="228600" indent="-228600" algn="just">
              <a:buAutoNum type="arabicPeriod"/>
            </a:pPr>
            <a:r>
              <a:rPr lang="ru-RU" sz="10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Оказание специальных социальных услуг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9702" y="1658180"/>
            <a:ext cx="1855861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ОРГАНЫ</a:t>
            </a:r>
          </a:p>
          <a:p>
            <a:pPr algn="ctr"/>
            <a:r>
              <a:rPr lang="ru-RU" sz="1050" b="1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ОБРАЗОВАНИЯ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45607" y="1658180"/>
            <a:ext cx="1847316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ОРГАНЫ</a:t>
            </a:r>
          </a:p>
          <a:p>
            <a:pPr algn="ctr"/>
            <a:r>
              <a:rPr lang="ru-RU" sz="1050" b="1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ЗДРАВООХРАНЕНИЯ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51427" y="1658180"/>
            <a:ext cx="1847316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ОРГАНЫ</a:t>
            </a:r>
          </a:p>
          <a:p>
            <a:pPr algn="ctr"/>
            <a:r>
              <a:rPr lang="ru-RU" sz="1050" b="1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ВНУТРЕННИХ ДЕЛ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43024" y="1660408"/>
            <a:ext cx="1855861" cy="253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КОНТАКТ-ЦЕНТР 111</a:t>
            </a:r>
            <a:endParaRPr lang="ru-RU" sz="1050" b="1" dirty="0">
              <a:latin typeface="Cambria Math" panose="02040503050406030204" pitchFamily="18" charset="0"/>
              <a:ea typeface="Cambria Math" panose="02040503050406030204" pitchFamily="18" charset="0"/>
              <a:cs typeface="Tahoma" panose="020B0604030504040204" pitchFamily="34" charset="0"/>
            </a:endParaRPr>
          </a:p>
        </p:txBody>
      </p:sp>
      <p:pic>
        <p:nvPicPr>
          <p:cNvPr id="40" name="Picture 8" descr="Shape&#10;&#10;Description automatically generated with low confidence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541" y="1123218"/>
            <a:ext cx="533505" cy="5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95232" y="1200699"/>
            <a:ext cx="353670" cy="35367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2429" y="1171698"/>
            <a:ext cx="374076" cy="37407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776" y="1216431"/>
            <a:ext cx="507992" cy="33793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54100" y="1182733"/>
            <a:ext cx="389602" cy="38960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49" y="1159531"/>
            <a:ext cx="436006" cy="436006"/>
          </a:xfrm>
          <a:prstGeom prst="rect">
            <a:avLst/>
          </a:prstGeom>
        </p:spPr>
      </p:pic>
      <p:sp>
        <p:nvSpPr>
          <p:cNvPr id="46" name="Стрелка вниз 45"/>
          <p:cNvSpPr/>
          <p:nvPr/>
        </p:nvSpPr>
        <p:spPr>
          <a:xfrm>
            <a:off x="5886732" y="3026957"/>
            <a:ext cx="107962" cy="129676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7" name="Стрелка вниз 46"/>
          <p:cNvSpPr/>
          <p:nvPr/>
        </p:nvSpPr>
        <p:spPr>
          <a:xfrm>
            <a:off x="5886732" y="3474395"/>
            <a:ext cx="107962" cy="129676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8" name="Стрелка вниз 47"/>
          <p:cNvSpPr/>
          <p:nvPr/>
        </p:nvSpPr>
        <p:spPr>
          <a:xfrm>
            <a:off x="5884067" y="3944475"/>
            <a:ext cx="107962" cy="129676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9" name="Стрелка вниз 48"/>
          <p:cNvSpPr/>
          <p:nvPr/>
        </p:nvSpPr>
        <p:spPr>
          <a:xfrm>
            <a:off x="5884067" y="2384950"/>
            <a:ext cx="107962" cy="129676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219702" y="2303518"/>
            <a:ext cx="11831728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0204114" y="4087477"/>
            <a:ext cx="1847316" cy="415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ОРГАНЫ</a:t>
            </a:r>
          </a:p>
          <a:p>
            <a:pPr algn="ctr"/>
            <a:r>
              <a:rPr lang="ru-RU" sz="1050" b="1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СОЦ ЗАЩИТЫ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234067" y="4087477"/>
            <a:ext cx="1847316" cy="415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УПР</a:t>
            </a:r>
          </a:p>
          <a:p>
            <a:pPr algn="ctr"/>
            <a:r>
              <a:rPr lang="ru-RU" sz="105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РЕГИОНА, УВП </a:t>
            </a:r>
            <a:endParaRPr lang="ru-RU" sz="1050" b="1" dirty="0">
              <a:latin typeface="Cambria Math" panose="02040503050406030204" pitchFamily="18" charset="0"/>
              <a:ea typeface="Cambria Math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9702" y="4085249"/>
            <a:ext cx="1855861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ОРГАНЫ</a:t>
            </a:r>
          </a:p>
          <a:p>
            <a:pPr algn="ctr"/>
            <a:r>
              <a:rPr lang="ru-RU" sz="1050" b="1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ОБРАЗОВАНИЯ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245607" y="4085249"/>
            <a:ext cx="1847316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ОРГАНЫ</a:t>
            </a:r>
          </a:p>
          <a:p>
            <a:pPr algn="ctr"/>
            <a:r>
              <a:rPr lang="ru-RU" sz="1050" b="1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ЗДРАВООХРАНЕНИЯ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251427" y="4085249"/>
            <a:ext cx="1847316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ОРГАНЫ</a:t>
            </a:r>
          </a:p>
          <a:p>
            <a:pPr algn="ctr"/>
            <a:r>
              <a:rPr lang="ru-RU" sz="1050" b="1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ВНУТРЕННИХ ДЕЛ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243024" y="4087477"/>
            <a:ext cx="1855861" cy="415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ОРГАНЫ </a:t>
            </a:r>
          </a:p>
          <a:p>
            <a:pPr algn="ctr"/>
            <a:r>
              <a:rPr lang="ru-RU" sz="1050" b="1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ПРОКУРАТУРЫ</a:t>
            </a:r>
          </a:p>
        </p:txBody>
      </p:sp>
      <p:sp>
        <p:nvSpPr>
          <p:cNvPr id="57" name="Стрелка вниз 56"/>
          <p:cNvSpPr/>
          <p:nvPr/>
        </p:nvSpPr>
        <p:spPr>
          <a:xfrm>
            <a:off x="3043734" y="4553086"/>
            <a:ext cx="107962" cy="129676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8" name="Стрелка вниз 57"/>
          <p:cNvSpPr/>
          <p:nvPr/>
        </p:nvSpPr>
        <p:spPr>
          <a:xfrm>
            <a:off x="1054649" y="4553086"/>
            <a:ext cx="107962" cy="129676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9" name="Стрелка вниз 58"/>
          <p:cNvSpPr/>
          <p:nvPr/>
        </p:nvSpPr>
        <p:spPr>
          <a:xfrm>
            <a:off x="7126702" y="4553086"/>
            <a:ext cx="107962" cy="129676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0" name="Стрелка вниз 59"/>
          <p:cNvSpPr/>
          <p:nvPr/>
        </p:nvSpPr>
        <p:spPr>
          <a:xfrm>
            <a:off x="5070942" y="4553086"/>
            <a:ext cx="107962" cy="129676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1" name="Стрелка вниз 60"/>
          <p:cNvSpPr/>
          <p:nvPr/>
        </p:nvSpPr>
        <p:spPr>
          <a:xfrm>
            <a:off x="11054060" y="4554350"/>
            <a:ext cx="107962" cy="129676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2" name="Стрелка вниз 61"/>
          <p:cNvSpPr/>
          <p:nvPr/>
        </p:nvSpPr>
        <p:spPr>
          <a:xfrm>
            <a:off x="9093550" y="4554350"/>
            <a:ext cx="107962" cy="129676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234067" y="4732873"/>
            <a:ext cx="1847316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 algn="just">
              <a:buAutoNum type="arabicPeriod"/>
            </a:pPr>
            <a:r>
              <a:rPr lang="ru-RU" sz="10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Незамедлительное </a:t>
            </a:r>
            <a:r>
              <a:rPr lang="ru-RU" sz="1000" dirty="0" smtClean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информирование 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о </a:t>
            </a:r>
            <a:r>
              <a:rPr lang="ru-RU" sz="10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принимаемых 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мерах </a:t>
            </a:r>
            <a:endParaRPr lang="ru-RU" sz="1000" dirty="0" smtClean="0">
              <a:latin typeface="Cambria Math" panose="02040503050406030204" pitchFamily="18" charset="0"/>
              <a:ea typeface="Cambria Math" panose="02040503050406030204" pitchFamily="18" charset="0"/>
              <a:cs typeface="Tahoma" panose="020B0604030504040204" pitchFamily="34" charset="0"/>
            </a:endParaRPr>
          </a:p>
          <a:p>
            <a:pPr marL="228600" indent="-228600" algn="just">
              <a:buAutoNum type="arabicPeriod"/>
            </a:pPr>
            <a:r>
              <a:rPr lang="ru-RU" sz="1000" dirty="0" smtClean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Раз </a:t>
            </a:r>
            <a:r>
              <a:rPr lang="ru-RU" sz="10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в квартал </a:t>
            </a:r>
            <a:r>
              <a:rPr lang="ru-RU" sz="1000" b="1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брифинг </a:t>
            </a:r>
            <a:r>
              <a:rPr lang="ru-RU" sz="10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о принятых мерах </a:t>
            </a:r>
            <a:r>
              <a:rPr lang="ru-RU" sz="1000" dirty="0" smtClean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по случившимся фактам  </a:t>
            </a:r>
            <a:r>
              <a:rPr lang="ru-RU" sz="10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насилия в регионе </a:t>
            </a:r>
            <a:r>
              <a:rPr lang="ru-RU" sz="1000" dirty="0" smtClean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Оказание </a:t>
            </a:r>
            <a:r>
              <a:rPr lang="ru-RU" sz="10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помощи, контроль </a:t>
            </a:r>
            <a:r>
              <a:rPr lang="ru-RU" sz="1000" dirty="0" smtClean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вопросов</a:t>
            </a:r>
          </a:p>
          <a:p>
            <a:pPr marL="228600" indent="-228600" algn="just">
              <a:buAutoNum type="arabicPeriod"/>
            </a:pPr>
            <a:r>
              <a:rPr lang="ru-RU" sz="1000" dirty="0" smtClean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УВП: организация работы в СМИ, </a:t>
            </a:r>
            <a:r>
              <a:rPr lang="ru-RU" sz="1000" dirty="0" err="1" smtClean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информ</a:t>
            </a:r>
            <a:r>
              <a:rPr lang="ru-RU" sz="1000" dirty="0" smtClean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 разъяснение </a:t>
            </a:r>
            <a:endParaRPr lang="ru-RU" sz="1000" dirty="0">
              <a:latin typeface="Cambria Math" panose="02040503050406030204" pitchFamily="18" charset="0"/>
              <a:ea typeface="Cambria Math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378591" y="2543953"/>
            <a:ext cx="2672839" cy="1200329"/>
          </a:xfrm>
          <a:prstGeom prst="rect">
            <a:avLst/>
          </a:prstGeom>
          <a:solidFill>
            <a:srgbClr val="E8EB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Комиссия по делам несовершеннолетних </a:t>
            </a:r>
            <a:r>
              <a:rPr lang="ru-RU" sz="1200" b="1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в течение 12 часов</a:t>
            </a:r>
            <a:r>
              <a:rPr lang="ru-RU" sz="12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 с момента поступления информации принимает решение об устройстве ребенка или оставлении </a:t>
            </a:r>
            <a:r>
              <a:rPr lang="ru-RU" sz="1200" dirty="0" smtClean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его в </a:t>
            </a:r>
            <a:r>
              <a:rPr lang="ru-RU" sz="12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семье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359267" y="2537477"/>
            <a:ext cx="2672839" cy="1200329"/>
          </a:xfrm>
          <a:prstGeom prst="rect">
            <a:avLst/>
          </a:prstGeom>
          <a:solidFill>
            <a:srgbClr val="E8EBF0"/>
          </a:solidFill>
        </p:spPr>
        <p:txBody>
          <a:bodyPr wrap="square" rtlCol="0">
            <a:spAutoFit/>
          </a:bodyPr>
          <a:lstStyle/>
          <a:p>
            <a:pPr algn="ctr"/>
            <a:endParaRPr lang="ru-RU" sz="1200" dirty="0">
              <a:latin typeface="Cambria Math" panose="02040503050406030204" pitchFamily="18" charset="0"/>
              <a:ea typeface="Cambria Math" panose="02040503050406030204" pitchFamily="18" charset="0"/>
              <a:cs typeface="Tahoma" panose="020B0604030504040204" pitchFamily="34" charset="0"/>
            </a:endParaRPr>
          </a:p>
          <a:p>
            <a:pPr algn="ctr"/>
            <a:endParaRPr lang="ru-RU" sz="1200" dirty="0">
              <a:latin typeface="Cambria Math" panose="02040503050406030204" pitchFamily="18" charset="0"/>
              <a:ea typeface="Cambria Math" panose="02040503050406030204" pitchFamily="18" charset="0"/>
              <a:cs typeface="Tahoma" panose="020B0604030504040204" pitchFamily="34" charset="0"/>
            </a:endParaRPr>
          </a:p>
          <a:p>
            <a:pPr algn="ctr"/>
            <a:r>
              <a:rPr lang="ru-RU" sz="1200" b="1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Выявляют</a:t>
            </a:r>
            <a:r>
              <a:rPr lang="ru-RU" sz="12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 факты насилия над детьми</a:t>
            </a:r>
          </a:p>
          <a:p>
            <a:pPr algn="ctr"/>
            <a:endParaRPr lang="ru-RU" sz="1200" dirty="0">
              <a:latin typeface="Cambria Math" panose="02040503050406030204" pitchFamily="18" charset="0"/>
              <a:ea typeface="Cambria Math" panose="02040503050406030204" pitchFamily="18" charset="0"/>
              <a:cs typeface="Tahoma" panose="020B0604030504040204" pitchFamily="34" charset="0"/>
            </a:endParaRPr>
          </a:p>
          <a:p>
            <a:pPr algn="ctr"/>
            <a:endParaRPr lang="ru-RU" sz="1200" dirty="0">
              <a:latin typeface="Cambria Math" panose="02040503050406030204" pitchFamily="18" charset="0"/>
              <a:ea typeface="Cambria Math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442948" y="2543953"/>
            <a:ext cx="2672839" cy="1015663"/>
          </a:xfrm>
          <a:prstGeom prst="rect">
            <a:avLst/>
          </a:prstGeom>
          <a:solidFill>
            <a:srgbClr val="E8EBF0"/>
          </a:solidFill>
        </p:spPr>
        <p:txBody>
          <a:bodyPr wrap="square" rtlCol="0">
            <a:spAutoFit/>
          </a:bodyPr>
          <a:lstStyle/>
          <a:p>
            <a:pPr algn="ctr"/>
            <a:endParaRPr lang="ru-RU" sz="1200" dirty="0">
              <a:latin typeface="Cambria Math" panose="02040503050406030204" pitchFamily="18" charset="0"/>
              <a:ea typeface="Cambria Math" panose="02040503050406030204" pitchFamily="18" charset="0"/>
              <a:cs typeface="Tahoma" panose="020B0604030504040204" pitchFamily="34" charset="0"/>
            </a:endParaRPr>
          </a:p>
          <a:p>
            <a:pPr algn="ctr"/>
            <a:r>
              <a:rPr lang="ru-RU" sz="1200" b="1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В течение 1 часа </a:t>
            </a:r>
            <a:r>
              <a:rPr lang="ru-RU" sz="12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информирование о принимаемых мерах</a:t>
            </a:r>
            <a:r>
              <a:rPr lang="ru-RU" sz="1200" dirty="0" smtClean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, </a:t>
            </a:r>
            <a:r>
              <a:rPr lang="ru-RU" sz="1200" dirty="0" smtClean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выезд </a:t>
            </a:r>
            <a:r>
              <a:rPr lang="ru-RU" sz="1200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на </a:t>
            </a:r>
            <a:r>
              <a:rPr lang="ru-RU" sz="1200" dirty="0" smtClean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место мобильной группы</a:t>
            </a:r>
            <a:endParaRPr lang="ru-RU" sz="1200" dirty="0">
              <a:latin typeface="Cambria Math" panose="02040503050406030204" pitchFamily="18" charset="0"/>
              <a:ea typeface="Cambria Math" panose="02040503050406030204" pitchFamily="18" charset="0"/>
              <a:cs typeface="Tahoma" panose="020B0604030504040204" pitchFamily="34" charset="0"/>
            </a:endParaRPr>
          </a:p>
          <a:p>
            <a:pPr algn="ctr"/>
            <a:endParaRPr lang="ru-RU" sz="1200" dirty="0">
              <a:latin typeface="Cambria Math" panose="02040503050406030204" pitchFamily="18" charset="0"/>
              <a:ea typeface="Cambria Math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69" name="Стрелка вниз 68"/>
          <p:cNvSpPr/>
          <p:nvPr/>
        </p:nvSpPr>
        <p:spPr>
          <a:xfrm rot="16200000">
            <a:off x="3078796" y="3126420"/>
            <a:ext cx="107962" cy="129676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0" name="Стрелка вниз 69"/>
          <p:cNvSpPr/>
          <p:nvPr/>
        </p:nvSpPr>
        <p:spPr>
          <a:xfrm rot="16200000">
            <a:off x="6155010" y="3079279"/>
            <a:ext cx="107962" cy="129676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1" name="Стрелка вниз 70"/>
          <p:cNvSpPr/>
          <p:nvPr/>
        </p:nvSpPr>
        <p:spPr>
          <a:xfrm rot="16200000">
            <a:off x="9182959" y="3079279"/>
            <a:ext cx="107962" cy="129676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214428" y="3877999"/>
            <a:ext cx="11831728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432187" y="2308332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515867" y="2293662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630127" y="2293662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0491814" y="2300918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8108533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Шестиугольник 15">
            <a:extLst>
              <a:ext uri="{FF2B5EF4-FFF2-40B4-BE49-F238E27FC236}">
                <a16:creationId xmlns:a16="http://schemas.microsoft.com/office/drawing/2014/main" id="{B77DF50E-A562-A024-4674-8E262D28F145}"/>
              </a:ext>
            </a:extLst>
          </p:cNvPr>
          <p:cNvSpPr/>
          <p:nvPr/>
        </p:nvSpPr>
        <p:spPr>
          <a:xfrm>
            <a:off x="9310939" y="2886001"/>
            <a:ext cx="1244876" cy="646331"/>
          </a:xfrm>
          <a:prstGeom prst="hexagon">
            <a:avLst/>
          </a:prstGeom>
          <a:solidFill>
            <a:srgbClr val="E5CA9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51351D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Шестиугольник 14">
            <a:extLst>
              <a:ext uri="{FF2B5EF4-FFF2-40B4-BE49-F238E27FC236}">
                <a16:creationId xmlns:a16="http://schemas.microsoft.com/office/drawing/2014/main" id="{853CAA6F-BFBF-E341-AE50-EFE3C45C0322}"/>
              </a:ext>
            </a:extLst>
          </p:cNvPr>
          <p:cNvSpPr/>
          <p:nvPr/>
        </p:nvSpPr>
        <p:spPr>
          <a:xfrm>
            <a:off x="5473560" y="2886002"/>
            <a:ext cx="1244876" cy="646331"/>
          </a:xfrm>
          <a:prstGeom prst="hexagon">
            <a:avLst/>
          </a:prstGeom>
          <a:solidFill>
            <a:srgbClr val="E5CA9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51351D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Шестиугольник 13">
            <a:extLst>
              <a:ext uri="{FF2B5EF4-FFF2-40B4-BE49-F238E27FC236}">
                <a16:creationId xmlns:a16="http://schemas.microsoft.com/office/drawing/2014/main" id="{1796AC8D-7061-FDC0-76B4-E1E0F430B958}"/>
              </a:ext>
            </a:extLst>
          </p:cNvPr>
          <p:cNvSpPr/>
          <p:nvPr/>
        </p:nvSpPr>
        <p:spPr>
          <a:xfrm>
            <a:off x="1636181" y="2886003"/>
            <a:ext cx="1244876" cy="646331"/>
          </a:xfrm>
          <a:prstGeom prst="hexagon">
            <a:avLst/>
          </a:prstGeom>
          <a:solidFill>
            <a:srgbClr val="E5CA9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51351D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Шестиугольник 1">
            <a:extLst>
              <a:ext uri="{FF2B5EF4-FFF2-40B4-BE49-F238E27FC236}">
                <a16:creationId xmlns:a16="http://schemas.microsoft.com/office/drawing/2014/main" id="{D66376CF-2680-FCEB-B3A4-D68A7B033C37}"/>
              </a:ext>
            </a:extLst>
          </p:cNvPr>
          <p:cNvSpPr/>
          <p:nvPr/>
        </p:nvSpPr>
        <p:spPr>
          <a:xfrm>
            <a:off x="956840" y="1258422"/>
            <a:ext cx="10278319" cy="1380589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естиугольник 20">
            <a:extLst>
              <a:ext uri="{FF2B5EF4-FFF2-40B4-BE49-F238E27FC236}">
                <a16:creationId xmlns:a16="http://schemas.microsoft.com/office/drawing/2014/main" id="{2F377C76-12C6-7101-1B83-13CE3061ACA1}"/>
              </a:ext>
            </a:extLst>
          </p:cNvPr>
          <p:cNvSpPr/>
          <p:nvPr/>
        </p:nvSpPr>
        <p:spPr>
          <a:xfrm>
            <a:off x="1742164" y="2886005"/>
            <a:ext cx="1032909" cy="646331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b="1" dirty="0">
                <a:solidFill>
                  <a:srgbClr val="51351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ru-RU" sz="4400" b="1" dirty="0">
              <a:solidFill>
                <a:srgbClr val="51351D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181042"/>
            <a:ext cx="11792972" cy="890132"/>
            <a:chOff x="0" y="181042"/>
            <a:chExt cx="11792972" cy="890132"/>
          </a:xfrm>
          <a:solidFill>
            <a:srgbClr val="F4B658"/>
          </a:solidFill>
        </p:grpSpPr>
        <p:sp>
          <p:nvSpPr>
            <p:cNvPr id="5" name="Блок-схема: задержка 4"/>
            <p:cNvSpPr/>
            <p:nvPr/>
          </p:nvSpPr>
          <p:spPr>
            <a:xfrm>
              <a:off x="10736332" y="181042"/>
              <a:ext cx="1056640" cy="890132"/>
            </a:xfrm>
            <a:prstGeom prst="flowChartDelay">
              <a:avLst/>
            </a:prstGeom>
            <a:solidFill>
              <a:srgbClr val="E5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3600" dirty="0" smtClean="0">
                  <a:latin typeface="Arial Black" panose="020B0A04020102020204" pitchFamily="34" charset="0"/>
                </a:rPr>
                <a:t>7</a:t>
              </a:r>
              <a:endParaRPr lang="ru-RU" dirty="0">
                <a:latin typeface="Arial Black" panose="020B0A04020102020204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0" y="181042"/>
              <a:ext cx="9614148" cy="890132"/>
            </a:xfrm>
            <a:prstGeom prst="rect">
              <a:avLst/>
            </a:prstGeom>
            <a:solidFill>
              <a:srgbClr val="143C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193268-B51D-3A72-D5FC-787D1760F4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4778" y1="47556" x2="46556" y2="53556"/>
                        <a14:foregroundMark x1="40111" y1="48667" x2="39667" y2="52778"/>
                        <a14:foregroundMark x1="58333" y1="49222" x2="67556" y2="59444"/>
                        <a14:foregroundMark x1="67556" y1="59444" x2="68111" y2="61667"/>
                        <a14:foregroundMark x1="63333" y1="46444" x2="48333" y2="52222"/>
                        <a14:foregroundMark x1="48333" y1="52222" x2="48222" y2="52222"/>
                      </a14:backgroundRemoval>
                    </a14:imgEffect>
                  </a14:imgLayer>
                </a14:imgProps>
              </a:ext>
            </a:extLst>
          </a:blip>
          <a:srcRect l="13389" t="15028" r="12833" b="12303"/>
          <a:stretch/>
        </p:blipFill>
        <p:spPr>
          <a:xfrm>
            <a:off x="9781292" y="238079"/>
            <a:ext cx="787896" cy="7760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5562" y="287552"/>
            <a:ext cx="8998585" cy="67710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ОКАЗАНИЕ ПОМОЩИ НЕСОВЕРШЕННОЛЕТНЕМУ, ПОДВЕРГШИМУСЯ ИЛИ СТАВШЕМУ СВИДЕТЕЛЕМ НАСИЛИЯ, ТРАВЛИ (БУЛЛИНГА), КИБЕРБУЛЛИНГА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409678" y="181042"/>
            <a:ext cx="3810" cy="8901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330303" y="181042"/>
            <a:ext cx="3810" cy="8901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69558" y="181042"/>
            <a:ext cx="3810" cy="8901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90183" y="181042"/>
            <a:ext cx="3810" cy="8901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807948" y="173556"/>
            <a:ext cx="3810" cy="8901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4E3C27F-A4F4-30F4-43E8-F204C9C4E9C3}"/>
              </a:ext>
            </a:extLst>
          </p:cNvPr>
          <p:cNvSpPr txBox="1"/>
          <p:nvPr/>
        </p:nvSpPr>
        <p:spPr>
          <a:xfrm>
            <a:off x="1546970" y="1269907"/>
            <a:ext cx="90980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51351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Ребенку, </a:t>
            </a:r>
            <a:r>
              <a:rPr lang="ru-RU" b="1" dirty="0" smtClean="0">
                <a:solidFill>
                  <a:srgbClr val="51351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пострадавшему от </a:t>
            </a:r>
            <a:r>
              <a:rPr lang="ru-RU" b="1" dirty="0">
                <a:solidFill>
                  <a:srgbClr val="51351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</a:t>
            </a:r>
            <a:r>
              <a:rPr lang="ru-RU" b="1" dirty="0" smtClean="0">
                <a:solidFill>
                  <a:srgbClr val="51351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равли, </a:t>
            </a:r>
            <a:r>
              <a:rPr lang="ru-RU" b="1" dirty="0" err="1" smtClean="0">
                <a:solidFill>
                  <a:srgbClr val="51351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кибербуллинга</a:t>
            </a:r>
            <a:r>
              <a:rPr lang="ru-RU" b="1" dirty="0" smtClean="0">
                <a:solidFill>
                  <a:srgbClr val="51351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>
                <a:solidFill>
                  <a:srgbClr val="51351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организация образования должна организовать психологическую поддержку, которая включает комплексную оценку ситуации, правовое просвещение о правах и обязанностях ребенка, разработку Индивидуального плана работы по социальной реабилитации, </a:t>
            </a:r>
            <a:r>
              <a:rPr lang="ru-RU" b="1" dirty="0">
                <a:solidFill>
                  <a:srgbClr val="143C8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КОТОРЫЙ ВКЛЮЧАЕТ: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9D877C2-ED30-DCDE-6EC6-AC48DCB47B07}"/>
              </a:ext>
            </a:extLst>
          </p:cNvPr>
          <p:cNvSpPr txBox="1"/>
          <p:nvPr/>
        </p:nvSpPr>
        <p:spPr>
          <a:xfrm>
            <a:off x="458793" y="3731182"/>
            <a:ext cx="3599650" cy="83099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индивидуальные консультации педагога-психолога в целях его социальной реабилитации;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D33D21-7C49-DC3D-0ECB-B59B5BD3A955}"/>
              </a:ext>
            </a:extLst>
          </p:cNvPr>
          <p:cNvSpPr txBox="1"/>
          <p:nvPr/>
        </p:nvSpPr>
        <p:spPr>
          <a:xfrm>
            <a:off x="4476528" y="3731182"/>
            <a:ext cx="3238944" cy="107721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направление ребенка на дополнительные формы образовательной деятельности в соответствии с 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интересами </a:t>
            </a:r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27F9BE5-8D60-4162-AC2C-C4835802CA25}"/>
              </a:ext>
            </a:extLst>
          </p:cNvPr>
          <p:cNvSpPr txBox="1"/>
          <p:nvPr/>
        </p:nvSpPr>
        <p:spPr>
          <a:xfrm>
            <a:off x="8133553" y="3731182"/>
            <a:ext cx="3599650" cy="107721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индивидуальная и групповая работа по формированию эмоционально-поведенческих навыков ребенка, его уверенности в себе</a:t>
            </a:r>
          </a:p>
        </p:txBody>
      </p:sp>
      <p:sp>
        <p:nvSpPr>
          <p:cNvPr id="37" name="Шестиугольник 36">
            <a:extLst>
              <a:ext uri="{FF2B5EF4-FFF2-40B4-BE49-F238E27FC236}">
                <a16:creationId xmlns:a16="http://schemas.microsoft.com/office/drawing/2014/main" id="{52D3B7D3-CD9F-85B4-EC7D-0B548AD38999}"/>
              </a:ext>
            </a:extLst>
          </p:cNvPr>
          <p:cNvSpPr/>
          <p:nvPr/>
        </p:nvSpPr>
        <p:spPr>
          <a:xfrm>
            <a:off x="5579544" y="2886004"/>
            <a:ext cx="1032909" cy="646331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b="1" dirty="0">
                <a:solidFill>
                  <a:srgbClr val="51351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ru-RU" sz="4400" b="1" dirty="0">
              <a:solidFill>
                <a:srgbClr val="51351D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8" name="Шестиугольник 37">
            <a:extLst>
              <a:ext uri="{FF2B5EF4-FFF2-40B4-BE49-F238E27FC236}">
                <a16:creationId xmlns:a16="http://schemas.microsoft.com/office/drawing/2014/main" id="{6664CDDC-EF8F-3C35-1205-886C5EC958C4}"/>
              </a:ext>
            </a:extLst>
          </p:cNvPr>
          <p:cNvSpPr/>
          <p:nvPr/>
        </p:nvSpPr>
        <p:spPr>
          <a:xfrm>
            <a:off x="9416924" y="2886003"/>
            <a:ext cx="1032909" cy="646331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400" b="1" dirty="0">
                <a:solidFill>
                  <a:srgbClr val="51351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ru-RU" sz="4400" b="1" dirty="0">
              <a:solidFill>
                <a:srgbClr val="51351D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3" name="Шестиугольник 22">
            <a:extLst>
              <a:ext uri="{FF2B5EF4-FFF2-40B4-BE49-F238E27FC236}">
                <a16:creationId xmlns:a16="http://schemas.microsoft.com/office/drawing/2014/main" id="{D66376CF-2680-FCEB-B3A4-D68A7B033C37}"/>
              </a:ext>
            </a:extLst>
          </p:cNvPr>
          <p:cNvSpPr/>
          <p:nvPr/>
        </p:nvSpPr>
        <p:spPr>
          <a:xfrm>
            <a:off x="1119758" y="5130244"/>
            <a:ext cx="10278319" cy="1380589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E3C27F-A4F4-30F4-43E8-F204C9C4E9C3}"/>
              </a:ext>
            </a:extLst>
          </p:cNvPr>
          <p:cNvSpPr txBox="1"/>
          <p:nvPr/>
        </p:nvSpPr>
        <p:spPr>
          <a:xfrm>
            <a:off x="1709888" y="5299019"/>
            <a:ext cx="90980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51351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Программа помощи детям, пережившим или ставшим свидетелями насилия, оказывается на базе Центров психологической поддержки детей в порядке, определяемом Положением данных центров</a:t>
            </a:r>
          </a:p>
        </p:txBody>
      </p:sp>
    </p:spTree>
    <p:extLst>
      <p:ext uri="{BB962C8B-B14F-4D97-AF65-F5344CB8AC3E}">
        <p14:creationId xmlns:p14="http://schemas.microsoft.com/office/powerpoint/2010/main" val="133971679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2208</TotalTime>
  <Words>829</Words>
  <Application>Microsoft Office PowerPoint</Application>
  <PresentationFormat>Широкоэкранный</PresentationFormat>
  <Paragraphs>141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Cambria Math</vt:lpstr>
      <vt:lpstr>Tahoma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Усентаев Мурат Белтайұлы</dc:creator>
  <cp:lastModifiedBy>Овечкина Юлия Руслановна</cp:lastModifiedBy>
  <cp:revision>137</cp:revision>
  <cp:lastPrinted>2023-12-15T14:23:39Z</cp:lastPrinted>
  <dcterms:created xsi:type="dcterms:W3CDTF">2023-08-14T05:53:56Z</dcterms:created>
  <dcterms:modified xsi:type="dcterms:W3CDTF">2023-12-15T14:26:38Z</dcterms:modified>
</cp:coreProperties>
</file>