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6" r:id="rId4"/>
    <p:sldId id="258" r:id="rId5"/>
    <p:sldId id="264" r:id="rId6"/>
    <p:sldId id="265" r:id="rId7"/>
    <p:sldId id="267" r:id="rId8"/>
    <p:sldId id="268" r:id="rId9"/>
    <p:sldId id="269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857281-6423-40A7-83DE-9E57DA33A69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B84ED1-4A77-4E6A-96E8-41DB633CA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Похвала и порицание. Что выбрать?</a:t>
            </a:r>
            <a:endParaRPr lang="ru-RU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4706" y="3933056"/>
            <a:ext cx="2028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В.В.Дьяченко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5984" y="5929330"/>
            <a:ext cx="485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2025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8572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i="0" dirty="0" smtClean="0"/>
              <a:t>Наказание - </a:t>
            </a:r>
            <a:r>
              <a:rPr lang="ru-RU" b="1" i="0" dirty="0" err="1" smtClean="0"/>
              <a:t>временое</a:t>
            </a:r>
            <a:r>
              <a:rPr lang="ru-RU" b="1" i="0" dirty="0" smtClean="0"/>
              <a:t> лишение родительской любви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000108"/>
            <a:ext cx="82868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Достичь </a:t>
            </a:r>
            <a:r>
              <a:rPr lang="ru-RU" sz="1600" dirty="0"/>
              <a:t>желаемого можно при соблюдении двух важнейших условий. 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1)Одно </a:t>
            </a:r>
            <a:r>
              <a:rPr lang="ru-RU" sz="1600" dirty="0"/>
              <a:t>из них заключается в том, что наказывая ребенка, </a:t>
            </a:r>
            <a:r>
              <a:rPr lang="ru-RU" sz="1600" dirty="0" smtClean="0"/>
              <a:t>родитель </a:t>
            </a:r>
            <a:r>
              <a:rPr lang="ru-RU" sz="1600" dirty="0"/>
              <a:t>всякий раз должен дать почувствовать ему, что любит его даже тогда, когда наказывает на какой-то срок лишением своей </a:t>
            </a:r>
            <a:r>
              <a:rPr lang="ru-RU" sz="1600" dirty="0" smtClean="0"/>
              <a:t>любви</a:t>
            </a:r>
          </a:p>
          <a:p>
            <a:endParaRPr lang="ru-RU" sz="1600" dirty="0"/>
          </a:p>
          <a:p>
            <a:r>
              <a:rPr lang="ru-RU" sz="1600" dirty="0" smtClean="0"/>
              <a:t>2)</a:t>
            </a:r>
            <a:r>
              <a:rPr lang="ru-RU" sz="1600" dirty="0"/>
              <a:t> наказание должно относиться не ко всей личности ребенка в целом, а только к тому отдельному случаю поведения, за который он в данном случае </a:t>
            </a:r>
            <a:r>
              <a:rPr lang="ru-RU" sz="1600" dirty="0" smtClean="0"/>
              <a:t>наказан</a:t>
            </a:r>
          </a:p>
          <a:p>
            <a:endParaRPr lang="ru-RU" sz="1600" dirty="0" smtClean="0"/>
          </a:p>
          <a:p>
            <a:r>
              <a:rPr lang="ru-RU" sz="1600" dirty="0" smtClean="0"/>
              <a:t>3) если ребенка, особенно маленького, наказывают спустя много времени после совершения им проступка, наказание не дает никакого результата.</a:t>
            </a:r>
          </a:p>
          <a:p>
            <a:endParaRPr lang="ru-RU" sz="1600" dirty="0" smtClean="0"/>
          </a:p>
          <a:p>
            <a:r>
              <a:rPr lang="ru-RU" sz="1600" dirty="0" smtClean="0"/>
              <a:t>4) </a:t>
            </a:r>
            <a:r>
              <a:rPr lang="ru-RU" sz="1600" i="1" dirty="0" smtClean="0"/>
              <a:t>в раннем возрасте наказание </a:t>
            </a:r>
            <a:r>
              <a:rPr lang="ru-RU" sz="1600" dirty="0" smtClean="0"/>
              <a:t>будет по-настоящему эффективным, если оно применяется не после совершения проступка, а совпадает с ним или </a:t>
            </a:r>
            <a:r>
              <a:rPr lang="ru-RU" sz="1600" i="1" dirty="0" smtClean="0"/>
              <a:t>на мгновение опережает его</a:t>
            </a:r>
            <a:r>
              <a:rPr lang="ru-RU" sz="1600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3074" name="Picture 2" descr="ÐÐ°ÑÑÐ¸Ð½ÐºÐ¸ Ð¿Ð¾ Ð·Ð°Ð¿ÑÐ¾ÑÑ ÐºÐ°ÑÑÐ¸Ð½ÐºÐ° ÑÐµÐ±ÐµÐ½Ð¾Ðº ÑÑÐ°ÑÐ°ÐµÑÑ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857760"/>
            <a:ext cx="2600325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«Как правильно хвалить ребенка»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142984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ЗДЕСЬ И СЕЙЧАС: </a:t>
            </a:r>
            <a:endParaRPr lang="ru-RU" dirty="0" smtClean="0"/>
          </a:p>
          <a:p>
            <a:r>
              <a:rPr lang="ru-RU" u="sng" dirty="0" smtClean="0"/>
              <a:t>  ХВАЛИТЕ И ПООЩРЯЙТЕ РЕБЕНКА ЗА УСИЛИЯ, А НЕ ЗА ЕГО ПРИРОДНЫЙ ТАЛАНТ: </a:t>
            </a:r>
            <a:endParaRPr lang="ru-RU" dirty="0" smtClean="0"/>
          </a:p>
          <a:p>
            <a:r>
              <a:rPr lang="ru-RU" u="sng" dirty="0" smtClean="0"/>
              <a:t>  БУДЬТЕ ИСКРЕННЫ: </a:t>
            </a:r>
            <a:endParaRPr lang="ru-RU" dirty="0" smtClean="0"/>
          </a:p>
          <a:p>
            <a:r>
              <a:rPr lang="ru-RU" u="sng" dirty="0" smtClean="0"/>
              <a:t>БУДЬТЕ КОНКРЕТНЫ, ПООЩРЯЯ РЕБЕНКА:</a:t>
            </a:r>
            <a:endParaRPr lang="ru-RU" dirty="0" smtClean="0"/>
          </a:p>
          <a:p>
            <a:r>
              <a:rPr lang="ru-RU" u="sng" dirty="0" smtClean="0"/>
              <a:t>  НЕ ОЖИДАЙТЕ СОВЕРШЕНСТВА: 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786058"/>
            <a:ext cx="83582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НЕ ОТНОСИТЕ ПОХВАЛУ ИСКЛЮЧИТЕЛЬНО К УСПЕХУ: </a:t>
            </a:r>
            <a:endParaRPr lang="ru-RU" dirty="0" smtClean="0"/>
          </a:p>
          <a:p>
            <a:r>
              <a:rPr lang="ru-RU" u="sng" dirty="0" smtClean="0"/>
              <a:t>  НЕ СРАВНИВАЙТЕ:  </a:t>
            </a:r>
            <a:endParaRPr lang="ru-RU" dirty="0" smtClean="0"/>
          </a:p>
          <a:p>
            <a:r>
              <a:rPr lang="ru-RU" u="sng" dirty="0" smtClean="0"/>
              <a:t>НЕ СМЕШИВАЙТЕ ПОХВАЛУ И КРИТИКУ: </a:t>
            </a:r>
            <a:endParaRPr lang="ru-RU" dirty="0" smtClean="0"/>
          </a:p>
          <a:p>
            <a:r>
              <a:rPr lang="ru-RU" u="sng" dirty="0" smtClean="0"/>
              <a:t>  ХВАЛИТЕ ПУБЛИЧНО, ЕСЛИ ВОЗМОЖНО: </a:t>
            </a:r>
            <a:endParaRPr lang="ru-RU" dirty="0" smtClean="0"/>
          </a:p>
          <a:p>
            <a:r>
              <a:rPr lang="ru-RU" u="sng" dirty="0" smtClean="0"/>
              <a:t>ИЗБЕГАЙТЕ НЕГАТИВНЫХ ЭМОЦИЙ: </a:t>
            </a:r>
            <a:endParaRPr lang="ru-RU" dirty="0" smtClean="0"/>
          </a:p>
          <a:p>
            <a:r>
              <a:rPr lang="ru-RU" u="sng" dirty="0" smtClean="0"/>
              <a:t>  СМЯГЧАЙТЕ ТОН ГОЛОСА: </a:t>
            </a:r>
            <a:endParaRPr lang="ru-RU" dirty="0" smtClean="0"/>
          </a:p>
          <a:p>
            <a:r>
              <a:rPr lang="ru-RU" u="sng" dirty="0" smtClean="0"/>
              <a:t>СЛЕДИТЕ ЗА ЯЗЫКОМ ТЕЛА: </a:t>
            </a:r>
            <a:endParaRPr lang="ru-RU" dirty="0" smtClean="0"/>
          </a:p>
          <a:p>
            <a:r>
              <a:rPr lang="ru-RU" u="sng" dirty="0" smtClean="0"/>
              <a:t>  НЕ ПОВТОРЯЙТЕ ОДНО И ТО ЖЕ СОТНЮ РАЗ: </a:t>
            </a:r>
            <a:endParaRPr lang="ru-RU" dirty="0" smtClean="0"/>
          </a:p>
          <a:p>
            <a:r>
              <a:rPr lang="ru-RU" u="sng" dirty="0" smtClean="0"/>
              <a:t>НЕ ПЕРЕХВАЛИВАЙТЕ РЕБЕНКА: </a:t>
            </a:r>
            <a:endParaRPr lang="ru-RU" dirty="0" smtClean="0"/>
          </a:p>
          <a:p>
            <a:r>
              <a:rPr lang="ru-RU" u="sng" dirty="0" smtClean="0"/>
              <a:t>  НЕ ТЯНИТЕ ПРЕДЫДУЩИХ ОШИБОК ИЗ ПРОШЛОГО: </a:t>
            </a:r>
            <a:endParaRPr lang="ru-RU" dirty="0" smtClean="0"/>
          </a:p>
          <a:p>
            <a:r>
              <a:rPr lang="ru-RU" u="sng" dirty="0" smtClean="0"/>
              <a:t>НЕ СПЕШИТЕ: </a:t>
            </a:r>
            <a:endParaRPr lang="ru-RU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51345"/>
            <a:ext cx="850112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Поощрение эффективно лишь при условии сознательного его применения, в том случае, если мы будем поддерживать в ребенке ощущения собственного успеха и подкреплять его своей радостью, чувством удовлетворения.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1025" name="Picture 1" descr="C:\Users\user\Desktop\Нов. Библиотека\мальч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4964" y="1916832"/>
            <a:ext cx="7345509" cy="48881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9" y="500042"/>
            <a:ext cx="79296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За что же и как нужно хвалить ребенка</a:t>
            </a:r>
            <a:r>
              <a:rPr lang="ru-RU" sz="3200" b="1" dirty="0" smtClean="0">
                <a:solidFill>
                  <a:srgbClr val="00B050"/>
                </a:solidFill>
              </a:rPr>
              <a:t>?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428736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/>
              <a:t>Похвала за </a:t>
            </a:r>
            <a:r>
              <a:rPr lang="ru-RU" b="1" i="1" u="sng" dirty="0" smtClean="0"/>
              <a:t>усилие</a:t>
            </a:r>
            <a:endParaRPr lang="ru-RU" u="sng" dirty="0"/>
          </a:p>
          <a:p>
            <a:r>
              <a:rPr lang="ru-RU" dirty="0" smtClean="0"/>
              <a:t>Отметить </a:t>
            </a:r>
            <a:r>
              <a:rPr lang="ru-RU" dirty="0"/>
              <a:t>старание, верный нравственный </a:t>
            </a:r>
            <a:r>
              <a:rPr lang="ru-RU" dirty="0" smtClean="0"/>
              <a:t>поступок. </a:t>
            </a:r>
            <a:r>
              <a:rPr lang="ru-RU" dirty="0"/>
              <a:t>Тот факт, что вы оценили, пусть небольшое, достижение ребенка, принесет ему ощущение успеха, радости, удовлетворения от проделанной работы, что уже будет являться наградой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5214950"/>
            <a:ext cx="7572428" cy="12003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∙не всегда правильно: </a:t>
            </a:r>
            <a:r>
              <a:rPr lang="ru-RU" dirty="0"/>
              <a:t>убрал игрушки - вот тебе шоколадка, получил "пятерку" - получи деньги на развлечения и сладости. В </a:t>
            </a:r>
            <a:r>
              <a:rPr lang="ru-RU" dirty="0" smtClean="0"/>
              <a:t>результате ребенок -стремиться </a:t>
            </a:r>
            <a:r>
              <a:rPr lang="ru-RU" dirty="0"/>
              <a:t>к достижению цели только если за этим последует вознаграждение. </a:t>
            </a:r>
          </a:p>
        </p:txBody>
      </p:sp>
      <p:pic>
        <p:nvPicPr>
          <p:cNvPr id="11266" name="Picture 2" descr="ÐÐ°ÑÑÐ¸Ð½ÐºÐ¸ Ð¿Ð¾ Ð·Ð°Ð¿ÑÐ¾ÑÑ ÐºÐ°ÑÑÐ¸Ð½ÐºÐ° ÑÐµÐ±ÐµÐ½Ð¾Ðº ÑÑÐ°ÑÐ°ÐµÑÑ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07181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8472518" cy="4733754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* </a:t>
            </a:r>
            <a:r>
              <a:rPr lang="ru-RU" sz="1600" dirty="0" smtClean="0"/>
              <a:t>Усиливать его радость от преодоления трудностей, это будет вдохновлять его, вселять уверенность в своих силах и способностях, вызывать желание достичь новых результатов.</a:t>
            </a:r>
          </a:p>
          <a:p>
            <a:endParaRPr lang="ru-RU" sz="1600" dirty="0" smtClean="0"/>
          </a:p>
          <a:p>
            <a:r>
              <a:rPr lang="ru-RU" sz="1600" dirty="0" smtClean="0"/>
              <a:t>*  В качестве поощрения можно поручить ему выполнение почетной обязанности.</a:t>
            </a:r>
          </a:p>
          <a:p>
            <a:r>
              <a:rPr lang="ru-RU" sz="1600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ru-RU" sz="1600" dirty="0" smtClean="0"/>
              <a:t>* Путем расширения прав ребенка. Но прежде родители должны решить, доступны ли они детям данного возраста. Поощрять излишне "взрослые" права ребенка тоже не следует.</a:t>
            </a:r>
          </a:p>
          <a:p>
            <a:pPr>
              <a:buFont typeface="Arial" charset="0"/>
              <a:buChar char="•"/>
            </a:pPr>
            <a:endParaRPr lang="ru-RU" sz="1600" dirty="0" smtClean="0"/>
          </a:p>
          <a:p>
            <a:pPr>
              <a:buFont typeface="Arial" charset="0"/>
              <a:buChar char="•"/>
            </a:pPr>
            <a:r>
              <a:rPr lang="ru-RU" sz="1600" dirty="0" smtClean="0"/>
              <a:t>* Замечать проявленную детьми душевную чуткость, доброту к близким, высоконравственное поведение в сложной ситуации. Это необходимо для нормального развития ребенка.</a:t>
            </a:r>
          </a:p>
          <a:p>
            <a:pPr>
              <a:buFont typeface="Arial" charset="0"/>
              <a:buChar char="•"/>
            </a:pPr>
            <a:endParaRPr lang="ru-RU" sz="1600" dirty="0" smtClean="0"/>
          </a:p>
          <a:p>
            <a:pPr>
              <a:buFont typeface="Arial" charset="0"/>
              <a:buChar char="•"/>
            </a:pPr>
            <a:r>
              <a:rPr lang="ru-RU" sz="1600" dirty="0" smtClean="0"/>
              <a:t>* Ласка, поцелуи, поглаживания в разумных количествах допустимы в качестве поощрений и одобрений в любом возрасте с учетом индивидуальных взаимоотношений</a:t>
            </a:r>
          </a:p>
          <a:p>
            <a:endParaRPr lang="ru-RU" sz="1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же хвалить ребенка, чтобы он радовался не награде за выполненную работу, а самому процессу ее выполнения?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71736" y="571480"/>
            <a:ext cx="3812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u="sng" dirty="0"/>
              <a:t>Учитывайте индивидуальность!</a:t>
            </a:r>
            <a:endParaRPr lang="ru-RU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142985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Первый тип</a:t>
            </a:r>
            <a:r>
              <a:rPr lang="ru-RU" dirty="0" smtClean="0"/>
              <a:t> представляет собой нерешительных и боязливых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582341"/>
            <a:ext cx="857256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Они охотнее действуют не в одиночку, самостоятельно, а под руководством взрослых или более уверенного, умелого ребенка</a:t>
            </a:r>
            <a:r>
              <a:rPr lang="ru-RU" sz="1600" dirty="0" smtClean="0"/>
              <a:t>. Таких детей просто необходимо хвалить и поощрять. Их достижения, даже незначительные, нельзя оставлять без внимания. Это будет внушать им чувство уверенности в собственных силах. Но при этом нужно учитывать возможности ребенка, чтобы не переутомить его частыми требованиями. К таким детям можно применять даже опережающую похвалу, чтобы укрепить в них уверенность при выполнении задания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ÐÐ°ÑÑÐ¸Ð½ÐºÐ¸ Ð¿Ð¾ Ð·Ð°Ð¿ÑÐ¾ÑÑ ÐºÐ°ÑÑÐ¸Ð½ÐºÐ° ÑÐµÐ±ÐµÐ½Ð¾Ðº ÑÑÐ°ÑÐ°ÐµÑÑ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000504"/>
            <a:ext cx="4314834" cy="2157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14290"/>
            <a:ext cx="7929618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Дети</a:t>
            </a:r>
            <a:r>
              <a:rPr lang="ru-RU" dirty="0"/>
              <a:t> </a:t>
            </a:r>
            <a:r>
              <a:rPr lang="ru-RU" i="1" dirty="0">
                <a:solidFill>
                  <a:srgbClr val="FF0000"/>
                </a:solidFill>
              </a:rPr>
              <a:t>второго типа</a:t>
            </a:r>
            <a:r>
              <a:rPr lang="ru-RU" dirty="0"/>
              <a:t> аккуратны и ответственны до педантизма</a:t>
            </a:r>
            <a:r>
              <a:rPr lang="ru-RU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dirty="0"/>
              <a:t>Им хочется выполнить любое дело с максимально возможным результатом, ошибки для них не допустимы, </a:t>
            </a:r>
            <a:r>
              <a:rPr lang="ru-RU" dirty="0" smtClean="0"/>
              <a:t>Такие </a:t>
            </a:r>
            <a:r>
              <a:rPr lang="ru-RU" dirty="0"/>
              <a:t>дети стараются выбирать самые сложные задания и редко признаются себе, что не способны справиться с ними. </a:t>
            </a:r>
            <a:r>
              <a:rPr lang="ru-RU" dirty="0" smtClean="0"/>
              <a:t>Он </a:t>
            </a:r>
            <a:r>
              <a:rPr lang="ru-RU" dirty="0"/>
              <a:t>может затратить массу стараний и усилий для тщательного выполнения любой работы. Однако не всегда способен отделить главное от второстепенного, поэтому часто не добивается тех результатов, какие были запланированы.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dirty="0"/>
              <a:t>Похвала для них будет полезнее на всем протяжении работы, чтобы помочь осознать основной смысл дела, его глубину. Подбадривать и хвалить надо даже тогда, когда что-то не удалось, но были совершены попытки, усилия для выполнения задания. </a:t>
            </a:r>
            <a:r>
              <a:rPr lang="ru-RU" i="1" dirty="0"/>
              <a:t>Опережающую похвалу к таким детям применять не следует,</a:t>
            </a:r>
            <a:r>
              <a:rPr lang="ru-RU" dirty="0"/>
              <a:t> </a:t>
            </a:r>
            <a:r>
              <a:rPr lang="ru-RU" i="1" dirty="0"/>
              <a:t>поощрять надо лишь за конкретно совершенное дело.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12845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Третий тип</a:t>
            </a:r>
            <a:r>
              <a:rPr lang="ru-RU" dirty="0"/>
              <a:t> - дети, уверенные в себе.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Им </a:t>
            </a:r>
            <a:r>
              <a:rPr lang="ru-RU" dirty="0"/>
              <a:t>многое удается без особого труда</a:t>
            </a:r>
            <a:r>
              <a:rPr lang="ru-RU" dirty="0" smtClean="0"/>
              <a:t>. </a:t>
            </a:r>
            <a:r>
              <a:rPr lang="ru-RU" dirty="0"/>
              <a:t>Поощряя таких детей, нужно опасаться, что уверенность в себе может перерасти в самоуверенность, постоянную потребность в успехе. Длительные и целенаправленные усилия могут стать для ребенка обременительными. Кроме того, достижения других, не столь значительные, он может обесценивать, относиться к ним с иронией и даже презрением. Если вы заметили, что подобное поведение свойственно вашему ребенку, </a:t>
            </a:r>
            <a:r>
              <a:rPr lang="ru-RU" i="1" dirty="0"/>
              <a:t>хвалите его только за то, что стало результатом серьезного усилия, а особенно за помощь, оказанную им другим детям. </a:t>
            </a:r>
            <a:r>
              <a:rPr lang="ru-RU" dirty="0"/>
              <a:t>Старайтесь поощрять любую его попытку порадоваться чужому успеху.</a:t>
            </a:r>
          </a:p>
        </p:txBody>
      </p:sp>
      <p:pic>
        <p:nvPicPr>
          <p:cNvPr id="7170" name="Picture 2" descr="ÐÐ°ÑÑÐ¸Ð½ÐºÐ¸ Ð¿Ð¾ Ð·Ð°Ð¿ÑÐ¾ÑÑ ÐºÐ°ÑÑÐ¸Ð½ÐºÐ° ÑÐµÐ±ÐµÐ½Ð¾Ðº ÑÑÐ°ÑÐ°ÐµÑÑ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786322"/>
            <a:ext cx="2619375" cy="18145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4480" y="571480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Почему </a:t>
            </a:r>
            <a:r>
              <a:rPr lang="ru-RU" b="1" i="1" dirty="0"/>
              <a:t>маленькие дети должны </a:t>
            </a:r>
            <a:r>
              <a:rPr lang="ru-RU" b="1" i="1" dirty="0" smtClean="0"/>
              <a:t>слушаться?</a:t>
            </a:r>
            <a:r>
              <a:rPr lang="ru-RU" b="1" i="1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214422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Умение следовать правилам – ранняя часть </a:t>
            </a:r>
            <a:r>
              <a:rPr lang="ru-RU" dirty="0" smtClean="0"/>
              <a:t>социализации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643050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Способность подчиняться правилам и следовать им важна для развития отношений между детьми.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428869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Родители </a:t>
            </a:r>
            <a:r>
              <a:rPr lang="ru-RU" dirty="0"/>
              <a:t>часто сами выполняют задачи самообслуживания за </a:t>
            </a:r>
            <a:r>
              <a:rPr lang="ru-RU" dirty="0" smtClean="0"/>
              <a:t>   плохо </a:t>
            </a:r>
            <a:r>
              <a:rPr lang="ru-RU" dirty="0"/>
              <a:t>слушающихся детей,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335756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Дети действительно хотят, чтобы их контролировали. Полная свобода привлекательна, но вызывает большую тревогу у </a:t>
            </a:r>
            <a:r>
              <a:rPr lang="ru-RU" dirty="0" smtClean="0"/>
              <a:t>детей</a:t>
            </a:r>
            <a:r>
              <a:rPr lang="ru-RU" dirty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4500570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По простым соображениям безопасности маленькие дети должны следовать правилам и быстро реагировать на указания родителей.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i="1" dirty="0" smtClean="0"/>
              <a:t>Как правильно выдвигать свои  запреты, чтобы они были услышаны и приняты к действию. </a:t>
            </a:r>
            <a:endParaRPr lang="ru-RU" sz="24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85860"/>
            <a:ext cx="81439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1Указания, </a:t>
            </a:r>
            <a:r>
              <a:rPr lang="ru-RU" dirty="0"/>
              <a:t>пусть </a:t>
            </a:r>
            <a:r>
              <a:rPr lang="ru-RU" dirty="0" smtClean="0"/>
              <a:t> </a:t>
            </a:r>
            <a:r>
              <a:rPr lang="ru-RU" dirty="0"/>
              <a:t>будут ясными и прямыми.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i="1" dirty="0" smtClean="0"/>
              <a:t>Пример</a:t>
            </a:r>
            <a:r>
              <a:rPr lang="ru-RU" i="1" dirty="0"/>
              <a:t>:</a:t>
            </a:r>
            <a:r>
              <a:rPr lang="ru-RU" dirty="0"/>
              <a:t> прямое – сядь здесь, непрямое – не хотел ли бы ты здесь присесть?</a:t>
            </a:r>
          </a:p>
          <a:p>
            <a:pPr>
              <a:lnSpc>
                <a:spcPct val="150000"/>
              </a:lnSpc>
            </a:pPr>
            <a:r>
              <a:rPr lang="ru-RU" dirty="0"/>
              <a:t>2. Давайте отдельные и короткие </a:t>
            </a:r>
            <a:r>
              <a:rPr lang="ru-RU" dirty="0" smtClean="0"/>
              <a:t>указания.</a:t>
            </a:r>
          </a:p>
          <a:p>
            <a:pPr>
              <a:lnSpc>
                <a:spcPct val="150000"/>
              </a:lnSpc>
            </a:pPr>
            <a:r>
              <a:rPr lang="ru-RU" i="1" dirty="0" smtClean="0"/>
              <a:t>Пример</a:t>
            </a:r>
            <a:r>
              <a:rPr lang="ru-RU" dirty="0"/>
              <a:t>: Короткое – положи книжки на полку. Сложное – уберись в своей комнате.</a:t>
            </a:r>
          </a:p>
          <a:p>
            <a:pPr>
              <a:lnSpc>
                <a:spcPct val="150000"/>
              </a:lnSpc>
            </a:pPr>
            <a:r>
              <a:rPr lang="ru-RU" dirty="0"/>
              <a:t>3. Давайте позитивные указания</a:t>
            </a:r>
            <a:r>
              <a:rPr lang="ru-RU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i="1" dirty="0" smtClean="0"/>
              <a:t>Пример</a:t>
            </a:r>
            <a:r>
              <a:rPr lang="ru-RU" dirty="0"/>
              <a:t>: негативное – прекрати качаться на стуле, позитивное – слезь со стула и подойди ко мне.</a:t>
            </a:r>
          </a:p>
          <a:p>
            <a:pPr>
              <a:lnSpc>
                <a:spcPct val="150000"/>
              </a:lnSpc>
            </a:pPr>
            <a:r>
              <a:rPr lang="ru-RU" dirty="0"/>
              <a:t>4. Давайте конкретные указания</a:t>
            </a:r>
            <a:r>
              <a:rPr lang="ru-RU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i="1" dirty="0" smtClean="0"/>
              <a:t>Пример</a:t>
            </a:r>
            <a:r>
              <a:rPr lang="ru-RU" i="1" dirty="0"/>
              <a:t>:</a:t>
            </a:r>
            <a:r>
              <a:rPr lang="ru-RU" dirty="0"/>
              <a:t> смутное – веди себя прилично, конкретное – пожалуйста, говори тише.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80010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</a:t>
            </a:r>
            <a:r>
              <a:rPr lang="ru-RU" dirty="0"/>
              <a:t>. Используйте нейтральный тон </a:t>
            </a:r>
            <a:r>
              <a:rPr lang="ru-RU" dirty="0" smtClean="0"/>
              <a:t>голоса. </a:t>
            </a:r>
          </a:p>
          <a:p>
            <a:r>
              <a:rPr lang="ru-RU" i="1" dirty="0" smtClean="0"/>
              <a:t>Пример</a:t>
            </a:r>
            <a:r>
              <a:rPr lang="ru-RU" dirty="0"/>
              <a:t>: Немедленно встань рядом со мной!!! или Ну, пожалуйста, мой хороший, подойди к мамочке, нейтральное – пожалуйста, подойди и встань рядом со мной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6. Будьте вежливы и проявляйте уважение, продолжая при этом давать ясные и последовательные указания</a:t>
            </a:r>
            <a:r>
              <a:rPr lang="ru-RU" dirty="0" smtClean="0"/>
              <a:t>. </a:t>
            </a:r>
          </a:p>
          <a:p>
            <a:r>
              <a:rPr lang="ru-RU" i="1" dirty="0" smtClean="0"/>
              <a:t>Пример</a:t>
            </a:r>
            <a:r>
              <a:rPr lang="ru-RU" dirty="0"/>
              <a:t>: передай мне соль, пожалуйста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7. Используйте директивные указания только в том случае, если вы уверены, что ребенок сможет это выполнить</a:t>
            </a:r>
            <a:r>
              <a:rPr lang="ru-RU" dirty="0" smtClean="0"/>
              <a:t>. </a:t>
            </a:r>
          </a:p>
          <a:p>
            <a:r>
              <a:rPr lang="ru-RU" i="1" dirty="0" smtClean="0"/>
              <a:t>Пример</a:t>
            </a:r>
            <a:r>
              <a:rPr lang="ru-RU" dirty="0"/>
              <a:t>: невыполнимое указание – нарисуй знак «стоп», выполнимое указание – нарисуй картинку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Послушание не должно восприниматься как подарок. Однако, его нужно отмечать. Также вы должны быть последовательны в обеспечении последствий того или иного плохого поведения ребенка. Оно всегда должно вызывать одни и те же ваши действия.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386</TotalTime>
  <Words>655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Lucida Sans Unicode</vt:lpstr>
      <vt:lpstr>Times New Roman</vt:lpstr>
      <vt:lpstr>Verdana</vt:lpstr>
      <vt:lpstr>Wingdings 2</vt:lpstr>
      <vt:lpstr>Wingdings 3</vt:lpstr>
      <vt:lpstr>Открытая</vt:lpstr>
      <vt:lpstr>Похвала и порицание. Что выбрать?</vt:lpstr>
      <vt:lpstr>Презентация PowerPoint</vt:lpstr>
      <vt:lpstr>Как же хвалить ребенка, чтобы он радовался не награде за выполненную работу, а самому процессу ее выполнения?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правильно выдвигать свои  запреты, чтобы они были услышаны и приняты к действию. </vt:lpstr>
      <vt:lpstr>Презентация PowerPoint</vt:lpstr>
      <vt:lpstr>Презентация PowerPoint</vt:lpstr>
      <vt:lpstr>«Как правильно хвалить ребенка»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Похвала или порицание. Что выбрать?</dc:title>
  <dc:creator>user</dc:creator>
  <cp:lastModifiedBy>Lenovo</cp:lastModifiedBy>
  <cp:revision>38</cp:revision>
  <dcterms:created xsi:type="dcterms:W3CDTF">2019-01-16T09:12:50Z</dcterms:created>
  <dcterms:modified xsi:type="dcterms:W3CDTF">2025-02-25T09:32:56Z</dcterms:modified>
</cp:coreProperties>
</file>