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3" r:id="rId7"/>
    <p:sldId id="267" r:id="rId8"/>
    <p:sldId id="262" r:id="rId9"/>
    <p:sldId id="264" r:id="rId10"/>
    <p:sldId id="265" r:id="rId11"/>
    <p:sldId id="266" r:id="rId12"/>
    <p:sldId id="270" r:id="rId13"/>
    <p:sldId id="269" r:id="rId14"/>
    <p:sldId id="268" r:id="rId15"/>
    <p:sldId id="271" r:id="rId16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DE5B-7789-4DD3-86E2-465C3E722CE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B55F-0128-4DF2-90B2-32028F9B7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48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DDE5B-7789-4DD3-86E2-465C3E722CE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B55F-0128-4DF2-90B2-32028F9B7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3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7999" y="1700463"/>
            <a:ext cx="8450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0540" marR="504190" indent="180975">
              <a:lnSpc>
                <a:spcPct val="100000"/>
              </a:lnSpc>
              <a:spcBef>
                <a:spcPts val="105"/>
              </a:spcBef>
            </a:pPr>
            <a:r>
              <a:rPr lang="ru-RU" sz="3200" b="1" spc="-1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        Советы </a:t>
            </a:r>
            <a:r>
              <a:rPr lang="ru-RU" sz="3200" b="1" spc="-2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логопеда</a:t>
            </a:r>
            <a:endParaRPr lang="ru-RU" sz="3200" dirty="0">
              <a:latin typeface="Arial Black" pitchFamily="34" charset="0"/>
              <a:cs typeface="Calibri"/>
            </a:endParaRPr>
          </a:p>
          <a:p>
            <a:pPr marL="12700" marR="5080" indent="347345">
              <a:lnSpc>
                <a:spcPct val="100000"/>
              </a:lnSpc>
            </a:pPr>
            <a:r>
              <a:rPr lang="ru-RU" sz="3200" b="1" spc="-1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  родителям </a:t>
            </a:r>
            <a:r>
              <a:rPr lang="ru-RU" sz="3200" b="1" spc="-30" dirty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дошкольников</a:t>
            </a:r>
            <a:endParaRPr lang="ru-RU" sz="3200" dirty="0"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76211" y="5598695"/>
            <a:ext cx="6551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0" dirty="0">
                <a:solidFill>
                  <a:srgbClr val="C00000"/>
                </a:solidFill>
                <a:latin typeface="Arial Black" panose="020B0A04020102020204" pitchFamily="34" charset="0"/>
                <a:cs typeface="Calibri"/>
              </a:rPr>
              <a:t>Подготовила: </a:t>
            </a:r>
            <a:r>
              <a:rPr lang="ru-RU" b="1" spc="-30" dirty="0">
                <a:solidFill>
                  <a:srgbClr val="C00000"/>
                </a:solidFill>
                <a:latin typeface="Arial Black" panose="020B0A04020102020204" pitchFamily="34" charset="0"/>
                <a:cs typeface="Calibri"/>
              </a:rPr>
              <a:t>Учитель-</a:t>
            </a:r>
            <a:r>
              <a:rPr lang="ru-RU" b="1" spc="-10" dirty="0">
                <a:solidFill>
                  <a:srgbClr val="C00000"/>
                </a:solidFill>
                <a:latin typeface="Arial Black" panose="020B0A04020102020204" pitchFamily="34" charset="0"/>
                <a:cs typeface="Calibri"/>
              </a:rPr>
              <a:t>логопед </a:t>
            </a:r>
            <a:r>
              <a:rPr lang="ru-RU" b="1" spc="-35" dirty="0" err="1" smtClean="0">
                <a:solidFill>
                  <a:srgbClr val="C00000"/>
                </a:solidFill>
                <a:latin typeface="Arial Black" panose="020B0A04020102020204" pitchFamily="34" charset="0"/>
                <a:cs typeface="Calibri"/>
              </a:rPr>
              <a:t>Шайхина</a:t>
            </a:r>
            <a:r>
              <a:rPr lang="ru-RU" b="1" spc="-35" dirty="0" smtClean="0">
                <a:solidFill>
                  <a:srgbClr val="C00000"/>
                </a:solidFill>
                <a:latin typeface="Arial Black" panose="020B0A04020102020204" pitchFamily="34" charset="0"/>
                <a:cs typeface="Calibri"/>
              </a:rPr>
              <a:t> Г.М.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45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34640" y="418011"/>
            <a:ext cx="87129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latin typeface="Times New Roman"/>
                <a:cs typeface="Times New Roman"/>
              </a:rPr>
              <a:t>Причина</a:t>
            </a:r>
            <a:r>
              <a:rPr lang="ru-RU" b="1" spc="-95" dirty="0">
                <a:latin typeface="Times New Roman"/>
                <a:cs typeface="Times New Roman"/>
              </a:rPr>
              <a:t> </a:t>
            </a:r>
            <a:r>
              <a:rPr lang="ru-RU" b="1" spc="-50" dirty="0">
                <a:latin typeface="Times New Roman"/>
                <a:cs typeface="Times New Roman"/>
              </a:rPr>
              <a:t>6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dirty="0">
                <a:latin typeface="Times New Roman"/>
                <a:cs typeface="Times New Roman"/>
              </a:rPr>
              <a:t>Если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в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возрасте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3-</a:t>
            </a:r>
            <a:r>
              <a:rPr lang="ru-RU" b="1" dirty="0">
                <a:latin typeface="Times New Roman"/>
                <a:cs typeface="Times New Roman"/>
              </a:rPr>
              <a:t>х</a:t>
            </a:r>
            <a:r>
              <a:rPr lang="ru-RU" b="1" spc="-5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лет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вас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хоть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что-</a:t>
            </a:r>
            <a:r>
              <a:rPr lang="ru-RU" dirty="0">
                <a:latin typeface="Times New Roman"/>
                <a:cs typeface="Times New Roman"/>
              </a:rPr>
              <a:t>то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настораживает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50" dirty="0" smtClean="0">
                <a:latin typeface="Times New Roman"/>
                <a:cs typeface="Times New Roman"/>
              </a:rPr>
              <a:t>в речи вашего ребенка.</a:t>
            </a:r>
            <a:endParaRPr lang="ru-RU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ru-RU" dirty="0" smtClean="0">
                <a:latin typeface="Times New Roman"/>
                <a:cs typeface="Times New Roman"/>
              </a:rPr>
              <a:t>Вы</a:t>
            </a:r>
            <a:r>
              <a:rPr lang="ru-RU" spc="-65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сравниваете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речью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сверстников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spc="-50" dirty="0">
                <a:latin typeface="Times New Roman"/>
                <a:cs typeface="Times New Roman"/>
              </a:rPr>
              <a:t>и </a:t>
            </a:r>
            <a:r>
              <a:rPr lang="ru-RU" dirty="0">
                <a:latin typeface="Times New Roman"/>
                <a:cs typeface="Times New Roman"/>
              </a:rPr>
              <a:t>слышите</a:t>
            </a:r>
            <a:r>
              <a:rPr lang="ru-RU" spc="-9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разницу.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b="1" dirty="0">
                <a:latin typeface="Times New Roman"/>
                <a:cs typeface="Times New Roman"/>
              </a:rPr>
              <a:t>Причина</a:t>
            </a:r>
            <a:r>
              <a:rPr lang="ru-RU" b="1" spc="-95" dirty="0">
                <a:latin typeface="Times New Roman"/>
                <a:cs typeface="Times New Roman"/>
              </a:rPr>
              <a:t> </a:t>
            </a:r>
            <a:r>
              <a:rPr lang="ru-RU" b="1" spc="-50" dirty="0">
                <a:latin typeface="Times New Roman"/>
                <a:cs typeface="Times New Roman"/>
              </a:rPr>
              <a:t>7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dirty="0">
                <a:latin typeface="Times New Roman"/>
                <a:cs typeface="Times New Roman"/>
              </a:rPr>
              <a:t>Если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в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возрасте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4-</a:t>
            </a:r>
            <a:r>
              <a:rPr lang="ru-RU" b="1" dirty="0">
                <a:latin typeface="Times New Roman"/>
                <a:cs typeface="Times New Roman"/>
              </a:rPr>
              <a:t>х</a:t>
            </a:r>
            <a:r>
              <a:rPr lang="ru-RU" b="1" spc="-5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и</a:t>
            </a:r>
            <a:r>
              <a:rPr lang="ru-RU" b="1" spc="-35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5-</a:t>
            </a:r>
            <a:r>
              <a:rPr lang="ru-RU" b="1" dirty="0">
                <a:latin typeface="Times New Roman"/>
                <a:cs typeface="Times New Roman"/>
              </a:rPr>
              <a:t>ти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лет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речь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вашего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ребенка нечеткая, </a:t>
            </a:r>
            <a:r>
              <a:rPr lang="ru-RU" spc="-10" dirty="0" smtClean="0">
                <a:latin typeface="Times New Roman"/>
                <a:cs typeface="Times New Roman"/>
              </a:rPr>
              <a:t>смазанная , он </a:t>
            </a:r>
            <a:r>
              <a:rPr lang="ru-RU" spc="-10" dirty="0" smtClean="0">
                <a:latin typeface="Times New Roman"/>
                <a:cs typeface="Times New Roman"/>
              </a:rPr>
              <a:t>невнятно</a:t>
            </a:r>
            <a:endParaRPr lang="ru-RU" dirty="0">
              <a:latin typeface="Times New Roman"/>
              <a:cs typeface="Times New Roman"/>
            </a:endParaRPr>
          </a:p>
          <a:p>
            <a:pPr marL="12700" marR="147955">
              <a:lnSpc>
                <a:spcPct val="100000"/>
              </a:lnSpc>
              <a:tabLst>
                <a:tab pos="2025650" algn="l"/>
              </a:tabLst>
            </a:pPr>
            <a:r>
              <a:rPr lang="ru-RU" spc="-35" dirty="0" smtClean="0">
                <a:latin typeface="Times New Roman"/>
                <a:cs typeface="Times New Roman"/>
              </a:rPr>
              <a:t>говорит</a:t>
            </a:r>
            <a:r>
              <a:rPr lang="ru-RU" spc="-35" dirty="0">
                <a:latin typeface="Times New Roman"/>
                <a:cs typeface="Times New Roman"/>
              </a:rPr>
              <a:t>,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выговаривает, </a:t>
            </a:r>
            <a:r>
              <a:rPr lang="ru-RU" dirty="0">
                <a:latin typeface="Times New Roman"/>
                <a:cs typeface="Times New Roman"/>
              </a:rPr>
              <a:t>на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ваш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взгляд </a:t>
            </a:r>
            <a:r>
              <a:rPr lang="ru-RU" dirty="0" smtClean="0">
                <a:latin typeface="Times New Roman"/>
                <a:cs typeface="Times New Roman"/>
              </a:rPr>
              <a:t>многие</a:t>
            </a:r>
            <a:r>
              <a:rPr lang="ru-RU" spc="-70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звуки.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b="1" dirty="0">
                <a:latin typeface="Times New Roman"/>
                <a:cs typeface="Times New Roman"/>
              </a:rPr>
              <a:t>Причина</a:t>
            </a:r>
            <a:r>
              <a:rPr lang="ru-RU" b="1" spc="-60" dirty="0">
                <a:latin typeface="Times New Roman"/>
                <a:cs typeface="Times New Roman"/>
              </a:rPr>
              <a:t> </a:t>
            </a:r>
            <a:r>
              <a:rPr lang="ru-RU" b="1" spc="-50" dirty="0">
                <a:latin typeface="Times New Roman"/>
                <a:cs typeface="Times New Roman"/>
              </a:rPr>
              <a:t>8</a:t>
            </a:r>
            <a:endParaRPr lang="ru-RU" dirty="0">
              <a:latin typeface="Times New Roman"/>
              <a:cs typeface="Times New Roman"/>
            </a:endParaRPr>
          </a:p>
          <a:p>
            <a:pPr marL="12700" marR="523875" indent="76200">
              <a:lnSpc>
                <a:spcPct val="100000"/>
              </a:lnSpc>
              <a:spcBef>
                <a:spcPts val="5"/>
              </a:spcBef>
              <a:tabLst>
                <a:tab pos="5566410" algn="l"/>
              </a:tabLst>
            </a:pPr>
            <a:r>
              <a:rPr lang="ru-RU" dirty="0">
                <a:latin typeface="Times New Roman"/>
                <a:cs typeface="Times New Roman"/>
              </a:rPr>
              <a:t>Если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Ваш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ребенок</a:t>
            </a:r>
            <a:r>
              <a:rPr lang="ru-RU" b="1" spc="-2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после</a:t>
            </a:r>
            <a:r>
              <a:rPr lang="ru-RU" b="1" spc="-30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4-</a:t>
            </a:r>
            <a:r>
              <a:rPr lang="ru-RU" b="1" dirty="0">
                <a:latin typeface="Times New Roman"/>
                <a:cs typeface="Times New Roman"/>
              </a:rPr>
              <a:t>5</a:t>
            </a:r>
            <a:r>
              <a:rPr lang="ru-RU" b="1" spc="-3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лет</a:t>
            </a:r>
            <a:r>
              <a:rPr lang="ru-RU" b="1" spc="-30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многие </a:t>
            </a:r>
            <a:r>
              <a:rPr lang="ru-RU" dirty="0" smtClean="0">
                <a:latin typeface="Times New Roman"/>
                <a:cs typeface="Times New Roman"/>
              </a:rPr>
              <a:t>звуки</a:t>
            </a:r>
            <a:r>
              <a:rPr lang="ru-RU" spc="-110" dirty="0" smtClean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говорит </a:t>
            </a:r>
            <a:r>
              <a:rPr lang="ru-RU" spc="-10" dirty="0">
                <a:latin typeface="Times New Roman"/>
                <a:cs typeface="Times New Roman"/>
              </a:rPr>
              <a:t>мягко: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«</a:t>
            </a:r>
            <a:r>
              <a:rPr lang="ru-RU" dirty="0" err="1">
                <a:latin typeface="Times New Roman"/>
                <a:cs typeface="Times New Roman"/>
              </a:rPr>
              <a:t>Кися</a:t>
            </a:r>
            <a:r>
              <a:rPr lang="ru-RU" dirty="0">
                <a:latin typeface="Times New Roman"/>
                <a:cs typeface="Times New Roman"/>
              </a:rPr>
              <a:t>»,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«</a:t>
            </a:r>
            <a:r>
              <a:rPr lang="ru-RU" dirty="0" err="1">
                <a:latin typeface="Times New Roman"/>
                <a:cs typeface="Times New Roman"/>
              </a:rPr>
              <a:t>щапка</a:t>
            </a:r>
            <a:r>
              <a:rPr lang="ru-RU" dirty="0">
                <a:latin typeface="Times New Roman"/>
                <a:cs typeface="Times New Roman"/>
              </a:rPr>
              <a:t>»,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«</a:t>
            </a:r>
            <a:r>
              <a:rPr lang="ru-RU" dirty="0" err="1">
                <a:latin typeface="Times New Roman"/>
                <a:cs typeface="Times New Roman"/>
              </a:rPr>
              <a:t>тяйник</a:t>
            </a:r>
            <a:r>
              <a:rPr lang="ru-RU" dirty="0">
                <a:latin typeface="Times New Roman"/>
                <a:cs typeface="Times New Roman"/>
              </a:rPr>
              <a:t>»,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«</a:t>
            </a:r>
            <a:r>
              <a:rPr lang="ru-RU" spc="-10" dirty="0" err="1">
                <a:latin typeface="Times New Roman"/>
                <a:cs typeface="Times New Roman"/>
              </a:rPr>
              <a:t>лямпотька</a:t>
            </a:r>
            <a:r>
              <a:rPr lang="ru-RU" spc="-10" dirty="0">
                <a:latin typeface="Times New Roman"/>
                <a:cs typeface="Times New Roman"/>
              </a:rPr>
              <a:t>» </a:t>
            </a:r>
            <a:r>
              <a:rPr lang="ru-RU" spc="-10" dirty="0" smtClean="0">
                <a:latin typeface="Times New Roman"/>
                <a:cs typeface="Times New Roman"/>
              </a:rPr>
              <a:t>.</a:t>
            </a:r>
          </a:p>
          <a:p>
            <a:pPr marL="12700" marR="523875" indent="76200">
              <a:lnSpc>
                <a:spcPct val="100000"/>
              </a:lnSpc>
              <a:spcBef>
                <a:spcPts val="5"/>
              </a:spcBef>
              <a:tabLst>
                <a:tab pos="5566410" algn="l"/>
              </a:tabLst>
            </a:pPr>
            <a:r>
              <a:rPr lang="ru-RU" b="1" dirty="0" smtClean="0">
                <a:latin typeface="Times New Roman"/>
                <a:cs typeface="Times New Roman"/>
              </a:rPr>
              <a:t>Причина</a:t>
            </a:r>
            <a:r>
              <a:rPr lang="ru-RU" b="1" spc="-95" dirty="0" smtClean="0">
                <a:latin typeface="Times New Roman"/>
                <a:cs typeface="Times New Roman"/>
              </a:rPr>
              <a:t> </a:t>
            </a:r>
            <a:r>
              <a:rPr lang="ru-RU" b="1" spc="-50" dirty="0">
                <a:latin typeface="Times New Roman"/>
                <a:cs typeface="Times New Roman"/>
              </a:rPr>
              <a:t>9</a:t>
            </a:r>
            <a:endParaRPr lang="ru-RU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lang="ru-RU" b="1" spc="-10" dirty="0">
                <a:latin typeface="Times New Roman"/>
                <a:cs typeface="Times New Roman"/>
              </a:rPr>
              <a:t>Ребенок</a:t>
            </a:r>
            <a:r>
              <a:rPr lang="ru-RU" b="1" spc="-3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старше</a:t>
            </a:r>
            <a:r>
              <a:rPr lang="ru-RU" b="1" spc="-3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6-ти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лет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произносит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правильно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какие-</a:t>
            </a:r>
            <a:r>
              <a:rPr lang="ru-RU" dirty="0" smtClean="0">
                <a:latin typeface="Times New Roman"/>
                <a:cs typeface="Times New Roman"/>
              </a:rPr>
              <a:t>то</a:t>
            </a:r>
            <a:r>
              <a:rPr lang="ru-RU" spc="-55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звуки.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86" y="3645074"/>
            <a:ext cx="4129210" cy="305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035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99953" y="130630"/>
            <a:ext cx="909174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lang="ru-RU" b="1" dirty="0">
                <a:latin typeface="Times New Roman"/>
                <a:cs typeface="Times New Roman"/>
              </a:rPr>
              <a:t>Причина</a:t>
            </a:r>
            <a:r>
              <a:rPr lang="ru-RU" b="1" spc="-95" dirty="0">
                <a:latin typeface="Times New Roman"/>
                <a:cs typeface="Times New Roman"/>
              </a:rPr>
              <a:t> </a:t>
            </a:r>
            <a:r>
              <a:rPr lang="ru-RU" b="1" spc="-35" dirty="0">
                <a:latin typeface="Times New Roman"/>
                <a:cs typeface="Times New Roman"/>
              </a:rPr>
              <a:t>10</a:t>
            </a:r>
            <a:endParaRPr lang="ru-RU" dirty="0">
              <a:latin typeface="Times New Roman"/>
              <a:cs typeface="Times New Roman"/>
            </a:endParaRPr>
          </a:p>
          <a:p>
            <a:pPr marL="12700" marR="364490">
              <a:lnSpc>
                <a:spcPct val="100000"/>
              </a:lnSpc>
              <a:spcBef>
                <a:spcPts val="575"/>
              </a:spcBef>
            </a:pPr>
            <a:r>
              <a:rPr lang="ru-RU" b="1" dirty="0">
                <a:latin typeface="Times New Roman"/>
                <a:cs typeface="Times New Roman"/>
              </a:rPr>
              <a:t>Ребенок</a:t>
            </a:r>
            <a:r>
              <a:rPr lang="ru-RU" b="1" spc="-9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начал</a:t>
            </a:r>
            <a:r>
              <a:rPr lang="ru-RU" b="1" spc="-100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говорить</a:t>
            </a:r>
            <a:r>
              <a:rPr lang="ru-RU" b="1" spc="-9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с</a:t>
            </a:r>
            <a:r>
              <a:rPr lang="ru-RU" b="1" spc="-95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запинками</a:t>
            </a:r>
            <a:r>
              <a:rPr lang="ru-RU" spc="-10" dirty="0">
                <a:latin typeface="Times New Roman"/>
                <a:cs typeface="Times New Roman"/>
              </a:rPr>
              <a:t>,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повторяет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первые </a:t>
            </a:r>
            <a:r>
              <a:rPr lang="ru-RU" dirty="0">
                <a:latin typeface="Times New Roman"/>
                <a:cs typeface="Times New Roman"/>
              </a:rPr>
              <a:t>звуки,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слоги,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слова,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заикается</a:t>
            </a:r>
            <a:r>
              <a:rPr lang="ru-RU" spc="-65" dirty="0" smtClean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(консультация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невролога</a:t>
            </a:r>
            <a:r>
              <a:rPr lang="ru-RU" spc="-10" dirty="0" smtClean="0">
                <a:latin typeface="Times New Roman"/>
                <a:cs typeface="Times New Roman"/>
              </a:rPr>
              <a:t>).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ru-RU" b="1" dirty="0">
                <a:latin typeface="Times New Roman"/>
                <a:cs typeface="Times New Roman"/>
              </a:rPr>
              <a:t>Причина</a:t>
            </a:r>
            <a:r>
              <a:rPr lang="ru-RU" b="1" spc="-95" dirty="0">
                <a:latin typeface="Times New Roman"/>
                <a:cs typeface="Times New Roman"/>
              </a:rPr>
              <a:t> </a:t>
            </a:r>
            <a:r>
              <a:rPr lang="ru-RU" b="1" spc="-35" dirty="0">
                <a:latin typeface="Times New Roman"/>
                <a:cs typeface="Times New Roman"/>
              </a:rPr>
              <a:t>11</a:t>
            </a:r>
            <a:endParaRPr lang="ru-RU" dirty="0">
              <a:latin typeface="Times New Roman"/>
              <a:cs typeface="Times New Roman"/>
            </a:endParaRPr>
          </a:p>
          <a:p>
            <a:pPr marL="12700" marR="878840">
              <a:lnSpc>
                <a:spcPct val="100000"/>
              </a:lnSpc>
              <a:spcBef>
                <a:spcPts val="575"/>
              </a:spcBef>
            </a:pPr>
            <a:r>
              <a:rPr lang="ru-RU" b="1" dirty="0">
                <a:latin typeface="Times New Roman"/>
                <a:cs typeface="Times New Roman"/>
              </a:rPr>
              <a:t>Ребенок</a:t>
            </a:r>
            <a:r>
              <a:rPr lang="ru-RU" b="1" spc="-5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старше</a:t>
            </a:r>
            <a:r>
              <a:rPr lang="ru-RU" b="1" spc="-5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6</a:t>
            </a:r>
            <a:r>
              <a:rPr lang="ru-RU" b="1" spc="-5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лет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может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ответить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вопрос,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50" dirty="0">
                <a:latin typeface="Times New Roman"/>
                <a:cs typeface="Times New Roman"/>
              </a:rPr>
              <a:t>с </a:t>
            </a:r>
            <a:r>
              <a:rPr lang="ru-RU" spc="-25" dirty="0">
                <a:latin typeface="Times New Roman"/>
                <a:cs typeface="Times New Roman"/>
              </a:rPr>
              <a:t>трудом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учит</a:t>
            </a:r>
            <a:r>
              <a:rPr lang="ru-RU" spc="-9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стихотворения,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может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запомнить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spc="-50" dirty="0" smtClean="0">
                <a:latin typeface="Times New Roman"/>
                <a:cs typeface="Times New Roman"/>
              </a:rPr>
              <a:t>и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пересказать</a:t>
            </a:r>
            <a:r>
              <a:rPr lang="ru-RU" spc="-70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рассказ,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длинных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словах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переставляет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или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dirty="0">
                <a:latin typeface="Times New Roman"/>
                <a:cs typeface="Times New Roman"/>
              </a:rPr>
              <a:t>пропускает</a:t>
            </a:r>
            <a:r>
              <a:rPr lang="ru-RU" spc="-11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слоги.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ru-RU" b="1" dirty="0">
                <a:latin typeface="Times New Roman"/>
                <a:cs typeface="Times New Roman"/>
              </a:rPr>
              <a:t>Причина</a:t>
            </a:r>
            <a:r>
              <a:rPr lang="ru-RU" b="1" spc="-95" dirty="0">
                <a:latin typeface="Times New Roman"/>
                <a:cs typeface="Times New Roman"/>
              </a:rPr>
              <a:t> </a:t>
            </a:r>
            <a:r>
              <a:rPr lang="ru-RU" b="1" spc="-25" dirty="0" smtClean="0">
                <a:latin typeface="Times New Roman"/>
                <a:cs typeface="Times New Roman"/>
              </a:rPr>
              <a:t>12</a:t>
            </a:r>
            <a:r>
              <a:rPr lang="ru-RU" b="1" dirty="0">
                <a:latin typeface="Times New Roman"/>
                <a:cs typeface="Times New Roman"/>
              </a:rPr>
              <a:t> </a:t>
            </a:r>
            <a:endParaRPr lang="ru-RU" b="1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ru-RU" dirty="0" smtClean="0">
                <a:latin typeface="Times New Roman"/>
                <a:cs typeface="Times New Roman"/>
              </a:rPr>
              <a:t>Если</a:t>
            </a:r>
            <a:r>
              <a:rPr lang="ru-RU" spc="-60" dirty="0" smtClean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в</a:t>
            </a:r>
            <a:r>
              <a:rPr lang="ru-RU" b="1" spc="-70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преддверии</a:t>
            </a:r>
            <a:r>
              <a:rPr lang="ru-RU" b="1" spc="-3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школы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вы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замечаете</a:t>
            </a:r>
            <a:r>
              <a:rPr lang="ru-RU" spc="-9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какие-</a:t>
            </a:r>
            <a:r>
              <a:rPr lang="ru-RU" spc="-20" dirty="0">
                <a:latin typeface="Times New Roman"/>
                <a:cs typeface="Times New Roman"/>
              </a:rPr>
              <a:t>либо </a:t>
            </a:r>
            <a:r>
              <a:rPr lang="ru-RU" spc="-10" dirty="0">
                <a:latin typeface="Times New Roman"/>
                <a:cs typeface="Times New Roman"/>
              </a:rPr>
              <a:t>трудности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уверены,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готов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Ваш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ребенок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к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школе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или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нет.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допустите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наслоения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школьных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проблем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latin typeface="Times New Roman"/>
                <a:cs typeface="Times New Roman"/>
              </a:rPr>
              <a:t>уже существующие.</a:t>
            </a:r>
            <a:endParaRPr lang="ru-RU" dirty="0">
              <a:latin typeface="Times New Roman"/>
              <a:cs typeface="Times New Roman"/>
            </a:endParaRPr>
          </a:p>
          <a:p>
            <a:pPr marL="12700" marR="615315">
              <a:lnSpc>
                <a:spcPct val="100000"/>
              </a:lnSpc>
            </a:pPr>
            <a:r>
              <a:rPr lang="ru-RU" dirty="0" smtClean="0">
                <a:latin typeface="Times New Roman"/>
                <a:cs typeface="Times New Roman"/>
              </a:rPr>
              <a:t>Еще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есть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время </a:t>
            </a:r>
            <a:r>
              <a:rPr lang="ru-RU" spc="-35" dirty="0">
                <a:latin typeface="Times New Roman"/>
                <a:cs typeface="Times New Roman"/>
              </a:rPr>
              <a:t>проконсультироваться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0" dirty="0">
                <a:latin typeface="Times New Roman"/>
                <a:cs typeface="Times New Roman"/>
              </a:rPr>
              <a:t>с </a:t>
            </a:r>
            <a:r>
              <a:rPr lang="ru-RU" spc="-20" dirty="0">
                <a:latin typeface="Times New Roman"/>
                <a:cs typeface="Times New Roman"/>
              </a:rPr>
              <a:t>логопедом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исправить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ситуацию.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7" b="94146" l="3400" r="98700">
                        <a14:foregroundMark x1="3400" y1="57006" x2="3400" y2="57006"/>
                        <a14:foregroundMark x1="21900" y1="14683" x2="21900" y2="14683"/>
                        <a14:foregroundMark x1="17400" y1="7390" x2="17400" y2="7390"/>
                        <a14:foregroundMark x1="15500" y1="4127" x2="15500" y2="4127"/>
                        <a14:foregroundMark x1="5300" y1="22937" x2="5300" y2="22937"/>
                        <a14:foregroundMark x1="41000" y1="10077" x2="41000" y2="10077"/>
                        <a14:foregroundMark x1="78600" y1="28503" x2="78600" y2="28503"/>
                        <a14:foregroundMark x1="92000" y1="7390" x2="92000" y2="7390"/>
                        <a14:foregroundMark x1="96200" y1="28023" x2="96200" y2="28023"/>
                        <a14:foregroundMark x1="94900" y1="11516" x2="94900" y2="11516"/>
                        <a14:foregroundMark x1="98700" y1="12860" x2="98700" y2="12860"/>
                        <a14:foregroundMark x1="43200" y1="43666" x2="43200" y2="43666"/>
                        <a14:foregroundMark x1="57900" y1="45010" x2="57900" y2="45010"/>
                        <a14:foregroundMark x1="80200" y1="46833" x2="80200" y2="46833"/>
                        <a14:foregroundMark x1="80900" y1="76296" x2="80900" y2="76296"/>
                        <a14:foregroundMark x1="72900" y1="94146" x2="72900" y2="94146"/>
                        <a14:foregroundMark x1="59200" y1="85509" x2="59200" y2="85509"/>
                        <a14:foregroundMark x1="20300" y1="81286" x2="20300" y2="81286"/>
                        <a14:foregroundMark x1="26300" y1="88196" x2="26300" y2="88196"/>
                        <a14:foregroundMark x1="24700" y1="86852" x2="24700" y2="86852"/>
                        <a14:foregroundMark x1="4600" y1="88196" x2="4600" y2="88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39" y="4008614"/>
            <a:ext cx="3927805" cy="27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6895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17521" y="326571"/>
            <a:ext cx="8464730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4260" marR="5080" lvl="0" indent="-1051560" algn="ctr">
              <a:spcBef>
                <a:spcPts val="95"/>
              </a:spcBef>
            </a:pPr>
            <a:r>
              <a:rPr lang="ru-RU" sz="2000" b="1" ker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ПАМЯТКА</a:t>
            </a:r>
            <a:r>
              <a:rPr lang="ru-RU" sz="2000" b="1" kern="0" spc="-65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ru-RU" sz="2000" b="1" ker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ДЛЯ</a:t>
            </a:r>
            <a:r>
              <a:rPr lang="ru-RU" sz="2000" b="1" kern="0" spc="-85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ru-RU" sz="2000" b="1" kern="0" spc="-1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РОДИТЕЛЕЙ</a:t>
            </a:r>
            <a:r>
              <a:rPr lang="ru-RU" sz="2000" b="1" kern="0" spc="-75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ru-RU" sz="2000" b="1" ker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ПО</a:t>
            </a:r>
            <a:r>
              <a:rPr lang="ru-RU" sz="2000" b="1" kern="0" spc="-85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ru-RU" sz="2000" b="1" kern="0" spc="-1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РАЗВИТИЮ </a:t>
            </a:r>
            <a:endParaRPr lang="ru-RU" sz="2000" b="1" kern="0" spc="-10" smtClean="0">
              <a:solidFill>
                <a:srgbClr val="FF0000"/>
              </a:solidFill>
              <a:latin typeface="Arial Black" pitchFamily="34" charset="0"/>
              <a:cs typeface="Calibri"/>
            </a:endParaRPr>
          </a:p>
          <a:p>
            <a:pPr marL="1064260" marR="5080" lvl="0" indent="-1051560" algn="ctr">
              <a:spcBef>
                <a:spcPts val="95"/>
              </a:spcBef>
            </a:pPr>
            <a:r>
              <a:rPr lang="ru-RU" sz="2000" b="1" kern="0" spc="-20" smtClea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ПРАВИЛЬНОЙ</a:t>
            </a:r>
            <a:r>
              <a:rPr lang="ru-RU" sz="2000" b="1" kern="0" spc="-70" smtClea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ru-RU" sz="2000" b="1" ker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РЕЧИ</a:t>
            </a:r>
            <a:r>
              <a:rPr lang="ru-RU" sz="2000" b="1" kern="0" spc="-7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ru-RU" sz="2000" b="1" kern="0" spc="-1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РЕБЁНКА</a:t>
            </a:r>
            <a:endParaRPr lang="ru-RU" sz="2000" kern="0">
              <a:solidFill>
                <a:sysClr val="windowText" lastClr="000000"/>
              </a:solidFill>
              <a:latin typeface="Arial Black" pitchFamily="34" charset="0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7521" y="1373852"/>
            <a:ext cx="89865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000" b="1" i="0" u="none" strike="noStrike" kern="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Times New Roman"/>
              </a:rPr>
              <a:t>Принуждать</a:t>
            </a:r>
            <a:r>
              <a:rPr kumimoji="0" lang="ru-RU" sz="3000" b="1" i="0" u="none" strike="noStrike" kern="0" cap="none" spc="-114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ru-RU" sz="3000" b="1" i="0" u="none" strike="noStrike" kern="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Times New Roman"/>
              </a:rPr>
              <a:t>ребенка</a:t>
            </a:r>
            <a:r>
              <a:rPr kumimoji="0" lang="ru-RU" sz="3000" b="1" i="0" u="none" strike="noStrike" kern="0" cap="none" spc="-7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Times New Roman"/>
              </a:rPr>
              <a:t>заниматься</a:t>
            </a:r>
            <a:r>
              <a:rPr kumimoji="0" lang="ru-RU" sz="3000" b="1" i="0" u="none" strike="noStrike" kern="0" cap="none" spc="-7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Times New Roman"/>
              </a:rPr>
              <a:t>нельзя!</a:t>
            </a:r>
            <a:r>
              <a:rPr kumimoji="0" lang="ru-RU" sz="3000" b="1" i="0" u="none" strike="noStrike" kern="0" cap="none" spc="-9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Занятия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дадут</a:t>
            </a:r>
            <a:r>
              <a:rPr kumimoji="0" lang="ru-RU" sz="2000" b="1" i="0" u="none" strike="noStrike" kern="0" cap="none" spc="-7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наилучший</a:t>
            </a:r>
            <a:r>
              <a:rPr kumimoji="0" lang="ru-RU" sz="2000" b="1" i="0" u="none" strike="noStrike" kern="0" cap="none" spc="-7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5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результат,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если</a:t>
            </a:r>
            <a:r>
              <a:rPr kumimoji="0" lang="ru-RU" sz="2000" b="1" i="0" u="none" strike="noStrike" kern="0" cap="none" spc="-5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они</a:t>
            </a:r>
            <a:r>
              <a:rPr kumimoji="0" lang="ru-RU" sz="2000" b="1" i="0" u="none" strike="noStrike" kern="0" cap="none" spc="-7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проводятся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в</a:t>
            </a:r>
            <a:r>
              <a:rPr kumimoji="0" lang="ru-RU" sz="2000" b="1" i="0" u="none" strike="noStrike" kern="0" cap="none" spc="-4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форме</a:t>
            </a: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игры</a:t>
            </a:r>
            <a:r>
              <a:rPr kumimoji="0" lang="ru-RU" sz="2000" b="1" i="0" u="none" strike="noStrike" kern="0" cap="none" spc="-4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и</a:t>
            </a:r>
            <a:r>
              <a:rPr kumimoji="0" lang="ru-RU" sz="2000" b="1" i="0" u="none" strike="noStrike" kern="0" cap="none" spc="-3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интересны</a:t>
            </a:r>
            <a:r>
              <a:rPr kumimoji="0" lang="ru-RU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ребенку.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7521" y="2235627"/>
            <a:ext cx="88827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Все упражнения надо выполнять естественно без напряжения.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Всю работу по воспитанию у детей правильного произношения, родители могут консультируясь с логопедом. Обращаться к нему при всех </a:t>
            </a:r>
            <a:r>
              <a:rPr lang="ru-RU" sz="2000" b="1" dirty="0" err="1" smtClean="0"/>
              <a:t>затрудне</a:t>
            </a:r>
            <a:endParaRPr lang="ru-RU" sz="2000" b="1" dirty="0" smtClean="0"/>
          </a:p>
          <a:p>
            <a:r>
              <a:rPr lang="ru-RU" sz="2000" b="1" dirty="0" err="1" smtClean="0"/>
              <a:t>ниях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98679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228" y="287383"/>
            <a:ext cx="5497865" cy="4545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2657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28" y="1424219"/>
            <a:ext cx="3947972" cy="5342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77885" y="574767"/>
            <a:ext cx="8582297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4260" marR="5080" lvl="0" indent="-1051560" algn="ctr">
              <a:spcBef>
                <a:spcPts val="95"/>
              </a:spcBef>
            </a:pPr>
            <a:r>
              <a:rPr lang="ru-RU" sz="2000" b="1" kern="0" smtClea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Артикуляционная гимнастика для детей .</a:t>
            </a:r>
          </a:p>
          <a:p>
            <a:pPr marL="1064260" marR="5080" lvl="0" indent="-1051560" algn="ctr">
              <a:spcBef>
                <a:spcPts val="95"/>
              </a:spcBef>
            </a:pPr>
            <a:r>
              <a:rPr lang="ru-RU" sz="2000" b="1" kern="0" smtClea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Как провести её дома</a:t>
            </a:r>
            <a:endParaRPr lang="ru-RU" sz="2000" kern="0">
              <a:solidFill>
                <a:sysClr val="windowText" lastClr="000000"/>
              </a:solidFill>
              <a:latin typeface="Arial Black" panose="020B0A04020102020204" pitchFamily="34" charset="0"/>
              <a:cs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63" y="1594979"/>
            <a:ext cx="5781474" cy="4963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9950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84468" y="2104833"/>
            <a:ext cx="7846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5"/>
              </a:spcBef>
            </a:pPr>
            <a:r>
              <a:rPr lang="ru-RU" sz="4400" b="1" kern="0">
                <a:solidFill>
                  <a:srgbClr val="FF0000"/>
                </a:solidFill>
                <a:cs typeface="Calibri"/>
              </a:rPr>
              <a:t>СПАСИБО</a:t>
            </a:r>
            <a:r>
              <a:rPr lang="ru-RU" sz="4400" b="1" kern="0" spc="-120">
                <a:solidFill>
                  <a:srgbClr val="FF0000"/>
                </a:solidFill>
                <a:cs typeface="Calibri"/>
              </a:rPr>
              <a:t> </a:t>
            </a:r>
            <a:r>
              <a:rPr lang="ru-RU" sz="4400" b="1" kern="0">
                <a:solidFill>
                  <a:srgbClr val="FF0000"/>
                </a:solidFill>
                <a:cs typeface="Calibri"/>
              </a:rPr>
              <a:t>ЗА</a:t>
            </a:r>
            <a:r>
              <a:rPr lang="ru-RU" sz="4400" b="1" kern="0" spc="-110">
                <a:solidFill>
                  <a:srgbClr val="FF0000"/>
                </a:solidFill>
                <a:cs typeface="Calibri"/>
              </a:rPr>
              <a:t> </a:t>
            </a:r>
            <a:r>
              <a:rPr lang="ru-RU" sz="4400" b="1" kern="0" spc="-10">
                <a:solidFill>
                  <a:srgbClr val="FF0000"/>
                </a:solidFill>
                <a:cs typeface="Calibri"/>
              </a:rPr>
              <a:t>ВНИМАНИЕ!</a:t>
            </a:r>
            <a:endParaRPr lang="ru-RU" sz="4400" kern="0">
              <a:solidFill>
                <a:sysClr val="windowText" lastClr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2487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1537" y="146954"/>
            <a:ext cx="932046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0" lvl="0">
              <a:spcBef>
                <a:spcPts val="95"/>
              </a:spcBef>
            </a:pPr>
            <a:r>
              <a:rPr lang="ru-RU" sz="2800" b="1" i="1" kern="0" spc="-10" dirty="0">
                <a:solidFill>
                  <a:srgbClr val="FF0000"/>
                </a:solidFill>
                <a:cs typeface="Calibri"/>
              </a:rPr>
              <a:t>РАЗВИТИЕ</a:t>
            </a:r>
            <a:r>
              <a:rPr lang="ru-RU" sz="2800" b="1" i="1" kern="0" spc="-35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sz="2800" b="1" i="1" kern="0" dirty="0">
                <a:solidFill>
                  <a:srgbClr val="FF0000"/>
                </a:solidFill>
                <a:cs typeface="Calibri"/>
              </a:rPr>
              <a:t>РЕЧИ</a:t>
            </a:r>
            <a:r>
              <a:rPr lang="ru-RU" sz="2800" b="1" i="1" kern="0" spc="-55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sz="2800" b="1" i="1" kern="0" dirty="0">
                <a:solidFill>
                  <a:srgbClr val="FF0000"/>
                </a:solidFill>
                <a:cs typeface="Calibri"/>
              </a:rPr>
              <a:t>У</a:t>
            </a:r>
            <a:r>
              <a:rPr lang="ru-RU" sz="2800" b="1" i="1" kern="0" spc="-50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sz="2800" b="1" i="1" kern="0" dirty="0">
                <a:solidFill>
                  <a:srgbClr val="FF0000"/>
                </a:solidFill>
                <a:cs typeface="Calibri"/>
              </a:rPr>
              <a:t>ДЕТЕЙ</a:t>
            </a:r>
            <a:r>
              <a:rPr lang="ru-RU" sz="2800" b="1" i="1" kern="0" spc="-45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sz="2800" b="1" i="1" kern="0" dirty="0">
                <a:solidFill>
                  <a:srgbClr val="FF0000"/>
                </a:solidFill>
                <a:cs typeface="Calibri"/>
              </a:rPr>
              <a:t>В</a:t>
            </a:r>
            <a:r>
              <a:rPr lang="ru-RU" sz="2800" b="1" i="1" kern="0" spc="-55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sz="2800" b="1" i="1" kern="0" dirty="0">
                <a:solidFill>
                  <a:srgbClr val="FF0000"/>
                </a:solidFill>
                <a:cs typeface="Calibri"/>
              </a:rPr>
              <a:t>НОРМЕ</a:t>
            </a:r>
            <a:r>
              <a:rPr lang="ru-RU" sz="2800" b="1" i="1" kern="0" spc="-55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sz="2800" b="1" i="1" kern="0" dirty="0">
                <a:solidFill>
                  <a:srgbClr val="FF0000"/>
                </a:solidFill>
                <a:cs typeface="Calibri"/>
              </a:rPr>
              <a:t>И</a:t>
            </a:r>
            <a:r>
              <a:rPr lang="ru-RU" sz="2800" b="1" i="1" kern="0" spc="-55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sz="2800" b="1" i="1" kern="0" spc="-10" dirty="0">
                <a:solidFill>
                  <a:srgbClr val="FF0000"/>
                </a:solidFill>
                <a:cs typeface="Calibri"/>
              </a:rPr>
              <a:t>ПАТОЛОГИИ</a:t>
            </a:r>
            <a:endParaRPr lang="ru-RU" sz="2800" kern="0" dirty="0">
              <a:solidFill>
                <a:sysClr val="windowText" lastClr="000000"/>
              </a:solidFill>
              <a:cs typeface="Calibri"/>
            </a:endParaRPr>
          </a:p>
          <a:p>
            <a:pPr marL="12700" marR="5080" lvl="0" indent="513715">
              <a:lnSpc>
                <a:spcPct val="80000"/>
              </a:lnSpc>
              <a:spcBef>
                <a:spcPts val="5"/>
              </a:spcBef>
              <a:tabLst>
                <a:tab pos="4821555" algn="l"/>
              </a:tabLst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Речь</a:t>
            </a:r>
            <a:r>
              <a:rPr kumimoji="0" lang="ru-RU" sz="2400" b="1" i="0" u="none" strike="noStrike" kern="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–</a:t>
            </a:r>
            <a:r>
              <a:rPr kumimoji="0" lang="ru-RU" sz="2400" b="0" i="0" u="none" strike="noStrike" kern="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явление</a:t>
            </a:r>
            <a:r>
              <a:rPr kumimoji="0" lang="ru-RU" sz="2400" b="0" i="0" u="none" strike="noStrike" kern="0" cap="none" spc="-6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социальное,</a:t>
            </a:r>
            <a:r>
              <a:rPr kumimoji="0" lang="ru-RU" sz="2400" b="0" i="0" u="none" strike="noStrike" kern="0" cap="none" spc="-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и</a:t>
            </a:r>
            <a:r>
              <a:rPr kumimoji="0" lang="ru-RU" sz="2400" b="0" i="0" u="none" strike="noStrike" kern="0" cap="none" spc="-7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служит</a:t>
            </a:r>
            <a:r>
              <a:rPr kumimoji="0" lang="ru-RU" sz="2400" b="0" i="0" u="none" strike="noStrike" kern="0" cap="none" spc="-5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средством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общения</a:t>
            </a:r>
            <a:r>
              <a:rPr kumimoji="0" lang="ru-RU" sz="2400" b="0" i="0" u="none" strike="noStrike" kern="0" cap="none" spc="-8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людей</a:t>
            </a:r>
            <a:r>
              <a:rPr kumimoji="0" lang="ru-RU" sz="2400" b="0" i="0" u="none" strike="noStrike" kern="0" cap="none" spc="-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друг</a:t>
            </a:r>
            <a:r>
              <a:rPr kumimoji="0" lang="ru-RU" sz="2400" b="0" i="0" u="none" strike="noStrike" kern="0" cap="none" spc="-7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с</a:t>
            </a:r>
            <a:r>
              <a:rPr kumimoji="0" lang="ru-RU" sz="2400" b="0" i="0" u="none" strike="noStrike" kern="0" cap="none" spc="-9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другом ,</a:t>
            </a:r>
            <a:r>
              <a:rPr kumimoji="0" lang="ru-RU" sz="2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благодаря</a:t>
            </a:r>
            <a:r>
              <a:rPr kumimoji="0" lang="ru-RU" sz="2400" b="0" i="0" u="none" strike="noStrike" kern="0" cap="none" spc="-10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речи ,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малыш</a:t>
            </a:r>
            <a:r>
              <a:rPr kumimoji="0" lang="ru-RU" sz="2400" b="0" i="0" u="none" strike="noStrike" kern="0" cap="none" spc="-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познает</a:t>
            </a:r>
            <a:r>
              <a:rPr kumimoji="0" lang="ru-RU" sz="2400" b="0" i="0" u="none" strike="noStrike" kern="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окружающий</a:t>
            </a:r>
            <a:r>
              <a:rPr kumimoji="0" lang="ru-RU" sz="2400" b="0" i="0" u="none" strike="noStrike" kern="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мир,</a:t>
            </a:r>
            <a:r>
              <a:rPr kumimoji="0" lang="ru-RU" sz="2400" b="0" i="0" u="none" strike="noStrike" kern="0" cap="none" spc="-6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накапливает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знания,</a:t>
            </a:r>
            <a:r>
              <a:rPr kumimoji="0" lang="ru-RU" sz="2400" b="0" i="0" u="none" strike="noStrike" kern="0" cap="none" spc="-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расширяет</a:t>
            </a:r>
            <a:r>
              <a:rPr kumimoji="0" lang="ru-RU" sz="2400" b="0" i="0" u="none" strike="noStrike" kern="0" cap="none" spc="-9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круг</a:t>
            </a:r>
            <a:r>
              <a:rPr kumimoji="0" lang="ru-RU" sz="2400" b="0" i="0" u="none" strike="noStrike" kern="0" cap="none" spc="-7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представлений</a:t>
            </a:r>
            <a:r>
              <a:rPr kumimoji="0" lang="ru-RU" sz="2400" b="0" i="0" u="none" strike="noStrike" kern="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о</a:t>
            </a:r>
            <a:r>
              <a:rPr kumimoji="0" lang="ru-RU" sz="2400" b="0" i="0" u="none" strike="noStrike" kern="0" cap="none" spc="-8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предметах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и</a:t>
            </a:r>
            <a:r>
              <a:rPr kumimoji="0" lang="ru-RU" sz="2400" b="0" i="0" u="none" strike="noStrike" kern="0" cap="none" spc="-1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явлениях,</a:t>
            </a:r>
            <a:r>
              <a:rPr kumimoji="0" lang="ru-RU" sz="2400" b="0" i="0" u="none" strike="noStrike" kern="0" cap="none" spc="-114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овладевает</a:t>
            </a:r>
            <a:r>
              <a:rPr kumimoji="0" lang="ru-RU" sz="2400" b="0" i="0" u="none" strike="noStrike" kern="0" cap="none" spc="-1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нормами</a:t>
            </a:r>
            <a:r>
              <a:rPr kumimoji="0" lang="ru-RU" sz="2400" b="0" i="0" u="none" strike="noStrike" kern="0" cap="none" spc="-9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общественного</a:t>
            </a:r>
            <a:r>
              <a:rPr lang="ru-RU"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поведения;</a:t>
            </a:r>
          </a:p>
          <a:p>
            <a:pPr marL="12700" marR="5080" lvl="0" indent="513715">
              <a:lnSpc>
                <a:spcPct val="80000"/>
              </a:lnSpc>
              <a:spcBef>
                <a:spcPts val="5"/>
              </a:spcBef>
              <a:tabLst>
                <a:tab pos="4821555" algn="l"/>
              </a:tabLst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377825" lvl="0" algn="just">
              <a:lnSpc>
                <a:spcPts val="2690"/>
              </a:lnSpc>
              <a:spcBef>
                <a:spcPts val="650"/>
              </a:spcBef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-</a:t>
            </a:r>
            <a:r>
              <a:rPr kumimoji="0" lang="ru-RU" sz="2400" b="0" i="0" u="none" strike="noStrike" kern="0" cap="none" spc="58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усвоение</a:t>
            </a:r>
            <a:r>
              <a:rPr kumimoji="0" lang="ru-RU" sz="2400" b="0" i="0" u="none" strike="noStrike" kern="0" cap="none" spc="-6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речи</a:t>
            </a:r>
            <a:r>
              <a:rPr kumimoji="0" lang="ru-RU" sz="24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в</a:t>
            </a:r>
            <a:r>
              <a:rPr kumimoji="0" lang="ru-RU" sz="2400" b="0" i="0" u="none" strike="noStrike" kern="0" cap="none" spc="-6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дошкольном</a:t>
            </a:r>
            <a:r>
              <a:rPr kumimoji="0" lang="ru-RU" sz="2400" b="0" i="0" u="none" strike="noStrike" kern="0" cap="none" spc="-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возрасте</a:t>
            </a:r>
            <a:r>
              <a:rPr kumimoji="0" lang="ru-RU" sz="2400" b="0" i="0" u="none" strike="noStrike" kern="0" cap="none" spc="-6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является </a:t>
            </a:r>
            <a:r>
              <a:rPr kumimoji="0" lang="ru-RU" sz="24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необходимым</a:t>
            </a:r>
            <a:r>
              <a:rPr kumimoji="0" lang="ru-RU" sz="2400" b="0" i="0" u="none" strike="noStrike" kern="0" cap="none" spc="-10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условием</a:t>
            </a:r>
            <a:r>
              <a:rPr kumimoji="0" lang="ru-RU" sz="2400" b="0" i="0" u="none" strike="noStrike" kern="0" cap="none" spc="-10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для</a:t>
            </a:r>
            <a:r>
              <a:rPr kumimoji="0" lang="ru-RU" sz="2400" b="0" i="0" u="none" strike="noStrike" kern="0" cap="none" spc="-1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овладения</a:t>
            </a:r>
            <a:r>
              <a:rPr kumimoji="0" lang="ru-RU" sz="2400" b="0" i="0" u="none" strike="noStrike" kern="0" cap="none" spc="-10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грамотой, дальнейшего</a:t>
            </a:r>
            <a:r>
              <a:rPr kumimoji="0" lang="ru-RU" sz="2400" b="0" i="0" u="none" strike="noStrike" kern="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обучения</a:t>
            </a:r>
            <a:r>
              <a:rPr kumimoji="0" lang="ru-RU" sz="2400" b="0" i="0" u="none" strike="noStrike" kern="0" cap="none" spc="-6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в</a:t>
            </a:r>
            <a:r>
              <a:rPr kumimoji="0" lang="ru-RU" sz="2400" b="0" i="0" u="none" strike="noStrike" kern="0" cap="none" spc="-7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школе;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98170" lvl="0">
              <a:lnSpc>
                <a:spcPct val="80000"/>
              </a:lnSpc>
              <a:spcBef>
                <a:spcPts val="690"/>
              </a:spcBef>
            </a:pP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-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очень</a:t>
            </a:r>
            <a:r>
              <a:rPr kumimoji="0" lang="ru-RU" sz="2400" b="0" i="0" u="none" strike="noStrike" kern="0" cap="none" spc="-1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важно</a:t>
            </a:r>
            <a:r>
              <a:rPr kumimoji="0" lang="ru-RU" sz="2400" b="0" i="0" u="none" strike="noStrike" kern="0" cap="none" spc="-14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выявить</a:t>
            </a:r>
            <a:r>
              <a:rPr kumimoji="0" lang="ru-RU" sz="2400" b="0" i="0" u="none" strike="noStrike" kern="0" cap="none" spc="-1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неблагополучие</a:t>
            </a:r>
            <a:r>
              <a:rPr kumimoji="0" lang="ru-RU" sz="2400" b="0" i="0" u="none" strike="noStrike" kern="0" cap="none" spc="-12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речевого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развития</a:t>
            </a:r>
            <a:r>
              <a:rPr kumimoji="0" lang="ru-RU" sz="2400" b="0" i="0" u="none" strike="noStrike" kern="0" cap="none" spc="-10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ребенка</a:t>
            </a:r>
          </a:p>
          <a:p>
            <a:pPr marL="12700" marR="598170" lvl="0">
              <a:lnSpc>
                <a:spcPct val="80000"/>
              </a:lnSpc>
              <a:spcBef>
                <a:spcPts val="690"/>
              </a:spcBef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и</a:t>
            </a:r>
            <a:r>
              <a:rPr kumimoji="0" lang="ru-RU" sz="2400" b="0" i="0" u="none" strike="noStrike" kern="0" cap="none" spc="-10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преодолеть</a:t>
            </a:r>
            <a:r>
              <a:rPr kumimoji="0" lang="ru-RU" sz="2400" b="0" i="0" u="none" strike="noStrike" kern="0" cap="none" spc="-10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его</a:t>
            </a:r>
            <a:r>
              <a:rPr kumimoji="0" lang="ru-RU" sz="2400" b="0" i="0" u="none" strike="noStrike" kern="0" cap="none" spc="-10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как</a:t>
            </a:r>
            <a:r>
              <a:rPr kumimoji="0" lang="ru-RU" sz="2400" b="0" i="0" u="none" strike="noStrike" kern="0" cap="none" spc="-9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можно раньше;</a:t>
            </a:r>
          </a:p>
          <a:p>
            <a:pPr marL="12700" marR="598170" lvl="0">
              <a:lnSpc>
                <a:spcPct val="80000"/>
              </a:lnSpc>
              <a:spcBef>
                <a:spcPts val="690"/>
              </a:spcBef>
            </a:pPr>
            <a:endParaRPr kumimoji="0" lang="ru-RU" sz="2400" b="0" i="0" u="none" strike="noStrike" kern="0" cap="none" spc="-1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751964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-</a:t>
            </a:r>
            <a:r>
              <a:rPr lang="ru-RU" sz="2400" spc="-7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даже</a:t>
            </a:r>
            <a:r>
              <a:rPr lang="ru-RU" sz="2400" spc="-70" dirty="0" smtClean="0"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latin typeface="Times New Roman"/>
                <a:cs typeface="Times New Roman"/>
              </a:rPr>
              <a:t>незначительные</a:t>
            </a:r>
            <a:r>
              <a:rPr lang="ru-RU" sz="2400" spc="-6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недостатки</a:t>
            </a:r>
            <a:r>
              <a:rPr lang="ru-RU" sz="2400" spc="-6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в</a:t>
            </a:r>
            <a:r>
              <a:rPr lang="ru-RU" sz="2400" spc="-7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развитии</a:t>
            </a:r>
            <a:r>
              <a:rPr lang="ru-RU" sz="2400" spc="-60" dirty="0" smtClean="0">
                <a:latin typeface="Times New Roman"/>
                <a:cs typeface="Times New Roman"/>
              </a:rPr>
              <a:t> </a:t>
            </a:r>
            <a:r>
              <a:rPr lang="ru-RU" sz="2400" spc="-20" dirty="0" smtClean="0">
                <a:latin typeface="Times New Roman"/>
                <a:cs typeface="Times New Roman"/>
              </a:rPr>
              <a:t>речи </a:t>
            </a:r>
            <a:r>
              <a:rPr lang="ru-RU" sz="2400" spc="-10" dirty="0" smtClean="0">
                <a:latin typeface="Times New Roman"/>
                <a:cs typeface="Times New Roman"/>
              </a:rPr>
              <a:t>ребенка,</a:t>
            </a:r>
            <a:r>
              <a:rPr lang="ru-RU" sz="2400" spc="-65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могут</a:t>
            </a:r>
            <a:r>
              <a:rPr lang="ru-RU" sz="2400" spc="-5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привести</a:t>
            </a:r>
            <a:r>
              <a:rPr lang="ru-RU" sz="2400" spc="-65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к</a:t>
            </a:r>
            <a:r>
              <a:rPr lang="ru-RU" sz="2400" spc="-60" dirty="0" smtClean="0">
                <a:latin typeface="Times New Roman"/>
                <a:cs typeface="Times New Roman"/>
              </a:rPr>
              <a:t> </a:t>
            </a:r>
            <a:r>
              <a:rPr lang="ru-RU" sz="2400" spc="-20" dirty="0" smtClean="0">
                <a:latin typeface="Times New Roman"/>
                <a:cs typeface="Times New Roman"/>
              </a:rPr>
              <a:t>трудностям</a:t>
            </a:r>
            <a:r>
              <a:rPr lang="ru-RU" sz="2400" spc="-70" dirty="0" smtClean="0"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latin typeface="Times New Roman"/>
                <a:cs typeface="Times New Roman"/>
              </a:rPr>
              <a:t>освоения процессов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чтения</a:t>
            </a:r>
            <a:r>
              <a:rPr lang="ru-RU" sz="2400" spc="-4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и</a:t>
            </a:r>
            <a:r>
              <a:rPr lang="ru-RU" sz="2400" spc="-55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письма</a:t>
            </a:r>
            <a:r>
              <a:rPr lang="ru-RU" sz="2400" spc="-45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в</a:t>
            </a:r>
            <a:r>
              <a:rPr lang="ru-RU" sz="2400" spc="-50" dirty="0" smtClean="0"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latin typeface="Times New Roman"/>
                <a:cs typeface="Times New Roman"/>
              </a:rPr>
              <a:t>школе;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marL="12700" marR="365125">
              <a:lnSpc>
                <a:spcPct val="100000"/>
              </a:lnSpc>
            </a:pPr>
            <a:r>
              <a:rPr lang="ru-RU" sz="2400" spc="-10" dirty="0" smtClean="0">
                <a:latin typeface="Times New Roman"/>
                <a:cs typeface="Times New Roman"/>
              </a:rPr>
              <a:t>-</a:t>
            </a:r>
            <a:r>
              <a:rPr lang="ru-RU" sz="2400" dirty="0" smtClean="0">
                <a:latin typeface="Times New Roman"/>
                <a:cs typeface="Times New Roman"/>
              </a:rPr>
              <a:t>следует</a:t>
            </a:r>
            <a:r>
              <a:rPr lang="ru-RU" sz="2400" spc="-90" dirty="0" smtClean="0"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latin typeface="Times New Roman"/>
                <a:cs typeface="Times New Roman"/>
              </a:rPr>
              <a:t>внимательно</a:t>
            </a:r>
            <a:r>
              <a:rPr lang="ru-RU" sz="2400" spc="-55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следить</a:t>
            </a:r>
            <a:r>
              <a:rPr lang="ru-RU" sz="2400" spc="-8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за</a:t>
            </a:r>
            <a:r>
              <a:rPr lang="ru-RU" sz="2400" spc="-85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развитием</a:t>
            </a:r>
            <a:r>
              <a:rPr lang="ru-RU" sz="2400" spc="-90" dirty="0" smtClean="0">
                <a:latin typeface="Times New Roman"/>
                <a:cs typeface="Times New Roman"/>
              </a:rPr>
              <a:t> </a:t>
            </a:r>
            <a:r>
              <a:rPr lang="ru-RU" sz="2400" spc="-20" dirty="0" smtClean="0">
                <a:latin typeface="Times New Roman"/>
                <a:cs typeface="Times New Roman"/>
              </a:rPr>
              <a:t>речи </a:t>
            </a:r>
            <a:r>
              <a:rPr lang="ru-RU" sz="2400" dirty="0" smtClean="0">
                <a:latin typeface="Times New Roman"/>
                <a:cs typeface="Times New Roman"/>
              </a:rPr>
              <a:t>своего</a:t>
            </a:r>
            <a:r>
              <a:rPr lang="ru-RU" sz="2400" spc="-125" dirty="0" smtClean="0"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latin typeface="Times New Roman"/>
                <a:cs typeface="Times New Roman"/>
              </a:rPr>
              <a:t>ребенка.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marL="12700" marR="598170" lvl="0">
              <a:lnSpc>
                <a:spcPct val="80000"/>
              </a:lnSpc>
              <a:spcBef>
                <a:spcPts val="690"/>
              </a:spcBef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5149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58190" y="641685"/>
            <a:ext cx="9833810" cy="516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245110">
              <a:spcBef>
                <a:spcPts val="105"/>
              </a:spcBef>
            </a:pPr>
            <a:r>
              <a:rPr lang="ru-RU" b="1" dirty="0">
                <a:latin typeface="Times New Roman"/>
                <a:cs typeface="Times New Roman"/>
              </a:rPr>
              <a:t>Возраст</a:t>
            </a:r>
            <a:r>
              <a:rPr lang="ru-RU" b="1" spc="-5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от</a:t>
            </a:r>
            <a:r>
              <a:rPr lang="ru-RU" b="1" spc="-2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2</a:t>
            </a:r>
            <a:r>
              <a:rPr lang="ru-RU" b="1" spc="-3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до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5</a:t>
            </a:r>
            <a:r>
              <a:rPr lang="ru-RU" b="1" spc="-3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месяцев</a:t>
            </a:r>
            <a:r>
              <a:rPr lang="ru-RU" b="1" spc="-1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период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гуления</a:t>
            </a:r>
            <a:r>
              <a:rPr lang="ru-RU" spc="-10" dirty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pPr marL="12700"/>
            <a:r>
              <a:rPr lang="ru-RU" spc="-10" dirty="0">
                <a:latin typeface="Times New Roman"/>
                <a:cs typeface="Times New Roman"/>
              </a:rPr>
              <a:t>Появление</a:t>
            </a:r>
            <a:r>
              <a:rPr lang="ru-RU" spc="-90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гуления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связано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эмоциональным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общением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со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взрослым.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Разговаривая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ребёнком, </a:t>
            </a:r>
            <a:r>
              <a:rPr lang="ru-RU" dirty="0">
                <a:latin typeface="Times New Roman"/>
                <a:cs typeface="Times New Roman"/>
              </a:rPr>
              <a:t>вы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стимулируете</a:t>
            </a:r>
            <a:r>
              <a:rPr lang="ru-RU" spc="-12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его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речевое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развитие.</a:t>
            </a:r>
            <a:endParaRPr lang="ru-RU" dirty="0">
              <a:latin typeface="Times New Roman"/>
              <a:cs typeface="Times New Roman"/>
            </a:endParaRPr>
          </a:p>
          <a:p>
            <a:pPr marL="12700" marR="353060" indent="91440">
              <a:spcBef>
                <a:spcPts val="700"/>
              </a:spcBef>
            </a:pPr>
            <a:r>
              <a:rPr lang="ru-RU" b="1" dirty="0">
                <a:latin typeface="Times New Roman"/>
                <a:cs typeface="Times New Roman"/>
              </a:rPr>
              <a:t>В</a:t>
            </a:r>
            <a:r>
              <a:rPr lang="ru-RU" b="1" spc="-3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2,5—3</a:t>
            </a:r>
            <a:r>
              <a:rPr lang="ru-RU" b="1" spc="-5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месяца</a:t>
            </a:r>
            <a:r>
              <a:rPr lang="ru-RU" b="1" spc="-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у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младенца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появляется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первый </a:t>
            </a:r>
            <a:r>
              <a:rPr lang="ru-RU" dirty="0">
                <a:latin typeface="Times New Roman"/>
                <a:cs typeface="Times New Roman"/>
              </a:rPr>
              <a:t>смех.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Он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способствует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развитию</a:t>
            </a:r>
            <a:r>
              <a:rPr lang="ru-RU" spc="-9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его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речевого дыхания.</a:t>
            </a:r>
            <a:endParaRPr lang="ru-RU" dirty="0">
              <a:latin typeface="Times New Roman"/>
              <a:cs typeface="Times New Roman"/>
            </a:endParaRPr>
          </a:p>
          <a:p>
            <a:pPr marL="12700"/>
            <a:r>
              <a:rPr lang="ru-RU" b="1" dirty="0">
                <a:latin typeface="Times New Roman"/>
                <a:cs typeface="Times New Roman"/>
              </a:rPr>
              <a:t>В</a:t>
            </a:r>
            <a:r>
              <a:rPr lang="ru-RU" b="1" spc="-3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4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месяца</a:t>
            </a:r>
            <a:r>
              <a:rPr lang="ru-RU" b="1" spc="-2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у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ребенка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отмечается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так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называемый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spc="-20" dirty="0" smtClean="0">
                <a:latin typeface="Times New Roman"/>
                <a:cs typeface="Times New Roman"/>
              </a:rPr>
              <a:t>«комплекс</a:t>
            </a:r>
            <a:r>
              <a:rPr lang="ru-RU" spc="-110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оживления»</a:t>
            </a:r>
            <a:r>
              <a:rPr lang="ru-RU" spc="-10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со</a:t>
            </a:r>
            <a:r>
              <a:rPr lang="ru-RU" spc="-95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смехом. Малыш </a:t>
            </a:r>
            <a:r>
              <a:rPr lang="ru-RU" dirty="0">
                <a:latin typeface="Times New Roman"/>
                <a:cs typeface="Times New Roman"/>
              </a:rPr>
              <a:t>радостно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стучит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ножками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машет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ручками,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гулит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смеется,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ответ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обращение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мамы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или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другого взрослого</a:t>
            </a:r>
            <a:r>
              <a:rPr lang="ru-RU" spc="-10" dirty="0" smtClean="0">
                <a:latin typeface="Times New Roman"/>
                <a:cs typeface="Times New Roman"/>
              </a:rPr>
              <a:t>.</a:t>
            </a:r>
          </a:p>
          <a:p>
            <a:pPr marL="12700"/>
            <a:r>
              <a:rPr lang="ru-RU" b="1" dirty="0" smtClean="0">
                <a:latin typeface="Times New Roman"/>
                <a:cs typeface="Times New Roman"/>
              </a:rPr>
              <a:t>К 5—6 месяцам</a:t>
            </a:r>
            <a:r>
              <a:rPr lang="ru-RU" dirty="0" smtClean="0">
                <a:latin typeface="Times New Roman"/>
                <a:cs typeface="Times New Roman"/>
              </a:rPr>
              <a:t>, нормально развивающийся младенец начинает лепетать, произносить слоги и цепочки слогов с губными звуками: «</a:t>
            </a:r>
            <a:r>
              <a:rPr lang="ru-RU" dirty="0" err="1" smtClean="0">
                <a:latin typeface="Times New Roman"/>
                <a:cs typeface="Times New Roman"/>
              </a:rPr>
              <a:t>ма-му-ма</a:t>
            </a:r>
            <a:r>
              <a:rPr lang="ru-RU" dirty="0" smtClean="0">
                <a:latin typeface="Times New Roman"/>
                <a:cs typeface="Times New Roman"/>
              </a:rPr>
              <a:t>», «</a:t>
            </a:r>
            <a:r>
              <a:rPr lang="ru-RU" dirty="0" err="1" smtClean="0">
                <a:latin typeface="Times New Roman"/>
                <a:cs typeface="Times New Roman"/>
              </a:rPr>
              <a:t>пу</a:t>
            </a:r>
            <a:r>
              <a:rPr lang="ru-RU" dirty="0" smtClean="0">
                <a:latin typeface="Times New Roman"/>
                <a:cs typeface="Times New Roman"/>
              </a:rPr>
              <a:t>-па», «ба-ба-</a:t>
            </a:r>
            <a:r>
              <a:rPr lang="ru-RU" dirty="0" err="1" smtClean="0">
                <a:latin typeface="Times New Roman"/>
                <a:cs typeface="Times New Roman"/>
              </a:rPr>
              <a:t>бо</a:t>
            </a:r>
            <a:r>
              <a:rPr lang="ru-RU" dirty="0" smtClean="0">
                <a:latin typeface="Times New Roman"/>
                <a:cs typeface="Times New Roman"/>
              </a:rPr>
              <a:t>».</a:t>
            </a:r>
          </a:p>
          <a:p>
            <a:pPr marL="12700"/>
            <a:r>
              <a:rPr lang="ru-RU" dirty="0" smtClean="0">
                <a:latin typeface="Times New Roman"/>
                <a:cs typeface="Times New Roman"/>
              </a:rPr>
              <a:t>Именно в пять месяцев у малыша появляется внимание к артикуляции взрослых. Он следит за тем, как Вы произносите звуки.</a:t>
            </a:r>
          </a:p>
          <a:p>
            <a:pPr marL="12700"/>
            <a:r>
              <a:rPr lang="ru-RU" b="1" dirty="0" smtClean="0">
                <a:latin typeface="Times New Roman"/>
                <a:cs typeface="Times New Roman"/>
              </a:rPr>
              <a:t>Примерно с 7 и 8 месяцев </a:t>
            </a:r>
            <a:r>
              <a:rPr lang="ru-RU" dirty="0" smtClean="0">
                <a:latin typeface="Times New Roman"/>
                <a:cs typeface="Times New Roman"/>
              </a:rPr>
              <a:t>Ребенок произносит цепочки слогов с разными интонациями.</a:t>
            </a:r>
          </a:p>
          <a:p>
            <a:pPr marL="12700"/>
            <a:r>
              <a:rPr lang="ru-RU" b="1" dirty="0" smtClean="0">
                <a:latin typeface="Times New Roman"/>
                <a:cs typeface="Times New Roman"/>
              </a:rPr>
              <a:t>К 10 месяцам </a:t>
            </a:r>
            <a:r>
              <a:rPr lang="ru-RU" dirty="0" smtClean="0">
                <a:latin typeface="Times New Roman"/>
                <a:cs typeface="Times New Roman"/>
              </a:rPr>
              <a:t>малыш научится понимать и произносить слова «да» и «нет», сопровождая их соответствующими жестами.</a:t>
            </a:r>
          </a:p>
          <a:p>
            <a:pPr marL="12700"/>
            <a:r>
              <a:rPr lang="ru-RU" dirty="0" smtClean="0">
                <a:latin typeface="Times New Roman"/>
                <a:cs typeface="Times New Roman"/>
              </a:rPr>
              <a:t>В это время эмоциональное общение с ним приобретает особенное значение для его развития. Ребенок все чаще произносит слоги и цепочки слогов, подкрепляемые взрослым.</a:t>
            </a:r>
          </a:p>
          <a:p>
            <a:pPr marL="12700"/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371" y="0"/>
            <a:ext cx="5379938" cy="9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07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49052" y="574373"/>
            <a:ext cx="843814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7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году</a:t>
            </a:r>
            <a:r>
              <a:rPr lang="ru-RU" b="1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его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словаре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spc="-35" dirty="0">
                <a:latin typeface="Times New Roman"/>
                <a:cs typeface="Times New Roman"/>
              </a:rPr>
              <a:t>будет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уже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10—15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осознанно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произносимых</a:t>
            </a:r>
            <a:r>
              <a:rPr lang="ru-RU" spc="-45" dirty="0" smtClean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лепетных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слов: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«мама»,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«</a:t>
            </a:r>
            <a:r>
              <a:rPr lang="ru-RU" spc="-10" dirty="0" err="1">
                <a:latin typeface="Times New Roman"/>
                <a:cs typeface="Times New Roman"/>
              </a:rPr>
              <a:t>папа»,«баба</a:t>
            </a:r>
            <a:r>
              <a:rPr lang="ru-RU" spc="-10" dirty="0">
                <a:latin typeface="Times New Roman"/>
                <a:cs typeface="Times New Roman"/>
              </a:rPr>
              <a:t>»,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«</a:t>
            </a:r>
            <a:r>
              <a:rPr lang="ru-RU" spc="-10" dirty="0" err="1">
                <a:latin typeface="Times New Roman"/>
                <a:cs typeface="Times New Roman"/>
              </a:rPr>
              <a:t>дай</a:t>
            </a:r>
            <a:r>
              <a:rPr lang="ru-RU" spc="-10" dirty="0" err="1" smtClean="0">
                <a:latin typeface="Times New Roman"/>
                <a:cs typeface="Times New Roman"/>
              </a:rPr>
              <a:t>»,</a:t>
            </a:r>
            <a:r>
              <a:rPr lang="ru-RU" dirty="0" err="1" smtClean="0">
                <a:latin typeface="Times New Roman"/>
                <a:cs typeface="Times New Roman"/>
              </a:rPr>
              <a:t>«</a:t>
            </a:r>
            <a:r>
              <a:rPr lang="ru-RU" dirty="0" err="1">
                <a:latin typeface="Times New Roman"/>
                <a:cs typeface="Times New Roman"/>
              </a:rPr>
              <a:t>на</a:t>
            </a:r>
            <a:r>
              <a:rPr lang="ru-RU" dirty="0">
                <a:latin typeface="Times New Roman"/>
                <a:cs typeface="Times New Roman"/>
              </a:rPr>
              <a:t>»,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«пить»,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spc="-40" dirty="0">
                <a:latin typeface="Times New Roman"/>
                <a:cs typeface="Times New Roman"/>
              </a:rPr>
              <a:t>«ко-</a:t>
            </a:r>
            <a:r>
              <a:rPr lang="ru-RU" dirty="0">
                <a:latin typeface="Times New Roman"/>
                <a:cs typeface="Times New Roman"/>
              </a:rPr>
              <a:t>ко»,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«би-би»,«</a:t>
            </a:r>
            <a:r>
              <a:rPr lang="ru-RU" spc="-20" dirty="0" err="1">
                <a:latin typeface="Times New Roman"/>
                <a:cs typeface="Times New Roman"/>
              </a:rPr>
              <a:t>ав</a:t>
            </a:r>
            <a:r>
              <a:rPr lang="ru-RU" spc="-20" dirty="0">
                <a:latin typeface="Times New Roman"/>
                <a:cs typeface="Times New Roman"/>
              </a:rPr>
              <a:t>-</a:t>
            </a:r>
            <a:r>
              <a:rPr lang="ru-RU" spc="-20" dirty="0" err="1">
                <a:latin typeface="Times New Roman"/>
                <a:cs typeface="Times New Roman"/>
              </a:rPr>
              <a:t>ав</a:t>
            </a:r>
            <a:r>
              <a:rPr lang="ru-RU" spc="-20" dirty="0">
                <a:latin typeface="Times New Roman"/>
                <a:cs typeface="Times New Roman"/>
              </a:rPr>
              <a:t>»,«пи-</a:t>
            </a:r>
            <a:r>
              <a:rPr lang="ru-RU" dirty="0">
                <a:latin typeface="Times New Roman"/>
                <a:cs typeface="Times New Roman"/>
              </a:rPr>
              <a:t>пи»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spc="-50" dirty="0">
                <a:latin typeface="Times New Roman"/>
                <a:cs typeface="Times New Roman"/>
              </a:rPr>
              <a:t>т.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К</a:t>
            </a:r>
            <a:r>
              <a:rPr lang="ru-RU" b="1" spc="-40" dirty="0" smtClean="0">
                <a:latin typeface="Times New Roman"/>
                <a:cs typeface="Times New Roman"/>
              </a:rPr>
              <a:t> </a:t>
            </a:r>
            <a:r>
              <a:rPr lang="ru-RU" b="1" spc="-20" dirty="0">
                <a:latin typeface="Times New Roman"/>
                <a:cs typeface="Times New Roman"/>
              </a:rPr>
              <a:t>1,5— </a:t>
            </a:r>
            <a:r>
              <a:rPr lang="ru-RU" b="1" dirty="0">
                <a:latin typeface="Times New Roman"/>
                <a:cs typeface="Times New Roman"/>
              </a:rPr>
              <a:t>2</a:t>
            </a:r>
            <a:r>
              <a:rPr lang="ru-RU" b="1" spc="-75" dirty="0">
                <a:latin typeface="Times New Roman"/>
                <a:cs typeface="Times New Roman"/>
              </a:rPr>
              <a:t> </a:t>
            </a:r>
            <a:r>
              <a:rPr lang="ru-RU" b="1" spc="-20" dirty="0">
                <a:latin typeface="Times New Roman"/>
                <a:cs typeface="Times New Roman"/>
              </a:rPr>
              <a:t>годам</a:t>
            </a:r>
            <a:r>
              <a:rPr lang="ru-RU" b="1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речи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крохи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должны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появиться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предложения</a:t>
            </a:r>
            <a:r>
              <a:rPr lang="ru-RU" spc="-10" dirty="0" err="1" smtClean="0">
                <a:latin typeface="Times New Roman"/>
                <a:cs typeface="Times New Roman"/>
              </a:rPr>
              <a:t>:</a:t>
            </a:r>
            <a:r>
              <a:rPr lang="ru-RU" dirty="0" err="1" smtClean="0">
                <a:latin typeface="Times New Roman"/>
                <a:cs typeface="Times New Roman"/>
              </a:rPr>
              <a:t>«</a:t>
            </a:r>
            <a:r>
              <a:rPr lang="ru-RU" dirty="0" err="1">
                <a:latin typeface="Times New Roman"/>
                <a:cs typeface="Times New Roman"/>
              </a:rPr>
              <a:t>Мама</a:t>
            </a:r>
            <a:r>
              <a:rPr lang="ru-RU" dirty="0">
                <a:latin typeface="Times New Roman"/>
                <a:cs typeface="Times New Roman"/>
              </a:rPr>
              <a:t>,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дай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сок»,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«Мишка,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сиди</a:t>
            </a:r>
            <a:r>
              <a:rPr lang="ru-RU" spc="-75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тут»,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spc="-30" dirty="0">
                <a:latin typeface="Times New Roman"/>
                <a:cs typeface="Times New Roman"/>
              </a:rPr>
              <a:t>«Хочу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пить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чай!»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772535" algn="l"/>
                <a:tab pos="4069715" algn="l"/>
              </a:tabLst>
            </a:pPr>
            <a:r>
              <a:rPr lang="ru-RU" spc="-10" dirty="0">
                <a:latin typeface="Times New Roman"/>
                <a:cs typeface="Times New Roman"/>
              </a:rPr>
              <a:t>Можно</a:t>
            </a:r>
            <a:r>
              <a:rPr lang="ru-RU" spc="-1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отметить</a:t>
            </a:r>
            <a:r>
              <a:rPr lang="ru-RU" spc="-114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появление </a:t>
            </a:r>
            <a:r>
              <a:rPr lang="ru-RU" spc="-50" dirty="0" smtClean="0">
                <a:latin typeface="Times New Roman"/>
                <a:cs typeface="Times New Roman"/>
              </a:rPr>
              <a:t>в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активной</a:t>
            </a:r>
            <a:r>
              <a:rPr lang="ru-RU" spc="-100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речи</a:t>
            </a:r>
            <a:r>
              <a:rPr lang="ru-RU" spc="-120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ребенка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первых</a:t>
            </a:r>
            <a:r>
              <a:rPr lang="ru-RU" spc="-75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прилагательных: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«хороший»,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«плохой»,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«</a:t>
            </a:r>
            <a:r>
              <a:rPr lang="ru-RU" spc="-10" dirty="0" err="1">
                <a:latin typeface="Times New Roman"/>
                <a:cs typeface="Times New Roman"/>
              </a:rPr>
              <a:t>большой</a:t>
            </a:r>
            <a:r>
              <a:rPr lang="ru-RU" spc="-10" dirty="0" err="1" smtClean="0">
                <a:latin typeface="Times New Roman"/>
                <a:cs typeface="Times New Roman"/>
              </a:rPr>
              <a:t>»,</a:t>
            </a:r>
            <a:r>
              <a:rPr lang="ru-RU" dirty="0" err="1" smtClean="0">
                <a:latin typeface="Times New Roman"/>
                <a:cs typeface="Times New Roman"/>
              </a:rPr>
              <a:t>«</a:t>
            </a:r>
            <a:r>
              <a:rPr lang="ru-RU" dirty="0" err="1">
                <a:latin typeface="Times New Roman"/>
                <a:cs typeface="Times New Roman"/>
              </a:rPr>
              <a:t>маленький</a:t>
            </a:r>
            <a:r>
              <a:rPr lang="ru-RU" dirty="0">
                <a:latin typeface="Times New Roman"/>
                <a:cs typeface="Times New Roman"/>
              </a:rPr>
              <a:t>»,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«красный».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огорчайтесь,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если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они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будут </a:t>
            </a:r>
            <a:r>
              <a:rPr lang="ru-RU" spc="-20" dirty="0">
                <a:latin typeface="Times New Roman"/>
                <a:cs typeface="Times New Roman"/>
              </a:rPr>
              <a:t>звучать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как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«</a:t>
            </a:r>
            <a:r>
              <a:rPr lang="ru-RU" dirty="0" err="1">
                <a:latin typeface="Times New Roman"/>
                <a:cs typeface="Times New Roman"/>
              </a:rPr>
              <a:t>хаёси</a:t>
            </a:r>
            <a:r>
              <a:rPr lang="ru-RU" dirty="0">
                <a:latin typeface="Times New Roman"/>
                <a:cs typeface="Times New Roman"/>
              </a:rPr>
              <a:t>»,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«</a:t>
            </a:r>
            <a:r>
              <a:rPr lang="ru-RU" dirty="0" err="1">
                <a:latin typeface="Times New Roman"/>
                <a:cs typeface="Times New Roman"/>
              </a:rPr>
              <a:t>пахой</a:t>
            </a:r>
            <a:r>
              <a:rPr lang="ru-RU" dirty="0">
                <a:latin typeface="Times New Roman"/>
                <a:cs typeface="Times New Roman"/>
              </a:rPr>
              <a:t>»,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«</a:t>
            </a:r>
            <a:r>
              <a:rPr lang="ru-RU" dirty="0" err="1">
                <a:latin typeface="Times New Roman"/>
                <a:cs typeface="Times New Roman"/>
              </a:rPr>
              <a:t>басёй</a:t>
            </a:r>
            <a:r>
              <a:rPr lang="ru-RU" dirty="0">
                <a:latin typeface="Times New Roman"/>
                <a:cs typeface="Times New Roman"/>
              </a:rPr>
              <a:t>»,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«</a:t>
            </a:r>
            <a:r>
              <a:rPr lang="ru-RU" dirty="0" err="1">
                <a:latin typeface="Times New Roman"/>
                <a:cs typeface="Times New Roman"/>
              </a:rPr>
              <a:t>маикий</a:t>
            </a:r>
            <a:r>
              <a:rPr lang="ru-RU" dirty="0">
                <a:latin typeface="Times New Roman"/>
                <a:cs typeface="Times New Roman"/>
              </a:rPr>
              <a:t>»,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«</a:t>
            </a:r>
            <a:r>
              <a:rPr lang="ru-RU" spc="-10" dirty="0" err="1">
                <a:latin typeface="Times New Roman"/>
                <a:cs typeface="Times New Roman"/>
              </a:rPr>
              <a:t>касий</a:t>
            </a:r>
            <a:r>
              <a:rPr lang="ru-RU" spc="-10" dirty="0">
                <a:latin typeface="Times New Roman"/>
                <a:cs typeface="Times New Roman"/>
              </a:rPr>
              <a:t>».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5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3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b="1" spc="-20" dirty="0">
                <a:latin typeface="Times New Roman"/>
                <a:cs typeface="Times New Roman"/>
              </a:rPr>
              <a:t>годам</a:t>
            </a:r>
            <a:r>
              <a:rPr lang="ru-RU" b="1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из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речи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ребенка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уходит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так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называемое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физиологическое</a:t>
            </a:r>
            <a:r>
              <a:rPr lang="ru-RU" spc="-75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смягчение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(до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этого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малыш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практически </a:t>
            </a:r>
            <a:r>
              <a:rPr lang="ru-RU" dirty="0">
                <a:latin typeface="Times New Roman"/>
                <a:cs typeface="Times New Roman"/>
              </a:rPr>
              <a:t>все</a:t>
            </a:r>
            <a:r>
              <a:rPr lang="ru-RU" spc="-9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согласные</a:t>
            </a:r>
            <a:r>
              <a:rPr lang="ru-RU" spc="-10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звуки</a:t>
            </a:r>
            <a:r>
              <a:rPr lang="ru-RU" spc="-1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произносил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смягченно).</a:t>
            </a:r>
            <a:r>
              <a:rPr lang="ru-RU" spc="-9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Ребенок </a:t>
            </a:r>
            <a:r>
              <a:rPr lang="ru-RU" dirty="0">
                <a:latin typeface="Times New Roman"/>
                <a:cs typeface="Times New Roman"/>
              </a:rPr>
              <a:t>правильно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воспроизводит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гласные,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все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простые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согласные </a:t>
            </a:r>
            <a:r>
              <a:rPr lang="ru-RU" dirty="0">
                <a:latin typeface="Times New Roman"/>
                <a:cs typeface="Times New Roman"/>
              </a:rPr>
              <a:t>звуки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([б],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[б'],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[п],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[п`],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[м],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[м`],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[т],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[т`],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[н],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[н'],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[к],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[к'],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[г] </a:t>
            </a:r>
            <a:r>
              <a:rPr lang="ru-RU" dirty="0">
                <a:latin typeface="Times New Roman"/>
                <a:cs typeface="Times New Roman"/>
              </a:rPr>
              <a:t>[г'],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[в],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[в'],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[ф],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[ф']),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строит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простые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или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даже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сложные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предложения</a:t>
            </a:r>
            <a:r>
              <a:rPr lang="ru-RU" spc="-10" dirty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8607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99874" y="304801"/>
            <a:ext cx="8855242" cy="351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12420" indent="304800">
              <a:lnSpc>
                <a:spcPct val="80000"/>
              </a:lnSpc>
              <a:spcBef>
                <a:spcPts val="675"/>
              </a:spcBef>
              <a:tabLst>
                <a:tab pos="5252720" algn="l"/>
              </a:tabLst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6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4</a:t>
            </a:r>
            <a:r>
              <a:rPr lang="ru-RU" b="1" spc="-50" dirty="0">
                <a:latin typeface="Times New Roman"/>
                <a:cs typeface="Times New Roman"/>
              </a:rPr>
              <a:t> </a:t>
            </a:r>
            <a:r>
              <a:rPr lang="ru-RU" b="1" spc="-20" dirty="0">
                <a:latin typeface="Times New Roman"/>
                <a:cs typeface="Times New Roman"/>
              </a:rPr>
              <a:t>годам</a:t>
            </a:r>
            <a:r>
              <a:rPr lang="ru-RU" b="1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малыш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уже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правильно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произносит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свистящие </a:t>
            </a:r>
            <a:r>
              <a:rPr lang="ru-RU" dirty="0">
                <a:latin typeface="Times New Roman"/>
                <a:cs typeface="Times New Roman"/>
              </a:rPr>
              <a:t>звуки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[с],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[с'],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[з],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[з']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использует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spc="-20" dirty="0" smtClean="0">
                <a:latin typeface="Times New Roman"/>
                <a:cs typeface="Times New Roman"/>
              </a:rPr>
              <a:t>речи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предложения</a:t>
            </a:r>
            <a:r>
              <a:rPr lang="ru-RU" spc="-10" dirty="0">
                <a:latin typeface="Times New Roman"/>
                <a:cs typeface="Times New Roman"/>
              </a:rPr>
              <a:t>.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Он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spc="-50" dirty="0">
                <a:latin typeface="Times New Roman"/>
                <a:cs typeface="Times New Roman"/>
              </a:rPr>
              <a:t>с </a:t>
            </a:r>
            <a:r>
              <a:rPr lang="ru-RU" spc="-25" dirty="0">
                <a:latin typeface="Times New Roman"/>
                <a:cs typeface="Times New Roman"/>
              </a:rPr>
              <a:t>удовольствием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рассказывает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том,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что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видел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прогулке </a:t>
            </a:r>
            <a:r>
              <a:rPr lang="ru-RU" dirty="0">
                <a:latin typeface="Times New Roman"/>
                <a:cs typeface="Times New Roman"/>
              </a:rPr>
              <a:t>или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по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телевизору,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что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ему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прочитали.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стоит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настаивать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</a:t>
            </a:r>
            <a:r>
              <a:rPr lang="ru-RU" spc="-80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том,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spc="-65" dirty="0" smtClean="0">
                <a:latin typeface="Times New Roman"/>
                <a:cs typeface="Times New Roman"/>
              </a:rPr>
              <a:t>чтобы </a:t>
            </a:r>
          </a:p>
          <a:p>
            <a:pPr marL="12700" marR="5080">
              <a:lnSpc>
                <a:spcPct val="80000"/>
              </a:lnSpc>
            </a:pPr>
            <a:r>
              <a:rPr lang="ru-RU" dirty="0" smtClean="0">
                <a:latin typeface="Times New Roman"/>
                <a:cs typeface="Times New Roman"/>
              </a:rPr>
              <a:t>ребенок</a:t>
            </a:r>
            <a:r>
              <a:rPr lang="ru-RU" spc="-75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правильно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произносил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этом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возрасте </a:t>
            </a:r>
            <a:r>
              <a:rPr lang="ru-RU" dirty="0">
                <a:latin typeface="Times New Roman"/>
                <a:cs typeface="Times New Roman"/>
              </a:rPr>
              <a:t>звук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[р].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Очень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часто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желание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мамы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папы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научить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ребенка </a:t>
            </a:r>
            <a:r>
              <a:rPr lang="ru-RU" dirty="0">
                <a:latin typeface="Times New Roman"/>
                <a:cs typeface="Times New Roman"/>
              </a:rPr>
              <a:t>овладеть</a:t>
            </a:r>
            <a:r>
              <a:rPr lang="ru-RU" spc="-9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сложным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spc="-30" dirty="0">
                <a:latin typeface="Times New Roman"/>
                <a:cs typeface="Times New Roman"/>
              </a:rPr>
              <a:t>звуком,</a:t>
            </a:r>
            <a:r>
              <a:rPr lang="ru-RU" spc="-9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9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неумение</a:t>
            </a:r>
            <a:r>
              <a:rPr lang="ru-RU" spc="-1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делать</a:t>
            </a:r>
            <a:r>
              <a:rPr lang="ru-RU" spc="-9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это,</a:t>
            </a:r>
            <a:r>
              <a:rPr lang="ru-RU" spc="-9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приводят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spc="-50" dirty="0">
                <a:latin typeface="Times New Roman"/>
                <a:cs typeface="Times New Roman"/>
              </a:rPr>
              <a:t>к </a:t>
            </a:r>
            <a:r>
              <a:rPr lang="ru-RU" spc="-10" dirty="0">
                <a:latin typeface="Times New Roman"/>
                <a:cs typeface="Times New Roman"/>
              </a:rPr>
              <a:t>возникновению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серьезного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нарушения</a:t>
            </a:r>
            <a:r>
              <a:rPr lang="ru-RU" spc="-11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звукопроизношения.</a:t>
            </a:r>
            <a:endParaRPr lang="ru-RU" dirty="0">
              <a:latin typeface="Times New Roman"/>
              <a:cs typeface="Times New Roman"/>
            </a:endParaRPr>
          </a:p>
          <a:p>
            <a:pPr marL="12700" marR="52705" indent="381000">
              <a:spcBef>
                <a:spcPts val="580"/>
              </a:spcBef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6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5</a:t>
            </a:r>
            <a:r>
              <a:rPr lang="ru-RU" b="1" spc="-60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годам</a:t>
            </a:r>
            <a:r>
              <a:rPr lang="ru-RU" b="1" spc="-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ребенок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уже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активно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употребляет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обобщающие </a:t>
            </a:r>
            <a:r>
              <a:rPr lang="ru-RU" dirty="0">
                <a:latin typeface="Times New Roman"/>
                <a:cs typeface="Times New Roman"/>
              </a:rPr>
              <a:t>слова</a:t>
            </a:r>
            <a:r>
              <a:rPr lang="ru-RU" spc="-9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("одежда",</a:t>
            </a:r>
            <a:r>
              <a:rPr lang="ru-RU" spc="-1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"овощи",</a:t>
            </a:r>
            <a:r>
              <a:rPr lang="ru-RU" spc="-10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"животные"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95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т.п.),</a:t>
            </a:r>
            <a:r>
              <a:rPr lang="ru-RU" spc="-9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называет </a:t>
            </a:r>
            <a:r>
              <a:rPr lang="ru-RU" dirty="0">
                <a:latin typeface="Times New Roman"/>
                <a:cs typeface="Times New Roman"/>
              </a:rPr>
              <a:t>широкий</a:t>
            </a:r>
            <a:r>
              <a:rPr lang="ru-RU" spc="-9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круг</a:t>
            </a:r>
            <a:r>
              <a:rPr lang="ru-RU" spc="-114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предметов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10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явлений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окружающей </a:t>
            </a:r>
            <a:r>
              <a:rPr lang="ru-RU" dirty="0" err="1" smtClean="0">
                <a:latin typeface="Times New Roman"/>
                <a:cs typeface="Times New Roman"/>
              </a:rPr>
              <a:t>действительности.В</a:t>
            </a:r>
            <a:r>
              <a:rPr lang="ru-RU" spc="-70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словах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уже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встречаются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пропуски, </a:t>
            </a:r>
            <a:r>
              <a:rPr lang="ru-RU" dirty="0" smtClean="0">
                <a:latin typeface="Times New Roman"/>
                <a:cs typeface="Times New Roman"/>
              </a:rPr>
              <a:t>перестановки</a:t>
            </a:r>
            <a:r>
              <a:rPr lang="ru-RU" spc="-75" dirty="0" smtClean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звуков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слогов;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исключение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составляют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20" dirty="0" smtClean="0">
                <a:latin typeface="Times New Roman"/>
                <a:cs typeface="Times New Roman"/>
              </a:rPr>
              <a:t>только</a:t>
            </a:r>
            <a:r>
              <a:rPr lang="ru-RU" spc="-85" dirty="0" smtClean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некоторые</a:t>
            </a:r>
            <a:r>
              <a:rPr lang="ru-RU" spc="-95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трудные</a:t>
            </a:r>
            <a:r>
              <a:rPr lang="ru-RU" spc="-9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незнакомые</a:t>
            </a:r>
            <a:r>
              <a:rPr lang="ru-RU" spc="-9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слова</a:t>
            </a:r>
            <a:r>
              <a:rPr lang="ru-RU" spc="-100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(экскаватор).</a:t>
            </a:r>
            <a:r>
              <a:rPr lang="ru-RU" spc="-95" dirty="0">
                <a:latin typeface="Times New Roman"/>
                <a:cs typeface="Times New Roman"/>
              </a:rPr>
              <a:t> </a:t>
            </a:r>
            <a:r>
              <a:rPr lang="ru-RU" spc="-50" dirty="0">
                <a:latin typeface="Times New Roman"/>
                <a:cs typeface="Times New Roman"/>
              </a:rPr>
              <a:t>В </a:t>
            </a:r>
            <a:r>
              <a:rPr lang="ru-RU" spc="-10" dirty="0">
                <a:latin typeface="Times New Roman"/>
                <a:cs typeface="Times New Roman"/>
              </a:rPr>
              <a:t>предложениях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используются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все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части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речи.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Малыш </a:t>
            </a:r>
            <a:r>
              <a:rPr lang="ru-RU" dirty="0">
                <a:latin typeface="Times New Roman"/>
                <a:cs typeface="Times New Roman"/>
              </a:rPr>
              <a:t>правильно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произносит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шипящие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звуки</a:t>
            </a:r>
            <a:r>
              <a:rPr lang="ru-RU" spc="-10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[ш],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[ж],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почти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не </a:t>
            </a:r>
            <a:r>
              <a:rPr lang="ru-RU" dirty="0">
                <a:latin typeface="Times New Roman"/>
                <a:cs typeface="Times New Roman"/>
              </a:rPr>
              <a:t>допускает</a:t>
            </a:r>
            <a:r>
              <a:rPr lang="ru-RU" spc="-12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речи</a:t>
            </a:r>
            <a:r>
              <a:rPr lang="ru-RU" spc="-9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грамматических</a:t>
            </a:r>
            <a:r>
              <a:rPr lang="ru-RU" spc="-10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ошибок,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может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связно</a:t>
            </a:r>
            <a:endParaRPr lang="ru-RU" dirty="0">
              <a:latin typeface="Times New Roman"/>
              <a:cs typeface="Times New Roman"/>
            </a:endParaRPr>
          </a:p>
          <a:p>
            <a:pPr marL="12700" marR="307975">
              <a:lnSpc>
                <a:spcPct val="80000"/>
              </a:lnSpc>
            </a:pPr>
            <a:r>
              <a:rPr lang="ru-RU" dirty="0">
                <a:latin typeface="Times New Roman"/>
                <a:cs typeface="Times New Roman"/>
              </a:rPr>
              <a:t>рассказать</a:t>
            </a:r>
            <a:r>
              <a:rPr lang="ru-RU" spc="-9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том,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что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изображено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серии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картинок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или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на </a:t>
            </a:r>
            <a:r>
              <a:rPr lang="ru-RU" dirty="0">
                <a:latin typeface="Times New Roman"/>
                <a:cs typeface="Times New Roman"/>
              </a:rPr>
              <a:t>одной</a:t>
            </a:r>
            <a:r>
              <a:rPr lang="ru-RU" spc="-13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картинке.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9863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1010653"/>
            <a:ext cx="8518358" cy="1488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01320" indent="91440">
              <a:lnSpc>
                <a:spcPct val="101099"/>
              </a:lnSpc>
              <a:spcBef>
                <a:spcPts val="240"/>
              </a:spcBef>
            </a:pPr>
            <a:r>
              <a:rPr lang="ru-RU" b="1">
                <a:latin typeface="Times New Roman"/>
                <a:cs typeface="Times New Roman"/>
              </a:rPr>
              <a:t>В</a:t>
            </a:r>
            <a:r>
              <a:rPr lang="ru-RU" b="1" spc="-75">
                <a:latin typeface="Times New Roman"/>
                <a:cs typeface="Times New Roman"/>
              </a:rPr>
              <a:t> </a:t>
            </a:r>
            <a:r>
              <a:rPr lang="ru-RU" b="1">
                <a:latin typeface="Times New Roman"/>
                <a:cs typeface="Times New Roman"/>
              </a:rPr>
              <a:t>6</a:t>
            </a:r>
            <a:r>
              <a:rPr lang="ru-RU" b="1" spc="-60">
                <a:latin typeface="Times New Roman"/>
                <a:cs typeface="Times New Roman"/>
              </a:rPr>
              <a:t> </a:t>
            </a:r>
            <a:r>
              <a:rPr lang="ru-RU" b="1">
                <a:latin typeface="Times New Roman"/>
                <a:cs typeface="Times New Roman"/>
              </a:rPr>
              <a:t>лет</a:t>
            </a:r>
            <a:r>
              <a:rPr lang="ru-RU" b="1" spc="-65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нормально</a:t>
            </a:r>
            <a:r>
              <a:rPr lang="ru-RU" spc="-45">
                <a:latin typeface="Times New Roman"/>
                <a:cs typeface="Times New Roman"/>
              </a:rPr>
              <a:t> </a:t>
            </a:r>
            <a:r>
              <a:rPr lang="ru-RU" spc="-10">
                <a:latin typeface="Times New Roman"/>
                <a:cs typeface="Times New Roman"/>
              </a:rPr>
              <a:t>развивающийся</a:t>
            </a:r>
            <a:r>
              <a:rPr lang="ru-RU" spc="-55">
                <a:latin typeface="Times New Roman"/>
                <a:cs typeface="Times New Roman"/>
              </a:rPr>
              <a:t> </a:t>
            </a:r>
            <a:r>
              <a:rPr lang="ru-RU" spc="-10">
                <a:latin typeface="Times New Roman"/>
                <a:cs typeface="Times New Roman"/>
              </a:rPr>
              <a:t>ребенок </a:t>
            </a:r>
            <a:r>
              <a:rPr lang="ru-RU">
                <a:latin typeface="Times New Roman"/>
                <a:cs typeface="Times New Roman"/>
              </a:rPr>
              <a:t>правильно</a:t>
            </a:r>
            <a:r>
              <a:rPr lang="ru-RU" spc="-90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произносит</a:t>
            </a:r>
            <a:r>
              <a:rPr lang="ru-RU" spc="-114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все</a:t>
            </a:r>
            <a:r>
              <a:rPr lang="ru-RU" spc="-90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звуки</a:t>
            </a:r>
            <a:r>
              <a:rPr lang="ru-RU" spc="-90">
                <a:latin typeface="Times New Roman"/>
                <a:cs typeface="Times New Roman"/>
              </a:rPr>
              <a:t> </a:t>
            </a:r>
            <a:r>
              <a:rPr lang="ru-RU" spc="-20">
                <a:latin typeface="Times New Roman"/>
                <a:cs typeface="Times New Roman"/>
              </a:rPr>
              <a:t>родного</a:t>
            </a:r>
            <a:r>
              <a:rPr lang="ru-RU" spc="-105">
                <a:latin typeface="Times New Roman"/>
                <a:cs typeface="Times New Roman"/>
              </a:rPr>
              <a:t> </a:t>
            </a:r>
            <a:r>
              <a:rPr lang="ru-RU" spc="-10">
                <a:latin typeface="Times New Roman"/>
                <a:cs typeface="Times New Roman"/>
              </a:rPr>
              <a:t>языка, </a:t>
            </a:r>
            <a:r>
              <a:rPr lang="ru-RU">
                <a:latin typeface="Times New Roman"/>
                <a:cs typeface="Times New Roman"/>
              </a:rPr>
              <a:t>практически</a:t>
            </a:r>
            <a:r>
              <a:rPr lang="ru-RU" spc="-80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не</a:t>
            </a:r>
            <a:r>
              <a:rPr lang="ru-RU" spc="-85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допускает</a:t>
            </a:r>
            <a:r>
              <a:rPr lang="ru-RU" spc="-80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в</a:t>
            </a:r>
            <a:r>
              <a:rPr lang="ru-RU" spc="-85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речи</a:t>
            </a:r>
            <a:r>
              <a:rPr lang="ru-RU" spc="-80">
                <a:latin typeface="Times New Roman"/>
                <a:cs typeface="Times New Roman"/>
              </a:rPr>
              <a:t> </a:t>
            </a:r>
            <a:r>
              <a:rPr lang="ru-RU" spc="-10">
                <a:latin typeface="Times New Roman"/>
                <a:cs typeface="Times New Roman"/>
              </a:rPr>
              <a:t>грамматических </a:t>
            </a:r>
            <a:r>
              <a:rPr lang="ru-RU">
                <a:latin typeface="Times New Roman"/>
                <a:cs typeface="Times New Roman"/>
              </a:rPr>
              <a:t>ошибок,</a:t>
            </a:r>
            <a:r>
              <a:rPr lang="ru-RU" spc="-110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владеет</a:t>
            </a:r>
            <a:r>
              <a:rPr lang="ru-RU" spc="-95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всеми</a:t>
            </a:r>
            <a:r>
              <a:rPr lang="ru-RU" spc="-95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формами</a:t>
            </a:r>
            <a:r>
              <a:rPr lang="ru-RU" spc="-80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устной</a:t>
            </a:r>
            <a:r>
              <a:rPr lang="ru-RU" spc="-105">
                <a:latin typeface="Times New Roman"/>
                <a:cs typeface="Times New Roman"/>
              </a:rPr>
              <a:t> </a:t>
            </a:r>
            <a:r>
              <a:rPr lang="ru-RU" spc="-10">
                <a:latin typeface="Times New Roman"/>
                <a:cs typeface="Times New Roman"/>
              </a:rPr>
              <a:t>речи: диалогической</a:t>
            </a:r>
            <a:r>
              <a:rPr lang="ru-RU" spc="-85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и</a:t>
            </a:r>
            <a:r>
              <a:rPr lang="ru-RU" spc="-110">
                <a:latin typeface="Times New Roman"/>
                <a:cs typeface="Times New Roman"/>
              </a:rPr>
              <a:t> </a:t>
            </a:r>
            <a:r>
              <a:rPr lang="ru-RU" spc="-10">
                <a:latin typeface="Times New Roman"/>
                <a:cs typeface="Times New Roman"/>
              </a:rPr>
              <a:t>монологической,</a:t>
            </a:r>
            <a:r>
              <a:rPr lang="ru-RU" spc="-95">
                <a:latin typeface="Times New Roman"/>
                <a:cs typeface="Times New Roman"/>
              </a:rPr>
              <a:t> </a:t>
            </a:r>
            <a:r>
              <a:rPr lang="ru-RU" spc="-25">
                <a:latin typeface="Times New Roman"/>
                <a:cs typeface="Times New Roman"/>
              </a:rPr>
              <a:t>контекстной</a:t>
            </a:r>
            <a:r>
              <a:rPr lang="ru-RU" spc="-80">
                <a:latin typeface="Times New Roman"/>
                <a:cs typeface="Times New Roman"/>
              </a:rPr>
              <a:t> </a:t>
            </a:r>
            <a:r>
              <a:rPr lang="ru-RU" spc="-50">
                <a:latin typeface="Times New Roman"/>
                <a:cs typeface="Times New Roman"/>
              </a:rPr>
              <a:t>и </a:t>
            </a:r>
            <a:r>
              <a:rPr lang="ru-RU" spc="-10">
                <a:latin typeface="Times New Roman"/>
                <a:cs typeface="Times New Roman"/>
              </a:rPr>
              <a:t>ситуативной.</a:t>
            </a:r>
            <a:endParaRPr lang="ru-RU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ru-RU" b="1" smtClean="0">
                <a:latin typeface="Times New Roman"/>
                <a:cs typeface="Times New Roman"/>
              </a:rPr>
              <a:t>С</a:t>
            </a:r>
            <a:r>
              <a:rPr lang="ru-RU" b="1" spc="-95" smtClean="0">
                <a:latin typeface="Times New Roman"/>
                <a:cs typeface="Times New Roman"/>
              </a:rPr>
              <a:t> </a:t>
            </a:r>
            <a:r>
              <a:rPr lang="ru-RU" b="1">
                <a:latin typeface="Times New Roman"/>
                <a:cs typeface="Times New Roman"/>
              </a:rPr>
              <a:t>7</a:t>
            </a:r>
            <a:r>
              <a:rPr lang="ru-RU" b="1" spc="-85">
                <a:latin typeface="Times New Roman"/>
                <a:cs typeface="Times New Roman"/>
              </a:rPr>
              <a:t> </a:t>
            </a:r>
            <a:r>
              <a:rPr lang="ru-RU" b="1">
                <a:latin typeface="Times New Roman"/>
                <a:cs typeface="Times New Roman"/>
              </a:rPr>
              <a:t>лет</a:t>
            </a:r>
            <a:r>
              <a:rPr lang="ru-RU" b="1" spc="-85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начинается</a:t>
            </a:r>
            <a:r>
              <a:rPr lang="ru-RU" spc="-85">
                <a:latin typeface="Times New Roman"/>
                <a:cs typeface="Times New Roman"/>
              </a:rPr>
              <a:t> </a:t>
            </a:r>
            <a:r>
              <a:rPr lang="ru-RU" spc="-20">
                <a:latin typeface="Times New Roman"/>
                <a:cs typeface="Times New Roman"/>
              </a:rPr>
              <a:t>школьный</a:t>
            </a:r>
            <a:r>
              <a:rPr lang="ru-RU" spc="-70">
                <a:latin typeface="Times New Roman"/>
                <a:cs typeface="Times New Roman"/>
              </a:rPr>
              <a:t> </a:t>
            </a:r>
            <a:r>
              <a:rPr lang="ru-RU" spc="-10">
                <a:latin typeface="Times New Roman"/>
                <a:cs typeface="Times New Roman"/>
              </a:rPr>
              <a:t>период</a:t>
            </a:r>
            <a:r>
              <a:rPr lang="ru-RU" spc="-95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развития</a:t>
            </a:r>
            <a:r>
              <a:rPr lang="ru-RU" spc="-95">
                <a:latin typeface="Times New Roman"/>
                <a:cs typeface="Times New Roman"/>
              </a:rPr>
              <a:t> </a:t>
            </a:r>
            <a:r>
              <a:rPr lang="ru-RU" spc="-20">
                <a:latin typeface="Times New Roman"/>
                <a:cs typeface="Times New Roman"/>
              </a:rPr>
              <a:t>речи </a:t>
            </a:r>
            <a:r>
              <a:rPr lang="ru-RU" spc="-10">
                <a:latin typeface="Times New Roman"/>
                <a:cs typeface="Times New Roman"/>
              </a:rPr>
              <a:t>ребенка.</a:t>
            </a: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119" y="3160189"/>
            <a:ext cx="2712168" cy="27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092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0947"/>
            <a:ext cx="5113421" cy="61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6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28210" y="777571"/>
            <a:ext cx="9974015" cy="531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>
              <a:lnSpc>
                <a:spcPct val="100000"/>
              </a:lnSpc>
              <a:spcBef>
                <a:spcPts val="100"/>
              </a:spcBef>
              <a:tabLst>
                <a:tab pos="46355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Проявление речевых нарушений в младенчестве и раннем возрасте</a:t>
            </a:r>
          </a:p>
          <a:p>
            <a:pPr marL="463550" indent="-304800">
              <a:lnSpc>
                <a:spcPct val="100000"/>
              </a:lnSpc>
              <a:spcBef>
                <a:spcPts val="100"/>
              </a:spcBef>
              <a:buFont typeface="Times New Roman"/>
              <a:buChar char="-"/>
              <a:tabLst>
                <a:tab pos="463550" algn="l"/>
              </a:tabLst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45" dirty="0" smtClean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концу</a:t>
            </a:r>
            <a:r>
              <a:rPr lang="ru-RU" b="1" spc="-30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1-</a:t>
            </a:r>
            <a:r>
              <a:rPr lang="ru-RU" b="1" dirty="0">
                <a:latin typeface="Times New Roman"/>
                <a:cs typeface="Times New Roman"/>
              </a:rPr>
              <a:t>ого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месяца</a:t>
            </a:r>
            <a:r>
              <a:rPr lang="ru-RU" b="1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ребенок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кричит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перед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кормлением;</a:t>
            </a:r>
            <a:endParaRPr lang="ru-RU" dirty="0">
              <a:latin typeface="Times New Roman"/>
              <a:cs typeface="Times New Roman"/>
            </a:endParaRPr>
          </a:p>
          <a:p>
            <a:pPr marL="488315" indent="-305435">
              <a:lnSpc>
                <a:spcPct val="100000"/>
              </a:lnSpc>
              <a:buFont typeface="Times New Roman"/>
              <a:buChar char="-"/>
              <a:tabLst>
                <a:tab pos="488315" algn="l"/>
              </a:tabLst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3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концу</a:t>
            </a:r>
            <a:r>
              <a:rPr lang="ru-RU" b="1" spc="-20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4-</a:t>
            </a:r>
            <a:r>
              <a:rPr lang="ru-RU" b="1" dirty="0">
                <a:latin typeface="Times New Roman"/>
                <a:cs typeface="Times New Roman"/>
              </a:rPr>
              <a:t>ого</a:t>
            </a:r>
            <a:r>
              <a:rPr lang="ru-RU" b="1" spc="-3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месяца</a:t>
            </a:r>
            <a:r>
              <a:rPr lang="ru-RU" b="1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улыбается,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когда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ним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говорят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spc="-10" dirty="0" err="1">
                <a:latin typeface="Times New Roman"/>
                <a:cs typeface="Times New Roman"/>
              </a:rPr>
              <a:t>гулит</a:t>
            </a:r>
            <a:r>
              <a:rPr lang="ru-RU" spc="-10" dirty="0">
                <a:latin typeface="Times New Roman"/>
                <a:cs typeface="Times New Roman"/>
              </a:rPr>
              <a:t>;</a:t>
            </a:r>
            <a:endParaRPr lang="ru-RU" dirty="0">
              <a:latin typeface="Times New Roman"/>
              <a:cs typeface="Times New Roman"/>
            </a:endParaRPr>
          </a:p>
          <a:p>
            <a:pPr marL="488315" indent="-305435">
              <a:lnSpc>
                <a:spcPct val="100000"/>
              </a:lnSpc>
              <a:buFont typeface="Times New Roman"/>
              <a:buChar char="-"/>
              <a:tabLst>
                <a:tab pos="488315" algn="l"/>
              </a:tabLst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3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концу</a:t>
            </a:r>
            <a:r>
              <a:rPr lang="ru-RU" b="1" spc="-10" dirty="0">
                <a:latin typeface="Times New Roman"/>
                <a:cs typeface="Times New Roman"/>
              </a:rPr>
              <a:t> 5-</a:t>
            </a:r>
            <a:r>
              <a:rPr lang="ru-RU" b="1" dirty="0">
                <a:latin typeface="Times New Roman"/>
                <a:cs typeface="Times New Roman"/>
              </a:rPr>
              <a:t>ого</a:t>
            </a:r>
            <a:r>
              <a:rPr lang="ru-RU" b="1" spc="-2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месяца</a:t>
            </a:r>
            <a:r>
              <a:rPr lang="ru-RU" b="1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прислушивается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к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музыке;</a:t>
            </a:r>
            <a:endParaRPr lang="ru-RU" dirty="0">
              <a:latin typeface="Times New Roman"/>
              <a:cs typeface="Times New Roman"/>
            </a:endParaRPr>
          </a:p>
          <a:p>
            <a:pPr marL="488315" indent="-305435">
              <a:lnSpc>
                <a:spcPct val="100000"/>
              </a:lnSpc>
              <a:buFont typeface="Times New Roman"/>
              <a:buChar char="-"/>
              <a:tabLst>
                <a:tab pos="488315" algn="l"/>
              </a:tabLst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концу</a:t>
            </a:r>
            <a:r>
              <a:rPr lang="ru-RU" b="1" spc="-25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7-</a:t>
            </a:r>
            <a:r>
              <a:rPr lang="ru-RU" b="1" dirty="0">
                <a:latin typeface="Times New Roman"/>
                <a:cs typeface="Times New Roman"/>
              </a:rPr>
              <a:t>ого</a:t>
            </a:r>
            <a:r>
              <a:rPr lang="ru-RU" b="1" spc="-3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месяца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узнает</a:t>
            </a:r>
            <a:r>
              <a:rPr lang="ru-RU" spc="-6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голоса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близких,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реагирует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интонации;</a:t>
            </a:r>
            <a:endParaRPr lang="ru-RU" dirty="0">
              <a:latin typeface="Times New Roman"/>
              <a:cs typeface="Times New Roman"/>
            </a:endParaRPr>
          </a:p>
          <a:p>
            <a:pPr marL="12700" marR="675005" indent="475615">
              <a:lnSpc>
                <a:spcPct val="80000"/>
              </a:lnSpc>
              <a:spcBef>
                <a:spcPts val="434"/>
              </a:spcBef>
              <a:buFont typeface="Times New Roman"/>
              <a:buChar char="-"/>
              <a:tabLst>
                <a:tab pos="488315" algn="l"/>
              </a:tabLst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5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концу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9-</a:t>
            </a:r>
            <a:r>
              <a:rPr lang="ru-RU" b="1" dirty="0">
                <a:latin typeface="Times New Roman"/>
                <a:cs typeface="Times New Roman"/>
              </a:rPr>
              <a:t>ого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месяца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отсутствует</a:t>
            </a:r>
            <a:r>
              <a:rPr lang="ru-RU" spc="-80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лепет,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ребенок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может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повторять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за </a:t>
            </a:r>
            <a:r>
              <a:rPr lang="ru-RU" dirty="0">
                <a:latin typeface="Times New Roman"/>
                <a:cs typeface="Times New Roman"/>
              </a:rPr>
              <a:t>взрослыми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звукосочетания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слоги,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подражая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интонации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говорящего;</a:t>
            </a:r>
            <a:endParaRPr lang="ru-RU" dirty="0">
              <a:latin typeface="Times New Roman"/>
              <a:cs typeface="Times New Roman"/>
            </a:endParaRPr>
          </a:p>
          <a:p>
            <a:pPr marL="12700" marR="5080" lvl="1" indent="475615">
              <a:lnSpc>
                <a:spcPct val="80000"/>
              </a:lnSpc>
              <a:spcBef>
                <a:spcPts val="430"/>
              </a:spcBef>
              <a:buFont typeface="Times New Roman"/>
              <a:buChar char="-"/>
              <a:tabLst>
                <a:tab pos="488315" algn="l"/>
              </a:tabLst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концу</a:t>
            </a:r>
            <a:r>
              <a:rPr lang="ru-RU" b="1" spc="-25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10-</a:t>
            </a:r>
            <a:r>
              <a:rPr lang="ru-RU" b="1" dirty="0">
                <a:latin typeface="Times New Roman"/>
                <a:cs typeface="Times New Roman"/>
              </a:rPr>
              <a:t>ого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месяца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малыш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машет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головой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знак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отрицания,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или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ручкой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spc="-50" dirty="0">
                <a:latin typeface="Times New Roman"/>
                <a:cs typeface="Times New Roman"/>
              </a:rPr>
              <a:t>в </a:t>
            </a:r>
            <a:r>
              <a:rPr lang="ru-RU" dirty="0">
                <a:latin typeface="Times New Roman"/>
                <a:cs typeface="Times New Roman"/>
              </a:rPr>
              <a:t>знак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прощания;</a:t>
            </a:r>
            <a:endParaRPr lang="ru-RU" dirty="0">
              <a:latin typeface="Times New Roman"/>
              <a:cs typeface="Times New Roman"/>
            </a:endParaRPr>
          </a:p>
          <a:p>
            <a:pPr marL="487680" lvl="2" indent="-189865">
              <a:lnSpc>
                <a:spcPts val="1945"/>
              </a:lnSpc>
              <a:buFont typeface="Times New Roman"/>
              <a:buChar char="-"/>
              <a:tabLst>
                <a:tab pos="487680" algn="l"/>
              </a:tabLst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3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1</a:t>
            </a:r>
            <a:r>
              <a:rPr lang="ru-RU" b="1" spc="-15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году</a:t>
            </a:r>
            <a:r>
              <a:rPr lang="ru-RU" b="1" spc="-3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ребенок</a:t>
            </a:r>
            <a:r>
              <a:rPr lang="ru-RU" b="1" spc="-2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может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произнести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ни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слова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выполняет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простейшие</a:t>
            </a: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lang="ru-RU" dirty="0">
                <a:latin typeface="Times New Roman"/>
                <a:cs typeface="Times New Roman"/>
              </a:rPr>
              <a:t>просьбы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(«дай»,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«покажи»,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«принеси»);</a:t>
            </a:r>
            <a:endParaRPr lang="ru-RU" dirty="0">
              <a:latin typeface="Times New Roman"/>
              <a:cs typeface="Times New Roman"/>
            </a:endParaRPr>
          </a:p>
          <a:p>
            <a:pPr marL="487680" lvl="2" indent="-189865">
              <a:lnSpc>
                <a:spcPct val="100000"/>
              </a:lnSpc>
              <a:buFont typeface="Times New Roman"/>
              <a:buChar char="-"/>
              <a:tabLst>
                <a:tab pos="487680" algn="l"/>
              </a:tabLst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1</a:t>
            </a:r>
            <a:r>
              <a:rPr lang="ru-RU" b="1" spc="-30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году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4-</a:t>
            </a:r>
            <a:r>
              <a:rPr lang="ru-RU" b="1" dirty="0">
                <a:latin typeface="Times New Roman"/>
                <a:cs typeface="Times New Roman"/>
              </a:rPr>
              <a:t>м</a:t>
            </a:r>
            <a:r>
              <a:rPr lang="ru-RU" b="1" spc="-3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месяцам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может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назвать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маму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«мамой»,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а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папу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«папой»;</a:t>
            </a:r>
            <a:endParaRPr lang="ru-RU" dirty="0">
              <a:latin typeface="Times New Roman"/>
              <a:cs typeface="Times New Roman"/>
            </a:endParaRPr>
          </a:p>
          <a:p>
            <a:pPr marL="487680" lvl="2" indent="-189865">
              <a:lnSpc>
                <a:spcPct val="100000"/>
              </a:lnSpc>
              <a:buFont typeface="Times New Roman"/>
              <a:buChar char="-"/>
              <a:tabLst>
                <a:tab pos="487680" algn="l"/>
              </a:tabLst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1</a:t>
            </a:r>
            <a:r>
              <a:rPr lang="ru-RU" b="1" spc="-25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году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9-</a:t>
            </a:r>
            <a:r>
              <a:rPr lang="ru-RU" b="1" dirty="0">
                <a:latin typeface="Times New Roman"/>
                <a:cs typeface="Times New Roman"/>
              </a:rPr>
              <a:t>ти</a:t>
            </a:r>
            <a:r>
              <a:rPr lang="ru-RU" b="1" spc="-2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месяцам</a:t>
            </a:r>
            <a:r>
              <a:rPr lang="ru-RU" b="1" spc="-2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может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произнести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5-</a:t>
            </a:r>
            <a:r>
              <a:rPr lang="ru-RU" dirty="0">
                <a:latin typeface="Times New Roman"/>
                <a:cs typeface="Times New Roman"/>
              </a:rPr>
              <a:t>6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осмысленных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слов;</a:t>
            </a:r>
            <a:endParaRPr lang="ru-RU" dirty="0">
              <a:latin typeface="Times New Roman"/>
              <a:cs typeface="Times New Roman"/>
            </a:endParaRPr>
          </a:p>
          <a:p>
            <a:pPr marL="12700" marR="391795" lvl="2" indent="474980">
              <a:lnSpc>
                <a:spcPts val="1730"/>
              </a:lnSpc>
              <a:spcBef>
                <a:spcPts val="415"/>
              </a:spcBef>
              <a:buFont typeface="Times New Roman"/>
              <a:buChar char="-"/>
              <a:tabLst>
                <a:tab pos="487680" algn="l"/>
              </a:tabLst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2</a:t>
            </a:r>
            <a:r>
              <a:rPr lang="ru-RU" b="1" spc="-25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годам</a:t>
            </a:r>
            <a:r>
              <a:rPr lang="ru-RU" b="1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показывает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части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тела,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которые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ему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называют;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выполняет </a:t>
            </a:r>
            <a:r>
              <a:rPr lang="ru-RU" dirty="0">
                <a:latin typeface="Times New Roman"/>
                <a:cs typeface="Times New Roman"/>
              </a:rPr>
              <a:t>сложные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просьбы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(«пойди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-25" dirty="0">
                <a:latin typeface="Times New Roman"/>
                <a:cs typeface="Times New Roman"/>
              </a:rPr>
              <a:t> комнату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возьми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там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книгу»)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узнает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близких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на </a:t>
            </a:r>
            <a:r>
              <a:rPr lang="ru-RU" spc="-10" dirty="0">
                <a:latin typeface="Times New Roman"/>
                <a:cs typeface="Times New Roman"/>
              </a:rPr>
              <a:t>фотографиях;</a:t>
            </a:r>
            <a:endParaRPr lang="ru-RU" dirty="0">
              <a:latin typeface="Times New Roman"/>
              <a:cs typeface="Times New Roman"/>
            </a:endParaRPr>
          </a:p>
          <a:p>
            <a:pPr marL="545465" lvl="3" indent="-189865">
              <a:lnSpc>
                <a:spcPct val="100000"/>
              </a:lnSpc>
              <a:spcBef>
                <a:spcPts val="15"/>
              </a:spcBef>
              <a:buFont typeface="Times New Roman"/>
              <a:buChar char="-"/>
              <a:tabLst>
                <a:tab pos="545465" algn="l"/>
              </a:tabLst>
            </a:pPr>
            <a:r>
              <a:rPr lang="ru-RU" b="1" dirty="0">
                <a:latin typeface="Times New Roman"/>
                <a:cs typeface="Times New Roman"/>
              </a:rPr>
              <a:t>к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2,5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годам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знает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разницу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между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понятиями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«большой»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«маленький»;</a:t>
            </a:r>
            <a:endParaRPr lang="ru-RU" dirty="0">
              <a:latin typeface="Times New Roman"/>
              <a:cs typeface="Times New Roman"/>
            </a:endParaRPr>
          </a:p>
          <a:p>
            <a:pPr marL="12700" marR="283845" lvl="3" indent="532765">
              <a:lnSpc>
                <a:spcPct val="80000"/>
              </a:lnSpc>
              <a:spcBef>
                <a:spcPts val="430"/>
              </a:spcBef>
              <a:buFont typeface="Times New Roman"/>
              <a:buChar char="-"/>
              <a:tabLst>
                <a:tab pos="545465" algn="l"/>
              </a:tabLst>
            </a:pPr>
            <a:r>
              <a:rPr lang="ru-RU" b="1" dirty="0">
                <a:latin typeface="Times New Roman"/>
                <a:cs typeface="Times New Roman"/>
              </a:rPr>
              <a:t>в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3</a:t>
            </a:r>
            <a:r>
              <a:rPr lang="ru-RU" b="1" spc="-50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года</a:t>
            </a:r>
            <a:r>
              <a:rPr lang="ru-RU" b="1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может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пересказать</a:t>
            </a:r>
            <a:r>
              <a:rPr lang="ru-RU" spc="-6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короткие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стихи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сказки,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может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определить, </a:t>
            </a:r>
            <a:r>
              <a:rPr lang="ru-RU" spc="-20" dirty="0">
                <a:latin typeface="Times New Roman"/>
                <a:cs typeface="Times New Roman"/>
              </a:rPr>
              <a:t>какой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из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предметов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самый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большой,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может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сказать,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как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его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имя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фамилия;</a:t>
            </a:r>
            <a:endParaRPr lang="ru-RU" dirty="0">
              <a:latin typeface="Times New Roman"/>
              <a:cs typeface="Times New Roman"/>
            </a:endParaRPr>
          </a:p>
          <a:p>
            <a:pPr marL="298450" marR="1433195" indent="-285750">
              <a:lnSpc>
                <a:spcPts val="1730"/>
              </a:lnSpc>
              <a:spcBef>
                <a:spcPts val="415"/>
              </a:spcBef>
              <a:buFontTx/>
              <a:buChar char="-"/>
            </a:pPr>
            <a:r>
              <a:rPr lang="ru-RU" b="1" dirty="0" smtClean="0">
                <a:latin typeface="Times New Roman"/>
                <a:cs typeface="Times New Roman"/>
              </a:rPr>
              <a:t>в</a:t>
            </a:r>
            <a:r>
              <a:rPr lang="ru-RU" b="1" spc="-35" dirty="0" smtClean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4</a:t>
            </a:r>
            <a:r>
              <a:rPr lang="ru-RU" b="1" spc="-35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года</a:t>
            </a:r>
            <a:r>
              <a:rPr lang="ru-RU" b="1" spc="-4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знает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названия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цветов,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не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может</a:t>
            </a:r>
            <a:r>
              <a:rPr lang="ru-RU" spc="-4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рассказать</a:t>
            </a:r>
            <a:r>
              <a:rPr lang="ru-RU" spc="-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ни</a:t>
            </a:r>
            <a:r>
              <a:rPr lang="ru-RU" spc="-40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одного стихотворения;</a:t>
            </a:r>
          </a:p>
          <a:p>
            <a:pPr marL="12700" marR="1433195">
              <a:lnSpc>
                <a:spcPts val="1730"/>
              </a:lnSpc>
              <a:spcBef>
                <a:spcPts val="415"/>
              </a:spcBef>
            </a:pP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4274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0948" y="176349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</a:rPr>
              <a:t>Причины</a:t>
            </a:r>
            <a:r>
              <a:rPr kumimoji="0" lang="ru-RU" sz="2400" b="1" i="0" u="none" strike="noStrike" kern="0" cap="none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</a:rPr>
              <a:t> </a:t>
            </a:r>
            <a:r>
              <a:rPr kumimoji="0" lang="ru-RU" sz="24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</a:rPr>
              <a:t>сходить</a:t>
            </a:r>
            <a:r>
              <a:rPr kumimoji="0" lang="ru-RU" sz="2400" b="1" i="0" u="none" strike="noStrike" kern="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</a:rPr>
              <a:t>с</a:t>
            </a:r>
            <a:r>
              <a:rPr kumimoji="0" lang="ru-RU" sz="2400" b="1" i="0" u="none" strike="noStrike" kern="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</a:rPr>
              <a:t>ребенком</a:t>
            </a:r>
            <a:r>
              <a:rPr kumimoji="0" lang="ru-RU" sz="2400" b="1" i="0" u="none" strike="noStrike" kern="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</a:rPr>
              <a:t>к</a:t>
            </a:r>
            <a:r>
              <a:rPr kumimoji="0" lang="ru-RU" sz="2400" b="1" i="0" u="none" strike="noStrike" kern="0" cap="none" spc="-6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</a:rPr>
              <a:t> </a:t>
            </a:r>
            <a:r>
              <a:rPr kumimoji="0" lang="ru-RU" sz="24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</a:rPr>
              <a:t>логопеду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5897" y="638014"/>
            <a:ext cx="9096103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530"/>
              </a:spcBef>
            </a:pP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Причина</a:t>
            </a:r>
            <a:r>
              <a:rPr lang="ru-RU" b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1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lvl="0">
              <a:spcBef>
                <a:spcPts val="430"/>
              </a:spcBef>
            </a:pP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Если</a:t>
            </a:r>
            <a:r>
              <a:rPr lang="ru-RU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</a:t>
            </a:r>
            <a:r>
              <a:rPr lang="ru-RU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ребенка</a:t>
            </a:r>
            <a:r>
              <a:rPr lang="ru-RU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lang="ru-RU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самом</a:t>
            </a:r>
            <a:r>
              <a:rPr lang="ru-RU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раннем</a:t>
            </a:r>
            <a:r>
              <a:rPr lang="ru-RU" b="1" kern="0" spc="-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возрасте</a:t>
            </a:r>
            <a:r>
              <a:rPr lang="ru-RU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(до</a:t>
            </a:r>
            <a:r>
              <a:rPr lang="ru-RU" b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года)</a:t>
            </a:r>
            <a:r>
              <a:rPr lang="ru-RU" b="1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нет</a:t>
            </a:r>
            <a:r>
              <a:rPr lang="ru-RU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гуления</a:t>
            </a:r>
            <a:r>
              <a:rPr lang="ru-RU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lang="ru-RU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лепета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lvl="0">
              <a:spcBef>
                <a:spcPts val="5"/>
              </a:spcBef>
            </a:pP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(звуков</a:t>
            </a:r>
            <a:r>
              <a:rPr lang="ru-RU" kern="0" spc="3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типа</a:t>
            </a:r>
            <a:r>
              <a:rPr lang="ru-RU" kern="0" spc="-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кххх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»,</a:t>
            </a:r>
            <a:r>
              <a:rPr lang="ru-RU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гыгы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»,</a:t>
            </a:r>
            <a:r>
              <a:rPr lang="ru-RU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«агу»,</a:t>
            </a:r>
            <a:r>
              <a:rPr lang="ru-RU" kern="0" spc="-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агы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»,</a:t>
            </a:r>
            <a:r>
              <a:rPr lang="ru-RU" kern="0" spc="3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затем</a:t>
            </a:r>
            <a:r>
              <a:rPr lang="ru-RU" kern="0" spc="-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повторяющихся</a:t>
            </a:r>
            <a:r>
              <a:rPr lang="ru-RU" kern="0" spc="-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слогов</a:t>
            </a:r>
            <a:r>
              <a:rPr lang="ru-RU" kern="0" spc="-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</a:t>
            </a:r>
            <a:r>
              <a:rPr lang="ru-RU" kern="0" spc="-1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диди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»,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lvl="0"/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гиги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»,</a:t>
            </a:r>
            <a:r>
              <a:rPr lang="ru-RU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</a:t>
            </a:r>
            <a:r>
              <a:rPr lang="ru-RU" kern="0" spc="-1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бубу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»,</a:t>
            </a:r>
            <a:r>
              <a:rPr lang="ru-RU" kern="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«тата»).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lvl="0">
              <a:spcBef>
                <a:spcPts val="430"/>
              </a:spcBef>
            </a:pP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Обязательно</a:t>
            </a:r>
            <a:r>
              <a:rPr lang="ru-RU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необходимо </a:t>
            </a:r>
            <a:r>
              <a:rPr lang="ru-RU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проконсультироваться</a:t>
            </a:r>
            <a:r>
              <a:rPr lang="ru-RU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lang="ru-RU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неврологом,</a:t>
            </a:r>
            <a:r>
              <a:rPr lang="ru-RU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неонатологом.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lvl="0">
              <a:spcBef>
                <a:spcPts val="430"/>
              </a:spcBef>
            </a:pP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Причина</a:t>
            </a:r>
            <a:r>
              <a:rPr lang="ru-RU" b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spc="-5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lvl="0">
              <a:spcBef>
                <a:spcPts val="430"/>
              </a:spcBef>
            </a:pPr>
            <a:r>
              <a:rPr lang="ru-RU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Если</a:t>
            </a:r>
            <a:r>
              <a:rPr lang="ru-RU" kern="0" spc="-2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</a:t>
            </a:r>
            <a:r>
              <a:rPr lang="ru-RU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ребенка</a:t>
            </a:r>
            <a:r>
              <a:rPr lang="ru-RU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lang="ru-RU" b="1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возрасте</a:t>
            </a:r>
            <a:r>
              <a:rPr lang="ru-RU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</a:t>
            </a:r>
            <a:r>
              <a:rPr lang="ru-RU" b="1" kern="0" spc="-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-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х</a:t>
            </a:r>
            <a:r>
              <a:rPr lang="ru-RU" b="1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лет</a:t>
            </a:r>
            <a:r>
              <a:rPr lang="ru-RU" b="1" kern="0" spc="-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слишком</a:t>
            </a:r>
            <a:r>
              <a:rPr lang="ru-RU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мало</a:t>
            </a:r>
            <a:r>
              <a:rPr lang="ru-RU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слов,</a:t>
            </a:r>
            <a:r>
              <a:rPr lang="ru-RU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еще</a:t>
            </a:r>
            <a:r>
              <a:rPr lang="ru-RU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нет</a:t>
            </a:r>
            <a:r>
              <a:rPr lang="ru-RU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фраз</a:t>
            </a:r>
            <a:r>
              <a:rPr lang="ru-RU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или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lvl="0"/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ребенок</a:t>
            </a:r>
            <a:r>
              <a:rPr lang="ru-RU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совсем</a:t>
            </a:r>
            <a:r>
              <a:rPr lang="ru-RU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</a:t>
            </a:r>
            <a:r>
              <a:rPr lang="ru-RU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говорит.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lvl="0">
              <a:spcBef>
                <a:spcPts val="434"/>
              </a:spcBef>
            </a:pP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Причина</a:t>
            </a:r>
            <a:r>
              <a:rPr lang="ru-RU" b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3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lvl="0">
              <a:spcBef>
                <a:spcPts val="430"/>
              </a:spcBef>
            </a:pP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Если</a:t>
            </a:r>
            <a:r>
              <a:rPr lang="ru-RU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ребенок</a:t>
            </a:r>
            <a:r>
              <a:rPr lang="ru-RU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</a:t>
            </a:r>
            <a:r>
              <a:rPr lang="ru-RU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говорит</a:t>
            </a:r>
            <a:r>
              <a:rPr lang="ru-RU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простые</a:t>
            </a:r>
            <a:r>
              <a:rPr lang="ru-RU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звуки</a:t>
            </a:r>
            <a:r>
              <a:rPr lang="ru-RU" kern="0" spc="-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или</a:t>
            </a:r>
            <a:r>
              <a:rPr lang="ru-RU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заменяет</a:t>
            </a:r>
            <a:r>
              <a:rPr lang="ru-RU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их</a:t>
            </a:r>
            <a:r>
              <a:rPr lang="ru-RU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другими.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lvl="0">
              <a:spcBef>
                <a:spcPts val="430"/>
              </a:spcBef>
            </a:pP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Причина</a:t>
            </a:r>
            <a:r>
              <a:rPr lang="ru-RU" b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4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lvl="0">
              <a:spcBef>
                <a:spcPts val="434"/>
              </a:spcBef>
            </a:pP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Если</a:t>
            </a:r>
            <a:r>
              <a:rPr lang="ru-RU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ребенок</a:t>
            </a:r>
            <a:r>
              <a:rPr lang="ru-RU" b="1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до</a:t>
            </a:r>
            <a:r>
              <a:rPr lang="ru-RU" b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3-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х</a:t>
            </a:r>
            <a:r>
              <a:rPr lang="ru-RU" b="1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лет</a:t>
            </a:r>
            <a:r>
              <a:rPr lang="ru-RU" b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говорит</a:t>
            </a:r>
            <a:r>
              <a:rPr lang="ru-RU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</a:t>
            </a:r>
            <a:r>
              <a:rPr lang="ru-RU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«своём»</a:t>
            </a:r>
            <a:r>
              <a:rPr lang="ru-RU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языке,</a:t>
            </a:r>
            <a:r>
              <a:rPr lang="ru-RU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причем</a:t>
            </a:r>
            <a:r>
              <a:rPr lang="ru-RU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много</a:t>
            </a:r>
            <a:r>
              <a:rPr lang="ru-RU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lang="ru-RU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активно,</a:t>
            </a:r>
            <a:r>
              <a:rPr lang="ru-RU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а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lvl="0"/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понятных</a:t>
            </a:r>
            <a:r>
              <a:rPr lang="ru-RU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lang="ru-RU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простых</a:t>
            </a:r>
            <a:r>
              <a:rPr lang="ru-RU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слов</a:t>
            </a:r>
            <a:r>
              <a:rPr lang="ru-RU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почти</a:t>
            </a:r>
            <a:r>
              <a:rPr lang="ru-RU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нет.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lvl="0">
              <a:spcBef>
                <a:spcPts val="434"/>
              </a:spcBef>
            </a:pPr>
            <a:r>
              <a:rPr lang="ru-RU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Причина</a:t>
            </a:r>
            <a:r>
              <a:rPr lang="ru-RU" b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5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8580" lvl="0">
              <a:spcBef>
                <a:spcPts val="430"/>
              </a:spcBef>
            </a:pP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Если</a:t>
            </a:r>
            <a:r>
              <a:rPr lang="ru-RU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ребенок</a:t>
            </a:r>
            <a:r>
              <a:rPr lang="ru-RU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все</a:t>
            </a:r>
            <a:r>
              <a:rPr lang="ru-RU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понимает,</a:t>
            </a:r>
            <a:r>
              <a:rPr lang="ru-RU" kern="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а</a:t>
            </a:r>
            <a:r>
              <a:rPr lang="ru-RU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говорить</a:t>
            </a:r>
            <a:r>
              <a:rPr lang="ru-RU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</a:t>
            </a:r>
            <a:r>
              <a:rPr lang="ru-RU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хочет,</a:t>
            </a:r>
            <a:r>
              <a:rPr lang="ru-RU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«очень</a:t>
            </a:r>
            <a:r>
              <a:rPr lang="ru-RU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упрямый».</a:t>
            </a:r>
            <a:endParaRPr lang="ru-RU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439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8931976</TotalTime>
  <Words>1388</Words>
  <Application>Microsoft Office PowerPoint</Application>
  <PresentationFormat>Произвольный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15</cp:revision>
  <dcterms:created xsi:type="dcterms:W3CDTF">2007-02-04T20:23:10Z</dcterms:created>
  <dcterms:modified xsi:type="dcterms:W3CDTF">2025-04-08T06:34:36Z</dcterms:modified>
</cp:coreProperties>
</file>