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handoutMasterIdLst>
    <p:handoutMasterId r:id="rId35"/>
  </p:handoutMasterIdLst>
  <p:sldIdLst>
    <p:sldId id="256" r:id="rId2"/>
    <p:sldId id="272" r:id="rId3"/>
    <p:sldId id="283" r:id="rId4"/>
    <p:sldId id="263" r:id="rId5"/>
    <p:sldId id="294" r:id="rId6"/>
    <p:sldId id="262" r:id="rId7"/>
    <p:sldId id="275" r:id="rId8"/>
    <p:sldId id="276" r:id="rId9"/>
    <p:sldId id="274" r:id="rId10"/>
    <p:sldId id="278" r:id="rId11"/>
    <p:sldId id="264" r:id="rId12"/>
    <p:sldId id="265" r:id="rId13"/>
    <p:sldId id="277" r:id="rId14"/>
    <p:sldId id="279" r:id="rId15"/>
    <p:sldId id="273" r:id="rId16"/>
    <p:sldId id="266" r:id="rId17"/>
    <p:sldId id="285" r:id="rId18"/>
    <p:sldId id="289" r:id="rId19"/>
    <p:sldId id="287" r:id="rId20"/>
    <p:sldId id="290" r:id="rId21"/>
    <p:sldId id="280" r:id="rId22"/>
    <p:sldId id="281" r:id="rId23"/>
    <p:sldId id="268" r:id="rId24"/>
    <p:sldId id="270" r:id="rId25"/>
    <p:sldId id="297" r:id="rId26"/>
    <p:sldId id="260" r:id="rId27"/>
    <p:sldId id="269" r:id="rId28"/>
    <p:sldId id="293" r:id="rId29"/>
    <p:sldId id="292" r:id="rId30"/>
    <p:sldId id="271" r:id="rId31"/>
    <p:sldId id="296" r:id="rId32"/>
    <p:sldId id="291" r:id="rId33"/>
  </p:sldIdLst>
  <p:sldSz cx="9144000" cy="6858000" type="screen4x3"/>
  <p:notesSz cx="6858000" cy="9144000"/>
  <p:custDataLst>
    <p:tags r:id="rId3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FF"/>
    <a:srgbClr val="281006"/>
    <a:srgbClr val="3C180A"/>
    <a:srgbClr val="FFFF99"/>
    <a:srgbClr val="FFCC66"/>
    <a:srgbClr val="CC0000"/>
    <a:srgbClr val="240F06"/>
    <a:srgbClr val="210D05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 autoAdjust="0"/>
    <p:restoredTop sz="80144" autoAdjust="0"/>
  </p:normalViewPr>
  <p:slideViewPr>
    <p:cSldViewPr>
      <p:cViewPr varScale="1">
        <p:scale>
          <a:sx n="116" d="100"/>
          <a:sy n="116" d="100"/>
        </p:scale>
        <p:origin x="126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187A6B-207B-46C0-98AE-E5799FCF869E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7967BEA-F85E-4010-815C-B0E0557DDA3B}">
      <dgm:prSet phldrT="[Текст]"/>
      <dgm:spPr>
        <a:ln w="38100">
          <a:solidFill>
            <a:srgbClr val="C00000"/>
          </a:solidFill>
        </a:ln>
      </dgm:spPr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Недостаточность питательных веществ</a:t>
          </a:r>
          <a:endParaRPr lang="ru-RU" b="1" dirty="0">
            <a:solidFill>
              <a:srgbClr val="002060"/>
            </a:solidFill>
          </a:endParaRPr>
        </a:p>
      </dgm:t>
    </dgm:pt>
    <dgm:pt modelId="{30C041E0-16AE-4648-9ABB-28884753C50B}" type="parTrans" cxnId="{A9D4BE22-1F33-48D8-8CDF-24FF4A1A23C9}">
      <dgm:prSet/>
      <dgm:spPr/>
      <dgm:t>
        <a:bodyPr/>
        <a:lstStyle/>
        <a:p>
          <a:endParaRPr lang="ru-RU"/>
        </a:p>
      </dgm:t>
    </dgm:pt>
    <dgm:pt modelId="{85B02B37-B97F-4487-9DE2-3840639821FD}" type="sibTrans" cxnId="{A9D4BE22-1F33-48D8-8CDF-24FF4A1A23C9}">
      <dgm:prSet/>
      <dgm:spPr/>
      <dgm:t>
        <a:bodyPr/>
        <a:lstStyle/>
        <a:p>
          <a:endParaRPr lang="ru-RU"/>
        </a:p>
      </dgm:t>
    </dgm:pt>
    <dgm:pt modelId="{C6FF954E-F354-4CCA-9A46-7FE41F92F9FD}">
      <dgm:prSet phldrT="[Текст]"/>
      <dgm:spPr>
        <a:ln w="38100">
          <a:solidFill>
            <a:srgbClr val="C00000"/>
          </a:solidFill>
        </a:ln>
      </dgm:spPr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Снижение внимания</a:t>
          </a:r>
          <a:endParaRPr lang="ru-RU" b="1" dirty="0">
            <a:solidFill>
              <a:srgbClr val="002060"/>
            </a:solidFill>
          </a:endParaRPr>
        </a:p>
      </dgm:t>
    </dgm:pt>
    <dgm:pt modelId="{71EA22D4-33D6-4228-A285-80E5B4AFE0AE}" type="parTrans" cxnId="{77141E9E-FA60-4D81-ADA8-42450FFE45CF}">
      <dgm:prSet/>
      <dgm:spPr>
        <a:ln w="38100">
          <a:solidFill>
            <a:srgbClr val="C00000"/>
          </a:solidFill>
          <a:headEnd type="oval" w="med" len="med"/>
          <a:tailEnd type="triangle" w="med" len="med"/>
        </a:ln>
      </dgm:spPr>
      <dgm:t>
        <a:bodyPr/>
        <a:lstStyle/>
        <a:p>
          <a:endParaRPr lang="ru-RU"/>
        </a:p>
      </dgm:t>
    </dgm:pt>
    <dgm:pt modelId="{82547551-4C55-4C29-AAA4-605F527534F4}" type="sibTrans" cxnId="{77141E9E-FA60-4D81-ADA8-42450FFE45CF}">
      <dgm:prSet/>
      <dgm:spPr/>
      <dgm:t>
        <a:bodyPr/>
        <a:lstStyle/>
        <a:p>
          <a:endParaRPr lang="ru-RU"/>
        </a:p>
      </dgm:t>
    </dgm:pt>
    <dgm:pt modelId="{F90D2748-634E-42CD-B19E-ECC6D6AF25C6}">
      <dgm:prSet phldrT="[Текст]"/>
      <dgm:spPr>
        <a:ln w="38100">
          <a:solidFill>
            <a:srgbClr val="C00000"/>
          </a:solidFill>
        </a:ln>
      </dgm:spPr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Слабость и </a:t>
          </a:r>
          <a:r>
            <a:rPr lang="ru-RU" b="1" dirty="0" err="1" smtClean="0">
              <a:solidFill>
                <a:srgbClr val="002060"/>
              </a:solidFill>
            </a:rPr>
            <a:t>переутомляемость</a:t>
          </a:r>
          <a:endParaRPr lang="ru-RU" b="1" dirty="0">
            <a:solidFill>
              <a:srgbClr val="002060"/>
            </a:solidFill>
          </a:endParaRPr>
        </a:p>
      </dgm:t>
    </dgm:pt>
    <dgm:pt modelId="{FA051265-3D1F-4F9A-9C49-34AB7782085C}" type="parTrans" cxnId="{5AEB8CFC-817D-4814-B500-03535D3FB632}">
      <dgm:prSet/>
      <dgm:spPr>
        <a:ln w="38100">
          <a:solidFill>
            <a:srgbClr val="C00000"/>
          </a:solidFill>
          <a:headEnd type="oval" w="med" len="med"/>
          <a:tailEnd type="triangle" w="med" len="med"/>
        </a:ln>
      </dgm:spPr>
      <dgm:t>
        <a:bodyPr/>
        <a:lstStyle/>
        <a:p>
          <a:endParaRPr lang="ru-RU"/>
        </a:p>
      </dgm:t>
    </dgm:pt>
    <dgm:pt modelId="{9C6CA9D8-DB61-4BFE-BDEE-32DB80CBC086}" type="sibTrans" cxnId="{5AEB8CFC-817D-4814-B500-03535D3FB632}">
      <dgm:prSet/>
      <dgm:spPr/>
      <dgm:t>
        <a:bodyPr/>
        <a:lstStyle/>
        <a:p>
          <a:endParaRPr lang="ru-RU"/>
        </a:p>
      </dgm:t>
    </dgm:pt>
    <dgm:pt modelId="{CCDB34B2-1E12-4716-9FC2-99C1FF4F4449}">
      <dgm:prSet phldrT="[Текст]" custT="1"/>
      <dgm:spPr>
        <a:ln w="38100">
          <a:solidFill>
            <a:srgbClr val="C00000"/>
          </a:solidFill>
        </a:ln>
      </dgm:spPr>
      <dgm:t>
        <a:bodyPr/>
        <a:lstStyle/>
        <a:p>
          <a:r>
            <a:rPr lang="ru-RU" sz="2100" b="1" dirty="0" smtClean="0">
              <a:solidFill>
                <a:srgbClr val="002060"/>
              </a:solidFill>
            </a:rPr>
            <a:t>Легкая восприимчивость к инфекционным заболеваниям</a:t>
          </a:r>
          <a:endParaRPr lang="ru-RU" sz="2100" b="1" dirty="0">
            <a:solidFill>
              <a:srgbClr val="002060"/>
            </a:solidFill>
          </a:endParaRPr>
        </a:p>
      </dgm:t>
    </dgm:pt>
    <dgm:pt modelId="{3D73DC76-66CB-41B5-9752-DF01C981F017}" type="parTrans" cxnId="{1AA27A41-391B-4AAC-BF7D-05CF4B44411C}">
      <dgm:prSet/>
      <dgm:spPr>
        <a:ln w="38100">
          <a:solidFill>
            <a:srgbClr val="C00000"/>
          </a:solidFill>
          <a:headEnd type="diamond" w="med" len="med"/>
          <a:tailEnd type="triangle" w="med" len="med"/>
        </a:ln>
      </dgm:spPr>
      <dgm:t>
        <a:bodyPr/>
        <a:lstStyle/>
        <a:p>
          <a:endParaRPr lang="ru-RU"/>
        </a:p>
      </dgm:t>
    </dgm:pt>
    <dgm:pt modelId="{D3AF6D93-1518-41C4-9A27-C489DCAD2602}" type="sibTrans" cxnId="{1AA27A41-391B-4AAC-BF7D-05CF4B44411C}">
      <dgm:prSet/>
      <dgm:spPr/>
      <dgm:t>
        <a:bodyPr/>
        <a:lstStyle/>
        <a:p>
          <a:endParaRPr lang="ru-RU"/>
        </a:p>
      </dgm:t>
    </dgm:pt>
    <dgm:pt modelId="{FA95BA0F-A132-4F50-BCB7-ABF6CE409547}">
      <dgm:prSet phldrT="[Текст]"/>
      <dgm:spPr>
        <a:ln w="38100">
          <a:solidFill>
            <a:srgbClr val="C00000"/>
          </a:solidFill>
        </a:ln>
      </dgm:spPr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Ухудшение памяти и работы мозга</a:t>
          </a:r>
          <a:endParaRPr lang="ru-RU" b="1" dirty="0">
            <a:solidFill>
              <a:srgbClr val="002060"/>
            </a:solidFill>
          </a:endParaRPr>
        </a:p>
      </dgm:t>
    </dgm:pt>
    <dgm:pt modelId="{EE733F17-80B6-4D92-ADFB-03BFED045146}" type="parTrans" cxnId="{553E65D7-0410-4C16-A2A7-5995726DADA0}">
      <dgm:prSet/>
      <dgm:spPr>
        <a:ln w="38100">
          <a:solidFill>
            <a:srgbClr val="C00000"/>
          </a:solidFill>
          <a:headEnd type="diamond" w="med" len="med"/>
          <a:tailEnd type="triangle" w="med" len="med"/>
        </a:ln>
      </dgm:spPr>
      <dgm:t>
        <a:bodyPr/>
        <a:lstStyle/>
        <a:p>
          <a:endParaRPr lang="ru-RU"/>
        </a:p>
      </dgm:t>
    </dgm:pt>
    <dgm:pt modelId="{FA4F6D6F-4B25-427E-91E6-3F9019FD5864}" type="sibTrans" cxnId="{553E65D7-0410-4C16-A2A7-5995726DADA0}">
      <dgm:prSet/>
      <dgm:spPr/>
      <dgm:t>
        <a:bodyPr/>
        <a:lstStyle/>
        <a:p>
          <a:endParaRPr lang="ru-RU"/>
        </a:p>
      </dgm:t>
    </dgm:pt>
    <dgm:pt modelId="{B3E6FEAF-B231-4751-B6DD-A9D0A0FB2C4C}" type="pres">
      <dgm:prSet presAssocID="{FA187A6B-207B-46C0-98AE-E5799FCF869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B8666E-6AE3-4F70-8972-23612790504A}" type="pres">
      <dgm:prSet presAssocID="{B7967BEA-F85E-4010-815C-B0E0557DDA3B}" presName="root1" presStyleCnt="0"/>
      <dgm:spPr/>
    </dgm:pt>
    <dgm:pt modelId="{0E4AE90E-BAAD-464F-947A-F8EB06A745E2}" type="pres">
      <dgm:prSet presAssocID="{B7967BEA-F85E-4010-815C-B0E0557DDA3B}" presName="LevelOneTextNode" presStyleLbl="node0" presStyleIdx="0" presStyleCnt="1" custScaleX="136095" custLinFactNeighborX="-2816" custLinFactNeighborY="-20108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ru-RU"/>
        </a:p>
      </dgm:t>
    </dgm:pt>
    <dgm:pt modelId="{ABBD0280-F6B4-43CE-B24E-3636630BF15A}" type="pres">
      <dgm:prSet presAssocID="{B7967BEA-F85E-4010-815C-B0E0557DDA3B}" presName="level2hierChild" presStyleCnt="0"/>
      <dgm:spPr/>
    </dgm:pt>
    <dgm:pt modelId="{D0D4923D-3C37-42B2-95D4-93498A171AC4}" type="pres">
      <dgm:prSet presAssocID="{71EA22D4-33D6-4228-A285-80E5B4AFE0AE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81FE1503-B1A5-4F27-AD76-09194D089B5B}" type="pres">
      <dgm:prSet presAssocID="{71EA22D4-33D6-4228-A285-80E5B4AFE0AE}" presName="connTx" presStyleLbl="parChTrans1D2" presStyleIdx="0" presStyleCnt="4"/>
      <dgm:spPr/>
      <dgm:t>
        <a:bodyPr/>
        <a:lstStyle/>
        <a:p>
          <a:endParaRPr lang="ru-RU"/>
        </a:p>
      </dgm:t>
    </dgm:pt>
    <dgm:pt modelId="{3099F936-160C-4B46-A466-BC615DF1D679}" type="pres">
      <dgm:prSet presAssocID="{C6FF954E-F354-4CCA-9A46-7FE41F92F9FD}" presName="root2" presStyleCnt="0"/>
      <dgm:spPr/>
    </dgm:pt>
    <dgm:pt modelId="{606F67C0-6901-4397-91DE-B7D4B3E3C1AA}" type="pres">
      <dgm:prSet presAssocID="{C6FF954E-F354-4CCA-9A46-7FE41F92F9FD}" presName="LevelTwoTextNode" presStyleLbl="node2" presStyleIdx="0" presStyleCnt="4" custScaleX="150639" custLinFactNeighborX="11807" custLinFactNeighborY="291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ru-RU"/>
        </a:p>
      </dgm:t>
    </dgm:pt>
    <dgm:pt modelId="{2E1BCAB3-5F97-41E1-B7B1-043C8AEE50D4}" type="pres">
      <dgm:prSet presAssocID="{C6FF954E-F354-4CCA-9A46-7FE41F92F9FD}" presName="level3hierChild" presStyleCnt="0"/>
      <dgm:spPr/>
    </dgm:pt>
    <dgm:pt modelId="{F00F6DB4-2F3B-45D6-8FE3-2D7C4996AF85}" type="pres">
      <dgm:prSet presAssocID="{FA051265-3D1F-4F9A-9C49-34AB7782085C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F20FF256-D238-4D69-ABBC-9F566731A819}" type="pres">
      <dgm:prSet presAssocID="{FA051265-3D1F-4F9A-9C49-34AB7782085C}" presName="connTx" presStyleLbl="parChTrans1D2" presStyleIdx="1" presStyleCnt="4"/>
      <dgm:spPr/>
      <dgm:t>
        <a:bodyPr/>
        <a:lstStyle/>
        <a:p>
          <a:endParaRPr lang="ru-RU"/>
        </a:p>
      </dgm:t>
    </dgm:pt>
    <dgm:pt modelId="{33FB93C1-549C-4B0A-9A7C-936B78253DA1}" type="pres">
      <dgm:prSet presAssocID="{F90D2748-634E-42CD-B19E-ECC6D6AF25C6}" presName="root2" presStyleCnt="0"/>
      <dgm:spPr/>
    </dgm:pt>
    <dgm:pt modelId="{3C9D63B3-28E9-4176-8FA5-069C26BCD767}" type="pres">
      <dgm:prSet presAssocID="{F90D2748-634E-42CD-B19E-ECC6D6AF25C6}" presName="LevelTwoTextNode" presStyleLbl="node2" presStyleIdx="1" presStyleCnt="4" custScaleX="150640" custLinFactNeighborX="10808" custLinFactNeighborY="-2042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ru-RU"/>
        </a:p>
      </dgm:t>
    </dgm:pt>
    <dgm:pt modelId="{661EAAD0-CB89-459E-BB4D-0A9BB900449F}" type="pres">
      <dgm:prSet presAssocID="{F90D2748-634E-42CD-B19E-ECC6D6AF25C6}" presName="level3hierChild" presStyleCnt="0"/>
      <dgm:spPr/>
    </dgm:pt>
    <dgm:pt modelId="{EC51223C-C4A6-4C93-B3AE-B5C5D775600F}" type="pres">
      <dgm:prSet presAssocID="{EE733F17-80B6-4D92-ADFB-03BFED045146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E0AFC145-FEF4-4C20-8A5C-1B13AED2A372}" type="pres">
      <dgm:prSet presAssocID="{EE733F17-80B6-4D92-ADFB-03BFED045146}" presName="connTx" presStyleLbl="parChTrans1D2" presStyleIdx="2" presStyleCnt="4"/>
      <dgm:spPr/>
      <dgm:t>
        <a:bodyPr/>
        <a:lstStyle/>
        <a:p>
          <a:endParaRPr lang="ru-RU"/>
        </a:p>
      </dgm:t>
    </dgm:pt>
    <dgm:pt modelId="{785B4095-0C95-4B21-90BA-0E509F305C83}" type="pres">
      <dgm:prSet presAssocID="{FA95BA0F-A132-4F50-BCB7-ABF6CE409547}" presName="root2" presStyleCnt="0"/>
      <dgm:spPr/>
    </dgm:pt>
    <dgm:pt modelId="{4DDA1326-5CE5-4C8E-8378-2AE6C47A7CB8}" type="pres">
      <dgm:prSet presAssocID="{FA95BA0F-A132-4F50-BCB7-ABF6CE409547}" presName="LevelTwoTextNode" presStyleLbl="node2" presStyleIdx="2" presStyleCnt="4" custScaleX="154274" custLinFactNeighborX="11807" custLinFactNeighborY="1259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ru-RU"/>
        </a:p>
      </dgm:t>
    </dgm:pt>
    <dgm:pt modelId="{FAD9B59F-A1CF-4DE5-84A3-A071C0B1859B}" type="pres">
      <dgm:prSet presAssocID="{FA95BA0F-A132-4F50-BCB7-ABF6CE409547}" presName="level3hierChild" presStyleCnt="0"/>
      <dgm:spPr/>
    </dgm:pt>
    <dgm:pt modelId="{244FA6C6-1078-422C-8DC4-5CDB0195D306}" type="pres">
      <dgm:prSet presAssocID="{3D73DC76-66CB-41B5-9752-DF01C981F017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929990E6-4AC2-40EC-92A4-1512F7ADDF87}" type="pres">
      <dgm:prSet presAssocID="{3D73DC76-66CB-41B5-9752-DF01C981F017}" presName="connTx" presStyleLbl="parChTrans1D2" presStyleIdx="3" presStyleCnt="4"/>
      <dgm:spPr/>
      <dgm:t>
        <a:bodyPr/>
        <a:lstStyle/>
        <a:p>
          <a:endParaRPr lang="ru-RU"/>
        </a:p>
      </dgm:t>
    </dgm:pt>
    <dgm:pt modelId="{3E8D03A7-0207-493F-BAC0-5BC2882CA23A}" type="pres">
      <dgm:prSet presAssocID="{CCDB34B2-1E12-4716-9FC2-99C1FF4F4449}" presName="root2" presStyleCnt="0"/>
      <dgm:spPr/>
    </dgm:pt>
    <dgm:pt modelId="{688F848E-CCC1-44ED-B8BC-081B0144E43C}" type="pres">
      <dgm:prSet presAssocID="{CCDB34B2-1E12-4716-9FC2-99C1FF4F4449}" presName="LevelTwoTextNode" presStyleLbl="node2" presStyleIdx="3" presStyleCnt="4" custScaleX="150641" custLinFactNeighborX="14624" custLinFactNeighborY="-1074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ru-RU"/>
        </a:p>
      </dgm:t>
    </dgm:pt>
    <dgm:pt modelId="{37AF1322-F8F7-4C2C-8439-CC9FFA5F7EB3}" type="pres">
      <dgm:prSet presAssocID="{CCDB34B2-1E12-4716-9FC2-99C1FF4F4449}" presName="level3hierChild" presStyleCnt="0"/>
      <dgm:spPr/>
    </dgm:pt>
  </dgm:ptLst>
  <dgm:cxnLst>
    <dgm:cxn modelId="{B15C4F4E-25F7-40ED-A027-BE9132A6DA59}" type="presOf" srcId="{C6FF954E-F354-4CCA-9A46-7FE41F92F9FD}" destId="{606F67C0-6901-4397-91DE-B7D4B3E3C1AA}" srcOrd="0" destOrd="0" presId="urn:microsoft.com/office/officeart/2005/8/layout/hierarchy2"/>
    <dgm:cxn modelId="{83008517-CA6A-4C72-9BBC-A98A08F9E9DB}" type="presOf" srcId="{FA051265-3D1F-4F9A-9C49-34AB7782085C}" destId="{F20FF256-D238-4D69-ABBC-9F566731A819}" srcOrd="1" destOrd="0" presId="urn:microsoft.com/office/officeart/2005/8/layout/hierarchy2"/>
    <dgm:cxn modelId="{BBE8FD62-544B-4D54-9BFF-D81342387BC8}" type="presOf" srcId="{FA187A6B-207B-46C0-98AE-E5799FCF869E}" destId="{B3E6FEAF-B231-4751-B6DD-A9D0A0FB2C4C}" srcOrd="0" destOrd="0" presId="urn:microsoft.com/office/officeart/2005/8/layout/hierarchy2"/>
    <dgm:cxn modelId="{D7F7CE54-36BE-41DA-AA79-FCA1E6F3EE9A}" type="presOf" srcId="{CCDB34B2-1E12-4716-9FC2-99C1FF4F4449}" destId="{688F848E-CCC1-44ED-B8BC-081B0144E43C}" srcOrd="0" destOrd="0" presId="urn:microsoft.com/office/officeart/2005/8/layout/hierarchy2"/>
    <dgm:cxn modelId="{553E65D7-0410-4C16-A2A7-5995726DADA0}" srcId="{B7967BEA-F85E-4010-815C-B0E0557DDA3B}" destId="{FA95BA0F-A132-4F50-BCB7-ABF6CE409547}" srcOrd="2" destOrd="0" parTransId="{EE733F17-80B6-4D92-ADFB-03BFED045146}" sibTransId="{FA4F6D6F-4B25-427E-91E6-3F9019FD5864}"/>
    <dgm:cxn modelId="{F4F4B6DF-3DAE-4C0E-B66F-25BD131D686E}" type="presOf" srcId="{EE733F17-80B6-4D92-ADFB-03BFED045146}" destId="{E0AFC145-FEF4-4C20-8A5C-1B13AED2A372}" srcOrd="1" destOrd="0" presId="urn:microsoft.com/office/officeart/2005/8/layout/hierarchy2"/>
    <dgm:cxn modelId="{DB1AD9FE-1C2A-40B6-B8D5-6C59C5B8F819}" type="presOf" srcId="{3D73DC76-66CB-41B5-9752-DF01C981F017}" destId="{244FA6C6-1078-422C-8DC4-5CDB0195D306}" srcOrd="0" destOrd="0" presId="urn:microsoft.com/office/officeart/2005/8/layout/hierarchy2"/>
    <dgm:cxn modelId="{8AB33878-C59C-4EC7-AD2C-957FCDB669D2}" type="presOf" srcId="{FA051265-3D1F-4F9A-9C49-34AB7782085C}" destId="{F00F6DB4-2F3B-45D6-8FE3-2D7C4996AF85}" srcOrd="0" destOrd="0" presId="urn:microsoft.com/office/officeart/2005/8/layout/hierarchy2"/>
    <dgm:cxn modelId="{77141E9E-FA60-4D81-ADA8-42450FFE45CF}" srcId="{B7967BEA-F85E-4010-815C-B0E0557DDA3B}" destId="{C6FF954E-F354-4CCA-9A46-7FE41F92F9FD}" srcOrd="0" destOrd="0" parTransId="{71EA22D4-33D6-4228-A285-80E5B4AFE0AE}" sibTransId="{82547551-4C55-4C29-AAA4-605F527534F4}"/>
    <dgm:cxn modelId="{77F82B56-4DF3-4F87-87A3-777FE2B466ED}" type="presOf" srcId="{71EA22D4-33D6-4228-A285-80E5B4AFE0AE}" destId="{D0D4923D-3C37-42B2-95D4-93498A171AC4}" srcOrd="0" destOrd="0" presId="urn:microsoft.com/office/officeart/2005/8/layout/hierarchy2"/>
    <dgm:cxn modelId="{829D02D9-2596-422D-9F21-2EAD56077038}" type="presOf" srcId="{EE733F17-80B6-4D92-ADFB-03BFED045146}" destId="{EC51223C-C4A6-4C93-B3AE-B5C5D775600F}" srcOrd="0" destOrd="0" presId="urn:microsoft.com/office/officeart/2005/8/layout/hierarchy2"/>
    <dgm:cxn modelId="{8CAD5C8C-83EB-473B-AE82-727CC28C5DCB}" type="presOf" srcId="{FA95BA0F-A132-4F50-BCB7-ABF6CE409547}" destId="{4DDA1326-5CE5-4C8E-8378-2AE6C47A7CB8}" srcOrd="0" destOrd="0" presId="urn:microsoft.com/office/officeart/2005/8/layout/hierarchy2"/>
    <dgm:cxn modelId="{33B6B4DA-5D91-44A4-84F7-4E3DFB9755C6}" type="presOf" srcId="{B7967BEA-F85E-4010-815C-B0E0557DDA3B}" destId="{0E4AE90E-BAAD-464F-947A-F8EB06A745E2}" srcOrd="0" destOrd="0" presId="urn:microsoft.com/office/officeart/2005/8/layout/hierarchy2"/>
    <dgm:cxn modelId="{5AEB8CFC-817D-4814-B500-03535D3FB632}" srcId="{B7967BEA-F85E-4010-815C-B0E0557DDA3B}" destId="{F90D2748-634E-42CD-B19E-ECC6D6AF25C6}" srcOrd="1" destOrd="0" parTransId="{FA051265-3D1F-4F9A-9C49-34AB7782085C}" sibTransId="{9C6CA9D8-DB61-4BFE-BDEE-32DB80CBC086}"/>
    <dgm:cxn modelId="{54AE40AE-E235-4C49-8B04-6D6AE2AFCB1C}" type="presOf" srcId="{3D73DC76-66CB-41B5-9752-DF01C981F017}" destId="{929990E6-4AC2-40EC-92A4-1512F7ADDF87}" srcOrd="1" destOrd="0" presId="urn:microsoft.com/office/officeart/2005/8/layout/hierarchy2"/>
    <dgm:cxn modelId="{1AA27A41-391B-4AAC-BF7D-05CF4B44411C}" srcId="{B7967BEA-F85E-4010-815C-B0E0557DDA3B}" destId="{CCDB34B2-1E12-4716-9FC2-99C1FF4F4449}" srcOrd="3" destOrd="0" parTransId="{3D73DC76-66CB-41B5-9752-DF01C981F017}" sibTransId="{D3AF6D93-1518-41C4-9A27-C489DCAD2602}"/>
    <dgm:cxn modelId="{170E51C9-C8DB-432A-ADFD-A88282380FA8}" type="presOf" srcId="{F90D2748-634E-42CD-B19E-ECC6D6AF25C6}" destId="{3C9D63B3-28E9-4176-8FA5-069C26BCD767}" srcOrd="0" destOrd="0" presId="urn:microsoft.com/office/officeart/2005/8/layout/hierarchy2"/>
    <dgm:cxn modelId="{A9D4BE22-1F33-48D8-8CDF-24FF4A1A23C9}" srcId="{FA187A6B-207B-46C0-98AE-E5799FCF869E}" destId="{B7967BEA-F85E-4010-815C-B0E0557DDA3B}" srcOrd="0" destOrd="0" parTransId="{30C041E0-16AE-4648-9ABB-28884753C50B}" sibTransId="{85B02B37-B97F-4487-9DE2-3840639821FD}"/>
    <dgm:cxn modelId="{408329E0-0E59-4872-9C40-7CD4210A83D3}" type="presOf" srcId="{71EA22D4-33D6-4228-A285-80E5B4AFE0AE}" destId="{81FE1503-B1A5-4F27-AD76-09194D089B5B}" srcOrd="1" destOrd="0" presId="urn:microsoft.com/office/officeart/2005/8/layout/hierarchy2"/>
    <dgm:cxn modelId="{4FFB704D-D83E-4DF9-99E4-3EC5774E1392}" type="presParOf" srcId="{B3E6FEAF-B231-4751-B6DD-A9D0A0FB2C4C}" destId="{4CB8666E-6AE3-4F70-8972-23612790504A}" srcOrd="0" destOrd="0" presId="urn:microsoft.com/office/officeart/2005/8/layout/hierarchy2"/>
    <dgm:cxn modelId="{71C1EF1C-8E8F-4063-84B9-CE5D6D7413C5}" type="presParOf" srcId="{4CB8666E-6AE3-4F70-8972-23612790504A}" destId="{0E4AE90E-BAAD-464F-947A-F8EB06A745E2}" srcOrd="0" destOrd="0" presId="urn:microsoft.com/office/officeart/2005/8/layout/hierarchy2"/>
    <dgm:cxn modelId="{45837BFF-08C3-49E9-B9FD-5D7E839852CA}" type="presParOf" srcId="{4CB8666E-6AE3-4F70-8972-23612790504A}" destId="{ABBD0280-F6B4-43CE-B24E-3636630BF15A}" srcOrd="1" destOrd="0" presId="urn:microsoft.com/office/officeart/2005/8/layout/hierarchy2"/>
    <dgm:cxn modelId="{9A4FB231-A2AF-4A9F-830D-93328987DFFE}" type="presParOf" srcId="{ABBD0280-F6B4-43CE-B24E-3636630BF15A}" destId="{D0D4923D-3C37-42B2-95D4-93498A171AC4}" srcOrd="0" destOrd="0" presId="urn:microsoft.com/office/officeart/2005/8/layout/hierarchy2"/>
    <dgm:cxn modelId="{2EE94347-5C16-4670-A3A9-BD56F1E2ED7B}" type="presParOf" srcId="{D0D4923D-3C37-42B2-95D4-93498A171AC4}" destId="{81FE1503-B1A5-4F27-AD76-09194D089B5B}" srcOrd="0" destOrd="0" presId="urn:microsoft.com/office/officeart/2005/8/layout/hierarchy2"/>
    <dgm:cxn modelId="{51C03317-7362-4CBF-ACC6-DD307EAF3187}" type="presParOf" srcId="{ABBD0280-F6B4-43CE-B24E-3636630BF15A}" destId="{3099F936-160C-4B46-A466-BC615DF1D679}" srcOrd="1" destOrd="0" presId="urn:microsoft.com/office/officeart/2005/8/layout/hierarchy2"/>
    <dgm:cxn modelId="{45D70F35-1B49-4264-A8CB-F091754A4426}" type="presParOf" srcId="{3099F936-160C-4B46-A466-BC615DF1D679}" destId="{606F67C0-6901-4397-91DE-B7D4B3E3C1AA}" srcOrd="0" destOrd="0" presId="urn:microsoft.com/office/officeart/2005/8/layout/hierarchy2"/>
    <dgm:cxn modelId="{A81D7D36-E1E1-4914-848E-5D16EB35C7BE}" type="presParOf" srcId="{3099F936-160C-4B46-A466-BC615DF1D679}" destId="{2E1BCAB3-5F97-41E1-B7B1-043C8AEE50D4}" srcOrd="1" destOrd="0" presId="urn:microsoft.com/office/officeart/2005/8/layout/hierarchy2"/>
    <dgm:cxn modelId="{304A3685-2DEA-4FB7-81AA-D724B4C79F45}" type="presParOf" srcId="{ABBD0280-F6B4-43CE-B24E-3636630BF15A}" destId="{F00F6DB4-2F3B-45D6-8FE3-2D7C4996AF85}" srcOrd="2" destOrd="0" presId="urn:microsoft.com/office/officeart/2005/8/layout/hierarchy2"/>
    <dgm:cxn modelId="{6FD8C486-2EB2-45FF-94DB-E8908C330908}" type="presParOf" srcId="{F00F6DB4-2F3B-45D6-8FE3-2D7C4996AF85}" destId="{F20FF256-D238-4D69-ABBC-9F566731A819}" srcOrd="0" destOrd="0" presId="urn:microsoft.com/office/officeart/2005/8/layout/hierarchy2"/>
    <dgm:cxn modelId="{0095A560-9872-48BA-94D2-DD5C60331027}" type="presParOf" srcId="{ABBD0280-F6B4-43CE-B24E-3636630BF15A}" destId="{33FB93C1-549C-4B0A-9A7C-936B78253DA1}" srcOrd="3" destOrd="0" presId="urn:microsoft.com/office/officeart/2005/8/layout/hierarchy2"/>
    <dgm:cxn modelId="{3B475F3A-85C7-4A0D-93E3-F4A2006D673A}" type="presParOf" srcId="{33FB93C1-549C-4B0A-9A7C-936B78253DA1}" destId="{3C9D63B3-28E9-4176-8FA5-069C26BCD767}" srcOrd="0" destOrd="0" presId="urn:microsoft.com/office/officeart/2005/8/layout/hierarchy2"/>
    <dgm:cxn modelId="{2D7858AD-466B-4EEE-AE44-16B35F4909A0}" type="presParOf" srcId="{33FB93C1-549C-4B0A-9A7C-936B78253DA1}" destId="{661EAAD0-CB89-459E-BB4D-0A9BB900449F}" srcOrd="1" destOrd="0" presId="urn:microsoft.com/office/officeart/2005/8/layout/hierarchy2"/>
    <dgm:cxn modelId="{FA4BFF80-42A2-42C4-B6B0-4DBEAC8F458F}" type="presParOf" srcId="{ABBD0280-F6B4-43CE-B24E-3636630BF15A}" destId="{EC51223C-C4A6-4C93-B3AE-B5C5D775600F}" srcOrd="4" destOrd="0" presId="urn:microsoft.com/office/officeart/2005/8/layout/hierarchy2"/>
    <dgm:cxn modelId="{EBC31F3B-1E0A-4598-B14A-996DE0CEF4AC}" type="presParOf" srcId="{EC51223C-C4A6-4C93-B3AE-B5C5D775600F}" destId="{E0AFC145-FEF4-4C20-8A5C-1B13AED2A372}" srcOrd="0" destOrd="0" presId="urn:microsoft.com/office/officeart/2005/8/layout/hierarchy2"/>
    <dgm:cxn modelId="{3BBFCF44-3ABC-4325-8BD3-11E3DE056B4A}" type="presParOf" srcId="{ABBD0280-F6B4-43CE-B24E-3636630BF15A}" destId="{785B4095-0C95-4B21-90BA-0E509F305C83}" srcOrd="5" destOrd="0" presId="urn:microsoft.com/office/officeart/2005/8/layout/hierarchy2"/>
    <dgm:cxn modelId="{BB130E15-BDC9-407F-A7FD-25F82F3F541A}" type="presParOf" srcId="{785B4095-0C95-4B21-90BA-0E509F305C83}" destId="{4DDA1326-5CE5-4C8E-8378-2AE6C47A7CB8}" srcOrd="0" destOrd="0" presId="urn:microsoft.com/office/officeart/2005/8/layout/hierarchy2"/>
    <dgm:cxn modelId="{D4D0ABE6-894E-4024-8063-1F99AE064713}" type="presParOf" srcId="{785B4095-0C95-4B21-90BA-0E509F305C83}" destId="{FAD9B59F-A1CF-4DE5-84A3-A071C0B1859B}" srcOrd="1" destOrd="0" presId="urn:microsoft.com/office/officeart/2005/8/layout/hierarchy2"/>
    <dgm:cxn modelId="{6B30DAA3-A4F0-4D25-AF90-451DB895CE8A}" type="presParOf" srcId="{ABBD0280-F6B4-43CE-B24E-3636630BF15A}" destId="{244FA6C6-1078-422C-8DC4-5CDB0195D306}" srcOrd="6" destOrd="0" presId="urn:microsoft.com/office/officeart/2005/8/layout/hierarchy2"/>
    <dgm:cxn modelId="{87180BE3-7B32-4E36-BD19-DE3D3D4BFDF7}" type="presParOf" srcId="{244FA6C6-1078-422C-8DC4-5CDB0195D306}" destId="{929990E6-4AC2-40EC-92A4-1512F7ADDF87}" srcOrd="0" destOrd="0" presId="urn:microsoft.com/office/officeart/2005/8/layout/hierarchy2"/>
    <dgm:cxn modelId="{A2441DBF-6C0C-4B4D-A2DF-BDFDD65B2FD0}" type="presParOf" srcId="{ABBD0280-F6B4-43CE-B24E-3636630BF15A}" destId="{3E8D03A7-0207-493F-BAC0-5BC2882CA23A}" srcOrd="7" destOrd="0" presId="urn:microsoft.com/office/officeart/2005/8/layout/hierarchy2"/>
    <dgm:cxn modelId="{3A626D68-2F4C-473E-A50A-9F920172D5B2}" type="presParOf" srcId="{3E8D03A7-0207-493F-BAC0-5BC2882CA23A}" destId="{688F848E-CCC1-44ED-B8BC-081B0144E43C}" srcOrd="0" destOrd="0" presId="urn:microsoft.com/office/officeart/2005/8/layout/hierarchy2"/>
    <dgm:cxn modelId="{9E9BCB81-CFE0-49E4-90ED-604F98A4FDF4}" type="presParOf" srcId="{3E8D03A7-0207-493F-BAC0-5BC2882CA23A}" destId="{37AF1322-F8F7-4C2C-8439-CC9FFA5F7EB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4AE90E-BAAD-464F-947A-F8EB06A745E2}">
      <dsp:nvSpPr>
        <dsp:cNvPr id="0" name=""/>
        <dsp:cNvSpPr/>
      </dsp:nvSpPr>
      <dsp:spPr>
        <a:xfrm>
          <a:off x="169589" y="1952109"/>
          <a:ext cx="3479247" cy="1278242"/>
        </a:xfrm>
        <a:prstGeom prst="flowChartTerminator">
          <a:avLst/>
        </a:prstGeom>
        <a:gradFill rotWithShape="0">
          <a:gsLst>
            <a:gs pos="28000">
              <a:schemeClr val="accent1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 w="38100">
          <a:solidFill>
            <a:srgbClr val="C00000"/>
          </a:solidFill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rgbClr val="002060"/>
              </a:solidFill>
            </a:rPr>
            <a:t>Недостаточность питательных веществ</a:t>
          </a:r>
          <a:endParaRPr lang="ru-RU" sz="2100" b="1" kern="1200" dirty="0">
            <a:solidFill>
              <a:srgbClr val="002060"/>
            </a:solidFill>
          </a:endParaRPr>
        </a:p>
      </dsp:txBody>
      <dsp:txXfrm>
        <a:off x="333565" y="2139289"/>
        <a:ext cx="3151295" cy="903882"/>
      </dsp:txXfrm>
    </dsp:sp>
    <dsp:sp modelId="{D0D4923D-3C37-42B2-95D4-93498A171AC4}">
      <dsp:nvSpPr>
        <dsp:cNvPr id="0" name=""/>
        <dsp:cNvSpPr/>
      </dsp:nvSpPr>
      <dsp:spPr>
        <a:xfrm rot="18341260">
          <a:off x="3150180" y="1598926"/>
          <a:ext cx="2393742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2393742" y="20195"/>
              </a:lnTo>
            </a:path>
          </a:pathLst>
        </a:custGeom>
        <a:noFill/>
        <a:ln w="38100" cap="flat" cmpd="sng" algn="ctr">
          <a:solidFill>
            <a:srgbClr val="C00000"/>
          </a:solidFill>
          <a:prstDash val="solid"/>
          <a:headEnd type="oval" w="med" len="med"/>
          <a:tailEnd type="triangl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4287207" y="1559277"/>
        <a:ext cx="119687" cy="119687"/>
      </dsp:txXfrm>
    </dsp:sp>
    <dsp:sp modelId="{606F67C0-6901-4397-91DE-B7D4B3E3C1AA}">
      <dsp:nvSpPr>
        <dsp:cNvPr id="0" name=""/>
        <dsp:cNvSpPr/>
      </dsp:nvSpPr>
      <dsp:spPr>
        <a:xfrm>
          <a:off x="5045265" y="7890"/>
          <a:ext cx="3851062" cy="1278242"/>
        </a:xfrm>
        <a:prstGeom prst="flowChartTerminator">
          <a:avLst/>
        </a:prstGeom>
        <a:gradFill rotWithShape="0">
          <a:gsLst>
            <a:gs pos="28000">
              <a:schemeClr val="accent1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 w="38100">
          <a:solidFill>
            <a:srgbClr val="C00000"/>
          </a:solidFill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rgbClr val="002060"/>
              </a:solidFill>
            </a:rPr>
            <a:t>Снижение внимания</a:t>
          </a:r>
          <a:endParaRPr lang="ru-RU" sz="2100" b="1" kern="1200" dirty="0">
            <a:solidFill>
              <a:srgbClr val="002060"/>
            </a:solidFill>
          </a:endParaRPr>
        </a:p>
      </dsp:txBody>
      <dsp:txXfrm>
        <a:off x="5226764" y="195070"/>
        <a:ext cx="3488064" cy="903882"/>
      </dsp:txXfrm>
    </dsp:sp>
    <dsp:sp modelId="{F00F6DB4-2F3B-45D6-8FE3-2D7C4996AF85}">
      <dsp:nvSpPr>
        <dsp:cNvPr id="0" name=""/>
        <dsp:cNvSpPr/>
      </dsp:nvSpPr>
      <dsp:spPr>
        <a:xfrm rot="20388722">
          <a:off x="3603970" y="2319004"/>
          <a:ext cx="1460621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1460621" y="20195"/>
              </a:lnTo>
            </a:path>
          </a:pathLst>
        </a:custGeom>
        <a:noFill/>
        <a:ln w="38100" cap="flat" cmpd="sng" algn="ctr">
          <a:solidFill>
            <a:srgbClr val="C00000"/>
          </a:solidFill>
          <a:prstDash val="solid"/>
          <a:headEnd type="oval" w="med" len="med"/>
          <a:tailEnd type="triangl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297765" y="2302684"/>
        <a:ext cx="73031" cy="73031"/>
      </dsp:txXfrm>
    </dsp:sp>
    <dsp:sp modelId="{3C9D63B3-28E9-4176-8FA5-069C26BCD767}">
      <dsp:nvSpPr>
        <dsp:cNvPr id="0" name=""/>
        <dsp:cNvSpPr/>
      </dsp:nvSpPr>
      <dsp:spPr>
        <a:xfrm>
          <a:off x="5019726" y="1448047"/>
          <a:ext cx="3851088" cy="1278242"/>
        </a:xfrm>
        <a:prstGeom prst="flowChartTerminator">
          <a:avLst/>
        </a:prstGeom>
        <a:gradFill rotWithShape="0">
          <a:gsLst>
            <a:gs pos="28000">
              <a:schemeClr val="accent1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 w="38100">
          <a:solidFill>
            <a:srgbClr val="C00000"/>
          </a:solidFill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rgbClr val="002060"/>
              </a:solidFill>
            </a:rPr>
            <a:t>Слабость и </a:t>
          </a:r>
          <a:r>
            <a:rPr lang="ru-RU" sz="2100" b="1" kern="1200" dirty="0" err="1" smtClean="0">
              <a:solidFill>
                <a:srgbClr val="002060"/>
              </a:solidFill>
            </a:rPr>
            <a:t>переутомляемость</a:t>
          </a:r>
          <a:endParaRPr lang="ru-RU" sz="2100" b="1" kern="1200" dirty="0">
            <a:solidFill>
              <a:srgbClr val="002060"/>
            </a:solidFill>
          </a:endParaRPr>
        </a:p>
      </dsp:txBody>
      <dsp:txXfrm>
        <a:off x="5201226" y="1635227"/>
        <a:ext cx="3488088" cy="903882"/>
      </dsp:txXfrm>
    </dsp:sp>
    <dsp:sp modelId="{EC51223C-C4A6-4C93-B3AE-B5C5D775600F}">
      <dsp:nvSpPr>
        <dsp:cNvPr id="0" name=""/>
        <dsp:cNvSpPr/>
      </dsp:nvSpPr>
      <dsp:spPr>
        <a:xfrm rot="2222033">
          <a:off x="3480016" y="3075091"/>
          <a:ext cx="1673804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1673804" y="20195"/>
              </a:lnTo>
            </a:path>
          </a:pathLst>
        </a:custGeom>
        <a:noFill/>
        <a:ln w="38100" cap="flat" cmpd="sng" algn="ctr">
          <a:solidFill>
            <a:srgbClr val="C00000"/>
          </a:solidFill>
          <a:prstDash val="solid"/>
          <a:headEnd type="diamond" w="med" len="med"/>
          <a:tailEnd type="triangl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4275073" y="3053441"/>
        <a:ext cx="83690" cy="83690"/>
      </dsp:txXfrm>
    </dsp:sp>
    <dsp:sp modelId="{4DDA1326-5CE5-4C8E-8378-2AE6C47A7CB8}">
      <dsp:nvSpPr>
        <dsp:cNvPr id="0" name=""/>
        <dsp:cNvSpPr/>
      </dsp:nvSpPr>
      <dsp:spPr>
        <a:xfrm>
          <a:off x="4985000" y="2960221"/>
          <a:ext cx="3943991" cy="1278242"/>
        </a:xfrm>
        <a:prstGeom prst="flowChartTerminator">
          <a:avLst/>
        </a:prstGeom>
        <a:gradFill rotWithShape="0">
          <a:gsLst>
            <a:gs pos="28000">
              <a:schemeClr val="accent1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 w="38100">
          <a:solidFill>
            <a:srgbClr val="C00000"/>
          </a:solidFill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rgbClr val="002060"/>
              </a:solidFill>
            </a:rPr>
            <a:t>Ухудшение памяти и работы мозга</a:t>
          </a:r>
          <a:endParaRPr lang="ru-RU" sz="2100" b="1" kern="1200" dirty="0">
            <a:solidFill>
              <a:srgbClr val="002060"/>
            </a:solidFill>
          </a:endParaRPr>
        </a:p>
      </dsp:txBody>
      <dsp:txXfrm>
        <a:off x="5170879" y="3147401"/>
        <a:ext cx="3572233" cy="903882"/>
      </dsp:txXfrm>
    </dsp:sp>
    <dsp:sp modelId="{244FA6C6-1078-422C-8DC4-5CDB0195D306}">
      <dsp:nvSpPr>
        <dsp:cNvPr id="0" name=""/>
        <dsp:cNvSpPr/>
      </dsp:nvSpPr>
      <dsp:spPr>
        <a:xfrm rot="3583687">
          <a:off x="2945949" y="3795170"/>
          <a:ext cx="2834815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2834815" y="20195"/>
              </a:lnTo>
            </a:path>
          </a:pathLst>
        </a:custGeom>
        <a:noFill/>
        <a:ln w="38100" cap="flat" cmpd="sng" algn="ctr">
          <a:solidFill>
            <a:srgbClr val="C00000"/>
          </a:solidFill>
          <a:prstDash val="solid"/>
          <a:headEnd type="diamond" w="med" len="med"/>
          <a:tailEnd type="triangl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4292487" y="3744494"/>
        <a:ext cx="141740" cy="141740"/>
      </dsp:txXfrm>
    </dsp:sp>
    <dsp:sp modelId="{688F848E-CCC1-44ED-B8BC-081B0144E43C}">
      <dsp:nvSpPr>
        <dsp:cNvPr id="0" name=""/>
        <dsp:cNvSpPr/>
      </dsp:nvSpPr>
      <dsp:spPr>
        <a:xfrm>
          <a:off x="5077878" y="4400378"/>
          <a:ext cx="3851113" cy="1278242"/>
        </a:xfrm>
        <a:prstGeom prst="flowChartTerminator">
          <a:avLst/>
        </a:prstGeom>
        <a:gradFill rotWithShape="0">
          <a:gsLst>
            <a:gs pos="28000">
              <a:schemeClr val="accent1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 w="38100">
          <a:solidFill>
            <a:srgbClr val="C00000"/>
          </a:solidFill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rgbClr val="002060"/>
              </a:solidFill>
            </a:rPr>
            <a:t>Легкая восприимчивость к инфекционным заболеваниям</a:t>
          </a:r>
          <a:endParaRPr lang="ru-RU" sz="2100" b="1" kern="1200" dirty="0">
            <a:solidFill>
              <a:srgbClr val="002060"/>
            </a:solidFill>
          </a:endParaRPr>
        </a:p>
      </dsp:txBody>
      <dsp:txXfrm>
        <a:off x="5259380" y="4587558"/>
        <a:ext cx="3488109" cy="9038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/>
              <a:t>Оригинальные шаблоны для презентаций: </a:t>
            </a:r>
            <a:r>
              <a:rPr lang="ru-RU" sz="1200" dirty="0" smtClean="0">
                <a:hlinkClick r:id="rId3"/>
              </a:rPr>
              <a:t>https://presentation-creation.ru/powerpoint-templates.html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r>
              <a:rPr lang="ru-RU" sz="1200" smtClean="0"/>
              <a:t>Бесплатно и без регистрации.</a:t>
            </a: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642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6427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642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6517232" cy="1368152"/>
          </a:xfrm>
        </p:spPr>
        <p:txBody>
          <a:bodyPr/>
          <a:lstStyle>
            <a:lvl1pPr>
              <a:defRPr b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51520" y="45855"/>
            <a:ext cx="8712968" cy="10788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9" name="Текст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presentation-creation.ru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Рисунок 10">
            <a:hlinkClick r:id="rId15"/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50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3503" y="1484784"/>
            <a:ext cx="7416824" cy="13681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dirty="0" smtClean="0">
                <a:solidFill>
                  <a:srgbClr val="C00000"/>
                </a:solidFill>
                <a:effectLst/>
              </a:rPr>
              <a:t>Санитарно-эпидемиологические требования к </a:t>
            </a:r>
            <a:r>
              <a:rPr lang="ru-RU" sz="2800" dirty="0">
                <a:solidFill>
                  <a:srgbClr val="C00000"/>
                </a:solidFill>
                <a:effectLst/>
              </a:rPr>
              <a:t>организации питания </a:t>
            </a:r>
            <a:r>
              <a:rPr lang="ru-RU" sz="2800" dirty="0" smtClean="0">
                <a:solidFill>
                  <a:srgbClr val="C00000"/>
                </a:solidFill>
                <a:effectLst/>
              </a:rPr>
              <a:t>школьников</a:t>
            </a:r>
            <a:r>
              <a:rPr lang="ru-RU" sz="3600" dirty="0">
                <a:solidFill>
                  <a:srgbClr val="C00000"/>
                </a:solidFill>
                <a:effectLst/>
              </a:rPr>
              <a:t/>
            </a:r>
            <a:br>
              <a:rPr lang="ru-RU" sz="3600" dirty="0">
                <a:solidFill>
                  <a:srgbClr val="C00000"/>
                </a:solidFill>
                <a:effectLst/>
              </a:rPr>
            </a:br>
            <a:r>
              <a:rPr lang="ru-RU" sz="2800" dirty="0" smtClean="0">
                <a:solidFill>
                  <a:srgbClr val="FFFF00"/>
                </a:solidFill>
              </a:rPr>
              <a:t> 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5656" y="127896"/>
            <a:ext cx="7188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ГУ «Отдел образования </a:t>
            </a:r>
            <a:r>
              <a:rPr lang="ru-RU" b="1" dirty="0" err="1" smtClean="0">
                <a:solidFill>
                  <a:srgbClr val="002060"/>
                </a:solidFill>
              </a:rPr>
              <a:t>Абайского</a:t>
            </a:r>
            <a:r>
              <a:rPr lang="ru-RU" b="1" dirty="0" smtClean="0">
                <a:solidFill>
                  <a:srgbClr val="002060"/>
                </a:solidFill>
              </a:rPr>
              <a:t> района» управления образования Карагандинской области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5" name="Picture 2" descr="http://eventsinrussia.com/File/Image/56538?width=800&amp;height=5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323527" y="3284984"/>
            <a:ext cx="3566623" cy="2448272"/>
          </a:xfrm>
          <a:prstGeom prst="rect">
            <a:avLst/>
          </a:prstGeom>
          <a:noFill/>
        </p:spPr>
      </p:pic>
      <p:pic>
        <p:nvPicPr>
          <p:cNvPr id="6" name="Picture 4" descr="https://2021-year.com/wp-content/uploads/2020/01/shkolnye-programmy-dlja-nachalnyh-klassov-v-2020_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5364088" y="3284984"/>
            <a:ext cx="3463598" cy="244827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912715" y="6309320"/>
            <a:ext cx="13361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"/>
                <a:ea typeface="Arial Unicode MS"/>
              </a:rPr>
              <a:t>Абай </a:t>
            </a:r>
            <a:r>
              <a:rPr lang="ru-RU" sz="1400" b="1" dirty="0">
                <a:solidFill>
                  <a:srgbClr val="002060"/>
                </a:solidFill>
                <a:latin typeface="Arial"/>
                <a:ea typeface="Arial Unicode MS"/>
              </a:rPr>
              <a:t>– </a:t>
            </a:r>
            <a:r>
              <a:rPr lang="ru-RU" sz="1400" b="1" dirty="0" smtClean="0">
                <a:solidFill>
                  <a:srgbClr val="002060"/>
                </a:solidFill>
                <a:latin typeface="Arial"/>
                <a:ea typeface="Arial Unicode MS"/>
              </a:rPr>
              <a:t>2024г</a:t>
            </a:r>
            <a:r>
              <a:rPr lang="ru-RU" sz="1400" b="1" dirty="0">
                <a:solidFill>
                  <a:srgbClr val="002060"/>
                </a:solidFill>
                <a:latin typeface="Arial"/>
                <a:ea typeface="Arial Unicode M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504" y="20505"/>
            <a:ext cx="8826559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В </a:t>
            </a:r>
            <a:r>
              <a:rPr lang="ru-RU" b="1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меню </a:t>
            </a:r>
            <a:r>
              <a:rPr lang="ru-RU" b="1" dirty="0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не допускается повторение одних и тех же блюд или кулинарных изделий в один и тот же день и в последующие два–три календарных дней.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      Ежедневно в рацион питания включают мясо, молоко, сливочное и растительное масло, хлеб ржаной и (или) пшеничный, овощи и сахар. 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Рыбу, яйца, сыр, творог, мясо птицы включают один раз в два – семь календарных дней.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2989337"/>
            <a:ext cx="60486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>
              <a:lnSpc>
                <a:spcPct val="150000"/>
              </a:lnSpc>
            </a:pPr>
            <a:r>
              <a:rPr lang="ru-RU" b="1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Ежедневно в обеденном зале вывешивается утвержденное руководителем объекта меню, в котором указывают наименования блюд, выход каждого готового блюда. 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      Наименования блюд и кулинарных изделий, указанных в меню, должны соответствовать их наименованиям, указанным в использованных сборниках рецептур.</a:t>
            </a:r>
          </a:p>
        </p:txBody>
      </p:sp>
      <p:pic>
        <p:nvPicPr>
          <p:cNvPr id="7" name="Picture 4" descr="https://present5.com/presentation/972e2e42f8d81df0eb18b0c3e70f98cb/image-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19" t="32150" r="11889" b="6626"/>
          <a:stretch>
            <a:fillRect/>
          </a:stretch>
        </p:blipFill>
        <p:spPr bwMode="auto">
          <a:xfrm>
            <a:off x="6156176" y="3284984"/>
            <a:ext cx="2918219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0337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698" y="-1323528"/>
            <a:ext cx="8889494" cy="864096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ru-RU" sz="2200" b="1" i="1" dirty="0" smtClean="0">
                <a:solidFill>
                  <a:srgbClr val="C00000"/>
                </a:solidFill>
                <a:latin typeface="Book Antiqua" pitchFamily="18" charset="0"/>
              </a:rPr>
              <a:t/>
            </a:r>
            <a:br>
              <a:rPr lang="ru-RU" sz="2200" b="1" i="1" dirty="0" smtClean="0">
                <a:solidFill>
                  <a:srgbClr val="C00000"/>
                </a:solidFill>
                <a:latin typeface="Book Antiqua" pitchFamily="18" charset="0"/>
              </a:rPr>
            </a:br>
            <a:endParaRPr lang="ru-RU" sz="2200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002" y="948690"/>
            <a:ext cx="8889494" cy="558614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 algn="just">
              <a:buFont typeface="Wingdings" pitchFamily="2" charset="2"/>
              <a:buChar char="Ø"/>
              <a:defRPr/>
            </a:pP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простокваши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, творога, кефира;</a:t>
            </a:r>
          </a:p>
          <a:p>
            <a:pPr marL="285750" lvl="0" indent="-285750" algn="just">
              <a:buFont typeface="Wingdings" pitchFamily="2" charset="2"/>
              <a:buChar char="Ø"/>
              <a:defRPr/>
            </a:pP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фаршированных 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блинчиков</a:t>
            </a: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;</a:t>
            </a:r>
            <a:endParaRPr lang="ru-RU" sz="1700" b="1" kern="0" dirty="0">
              <a:solidFill>
                <a:srgbClr val="002060"/>
              </a:solidFill>
              <a:latin typeface="Book Antiqua" pitchFamily="18" charset="0"/>
              <a:cs typeface="Arial" pitchFamily="34" charset="0"/>
            </a:endParaRPr>
          </a:p>
          <a:p>
            <a:pPr marL="285750" lvl="0" indent="-285750" algn="just">
              <a:buFont typeface="Wingdings" pitchFamily="2" charset="2"/>
              <a:buChar char="Ø"/>
              <a:defRPr/>
            </a:pP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окрошки;</a:t>
            </a:r>
          </a:p>
          <a:p>
            <a:pPr marL="285750" lvl="0" indent="-285750" algn="just">
              <a:buFont typeface="Wingdings" pitchFamily="2" charset="2"/>
              <a:buChar char="Ø"/>
              <a:defRPr/>
            </a:pP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грибов</a:t>
            </a: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  <a:defRPr/>
            </a:pP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макарон 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по-флотски;</a:t>
            </a:r>
            <a:r>
              <a:rPr lang="en-US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 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зельцев, форшмаков, студней, паштетов;</a:t>
            </a:r>
          </a:p>
          <a:p>
            <a:pPr marL="285750" lvl="0" indent="-285750" algn="just">
              <a:buFont typeface="Wingdings" pitchFamily="2" charset="2"/>
              <a:buChar char="Ø"/>
              <a:defRPr/>
            </a:pP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кондитерских 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изделий с кремом;</a:t>
            </a:r>
          </a:p>
          <a:p>
            <a:pPr lvl="0" algn="just">
              <a:buFont typeface="Wingdings" pitchFamily="2" charset="2"/>
              <a:buChar char="Ø"/>
              <a:defRPr/>
            </a:pP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  </a:t>
            </a: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кондитерских 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изделий и сладостей (шоколад, конфеты, печенье) в потребительских упаковках;</a:t>
            </a:r>
          </a:p>
          <a:p>
            <a:pPr marL="285750" lvl="0" indent="-285750" algn="just">
              <a:buFont typeface="Wingdings" pitchFamily="2" charset="2"/>
              <a:buChar char="Ø"/>
              <a:defRPr/>
            </a:pP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морсов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, квасов;</a:t>
            </a:r>
          </a:p>
          <a:p>
            <a:pPr marL="285750" lvl="0" indent="-285750" algn="just">
              <a:buFont typeface="Wingdings" pitchFamily="2" charset="2"/>
              <a:buChar char="Ø"/>
              <a:defRPr/>
            </a:pP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жареных 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во фритюре изделий;</a:t>
            </a:r>
            <a:r>
              <a:rPr lang="en-US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 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яиц всмятку, яичницы – глазуньи;</a:t>
            </a:r>
          </a:p>
          <a:p>
            <a:pPr lvl="0" algn="just">
              <a:buFont typeface="Wingdings" pitchFamily="2" charset="2"/>
              <a:buChar char="Ø"/>
              <a:defRPr/>
            </a:pP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  </a:t>
            </a: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сложных 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(более четырех компонентов) салатов; салатов, заправленных </a:t>
            </a: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сметаной 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и майонезом;</a:t>
            </a:r>
          </a:p>
          <a:p>
            <a:pPr lvl="0" algn="just">
              <a:buFont typeface="Wingdings" pitchFamily="2" charset="2"/>
              <a:buChar char="Ø"/>
              <a:defRPr/>
            </a:pP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 </a:t>
            </a: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пищевой 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продукции непромышленного (домашнего) приготовления;</a:t>
            </a:r>
          </a:p>
          <a:p>
            <a:pPr lvl="0" algn="just">
              <a:buFont typeface="Wingdings" pitchFamily="2" charset="2"/>
              <a:buChar char="Ø"/>
              <a:defRPr/>
            </a:pP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  </a:t>
            </a: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первых 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и вторых блюд на основе сухих пищевых концентратов быстрого</a:t>
            </a:r>
          </a:p>
          <a:p>
            <a:pPr lvl="0">
              <a:defRPr/>
            </a:pP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приготовления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;</a:t>
            </a:r>
          </a:p>
          <a:p>
            <a:pPr lvl="0" algn="just">
              <a:buFont typeface="Wingdings" pitchFamily="2" charset="2"/>
              <a:buChar char="Ø"/>
              <a:defRPr/>
            </a:pP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  </a:t>
            </a: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газированных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, лечебных и лечебно-столовых минеральных вод, сладких безалкогольных напитков, безалкогольных энергетических (тонизирующих) напитков, соков концентрированных диффузионных (за исключением упакованных минеральных и питьевых вод);</a:t>
            </a:r>
          </a:p>
          <a:p>
            <a:pPr lvl="0" algn="just">
              <a:buFont typeface="Wingdings" pitchFamily="2" charset="2"/>
              <a:buChar char="Ø"/>
              <a:defRPr/>
            </a:pP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  </a:t>
            </a: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фаст-</a:t>
            </a:r>
            <a:r>
              <a:rPr lang="ru-RU" sz="1700" b="1" kern="0" dirty="0" err="1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фудов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: гамбургеров, хот–догов, чипсов, сухариков, </a:t>
            </a:r>
            <a:r>
              <a:rPr lang="ru-RU" sz="1700" b="1" kern="0" dirty="0" err="1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кириешек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;</a:t>
            </a:r>
          </a:p>
          <a:p>
            <a:pPr lvl="0" algn="just">
              <a:buFont typeface="Wingdings" pitchFamily="2" charset="2"/>
              <a:buChar char="Ø"/>
              <a:defRPr/>
            </a:pP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  </a:t>
            </a: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острых 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соусов, кетчупов, жгучих специй (перец, хрен, горчица);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7599" y="948690"/>
            <a:ext cx="1896401" cy="1484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0" y="0"/>
            <a:ext cx="9144000" cy="9486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200" b="1" dirty="0">
                <a:solidFill>
                  <a:schemeClr val="bg1"/>
                </a:solidFill>
                <a:latin typeface="Book Antiqua" pitchFamily="18" charset="0"/>
              </a:rPr>
              <a:t>В организациях общественного питания объектов образования  </a:t>
            </a:r>
            <a:r>
              <a:rPr lang="ru-RU" sz="2200" b="1" dirty="0">
                <a:solidFill>
                  <a:srgbClr val="FF0000"/>
                </a:solidFill>
                <a:latin typeface="Book Antiqua" pitchFamily="18" charset="0"/>
              </a:rPr>
              <a:t>не допускаются изготовление и реализация:</a:t>
            </a:r>
            <a:endParaRPr lang="en-US" sz="2200" dirty="0">
              <a:solidFill>
                <a:srgbClr val="FF0000"/>
              </a:solidFill>
              <a:latin typeface="Book Antiqu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08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248561" y="332656"/>
            <a:ext cx="7895439" cy="1297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b="1" dirty="0" err="1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непастеризованного</a:t>
            </a:r>
            <a:r>
              <a:rPr lang="ru-RU" b="1" dirty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молока, творога и сметаны без термической обработки</a:t>
            </a:r>
            <a:r>
              <a:rPr lang="ru-RU" b="1" dirty="0" smtClean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;</a:t>
            </a:r>
          </a:p>
          <a:p>
            <a:pPr marL="285750" lvl="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b="1" dirty="0" smtClean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яиц и мяса водоплавающих птиц;</a:t>
            </a:r>
            <a:r>
              <a:rPr lang="ru-RU" dirty="0" smtClean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</a:p>
        </p:txBody>
      </p:sp>
      <p:pic>
        <p:nvPicPr>
          <p:cNvPr id="10" name="Picture 2" descr="Человечек с лупой - фото и картинки abrakadabra.fu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1513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81394" y="1484784"/>
            <a:ext cx="9062606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b="1" dirty="0" smtClean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молока и молочных продуктов из хозяйств, неблагополучных по заболеваемости   сельскохозяйственных животных;</a:t>
            </a:r>
            <a:r>
              <a:rPr lang="ru-RU" b="1" dirty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  <a:endParaRPr lang="ru-RU" b="1" dirty="0" smtClean="0" bmk="">
              <a:solidFill>
                <a:srgbClr val="002060"/>
              </a:solidFill>
              <a:latin typeface="Book Antiqua" pitchFamily="18" charset="0"/>
              <a:ea typeface="Times New Roman" pitchFamily="18" charset="0"/>
              <a:cs typeface="Arial" pitchFamily="34" charset="0"/>
            </a:endParaRPr>
          </a:p>
          <a:p>
            <a:pPr marL="285750" lvl="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b="1" dirty="0" smtClean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субпродуктов продуктивных животных и птицы, за исключением языка, сердца;</a:t>
            </a:r>
            <a:r>
              <a:rPr lang="ru-RU" b="1" dirty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  <a:endParaRPr lang="ru-RU" b="1" dirty="0" smtClean="0" bmk="">
              <a:solidFill>
                <a:srgbClr val="002060"/>
              </a:solidFill>
              <a:latin typeface="Book Antiqua" pitchFamily="18" charset="0"/>
              <a:ea typeface="Times New Roman" pitchFamily="18" charset="0"/>
              <a:cs typeface="Arial" pitchFamily="34" charset="0"/>
            </a:endParaRPr>
          </a:p>
          <a:p>
            <a:pPr marL="28575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b="1" dirty="0" smtClean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мяса </a:t>
            </a:r>
            <a:r>
              <a:rPr lang="ru-RU" b="1" dirty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продуктивных животных и мяса птицы механической </a:t>
            </a:r>
            <a:r>
              <a:rPr lang="ru-RU" b="1" dirty="0" smtClean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обвалки;</a:t>
            </a:r>
          </a:p>
          <a:p>
            <a:pPr marL="285750" lvl="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b="1" dirty="0" smtClean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коллагенсодержащего </a:t>
            </a:r>
            <a:r>
              <a:rPr lang="ru-RU" b="1" dirty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сырья из мяса птицы</a:t>
            </a:r>
            <a:r>
              <a:rPr lang="ru-RU" b="1" dirty="0" smtClean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;</a:t>
            </a:r>
            <a:r>
              <a:rPr lang="ru-RU" b="1" dirty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  <a:endParaRPr lang="ru-RU" b="1" dirty="0" smtClean="0" bmk="">
              <a:solidFill>
                <a:srgbClr val="002060"/>
              </a:solidFill>
              <a:latin typeface="Book Antiqua" pitchFamily="18" charset="0"/>
              <a:ea typeface="Times New Roman" pitchFamily="18" charset="0"/>
              <a:cs typeface="Arial" pitchFamily="34" charset="0"/>
            </a:endParaRPr>
          </a:p>
          <a:p>
            <a:pPr marL="28575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b="1" dirty="0" smtClean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продуктов </a:t>
            </a:r>
            <a:r>
              <a:rPr lang="ru-RU" b="1" dirty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убоя продуктивных животных и птицы, подвергнутых повторному замораживанию</a:t>
            </a:r>
            <a:r>
              <a:rPr lang="ru-RU" b="1" dirty="0" smtClean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;</a:t>
            </a:r>
            <a:r>
              <a:rPr lang="ru-RU" b="1" dirty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  <a:endParaRPr lang="ru-RU" b="1" dirty="0" smtClean="0" bmk="">
              <a:solidFill>
                <a:srgbClr val="002060"/>
              </a:solidFill>
              <a:latin typeface="Book Antiqua" pitchFamily="18" charset="0"/>
              <a:ea typeface="Times New Roman" pitchFamily="18" charset="0"/>
              <a:cs typeface="Arial" pitchFamily="34" charset="0"/>
            </a:endParaRPr>
          </a:p>
          <a:p>
            <a:pPr marL="285750" lvl="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b="1" dirty="0" smtClean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генетически </a:t>
            </a:r>
            <a:r>
              <a:rPr lang="ru-RU" b="1" dirty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модифицированного сырья и (или) сырья, содержащего генетически модифицированные источники</a:t>
            </a:r>
            <a:r>
              <a:rPr lang="ru-RU" b="1" dirty="0" smtClean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;</a:t>
            </a:r>
            <a:r>
              <a:rPr lang="ru-RU" b="1" dirty="0" bmk="z264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  <a:endParaRPr lang="ru-RU" b="1" dirty="0" smtClean="0" bmk="z264">
              <a:solidFill>
                <a:srgbClr val="002060"/>
              </a:solidFill>
              <a:latin typeface="Book Antiqua" pitchFamily="18" charset="0"/>
              <a:ea typeface="Times New Roman" pitchFamily="18" charset="0"/>
              <a:cs typeface="Arial" pitchFamily="34" charset="0"/>
            </a:endParaRPr>
          </a:p>
          <a:p>
            <a:pPr marL="285750" lvl="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b="1" dirty="0" err="1" smtClean="0" bmk="z264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нейодированной</a:t>
            </a:r>
            <a:r>
              <a:rPr lang="ru-RU" b="1" dirty="0" smtClean="0" bmk="z264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bmk="z264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соли и необогащенной (</a:t>
            </a:r>
            <a:r>
              <a:rPr lang="ru-RU" b="1" dirty="0" err="1" bmk="z264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нефортифицированной</a:t>
            </a:r>
            <a:r>
              <a:rPr lang="ru-RU" b="1" dirty="0" bmk="z264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) железосодержащими витаминами, минералами пшеничной муки высшего и первого сортов.</a:t>
            </a:r>
            <a:endParaRPr lang="ru-RU" b="1" dirty="0">
              <a:solidFill>
                <a:srgbClr val="002060"/>
              </a:solidFill>
              <a:latin typeface="Book Antiqua" pitchFamily="18" charset="0"/>
              <a:cs typeface="Arial" pitchFamily="34" charset="0"/>
            </a:endParaRPr>
          </a:p>
          <a:p>
            <a:pPr marL="28575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b="1" dirty="0" bmk="">
              <a:latin typeface="Arial" pitchFamily="34" charset="0"/>
              <a:cs typeface="Arial" pitchFamily="34" charset="0"/>
            </a:endParaRPr>
          </a:p>
          <a:p>
            <a:pPr marL="285750" lvl="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b="1" dirty="0" bmk="">
              <a:latin typeface="Arial" pitchFamily="34" charset="0"/>
              <a:cs typeface="Arial" pitchFamily="34" charset="0"/>
            </a:endParaRPr>
          </a:p>
          <a:p>
            <a:pPr marL="28575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b="1" dirty="0" bmk="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285750" lvl="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b="1" dirty="0" bmk="">
              <a:latin typeface="Arial" pitchFamily="34" charset="0"/>
              <a:cs typeface="Arial" pitchFamily="34" charset="0"/>
            </a:endParaRPr>
          </a:p>
          <a:p>
            <a:pPr marL="28575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b="1" dirty="0" bmk="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91680" y="0"/>
            <a:ext cx="7499692" cy="48687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200" b="1" dirty="0">
                <a:solidFill>
                  <a:srgbClr val="FF0000"/>
                </a:solidFill>
                <a:latin typeface="Book Antiqua" pitchFamily="18" charset="0"/>
              </a:rPr>
              <a:t>Не допускается  и</a:t>
            </a:r>
            <a:r>
              <a:rPr lang="ru-RU" sz="2200" b="1" dirty="0">
                <a:solidFill>
                  <a:srgbClr val="FF000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спользование:</a:t>
            </a:r>
            <a:endParaRPr lang="ru-RU" sz="2200" b="1" dirty="0">
              <a:solidFill>
                <a:srgbClr val="FF0000"/>
              </a:solidFill>
              <a:latin typeface="Book Antiqu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412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1450" y="116632"/>
            <a:ext cx="6190098" cy="5123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2438" algn="just">
              <a:lnSpc>
                <a:spcPct val="150000"/>
              </a:lnSpc>
            </a:pPr>
            <a:r>
              <a:rPr lang="ru-RU" sz="2000" b="1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На объектах питания, обслуживающих и изготавливающих для организованных коллективов, </a:t>
            </a:r>
            <a:r>
              <a:rPr lang="ru-RU" sz="2000" b="1" dirty="0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ежедневно перед раздачей проводится органолептическая оценка качества блюд и кулинарных изделий </a:t>
            </a:r>
            <a:r>
              <a:rPr lang="ru-RU" sz="2000" b="1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с внесением записей в журнал по установленной форме: блюд и кулинарных, мучных кондитерских и хлебобулочных изделий – по внешнему виду, консистенции, цвету, запаху и вкусу; полуфабрикатов – по внешнему виду, консистенции, цвету и запаху.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1450" y="5157192"/>
            <a:ext cx="853448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2438" algn="just">
              <a:lnSpc>
                <a:spcPct val="150000"/>
              </a:lnSpc>
            </a:pPr>
            <a:r>
              <a:rPr lang="ru-RU" sz="2000" b="1" dirty="0" smtClean="0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Журнал органолептической оценки качества блюд и кулинарных изделий (</a:t>
            </a:r>
            <a:r>
              <a:rPr lang="ru-RU" sz="2000" b="1" dirty="0" err="1" smtClean="0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бракеражный</a:t>
            </a:r>
            <a:r>
              <a:rPr lang="ru-RU" sz="2000" b="1" dirty="0" smtClean="0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 журнал) </a:t>
            </a:r>
            <a:r>
              <a:rPr lang="ru-RU" sz="2000" b="1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должен быть пронумерован, прошнурован и заверен 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подписью. </a:t>
            </a:r>
            <a:endParaRPr lang="ru-RU" sz="2000" b="1" dirty="0">
              <a:solidFill>
                <a:srgbClr val="002060"/>
              </a:solidFill>
              <a:latin typeface="Book Antiqua" pitchFamily="18" charset="0"/>
              <a:cs typeface="Arial" pitchFamily="34" charset="0"/>
            </a:endParaRPr>
          </a:p>
        </p:txBody>
      </p:sp>
      <p:pic>
        <p:nvPicPr>
          <p:cNvPr id="6" name="Picture 4" descr="http://foodstandart.ru/images/shop/product/brakerazh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1548" y="836712"/>
            <a:ext cx="2600477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4746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116632"/>
            <a:ext cx="77768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Corbe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ru-RU" sz="2200" dirty="0">
              <a:solidFill>
                <a:srgbClr val="C00000"/>
              </a:solidFill>
              <a:latin typeface="Book Antiqua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783772"/>
              </p:ext>
            </p:extLst>
          </p:nvPr>
        </p:nvGraphicFramePr>
        <p:xfrm>
          <a:off x="35497" y="1268760"/>
          <a:ext cx="9103523" cy="5529807"/>
        </p:xfrm>
        <a:graphic>
          <a:graphicData uri="http://schemas.openxmlformats.org/drawingml/2006/table">
            <a:tbl>
              <a:tblPr firstRow="1" firstCol="1" bandRow="1"/>
              <a:tblGrid>
                <a:gridCol w="1361768"/>
                <a:gridCol w="1300872"/>
                <a:gridCol w="1580286"/>
                <a:gridCol w="1061479"/>
                <a:gridCol w="1288939"/>
                <a:gridCol w="1440579"/>
                <a:gridCol w="1069600"/>
              </a:tblGrid>
              <a:tr h="31683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Дата, время,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изготовле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ния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блюд и кулинарных изделий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Наименование блюд и кулинарных изделий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Органолепти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ческая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оценка, включая оценку степени готовности блюд и кулинарных изделий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 err="1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Разреше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ние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к </a:t>
                      </a:r>
                      <a:r>
                        <a:rPr lang="en-US" sz="1600" dirty="0" err="1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реализа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ции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(</a:t>
                      </a:r>
                      <a:r>
                        <a:rPr lang="en-US" sz="1600" dirty="0" err="1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время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Ответственный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исполните ль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(Ф.И.О. (при его наличии), должность)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Ф.И.О. (при его наличии), лица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проводивше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го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бракераж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 err="1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Примеча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ние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405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1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2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3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4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5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6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7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8358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2 столбцом можно добавить время снятия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 бракеража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/>
                      </a:r>
                      <a:b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</a:b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/>
                      </a:r>
                      <a:b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</a:b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/>
                      </a:r>
                      <a:br>
                        <a:rPr lang="en-US" sz="160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</a:br>
                      <a:endParaRPr lang="ru-RU" sz="160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/>
                      </a:r>
                      <a:b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</a:b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/>
                      </a:r>
                      <a:b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</a:b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Например горький вкус к реализации запрещено 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/>
                      </a:r>
                      <a:b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</a:b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-4979" y="0"/>
            <a:ext cx="9144000" cy="9486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Журнал органолептической оценки качества блюд и кулинарных изделий</a:t>
            </a:r>
            <a:endParaRPr lang="ru-RU" sz="2200" dirty="0">
              <a:solidFill>
                <a:schemeClr val="bg1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394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29245" y="455126"/>
            <a:ext cx="78137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      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На объектах питания</a:t>
            </a:r>
            <a:r>
              <a:rPr lang="ru-RU" sz="200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, обслуживающих и изготавливающих для организованных коллективов, 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обеспечивается </a:t>
            </a:r>
            <a:r>
              <a:rPr lang="ru-RU" sz="200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контроль за качеством и безопасностью приготовленной пищевой продукции</a:t>
            </a:r>
            <a:r>
              <a:rPr lang="ru-RU" sz="2000" dirty="0">
                <a:latin typeface="Book Antiqua" pitchFamily="18" charset="0"/>
                <a:cs typeface="Arial" pitchFamily="34" charset="0"/>
              </a:rPr>
              <a:t>, </a:t>
            </a:r>
            <a:r>
              <a:rPr lang="ru-RU" sz="2000" b="1" dirty="0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отбирается суточная проба от каждой партии приготовленной пищевой </a:t>
            </a:r>
            <a:r>
              <a:rPr lang="ru-RU" sz="2000" b="1" dirty="0" smtClean="0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продукции в соответствии с фактическим меню.</a:t>
            </a:r>
            <a:endParaRPr lang="ru-RU" sz="2000" b="1" dirty="0">
              <a:solidFill>
                <a:srgbClr val="C00000"/>
              </a:solidFill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5" name="AutoShape 2" descr="⬇ Скачать картинки Люди восклицательный знак, стоковые фото Люди  восклицательный знак в хорошем качестве |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55575" y="3078986"/>
            <a:ext cx="659943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rgbClr val="281006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При </a:t>
            </a:r>
            <a:r>
              <a:rPr lang="ru-RU" sz="200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организации питания 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с </a:t>
            </a:r>
            <a:r>
              <a:rPr lang="ru-RU" sz="200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привлечением сторонней организации (объекта питания) на приготовление готовой пищевой продукции</a:t>
            </a:r>
            <a:r>
              <a:rPr lang="ru-RU" sz="2000" dirty="0">
                <a:latin typeface="Book Antiqua" pitchFamily="18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отбор и хранение суточной пробы проводится ответственным лицом (персоналом) этой сторонней организации под руководством ответственного лица субъекта (объекта) организованного коллектива.</a:t>
            </a:r>
          </a:p>
        </p:txBody>
      </p:sp>
      <p:pic>
        <p:nvPicPr>
          <p:cNvPr id="9" name="Picture 2" descr="http://i.mycdn.me/i?r=AzEPZsRbOZEKgBhR0XGMT1RkrnIgOmJYnNDlBobWP_Pc5KaKTM5SRkZCeTgDn6uOyi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225" y="3573016"/>
            <a:ext cx="2365775" cy="243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-28510" y="-1"/>
            <a:ext cx="9172509" cy="47667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200" b="1" dirty="0" smtClean="0">
                <a:solidFill>
                  <a:schemeClr val="bg1"/>
                </a:solidFill>
                <a:latin typeface="Book Antiqua" pitchFamily="18" charset="0"/>
              </a:rPr>
              <a:t>Суточные пробы</a:t>
            </a:r>
            <a:endParaRPr lang="en-US" sz="2200" dirty="0">
              <a:solidFill>
                <a:srgbClr val="FF0000"/>
              </a:solidFill>
              <a:latin typeface="Book Antiqua" pitchFamily="18" charset="0"/>
              <a:cs typeface="Arial" pitchFamily="34" charset="0"/>
            </a:endParaRPr>
          </a:p>
        </p:txBody>
      </p:sp>
      <p:pic>
        <p:nvPicPr>
          <p:cNvPr id="10" name="Picture 2" descr="Человечек с лупой - фото и картинки abrakadabra.fu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58" y="980728"/>
            <a:ext cx="11876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94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sad1.novoch-deti.ru/wp-content/uploads/2014/12/1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7201" y="188640"/>
            <a:ext cx="2306799" cy="2174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1520" y="3933056"/>
            <a:ext cx="864096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Отобранные 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суточные пробы сохраняются </a:t>
            </a:r>
            <a:r>
              <a:rPr lang="ru-RU" b="1" dirty="0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не менее 48 часов 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в 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специальном холодильном оборудовании или в специально отведенном месте холодильного оборудования для хранения готовой пищевой продукции </a:t>
            </a:r>
            <a:r>
              <a:rPr lang="ru-RU" b="1" dirty="0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при температуре +2 °</a:t>
            </a:r>
            <a:r>
              <a:rPr lang="en-US" b="1" dirty="0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C</a:t>
            </a:r>
            <a:r>
              <a:rPr lang="ru-RU" b="1" dirty="0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 – +6 °</a:t>
            </a:r>
            <a:r>
              <a:rPr lang="en-US" b="1" dirty="0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C</a:t>
            </a:r>
            <a:r>
              <a:rPr lang="ru-RU" b="1" dirty="0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. </a:t>
            </a:r>
            <a:endParaRPr lang="ru-RU" b="1" dirty="0" smtClean="0">
              <a:solidFill>
                <a:srgbClr val="C00000"/>
              </a:solidFill>
              <a:latin typeface="Book Antiqua" pitchFamily="18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По 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истечении 48 часов суточная проба выбрасывается в пищевые отходы.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332656"/>
            <a:ext cx="6480720" cy="211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Суточная проба от приготовленного блюда отбирается стерильными (или прокипяченными) ложками в промаркированную стерильную (или прокипяченную) стеклянную посуду с плотно закрывающимися стеклянными или металлическими крышками.</a:t>
            </a:r>
            <a:endParaRPr lang="ru-RU" dirty="0">
              <a:solidFill>
                <a:srgbClr val="002060"/>
              </a:solidFill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2492896"/>
            <a:ext cx="864096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Порционные блюда отбираются в полном объеме, при этом салаты, первые и третьи блюда, гарниры - не менее 200 г. </a:t>
            </a:r>
            <a:r>
              <a:rPr lang="en-US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(</a:t>
            </a:r>
            <a:r>
              <a:rPr lang="en-US" dirty="0" err="1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гарниры</a:t>
            </a:r>
            <a:r>
              <a:rPr lang="en-US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отбирают</a:t>
            </a:r>
            <a:r>
              <a:rPr lang="en-US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в </a:t>
            </a:r>
            <a:r>
              <a:rPr lang="en-US" dirty="0" err="1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отдельную</a:t>
            </a:r>
            <a:r>
              <a:rPr lang="en-US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посуду</a:t>
            </a:r>
            <a:r>
              <a:rPr lang="en-US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)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.</a:t>
            </a:r>
            <a:endParaRPr lang="ru-RU" dirty="0">
              <a:solidFill>
                <a:srgbClr val="002060"/>
              </a:solidFill>
              <a:latin typeface="Book Antiqu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49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2628" y="1123988"/>
            <a:ext cx="8784976" cy="6092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2438" algn="just">
              <a:lnSpc>
                <a:spcPct val="150000"/>
              </a:lnSpc>
              <a:defRPr/>
            </a:pPr>
            <a:r>
              <a:rPr lang="ru-RU" sz="2200" dirty="0">
                <a:solidFill>
                  <a:srgbClr val="002060"/>
                </a:solidFill>
                <a:latin typeface="Book Antiqua" panose="02040602050305030304" pitchFamily="18" charset="0"/>
              </a:rPr>
              <a:t>Соблюдение поточности технологических процессов, исключающих встречные потоки сырья, сырых полуфабрикатов и готовой продукции, использованной  чистой и грязной посуды, а также встречного движения посетителей и </a:t>
            </a:r>
            <a:r>
              <a:rPr lang="ru-RU" sz="2200" dirty="0" smtClean="0">
                <a:solidFill>
                  <a:srgbClr val="002060"/>
                </a:solidFill>
                <a:latin typeface="Book Antiqua" pitchFamily="18" charset="0"/>
              </a:rPr>
              <a:t>персонала.</a:t>
            </a:r>
            <a:endParaRPr lang="ru-RU" sz="2200" dirty="0">
              <a:solidFill>
                <a:srgbClr val="002060"/>
              </a:solidFill>
              <a:latin typeface="Book Antiqua" pitchFamily="18" charset="0"/>
            </a:endParaRPr>
          </a:p>
          <a:p>
            <a:pPr indent="452438" algn="just">
              <a:lnSpc>
                <a:spcPct val="150000"/>
              </a:lnSpc>
              <a:defRPr/>
            </a:pPr>
            <a:r>
              <a:rPr lang="ru-RU" sz="2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Технологическое</a:t>
            </a:r>
            <a:r>
              <a:rPr lang="ru-RU" sz="2200" dirty="0">
                <a:solidFill>
                  <a:srgbClr val="002060"/>
                </a:solidFill>
                <a:latin typeface="Book Antiqua" panose="02040602050305030304" pitchFamily="18" charset="0"/>
              </a:rPr>
              <a:t>, холодильное, торговое оборудование, инвентарь, посуда, упаковка (тара), моечные ванны, поддоны, подтоварники, стеллажи, контактирующие с пищевой продукцией, используются из материалов, предназначенных для контакта с пищевой продукцией, разрешенных к применению, рабочие поверхности которых обеспечивают их очистку, мойку и дезинфекцию. </a:t>
            </a:r>
            <a:endParaRPr lang="ru-RU" sz="2200" b="1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indent="452438" algn="just">
              <a:lnSpc>
                <a:spcPct val="150000"/>
              </a:lnSpc>
              <a:defRPr/>
            </a:pPr>
            <a:endParaRPr lang="ru-RU" sz="2000" dirty="0">
              <a:solidFill>
                <a:srgbClr val="002060"/>
              </a:solidFill>
              <a:latin typeface="Corbe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9829" y="0"/>
            <a:ext cx="9144000" cy="11140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2438" algn="ctr">
              <a:defRPr/>
            </a:pPr>
            <a:r>
              <a:rPr lang="ru-RU" sz="2200" b="1" dirty="0">
                <a:solidFill>
                  <a:schemeClr val="bg1"/>
                </a:solidFill>
                <a:latin typeface="Book Antiqua" pitchFamily="18" charset="0"/>
              </a:rPr>
              <a:t>Соблюдение санитарно-эпидемиологических требований позволит предотвратить возникновение пищевых отравлений и инфекционных заболеваний, связанных с объектами надзора:</a:t>
            </a:r>
            <a:endParaRPr lang="ru-RU" sz="2200" dirty="0">
              <a:solidFill>
                <a:schemeClr val="bg1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52003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4223" y="908720"/>
            <a:ext cx="8964488" cy="6117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0638" algn="just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ru-RU" sz="2000" dirty="0" smtClean="0">
                <a:latin typeface="Book Antiqua" panose="02040602050305030304" pitchFamily="18" charset="0"/>
              </a:rPr>
              <a:t>    </a:t>
            </a:r>
            <a:r>
              <a:rPr lang="ru-RU" sz="22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производственные </a:t>
            </a:r>
            <a:r>
              <a:rPr lang="ru-RU" sz="2200" b="1" dirty="0">
                <a:solidFill>
                  <a:srgbClr val="C00000"/>
                </a:solidFill>
                <a:latin typeface="Book Antiqua" panose="02040602050305030304" pitchFamily="18" charset="0"/>
              </a:rPr>
              <a:t>столы с маркировкой: </a:t>
            </a:r>
            <a:r>
              <a:rPr lang="ru-RU" sz="2200" dirty="0">
                <a:solidFill>
                  <a:srgbClr val="002060"/>
                </a:solidFill>
                <a:latin typeface="Book Antiqua" panose="02040602050305030304" pitchFamily="18" charset="0"/>
              </a:rPr>
              <a:t>мясо сырое «МС», мясо вареное «МВ», рыба сырая «РС», рыба вареная «РВ», овощи сырые «ОС», овощи вареные «ОВ», «хлеб», готовая продукция «ГП», для </a:t>
            </a:r>
            <a:r>
              <a:rPr lang="ru-RU" sz="2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теста;</a:t>
            </a:r>
          </a:p>
          <a:p>
            <a:pPr marL="285750" indent="-20638" algn="just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ru-RU" sz="2200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sz="2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   </a:t>
            </a:r>
            <a:r>
              <a:rPr lang="ru-RU" sz="22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разделочный </a:t>
            </a:r>
            <a:r>
              <a:rPr lang="ru-RU" sz="2200" b="1" dirty="0">
                <a:solidFill>
                  <a:srgbClr val="C00000"/>
                </a:solidFill>
                <a:latin typeface="Book Antiqua" panose="02040602050305030304" pitchFamily="18" charset="0"/>
              </a:rPr>
              <a:t>инвентарь </a:t>
            </a:r>
            <a:r>
              <a:rPr lang="ru-RU" sz="2200" dirty="0">
                <a:solidFill>
                  <a:srgbClr val="002060"/>
                </a:solidFill>
                <a:latin typeface="Book Antiqua" panose="02040602050305030304" pitchFamily="18" charset="0"/>
              </a:rPr>
              <a:t>(разделочные доски и ножи): мясо сырое «МС», мясо вареное «МВ», рыба сырая «РС», рыба вареная «РВ», овощи сырые «ОС» овощи вареные «ОВ», «хлеб», «сельдь», «гастрономия</a:t>
            </a:r>
            <a:r>
              <a:rPr lang="ru-RU" sz="2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»;</a:t>
            </a:r>
          </a:p>
          <a:p>
            <a:pPr marL="285750" indent="-20638" algn="just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ru-RU" sz="2200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sz="2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   </a:t>
            </a:r>
            <a:r>
              <a:rPr lang="ru-RU" sz="22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кухонная </a:t>
            </a:r>
            <a:r>
              <a:rPr lang="ru-RU" sz="2200" b="1" dirty="0">
                <a:solidFill>
                  <a:srgbClr val="C00000"/>
                </a:solidFill>
                <a:latin typeface="Book Antiqua" panose="02040602050305030304" pitchFamily="18" charset="0"/>
              </a:rPr>
              <a:t>посуда с маркировкой: </a:t>
            </a:r>
            <a:r>
              <a:rPr lang="ru-RU" sz="2200" dirty="0">
                <a:solidFill>
                  <a:srgbClr val="002060"/>
                </a:solidFill>
                <a:latin typeface="Book Antiqua" panose="02040602050305030304" pitchFamily="18" charset="0"/>
              </a:rPr>
              <a:t>«I блюдо», «II блюдо», «III блюдо», «молоко», «для обработки яиц», «для разбивания яиц», «для готовой продукции», «для сырой продукции». </a:t>
            </a:r>
            <a:endParaRPr lang="ru-RU" sz="22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900" b="1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            </a:t>
            </a:r>
            <a:endParaRPr lang="ru-RU" sz="2000" dirty="0">
              <a:latin typeface="Book Antiqua" panose="0204060205030503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7317" y="0"/>
            <a:ext cx="9161993" cy="9087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Маркировка </a:t>
            </a:r>
            <a:r>
              <a:rPr lang="ru-RU" sz="2200" b="1" dirty="0">
                <a:solidFill>
                  <a:schemeClr val="bg1"/>
                </a:solidFill>
                <a:latin typeface="Book Antiqua" panose="02040602050305030304" pitchFamily="18" charset="0"/>
              </a:rPr>
              <a:t>оборудования, разделочного инвентаря, кухонной посуды</a:t>
            </a:r>
            <a:r>
              <a:rPr lang="ru-RU" sz="22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:</a:t>
            </a:r>
            <a:endParaRPr lang="ru-RU" sz="2200" dirty="0">
              <a:solidFill>
                <a:srgbClr val="C0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5517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72252"/>
            <a:ext cx="8787779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2438" algn="just">
              <a:lnSpc>
                <a:spcPct val="150000"/>
              </a:lnSpc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Столовые 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должны обеспечиваться столовой посудой и приборами из расчета </a:t>
            </a:r>
            <a:r>
              <a:rPr lang="ru-RU" sz="2000" b="1" dirty="0">
                <a:solidFill>
                  <a:srgbClr val="C00000"/>
                </a:solidFill>
                <a:latin typeface="Book Antiqua" panose="02040602050305030304" pitchFamily="18" charset="0"/>
              </a:rPr>
              <a:t>не менее трех комплектов на одно посадочное </a:t>
            </a:r>
            <a:r>
              <a:rPr lang="ru-RU" sz="20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место! </a:t>
            </a:r>
            <a:endParaRPr lang="ru-RU" sz="2000" b="1" dirty="0" smtClean="0">
              <a:solidFill>
                <a:srgbClr val="C00000"/>
              </a:solidFill>
              <a:latin typeface="Book Antiqua" panose="02040602050305030304" pitchFamily="18" charset="0"/>
            </a:endParaRPr>
          </a:p>
          <a:p>
            <a:pPr indent="452438" algn="just">
              <a:lnSpc>
                <a:spcPct val="150000"/>
              </a:lnSpc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При 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организации питания используют фарфоровую, фаянсовую и стеклянную посуду (тарелки, блюдца, чашки, бокалы), </a:t>
            </a:r>
            <a:r>
              <a:rPr lang="ru-RU" sz="2000" b="1" dirty="0">
                <a:solidFill>
                  <a:srgbClr val="C00000"/>
                </a:solidFill>
                <a:latin typeface="Book Antiqua" panose="02040602050305030304" pitchFamily="18" charset="0"/>
              </a:rPr>
              <a:t>отвечающую требованиям безопасности для материалов, контактирующих с пищевыми продуктами. </a:t>
            </a:r>
            <a:endParaRPr lang="ru-RU" sz="2000" b="1" dirty="0" smtClean="0">
              <a:solidFill>
                <a:srgbClr val="C00000"/>
              </a:solidFill>
              <a:latin typeface="Book Antiqua" panose="02040602050305030304" pitchFamily="18" charset="0"/>
            </a:endParaRPr>
          </a:p>
          <a:p>
            <a:pPr indent="452438" algn="just">
              <a:lnSpc>
                <a:spcPct val="150000"/>
              </a:lnSpc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Столовые 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приборы (ложки, вилки, ножи), посуда для приготовления и хранения готовых блюд должна быть </a:t>
            </a:r>
            <a:r>
              <a:rPr lang="ru-RU" sz="2000" b="1" dirty="0">
                <a:solidFill>
                  <a:srgbClr val="C00000"/>
                </a:solidFill>
                <a:latin typeface="Book Antiqua" panose="02040602050305030304" pitchFamily="18" charset="0"/>
              </a:rPr>
              <a:t>из нержавеющей стали или аналогичных по гигиеническим свойствам материалам. </a:t>
            </a:r>
            <a:endParaRPr lang="ru-RU" sz="2000" b="1" dirty="0" smtClean="0">
              <a:solidFill>
                <a:srgbClr val="C00000"/>
              </a:solidFill>
              <a:latin typeface="Book Antiqua" panose="02040602050305030304" pitchFamily="18" charset="0"/>
            </a:endParaRPr>
          </a:p>
          <a:p>
            <a:pPr indent="452438" algn="just">
              <a:lnSpc>
                <a:spcPct val="150000"/>
              </a:lnSpc>
              <a:defRPr/>
            </a:pP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Столовые приборы выставляются в специальных кассетах ручками вверх, </a:t>
            </a:r>
            <a:r>
              <a:rPr lang="ru-RU" sz="2000" b="1" dirty="0">
                <a:solidFill>
                  <a:srgbClr val="C00000"/>
                </a:solidFill>
                <a:latin typeface="Book Antiqua" panose="02040602050305030304" pitchFamily="18" charset="0"/>
              </a:rPr>
              <a:t>исключается их хранение на подносах </a:t>
            </a:r>
            <a:r>
              <a:rPr lang="ru-RU" sz="20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россыпью.</a:t>
            </a:r>
            <a:endParaRPr lang="ru-RU" sz="2000" b="1" dirty="0">
              <a:solidFill>
                <a:srgbClr val="C00000"/>
              </a:solidFill>
              <a:latin typeface="Book Antiqua" panose="02040602050305030304" pitchFamily="18" charset="0"/>
            </a:endParaRPr>
          </a:p>
          <a:p>
            <a:pPr indent="452438" algn="just">
              <a:lnSpc>
                <a:spcPct val="150000"/>
              </a:lnSpc>
              <a:defRPr/>
            </a:pPr>
            <a:endParaRPr lang="ru-RU" sz="2000" dirty="0">
              <a:solidFill>
                <a:srgbClr val="C00000"/>
              </a:solidFill>
              <a:latin typeface="Corbel" pitchFamily="34" charset="0"/>
            </a:endParaRP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48073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5145"/>
            <a:ext cx="8712968" cy="428271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C00000"/>
                </a:solidFill>
                <a:effectLst/>
                <a:latin typeface="Book Antiqua" pitchFamily="18" charset="0"/>
              </a:rPr>
              <a:t>Нормативно-правовые </a:t>
            </a:r>
            <a:r>
              <a:rPr lang="ru-RU" sz="2400" b="1" dirty="0">
                <a:solidFill>
                  <a:srgbClr val="C00000"/>
                </a:solidFill>
                <a:effectLst/>
                <a:latin typeface="Book Antiqua" pitchFamily="18" charset="0"/>
              </a:rPr>
              <a:t>акты</a:t>
            </a:r>
            <a:br>
              <a:rPr lang="ru-RU" sz="2400" b="1" dirty="0">
                <a:solidFill>
                  <a:srgbClr val="C00000"/>
                </a:solidFill>
                <a:effectLst/>
                <a:latin typeface="Book Antiqua" pitchFamily="18" charset="0"/>
              </a:rPr>
            </a:br>
            <a:endParaRPr lang="ru-RU" sz="2400" dirty="0">
              <a:solidFill>
                <a:srgbClr val="C00000"/>
              </a:solidFill>
              <a:effectLst/>
              <a:latin typeface="Book Antiqu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16632"/>
            <a:ext cx="8928992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Кодекс  </a:t>
            </a:r>
            <a:r>
              <a:rPr lang="ru-RU" b="1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Республики Казахстан «О здоровье </a:t>
            </a: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народа </a:t>
            </a:r>
            <a:r>
              <a:rPr lang="ru-RU" b="1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и системе </a:t>
            </a: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здравоохранения»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Санитарные правила «Санитарно-эпидемиологические </a:t>
            </a:r>
            <a:r>
              <a:rPr lang="ru-RU" b="1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требования к объектам </a:t>
            </a: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образования»   </a:t>
            </a:r>
          </a:p>
          <a:p>
            <a:pPr algn="just"/>
            <a:r>
              <a:rPr lang="ru-RU" i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     (приказ МЗ РК от </a:t>
            </a:r>
            <a:r>
              <a:rPr lang="ru-RU" i="1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5 августа 2021 года № ҚР </a:t>
            </a:r>
            <a:r>
              <a:rPr lang="ru-RU" i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ДСМ-76)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Санитарные </a:t>
            </a:r>
            <a:r>
              <a:rPr lang="ru-RU" b="1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правила «Санитарно-эпидемиологические требования к объектам общественного питания» </a:t>
            </a:r>
            <a:endParaRPr lang="ru-RU" b="1" dirty="0" smtClean="0">
              <a:solidFill>
                <a:srgbClr val="002060"/>
              </a:solidFill>
              <a:latin typeface="Book Antiqua" pitchFamily="18" charset="0"/>
              <a:cs typeface="Amiri Quran" pitchFamily="2" charset="-78"/>
            </a:endParaRPr>
          </a:p>
          <a:p>
            <a:pPr algn="just"/>
            <a:r>
              <a:rPr lang="ru-RU" i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     (</a:t>
            </a:r>
            <a:r>
              <a:rPr lang="ru-RU" i="1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приказ МЗ РК от 17.02.2022 г. № ҚР </a:t>
            </a:r>
            <a:r>
              <a:rPr lang="ru-RU" i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ДСМ-16)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Санитарные </a:t>
            </a:r>
            <a:r>
              <a:rPr lang="ru-RU" b="1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правила «Санитарно-эпидемиологические требования к осуществлению производственного контроля</a:t>
            </a: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»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   </a:t>
            </a:r>
            <a:r>
              <a:rPr lang="ru-RU" i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(приказ МЗ РК </a:t>
            </a:r>
            <a:r>
              <a:rPr lang="ru-RU" i="1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от 7 апреля 2023 года № 62</a:t>
            </a:r>
            <a:r>
              <a:rPr lang="ru-RU" i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)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Стандарты </a:t>
            </a:r>
            <a:r>
              <a:rPr lang="ru-RU" b="1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питания 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в организациях здравоохранения и 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образования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   </a:t>
            </a:r>
            <a:r>
              <a:rPr lang="ru-RU" i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(приказ </a:t>
            </a:r>
            <a:r>
              <a:rPr lang="ru-RU" i="1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МЗ РК от 21 декабря 2020 года № ҚР </a:t>
            </a:r>
            <a:r>
              <a:rPr lang="ru-RU" i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ДСМ-302/2020)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Об </a:t>
            </a:r>
            <a:r>
              <a:rPr lang="ru-RU" b="1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утверждении целевых групп лиц, 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подлежащих обязательным медицинским осмотрам, а также правил и периодичности их проведения, объема лабораторных и функциональных исследований, медицинских противопоказаний, перечня вредных и (или) опасных производственных факторов, профессий и работ, при выполнении которых проводятся предварительные обязательные медицинские осмотры при поступлении на работу и периодические обязательные медицинские осмотры и правил оказания государственной услуги «Прохождение предварительных обязательных медицинских осмотров» </a:t>
            </a:r>
            <a:endParaRPr lang="ru-RU" dirty="0" smtClean="0">
              <a:solidFill>
                <a:srgbClr val="002060"/>
              </a:solidFill>
              <a:latin typeface="Book Antiqua" pitchFamily="18" charset="0"/>
              <a:cs typeface="Amiri Quran" pitchFamily="2" charset="-78"/>
            </a:endParaRPr>
          </a:p>
          <a:p>
            <a:pPr algn="just"/>
            <a:r>
              <a:rPr lang="ru-RU" i="1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 </a:t>
            </a:r>
            <a:r>
              <a:rPr lang="ru-RU" i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   (</a:t>
            </a:r>
            <a:r>
              <a:rPr lang="ru-RU" i="1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приказ </a:t>
            </a:r>
            <a:r>
              <a:rPr lang="ru-RU" i="1" dirty="0" err="1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и.о</a:t>
            </a:r>
            <a:r>
              <a:rPr lang="ru-RU" i="1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. МЗ РК от 15.10.2020 г. № ҚР </a:t>
            </a:r>
            <a:r>
              <a:rPr lang="ru-RU" i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ДСМ-131/2020</a:t>
            </a:r>
            <a:r>
              <a:rPr lang="ru-RU" i="1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)</a:t>
            </a:r>
          </a:p>
          <a:p>
            <a:pPr algn="just"/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493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765194"/>
            <a:ext cx="8856984" cy="6036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2438" algn="just">
              <a:lnSpc>
                <a:spcPct val="150000"/>
              </a:lnSpc>
              <a:defRPr/>
            </a:pPr>
            <a:r>
              <a:rPr lang="ru-RU" sz="2000" b="1" dirty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Мытье кухонной посуды предусматривается отдельно от столовой посуды. 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В моечных помещениях вывешивают инструкцию о правилах мытья посуды и инвентаря. </a:t>
            </a:r>
            <a:endParaRPr lang="ru-RU" sz="2000" b="1" dirty="0" smtClean="0">
              <a:solidFill>
                <a:srgbClr val="002060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indent="452438" algn="just">
              <a:lnSpc>
                <a:spcPct val="150000"/>
              </a:lnSpc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Моечные 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ванны для мытья столовой и кухонной посуды имеют маркировку объемной вместимости и обеспечиваются пробками из полимерных и резиновых материалов. Для дозирования дезинфицирующих средств используют мерные емкости. </a:t>
            </a:r>
            <a:endParaRPr lang="ru-RU" sz="2000" b="1" dirty="0" smtClean="0">
              <a:solidFill>
                <a:srgbClr val="002060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indent="452438" algn="just">
              <a:lnSpc>
                <a:spcPct val="150000"/>
              </a:lnSpc>
              <a:defRPr/>
            </a:pPr>
            <a:r>
              <a:rPr lang="ru-RU" sz="2000" b="1" dirty="0">
                <a:solidFill>
                  <a:srgbClr val="C00000"/>
                </a:solidFill>
                <a:latin typeface="Book Antiqua" panose="02040602050305030304" pitchFamily="18" charset="0"/>
              </a:rPr>
              <a:t>Хранение чистой кухонной посуды, инвентаря, многооборотной упаковки (тары), 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предназначенной для транспортировки продукции общественного питания, </a:t>
            </a:r>
            <a:r>
              <a:rPr lang="ru-RU" sz="2000" b="1" dirty="0">
                <a:solidFill>
                  <a:srgbClr val="C00000"/>
                </a:solidFill>
                <a:latin typeface="Book Antiqua" panose="02040602050305030304" pitchFamily="18" charset="0"/>
              </a:rPr>
              <a:t>производится раздельно от столовой, чайной, стеклянной посуды и столовых приборов, в шкафах или на стеллажах.</a:t>
            </a:r>
          </a:p>
          <a:p>
            <a:pPr indent="452438" algn="just">
              <a:lnSpc>
                <a:spcPct val="150000"/>
              </a:lnSpc>
              <a:defRPr/>
            </a:pP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3417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052736"/>
            <a:ext cx="8784976" cy="561662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q"/>
              <a:tabLst>
                <a:tab pos="0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Прием пищевых продуктов и продовольственного сырья осуществляют </a:t>
            </a:r>
            <a:r>
              <a:rPr lang="ru-RU" sz="2000" b="1" dirty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при наличии документов, удостоверяющих их качество и безопасность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 (документы ветеринарно-санитарной экспертизы, изготовителя, а также сертификат соответствия). </a:t>
            </a:r>
            <a:endParaRPr lang="ru-RU" sz="2000" b="1" dirty="0" smtClean="0">
              <a:solidFill>
                <a:srgbClr val="002060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tabLst>
                <a:tab pos="0" algn="l"/>
              </a:tabLst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Документы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, удостоверяющие качество и безопасность продукции, </a:t>
            </a:r>
            <a:r>
              <a:rPr lang="ru-RU" sz="2000" b="1" dirty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сохраняют в организации общественного питания. </a:t>
            </a:r>
            <a:endParaRPr lang="ru-RU" sz="2000" b="1" dirty="0" smtClean="0">
              <a:solidFill>
                <a:srgbClr val="C00000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tabLst>
                <a:tab pos="0" algn="l"/>
              </a:tabLst>
              <a:defRPr/>
            </a:pPr>
            <a:r>
              <a:rPr lang="ru-RU" sz="2000" b="1" dirty="0" smtClean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Транспортировку </a:t>
            </a:r>
            <a:r>
              <a:rPr lang="ru-RU" sz="2000" b="1" dirty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пищевых продуктов проводят специальным автотранспортом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. Экспедитор должен иметь специальную одежду и проходить медицинский осмотр в соответствии с законодательством Республики Казахстан. </a:t>
            </a:r>
          </a:p>
          <a:p>
            <a:pPr marL="0" indent="450850"/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742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9754"/>
            <a:ext cx="8064896" cy="3672408"/>
          </a:xfrm>
        </p:spPr>
        <p:txBody>
          <a:bodyPr>
            <a:normAutofit fontScale="25000" lnSpcReduction="20000"/>
          </a:bodyPr>
          <a:lstStyle/>
          <a:p>
            <a:pPr marL="82550" indent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На </a:t>
            </a:r>
            <a:r>
              <a:rPr lang="ru-RU" sz="8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объектах питания, обслуживающих и изготавливающих для </a:t>
            </a:r>
            <a:r>
              <a:rPr lang="ru-RU" sz="80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детей раннего, дошкольного </a:t>
            </a:r>
            <a:r>
              <a:rPr lang="ru-RU" sz="8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и школьного возраста, обеспечивается нахождение на раздаче готовых горячих первых и вторых блюд на мармите, горячей плите, в изотермической упаковке </a:t>
            </a:r>
            <a:r>
              <a:rPr lang="ru-RU" sz="8000" b="1" dirty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  <a:t>– </a:t>
            </a:r>
            <a:r>
              <a:rPr lang="ru-RU" sz="8000" b="1" dirty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не более двух часов с момента изготовления готовых </a:t>
            </a:r>
            <a:r>
              <a:rPr lang="ru-RU" sz="8000" b="1" dirty="0" smtClean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блюд. </a:t>
            </a:r>
          </a:p>
          <a:p>
            <a:pPr marL="82550" indent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0" b="1" dirty="0" smtClean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Подогрев остывших ниже температуры раздачи готовых горячих блюд не допускается. </a:t>
            </a:r>
          </a:p>
          <a:p>
            <a:pPr algn="just">
              <a:lnSpc>
                <a:spcPct val="150000"/>
              </a:lnSpc>
              <a:buNone/>
            </a:pPr>
            <a:endParaRPr lang="ru-RU" sz="3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Человечек с лупой - фото и картинки abrakadabra.fu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1187624" cy="148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98504" y="3593443"/>
            <a:ext cx="8837991" cy="332398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При реализации температура горячих блюд (супы, соусы) при раздаче поддерживается </a:t>
            </a:r>
            <a:r>
              <a:rPr lang="ru-RU" sz="2000" b="1" dirty="0" smtClean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не ниже +75 ⁰С, </a:t>
            </a:r>
            <a:r>
              <a:rPr lang="ru-RU" sz="20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вторых блюд и гарниров – не ниже +65⁰С, холодных супов и напитков –</a:t>
            </a:r>
            <a:r>
              <a:rPr lang="ru-RU" sz="2000" b="1" dirty="0" smtClean="0">
                <a:latin typeface="Book Antiqua" panose="02040602050305030304" pitchFamily="18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не выше +14 ⁰С, </a:t>
            </a:r>
            <a:r>
              <a:rPr lang="ru-RU" sz="20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если температуры блюд и напитков, отличные от указанных, не оговорены документами нормирования, нормативными документами по стандартизации и (или) технической документацией.</a:t>
            </a:r>
          </a:p>
        </p:txBody>
      </p:sp>
    </p:spTree>
    <p:extLst>
      <p:ext uri="{BB962C8B-B14F-4D97-AF65-F5344CB8AC3E}">
        <p14:creationId xmlns:p14="http://schemas.microsoft.com/office/powerpoint/2010/main" val="2773831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88508" y="908720"/>
            <a:ext cx="8784976" cy="5040560"/>
          </a:xfrm>
        </p:spPr>
        <p:txBody>
          <a:bodyPr>
            <a:normAutofit fontScale="25000" lnSpcReduction="20000"/>
          </a:bodyPr>
          <a:lstStyle/>
          <a:p>
            <a:pPr marL="534988" lvl="0" indent="-488950" algn="just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273050" algn="l"/>
              </a:tabLst>
              <a:defRPr/>
            </a:pPr>
            <a:r>
              <a:rPr lang="ru-RU" sz="80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Перед </a:t>
            </a:r>
            <a:r>
              <a:rPr lang="ru-RU" sz="8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началом работы верхнюю одежду убирают в шкаф, тщательно моют руки с мылом и щеткой</a:t>
            </a:r>
          </a:p>
          <a:p>
            <a:pPr marL="534988" lvl="0" indent="-488950" algn="just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ru-RU" sz="80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Работают </a:t>
            </a:r>
            <a:r>
              <a:rPr lang="ru-RU" sz="8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в чистой специальной одежде, подбирают волосы под косынку или колпак</a:t>
            </a:r>
          </a:p>
          <a:p>
            <a:pPr marL="534988" lvl="0" indent="-488950" algn="just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ru-RU" sz="80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Перед </a:t>
            </a:r>
            <a:r>
              <a:rPr lang="ru-RU" sz="8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работой снимают кольца, цепочки, часы и другие бьющиеся предметы</a:t>
            </a:r>
          </a:p>
          <a:p>
            <a:pPr marL="534988" lvl="0" indent="-488950" algn="just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ru-RU" sz="80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При </a:t>
            </a:r>
            <a:r>
              <a:rPr lang="ru-RU" sz="8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выходе из пищевого блока, при посещении туалета снимают спецодежду, по возвращении в столовую тщательно моют руки горячей водой с мылом и щеткой, после чего одевают спецодежду </a:t>
            </a:r>
          </a:p>
          <a:p>
            <a:pPr marL="534988" lvl="0" indent="-488950" algn="just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ru-RU" sz="80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Не </a:t>
            </a:r>
            <a:r>
              <a:rPr lang="ru-RU" sz="8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допускается иметь длинные ногти и покрывать их лаком, застегивать спецодежду булавками.</a:t>
            </a:r>
          </a:p>
          <a:p>
            <a:endParaRPr lang="ru-RU" dirty="0">
              <a:latin typeface="Book Antiqua" panose="0204060205030503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61993" cy="76470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 dirty="0" smtClean="0">
              <a:solidFill>
                <a:schemeClr val="bg1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algn="ctr"/>
            <a:r>
              <a:rPr lang="ru-RU" sz="2200" b="1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Требования </a:t>
            </a:r>
            <a:r>
              <a:rPr lang="ru-RU" sz="2200" b="1" dirty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к гигиеническому воспитанию </a:t>
            </a:r>
            <a:br>
              <a:rPr lang="ru-RU" sz="2200" b="1" dirty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</a:br>
            <a:r>
              <a:rPr lang="ru-RU" sz="2200" b="1" dirty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(личной гигиене) персонала </a:t>
            </a:r>
            <a:r>
              <a:rPr lang="ru-RU" sz="2200" dirty="0">
                <a:solidFill>
                  <a:srgbClr val="C00000"/>
                </a:solidFill>
                <a:cs typeface="Arial" pitchFamily="34" charset="0"/>
              </a:rPr>
              <a:t/>
            </a:r>
            <a:br>
              <a:rPr lang="ru-RU" sz="2200" dirty="0">
                <a:solidFill>
                  <a:srgbClr val="C00000"/>
                </a:solidFill>
                <a:cs typeface="Arial" pitchFamily="34" charset="0"/>
              </a:rPr>
            </a:br>
            <a:endParaRPr lang="ru-RU" sz="2200" dirty="0">
              <a:solidFill>
                <a:srgbClr val="C0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804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31640" y="476672"/>
            <a:ext cx="7200800" cy="5544616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        Лица</a:t>
            </a:r>
            <a:r>
              <a:rPr lang="ru-RU" sz="28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, занятые в процессе производства пищевой продукции, незамедлительно сообщают о заболевании или симптомах, а также обо всех случаях заболеваний кишечными инфекциями у членов семьи, проживающих совместно, медицинскому работнику или ответственному лицу объекта питания, или непосредственному руководителю. Лица, контактировавшие с больными или носителями таких заболеваний, допускаются к работе после проведения медицинского обследования. </a:t>
            </a:r>
          </a:p>
          <a:p>
            <a:endParaRPr lang="ru-RU" dirty="0"/>
          </a:p>
        </p:txBody>
      </p:sp>
      <p:pic>
        <p:nvPicPr>
          <p:cNvPr id="4" name="Picture 2" descr="Человечек с лупой - фото и картинки abrakadabra.fu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0728"/>
            <a:ext cx="1187624" cy="148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698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86510863"/>
              </p:ext>
            </p:extLst>
          </p:nvPr>
        </p:nvGraphicFramePr>
        <p:xfrm>
          <a:off x="8997" y="1268760"/>
          <a:ext cx="9143997" cy="2448804"/>
        </p:xfrm>
        <a:graphic>
          <a:graphicData uri="http://schemas.openxmlformats.org/drawingml/2006/table">
            <a:tbl>
              <a:tblPr firstRow="1" firstCol="1" bandRow="1"/>
              <a:tblGrid>
                <a:gridCol w="327375"/>
                <a:gridCol w="1092970"/>
                <a:gridCol w="801511"/>
                <a:gridCol w="437188"/>
                <a:gridCol w="364323"/>
                <a:gridCol w="384305"/>
                <a:gridCol w="567945"/>
                <a:gridCol w="567945"/>
                <a:gridCol w="567945"/>
                <a:gridCol w="567945"/>
                <a:gridCol w="567945"/>
                <a:gridCol w="567945"/>
                <a:gridCol w="624820"/>
                <a:gridCol w="567945"/>
                <a:gridCol w="567945"/>
                <a:gridCol w="567945"/>
              </a:tblGrid>
              <a:tr h="166835"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Фамилия, имя, отчество (при его наличии)</a:t>
                      </a: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 err="1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должность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 err="1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Месяц</a:t>
                      </a:r>
                      <a:r>
                        <a:rPr lang="en-US" sz="160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600" dirty="0" err="1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дни</a:t>
                      </a:r>
                      <a:r>
                        <a:rPr lang="en-US" sz="160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)</a:t>
                      </a:r>
                      <a:endParaRPr lang="ru-RU" sz="160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038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1*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15… 30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314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314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487140" y="345286"/>
            <a:ext cx="3834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4581128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</a:rPr>
              <a:t>Примечание: *здоров, болен, отстранен от работы, санирован, отпуск, выходной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61993" cy="76470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  <a:ea typeface="Times New Roman" pitchFamily="18" charset="0"/>
                <a:cs typeface="Arial" pitchFamily="34" charset="0"/>
              </a:rPr>
              <a:t>Журнал </a:t>
            </a:r>
            <a:r>
              <a:rPr lang="ru-RU" altLang="ru-RU" sz="2000" b="1" dirty="0">
                <a:solidFill>
                  <a:schemeClr val="bg1"/>
                </a:solidFill>
                <a:latin typeface="Book Antiqua" panose="02040602050305030304" pitchFamily="18" charset="0"/>
                <a:ea typeface="Times New Roman" pitchFamily="18" charset="0"/>
                <a:cs typeface="Arial" pitchFamily="34" charset="0"/>
              </a:rPr>
              <a:t>результатов осмотра работников пищеблока</a:t>
            </a:r>
            <a:endParaRPr lang="ru-RU" altLang="ru-RU" sz="2000" dirty="0">
              <a:solidFill>
                <a:schemeClr val="bg1"/>
              </a:solidFill>
              <a:latin typeface="Book Antiqua" panose="02040602050305030304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17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255003"/>
              </p:ext>
            </p:extLst>
          </p:nvPr>
        </p:nvGraphicFramePr>
        <p:xfrm>
          <a:off x="0" y="836712"/>
          <a:ext cx="9143999" cy="609616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65966"/>
                <a:gridCol w="2922228"/>
                <a:gridCol w="2138516"/>
                <a:gridCol w="1917289"/>
              </a:tblGrid>
              <a:tr h="931827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/>
                      <a:endParaRPr lang="ru-RU" sz="1800" b="1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latin typeface="Book Antiqua" panose="02040602050305030304" pitchFamily="18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800" b="1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latin typeface="Book Antiqua" panose="02040602050305030304" pitchFamily="18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Целевые </a:t>
                      </a:r>
                      <a:r>
                        <a:rPr lang="ru-RU" sz="18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группы лиц, подлежащих обязательным медицинским осмотрам</a:t>
                      </a:r>
                    </a:p>
                  </a:txBody>
                  <a:tcPr marL="26051" marR="26051" marT="13026" marB="130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/>
                      <a:r>
                        <a:rPr lang="ru-RU" sz="18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Предварительные медицинские осмотры (при поступлении на </a:t>
                      </a:r>
                      <a:r>
                        <a:rPr lang="ru-RU" sz="18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работу)</a:t>
                      </a:r>
                      <a:endParaRPr lang="ru-RU" sz="1800" b="1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Book Antiqua" panose="02040602050305030304" pitchFamily="18" charset="0"/>
                        <a:cs typeface="Arial" pitchFamily="34" charset="0"/>
                      </a:endParaRPr>
                    </a:p>
                  </a:txBody>
                  <a:tcPr marL="26051" marR="26051" marT="13026" marB="13026" anchor="ctr"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/>
                      <a:r>
                        <a:rPr lang="ru-RU" sz="18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Периодические медицинские осмотры</a:t>
                      </a:r>
                    </a:p>
                  </a:txBody>
                  <a:tcPr marL="26051" marR="26051" marT="13026" marB="13026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64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/>
                      <a:r>
                        <a:rPr lang="ru-RU" sz="18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Лабораторные и функциональные исследования</a:t>
                      </a:r>
                    </a:p>
                  </a:txBody>
                  <a:tcPr marL="26051" marR="26051" marT="13026" marB="130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/>
                      <a:r>
                        <a:rPr lang="ru-RU" sz="18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Лабораторные и функциональные исследования</a:t>
                      </a:r>
                    </a:p>
                  </a:txBody>
                  <a:tcPr marL="26051" marR="26051" marT="13026" marB="130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/>
                      <a:r>
                        <a:rPr lang="ru-RU" sz="18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Периодичность осмотров</a:t>
                      </a:r>
                    </a:p>
                  </a:txBody>
                  <a:tcPr marL="26051" marR="26051" marT="13026" marB="13026" anchor="ctr"/>
                </a:tc>
              </a:tr>
              <a:tr h="664881">
                <a:tc rowSpan="2">
                  <a:txBody>
                    <a:bodyPr/>
                    <a:lstStyle/>
                    <a:p>
                      <a:pPr fontAlgn="base"/>
                      <a:r>
                        <a:rPr lang="ru-RU" sz="18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cs typeface="Arial" pitchFamily="34" charset="0"/>
                        </a:rPr>
                        <a:t>Работники объектов общественного питания</a:t>
                      </a: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80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cs typeface="Arial" pitchFamily="34" charset="0"/>
                        </a:rPr>
                        <a:t>Флюорография</a:t>
                      </a: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8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cs typeface="Arial" pitchFamily="34" charset="0"/>
                        </a:rPr>
                        <a:t>Флюорография</a:t>
                      </a: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cs typeface="Arial" pitchFamily="34" charset="0"/>
                        </a:rPr>
                        <a:t>Через каждые 12 месяцев</a:t>
                      </a:r>
                    </a:p>
                  </a:txBody>
                  <a:tcPr marL="47625" marR="47625" marT="28575" marB="28575"/>
                </a:tc>
              </a:tr>
              <a:tr h="32435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8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cs typeface="Arial" pitchFamily="34" charset="0"/>
                        </a:rPr>
                        <a:t>Обследование на яйца гельминтов, на сифилис, на носительство возбудителей: дизентерии, сальмонеллеза, брюшного тифа, паратифов А и В, патогенного стафилококка</a:t>
                      </a: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8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cs typeface="Arial" pitchFamily="34" charset="0"/>
                        </a:rPr>
                        <a:t>Обследование на яйца гельминтов, на носительство возбудителей: дизентерии, сальмонеллеза, брюшного тифа, паратифов А и В, патогенного стафилококка</a:t>
                      </a: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cs typeface="Arial" pitchFamily="34" charset="0"/>
                        </a:rPr>
                        <a:t>Через каждые </a:t>
                      </a:r>
                      <a:r>
                        <a:rPr lang="ru-RU" sz="180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cs typeface="Arial" pitchFamily="34" charset="0"/>
                        </a:rPr>
                        <a:t>        6 </a:t>
                      </a:r>
                      <a:r>
                        <a:rPr lang="ru-RU" sz="18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cs typeface="Arial" pitchFamily="34" charset="0"/>
                        </a:rPr>
                        <a:t>месяцев</a:t>
                      </a:r>
                    </a:p>
                  </a:txBody>
                  <a:tcPr marL="47625" marR="47625" marT="28575" marB="28575"/>
                </a:tc>
              </a:tr>
            </a:tbl>
          </a:graphicData>
        </a:graphic>
      </p:graphicFrame>
      <p:pic>
        <p:nvPicPr>
          <p:cNvPr id="4" name="Picture 2" descr="Человечек с лупой - фото и картинки abrakadabra.fu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085184"/>
            <a:ext cx="1179143" cy="1437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9161994" cy="8367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 dirty="0" smtClean="0">
              <a:solidFill>
                <a:schemeClr val="bg1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algn="ctr"/>
            <a:r>
              <a:rPr lang="ru-RU" sz="2200" b="1" dirty="0">
                <a:solidFill>
                  <a:schemeClr val="bg1"/>
                </a:solidFill>
                <a:latin typeface="Book Antiqua" panose="02040602050305030304" pitchFamily="18" charset="0"/>
              </a:rPr>
              <a:t>Объемы лабораторных и функциональных исследований при медицинских осмотрах</a:t>
            </a:r>
            <a:r>
              <a:rPr lang="ru-RU" sz="2200" b="1" dirty="0">
                <a:solidFill>
                  <a:srgbClr val="C00000"/>
                </a:solidFill>
              </a:rPr>
              <a:t/>
            </a:r>
            <a:br>
              <a:rPr lang="ru-RU" sz="2200" b="1" dirty="0">
                <a:solidFill>
                  <a:srgbClr val="C00000"/>
                </a:solidFill>
              </a:rPr>
            </a:br>
            <a:endParaRPr lang="ru-RU" sz="2200" dirty="0">
              <a:solidFill>
                <a:schemeClr val="bg1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8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692696"/>
            <a:ext cx="8640960" cy="446449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ru-RU" sz="2000" dirty="0" smtClean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  <a:t>     </a:t>
            </a:r>
            <a:r>
              <a:rPr lang="ru-RU" sz="20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1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)</a:t>
            </a:r>
            <a:r>
              <a:rPr lang="ru-RU" sz="2000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лица, не прошедшие обязательные, профилактические медицинские осмотры или признанные непригодными к работе по состоянию здоровья, не имеющие документ, удостоверяющий прохождение медицинского осмотра и гигиенического </a:t>
            </a:r>
            <a:r>
              <a:rPr lang="ru-RU" sz="20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обучения;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    2) больные 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инфекционными заболеваниями, лица с подозрением на такие заболевания, контактировавшие с больными инфекционными заболеваниями, являющиеся носителями возбудителей инфекционных заболеваний, лица с гнойничковыми заболеваниями кожи рук и открытых поверхностей тела, с заболеваниями верхних дыхательных путей (острой респираторной вирусной инфекцией).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48" y="0"/>
            <a:ext cx="9161993" cy="76470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 dirty="0" smtClean="0">
              <a:solidFill>
                <a:schemeClr val="bg1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algn="ctr"/>
            <a:r>
              <a:rPr lang="ru-RU" sz="2200" b="1" dirty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К работе на объектах питания </a:t>
            </a:r>
            <a:r>
              <a:rPr lang="ru-RU" sz="2200" b="1" dirty="0">
                <a:solidFill>
                  <a:srgbClr val="FF0000"/>
                </a:solidFill>
                <a:latin typeface="Book Antiqua" panose="02040602050305030304" pitchFamily="18" charset="0"/>
                <a:cs typeface="Arial" pitchFamily="34" charset="0"/>
              </a:rPr>
              <a:t>не допускаются:</a:t>
            </a:r>
            <a:br>
              <a:rPr lang="ru-RU" sz="2200" b="1" dirty="0">
                <a:solidFill>
                  <a:srgbClr val="FF0000"/>
                </a:solidFill>
                <a:latin typeface="Book Antiqua" panose="02040602050305030304" pitchFamily="18" charset="0"/>
                <a:cs typeface="Arial" pitchFamily="34" charset="0"/>
              </a:rPr>
            </a:br>
            <a:endParaRPr lang="ru-RU" sz="2200" dirty="0">
              <a:solidFill>
                <a:srgbClr val="FF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589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60517" y="1124744"/>
            <a:ext cx="8640960" cy="5877272"/>
          </a:xfrm>
        </p:spPr>
        <p:txBody>
          <a:bodyPr>
            <a:normAutofit/>
          </a:bodyPr>
          <a:lstStyle/>
          <a:p>
            <a:pPr indent="0" algn="just">
              <a:lnSpc>
                <a:spcPct val="150000"/>
              </a:lnSpc>
              <a:buNone/>
            </a:pPr>
            <a:r>
              <a:rPr lang="ru-RU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комплекс мероприятий, в том числе лабораторных исследований и испытаний производимой продукции, работ и услуг, выполняемых индивидуальным предпринимателем или юридическим лицом, направленных на обеспечение безопасности и (или) безвредности для человека и среды 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обитания 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путем организации и проведения на объекте самоконтроля за соблюдением требований нормативных правовых актов в сфере санитарно-эпидемиологического благополучия населения.</a:t>
            </a:r>
          </a:p>
          <a:p>
            <a:pPr indent="0" algn="just">
              <a:lnSpc>
                <a:spcPct val="150000"/>
              </a:lnSpc>
              <a:buNone/>
            </a:pP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61994" cy="8367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0" algn="ctr">
              <a:lnSpc>
                <a:spcPct val="150000"/>
              </a:lnSpc>
              <a:buNone/>
            </a:pPr>
            <a:r>
              <a:rPr lang="ru-RU" sz="2200" b="1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Производственный </a:t>
            </a:r>
            <a:r>
              <a:rPr lang="ru-RU" sz="2200" b="1" dirty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контроль </a:t>
            </a:r>
          </a:p>
        </p:txBody>
      </p:sp>
    </p:spTree>
    <p:extLst>
      <p:ext uri="{BB962C8B-B14F-4D97-AF65-F5344CB8AC3E}">
        <p14:creationId xmlns:p14="http://schemas.microsoft.com/office/powerpoint/2010/main" val="284215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88509" y="152710"/>
            <a:ext cx="878497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b="1" dirty="0" smtClean="0"/>
          </a:p>
          <a:p>
            <a:pPr algn="just" fontAlgn="base"/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 fontAlgn="base"/>
            <a:r>
              <a:rPr lang="ru-RU" dirty="0">
                <a:latin typeface="Arial" pitchFamily="34" charset="0"/>
                <a:cs typeface="Arial" pitchFamily="34" charset="0"/>
              </a:rPr>
              <a:t>     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dirty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) разработку программы 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производственного контроля;</a:t>
            </a:r>
          </a:p>
          <a:p>
            <a:pPr algn="just" fontAlgn="base"/>
            <a:r>
              <a:rPr lang="ru-RU" dirty="0">
                <a:latin typeface="Book Antiqua" panose="02040602050305030304" pitchFamily="18" charset="0"/>
                <a:cs typeface="Arial" pitchFamily="34" charset="0"/>
              </a:rPr>
              <a:t>  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 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2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) осуществление (организацию)</a:t>
            </a:r>
            <a:r>
              <a:rPr lang="ru-RU" dirty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 лабораторных исследований и замеров 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в соответствии с требованиями нормативных правовых актов в сфере санитарно-эпидемиологического благополучия населения;</a:t>
            </a:r>
          </a:p>
          <a:p>
            <a:pPr algn="just" fontAlgn="base"/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  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3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) контроль за своевременностью и полнотой прохождения</a:t>
            </a:r>
            <a:r>
              <a:rPr lang="ru-RU" dirty="0">
                <a:latin typeface="Book Antiqua" panose="02040602050305030304" pitchFamily="18" charset="0"/>
                <a:cs typeface="Arial" pitchFamily="34" charset="0"/>
              </a:rPr>
              <a:t> </a:t>
            </a:r>
            <a:r>
              <a:rPr lang="ru-RU" dirty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медицинских осмотров;</a:t>
            </a:r>
          </a:p>
          <a:p>
            <a:pPr algn="just" fontAlgn="base"/>
            <a:r>
              <a:rPr lang="ru-RU" dirty="0">
                <a:latin typeface="Book Antiqua" panose="02040602050305030304" pitchFamily="18" charset="0"/>
                <a:cs typeface="Arial" pitchFamily="34" charset="0"/>
              </a:rPr>
              <a:t>  </a:t>
            </a:r>
            <a:r>
              <a:rPr lang="ru-RU" dirty="0" smtClean="0">
                <a:latin typeface="Book Antiqua" panose="02040602050305030304" pitchFamily="18" charset="0"/>
                <a:cs typeface="Arial" pitchFamily="34" charset="0"/>
              </a:rPr>
              <a:t>4</a:t>
            </a:r>
            <a:r>
              <a:rPr lang="ru-RU" dirty="0">
                <a:latin typeface="Book Antiqua" panose="02040602050305030304" pitchFamily="18" charset="0"/>
                <a:cs typeface="Arial" pitchFamily="34" charset="0"/>
              </a:rPr>
              <a:t>) 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контроль</a:t>
            </a:r>
            <a:r>
              <a:rPr lang="ru-RU" dirty="0">
                <a:latin typeface="Book Antiqua" panose="02040602050305030304" pitchFamily="18" charset="0"/>
                <a:cs typeface="Arial" pitchFamily="34" charset="0"/>
              </a:rPr>
              <a:t> </a:t>
            </a:r>
            <a:r>
              <a:rPr lang="ru-RU" dirty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за наличием документов, подтверждающих безопасность и соответствие продукции;</a:t>
            </a:r>
          </a:p>
          <a:p>
            <a:pPr algn="just" fontAlgn="base"/>
            <a:r>
              <a:rPr lang="ru-RU" dirty="0">
                <a:latin typeface="Book Antiqua" panose="02040602050305030304" pitchFamily="18" charset="0"/>
                <a:cs typeface="Arial" pitchFamily="34" charset="0"/>
              </a:rPr>
              <a:t> </a:t>
            </a:r>
            <a:r>
              <a:rPr lang="ru-RU" dirty="0" smtClean="0">
                <a:latin typeface="Book Antiqua" panose="02040602050305030304" pitchFamily="18" charset="0"/>
                <a:cs typeface="Arial" pitchFamily="34" charset="0"/>
              </a:rPr>
              <a:t> </a:t>
            </a:r>
            <a:r>
              <a:rPr lang="ru-RU" dirty="0">
                <a:latin typeface="Book Antiqua" panose="02040602050305030304" pitchFamily="18" charset="0"/>
                <a:cs typeface="Arial" pitchFamily="34" charset="0"/>
              </a:rPr>
              <a:t>5) </a:t>
            </a:r>
            <a:r>
              <a:rPr lang="ru-RU" dirty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оценку факторов риска</a:t>
            </a:r>
            <a:r>
              <a:rPr lang="ru-RU" dirty="0">
                <a:solidFill>
                  <a:srgbClr val="FFFF00"/>
                </a:solidFill>
                <a:latin typeface="Book Antiqua" panose="02040602050305030304" pitchFamily="18" charset="0"/>
                <a:cs typeface="Arial" pitchFamily="34" charset="0"/>
              </a:rPr>
              <a:t>, 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анализ выявленных опасностей, критериев безопасности и (или) безвредности факторов производственной и окружающей среды и определение методов контроля безопасности процессов;</a:t>
            </a:r>
          </a:p>
          <a:p>
            <a:pPr algn="just" fontAlgn="base"/>
            <a:r>
              <a:rPr lang="ru-RU" dirty="0">
                <a:latin typeface="Book Antiqua" panose="02040602050305030304" pitchFamily="18" charset="0"/>
                <a:cs typeface="Arial" pitchFamily="34" charset="0"/>
              </a:rPr>
              <a:t>    6</a:t>
            </a:r>
            <a:r>
              <a:rPr lang="ru-RU" dirty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) ведение учета и отчетности документации, связанной с осуществлением производственного контроля;</a:t>
            </a:r>
          </a:p>
          <a:p>
            <a:pPr algn="just" fontAlgn="base"/>
            <a:r>
              <a:rPr lang="ru-RU" dirty="0">
                <a:latin typeface="Book Antiqua" panose="02040602050305030304" pitchFamily="18" charset="0"/>
                <a:cs typeface="Arial" pitchFamily="34" charset="0"/>
              </a:rPr>
              <a:t>     7) </a:t>
            </a:r>
            <a:r>
              <a:rPr lang="ru-RU" dirty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разработку схемы информирования 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населения, местных исполнительных органов, государственного органа в сфере санитарно-эпидемиологического благополучия населения об аварийных ситуациях, остановках производства, нарушениях технологических процессов, о связанных с деятельностью объекта массовых (три и более случаев) инфекционных и паразитарных, профессиональных заболеваниях и отравлениях, создающих угрозу санитарно-эпидемиологическому благополучию населения;</a:t>
            </a:r>
          </a:p>
          <a:p>
            <a:pPr algn="just" fontAlgn="base"/>
            <a:r>
              <a:rPr lang="ru-RU" dirty="0">
                <a:latin typeface="Book Antiqua" panose="02040602050305030304" pitchFamily="18" charset="0"/>
                <a:cs typeface="Arial" pitchFamily="34" charset="0"/>
              </a:rPr>
              <a:t>   8) </a:t>
            </a:r>
            <a:r>
              <a:rPr lang="ru-RU" dirty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контроль за выполнением мероприятий</a:t>
            </a:r>
            <a:r>
              <a:rPr lang="ru-RU" dirty="0">
                <a:solidFill>
                  <a:srgbClr val="FFFF00"/>
                </a:solidFill>
                <a:latin typeface="Book Antiqua" panose="02040602050305030304" pitchFamily="18" charset="0"/>
                <a:cs typeface="Arial" pitchFamily="34" charset="0"/>
              </a:rPr>
              <a:t>, 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предусмотренных программой производственного контроля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.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-24894"/>
            <a:ext cx="9161994" cy="64558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2200" b="1" dirty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Производственный контроль включает в себя:</a:t>
            </a:r>
          </a:p>
        </p:txBody>
      </p:sp>
    </p:spTree>
    <p:extLst>
      <p:ext uri="{BB962C8B-B14F-4D97-AF65-F5344CB8AC3E}">
        <p14:creationId xmlns:p14="http://schemas.microsoft.com/office/powerpoint/2010/main" val="3902290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1" y="3645024"/>
            <a:ext cx="864095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  <a:latin typeface="Book Antiqua" pitchFamily="18" charset="0"/>
                <a:cs typeface="Arial" pitchFamily="34" charset="0"/>
              </a:rPr>
              <a:t> 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      «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Поставщик услуги в течение трех рабочих дней со дня получения договора аренды направляет заявление на получение разрешительных документов на деятельность объекта в территориальные органы в сфере санитарно-эпидемиологического благополучия населения и до оказания услуги по организации питания обучающихся получает санитарно-эпидемиологическое заключение о соответствии объекта нормативным правовым актам в сфере санитарно-эпидемиологического благополучия населения….»</a:t>
            </a:r>
            <a:endParaRPr lang="ru-RU" sz="2000" b="1" dirty="0">
              <a:solidFill>
                <a:srgbClr val="002060"/>
              </a:solidFill>
              <a:latin typeface="Book Antiqua" pitchFamily="18" charset="0"/>
              <a:cs typeface="Arial" pitchFamily="34" charset="0"/>
            </a:endParaRPr>
          </a:p>
        </p:txBody>
      </p:sp>
      <p:pic>
        <p:nvPicPr>
          <p:cNvPr id="3" name="Picture 2" descr="Человечек с лупой - фото и картинки abrakadabra.fu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40" y="332656"/>
            <a:ext cx="1187624" cy="148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87624" y="188640"/>
            <a:ext cx="770485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/>
            <a:r>
              <a:rPr lang="ru-RU" sz="2000" b="1" dirty="0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пункт 84 Правил организации питания обучающихся в государственных организациях среднего образования, внешкольных организациях дополнительного образования, а также приобретения товаров, связанных с обеспечением питания детей, воспитывающихся и обучающихся в государственных дошкольных организациях, организациях образования для детей-сирот и детей, оставшихся без попечения родителей, организациях технического и профессионального, </a:t>
            </a:r>
            <a:r>
              <a:rPr lang="ru-RU" sz="2000" b="1" dirty="0" err="1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послесреднего</a:t>
            </a:r>
            <a:r>
              <a:rPr lang="ru-RU" sz="2000" b="1" dirty="0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 образования, утвержденных приказом Министра образования и науки Республики Казахстан                              от 31 октября 2018 года № 598: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198188"/>
              </p:ext>
            </p:extLst>
          </p:nvPr>
        </p:nvGraphicFramePr>
        <p:xfrm>
          <a:off x="107505" y="476672"/>
          <a:ext cx="8928992" cy="6381329"/>
        </p:xfrm>
        <a:graphic>
          <a:graphicData uri="http://schemas.openxmlformats.org/drawingml/2006/table">
            <a:tbl>
              <a:tblPr/>
              <a:tblGrid>
                <a:gridCol w="4409251"/>
                <a:gridCol w="1728192"/>
                <a:gridCol w="2791549"/>
              </a:tblGrid>
              <a:tr h="614467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Лабораторные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исследования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Кратность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проведения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Количество проб или замеров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47354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пробы пищевых продуктов (сырье) на микробиологические показатели,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единиц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 раз в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полугодие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 пробы в сельской местности,</a:t>
                      </a:r>
                    </a:p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 проб в городской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местности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9908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пробы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готовых блюд на микробиологические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исследования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 раз в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полугодие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согласно меню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раскладки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9908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пробы воды на микробиологические и санитарно-химические показатели,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единиц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один раз в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год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проба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0698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блюда на калорийность,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единиц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 раз в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полугодие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согласно меню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раскладки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0698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исследовано смывов,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единиц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 раз в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полугодие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20 смывов </a:t>
                      </a: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9908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обязательные медицинские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осмотры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 раз в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полгода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полнота обследований,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своевременность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9908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определение остаточного хлора в дезинфицирующих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средствах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 раз в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полугодие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по одной пробе с каждого вида (при наличии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83375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вода питьевая из местных источников водоснабжения (централизованное, колодцы, скважины, каптажи) на бактериологические, санитарно-химические,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исследования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один раз в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год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проба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5105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исследование эффективности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вентиляции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 раз в 3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года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замеров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-17994" y="0"/>
            <a:ext cx="9161994" cy="5486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Лабораторный контроль </a:t>
            </a:r>
            <a:r>
              <a:rPr 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в  </a:t>
            </a:r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рамках ПК на пищеблоках школ</a:t>
            </a:r>
          </a:p>
        </p:txBody>
      </p:sp>
    </p:spTree>
    <p:extLst>
      <p:ext uri="{BB962C8B-B14F-4D97-AF65-F5344CB8AC3E}">
        <p14:creationId xmlns:p14="http://schemas.microsoft.com/office/powerpoint/2010/main" val="336531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250156"/>
              </p:ext>
            </p:extLst>
          </p:nvPr>
        </p:nvGraphicFramePr>
        <p:xfrm>
          <a:off x="-9516" y="1177297"/>
          <a:ext cx="9153516" cy="5346609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410297"/>
                <a:gridCol w="1878081"/>
                <a:gridCol w="1754424"/>
                <a:gridCol w="1765090"/>
                <a:gridCol w="1677631"/>
                <a:gridCol w="1667993"/>
              </a:tblGrid>
              <a:tr h="509750"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500" b="1" dirty="0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№</a:t>
                      </a:r>
                      <a:endParaRPr lang="ru-RU" sz="15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500" b="1" dirty="0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Сведения о лице, осуществляющем производственный контроль, в том числе</a:t>
                      </a:r>
                      <a:endParaRPr lang="ru-RU" sz="15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500" b="1" dirty="0" err="1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Результаты</a:t>
                      </a:r>
                      <a:r>
                        <a:rPr lang="en-US" sz="1500" b="1" dirty="0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производственного</a:t>
                      </a:r>
                      <a:r>
                        <a:rPr lang="en-US" sz="1500" b="1" dirty="0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контроля</a:t>
                      </a:r>
                      <a:endParaRPr lang="ru-RU" sz="15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689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500" b="1" dirty="0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на базе производственной лаборатории объекта</a:t>
                      </a:r>
                      <a:endParaRPr lang="ru-RU" sz="15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500" b="1" dirty="0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с привлечением лаборатории (испытательного центра)</a:t>
                      </a:r>
                      <a:endParaRPr lang="ru-RU" sz="15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500" b="1" dirty="0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всего исследовано (перечислить объекты внешней среды и число проб – сырье, готовая продукция, смывы, воздух, и другие)</a:t>
                      </a:r>
                      <a:endParaRPr lang="ru-RU" sz="15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500" b="1" dirty="0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выявлено несоответствий (перечислить показатели безопасности, по которым выявлено несоответствие – БГКП, патогенная флора, токсические вещества и другие)</a:t>
                      </a:r>
                      <a:endParaRPr lang="ru-RU" sz="15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500" b="1" dirty="0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Принятые меры и проведенные мероприятия по устранению</a:t>
                      </a:r>
                      <a:endParaRPr lang="ru-RU" sz="15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8131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500" b="1" dirty="0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1</a:t>
                      </a:r>
                      <a:endParaRPr lang="ru-RU" sz="15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500" b="1" dirty="0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2</a:t>
                      </a:r>
                      <a:endParaRPr lang="ru-RU" sz="15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500" b="1" dirty="0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3</a:t>
                      </a:r>
                      <a:endParaRPr lang="ru-RU" sz="15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500" b="1" dirty="0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4</a:t>
                      </a:r>
                      <a:endParaRPr lang="ru-RU" sz="15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500" b="1" dirty="0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5</a:t>
                      </a:r>
                      <a:endParaRPr lang="ru-RU" sz="15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500" b="1" dirty="0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6</a:t>
                      </a:r>
                      <a:endParaRPr lang="ru-RU" sz="15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347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 b="1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 b="1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 b="1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753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 b="1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 b="1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 b="1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51520" y="373059"/>
            <a:ext cx="878497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</a:t>
            </a:r>
            <a:r>
              <a:rPr kumimoji="0" lang="ru-RU" sz="1600" b="1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Times New Roman" pitchFamily="18" charset="0"/>
                <a:cs typeface="Arial" pitchFamily="34" charset="0"/>
              </a:rPr>
              <a:t>Наименование объекта ______________________________________________________</a:t>
            </a:r>
            <a:endParaRPr kumimoji="0" lang="ru-RU" sz="1600" b="1" i="0" u="none" strike="noStrike" cap="none" normalizeH="0" baseline="0" dirty="0" smtClean="0" bmk="">
              <a:ln>
                <a:noFill/>
              </a:ln>
              <a:solidFill>
                <a:srgbClr val="002060"/>
              </a:solidFill>
              <a:effectLst/>
              <a:latin typeface="Book Antiqua" panose="02040602050305030304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1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Times New Roman" pitchFamily="18" charset="0"/>
                <a:cs typeface="Arial" pitchFamily="34" charset="0"/>
              </a:rPr>
              <a:t>Сфера деятельности объекта _________________________________________________</a:t>
            </a:r>
            <a:endParaRPr kumimoji="0" lang="ru-RU" sz="1600" b="1" i="0" u="none" strike="noStrike" cap="none" normalizeH="0" baseline="0" dirty="0" smtClean="0" bmk="">
              <a:ln>
                <a:noFill/>
              </a:ln>
              <a:solidFill>
                <a:srgbClr val="002060"/>
              </a:solidFill>
              <a:effectLst/>
              <a:latin typeface="Book Antiqua" panose="02040602050305030304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1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Times New Roman" pitchFamily="18" charset="0"/>
                <a:cs typeface="Arial" pitchFamily="34" charset="0"/>
              </a:rPr>
              <a:t>Отчетный период за ____ (полугодие, за год)</a:t>
            </a:r>
            <a:endParaRPr kumimoji="0" lang="ru-RU" sz="1600" b="1" i="0" u="none" strike="noStrike" cap="none" normalizeH="0" baseline="0" dirty="0" smtClean="0" bmk="">
              <a:ln>
                <a:noFill/>
              </a:ln>
              <a:solidFill>
                <a:srgbClr val="002060"/>
              </a:solidFill>
              <a:effectLst/>
              <a:latin typeface="Book Antiqua" panose="02040602050305030304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Times New Roman" pitchFamily="18" charset="0"/>
                <a:cs typeface="Arial" pitchFamily="34" charset="0"/>
              </a:rPr>
              <a:t>   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Times New Roman" pitchFamily="18" charset="0"/>
                <a:cs typeface="Arial" pitchFamily="34" charset="0"/>
              </a:rPr>
            </a:b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6488668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</a:t>
            </a:r>
            <a:r>
              <a:rPr lang="ru-RU" dirty="0" smtClean="0" bmk="z306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600" dirty="0" smtClean="0" bmk="z306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* </a:t>
            </a:r>
            <a:r>
              <a:rPr lang="ru-RU" sz="1600" b="1" dirty="0" smtClean="0" bmk="z306">
                <a:solidFill>
                  <a:srgbClr val="002060"/>
                </a:solidFill>
                <a:latin typeface="Book Antiqua" panose="02040602050305030304" pitchFamily="18" charset="0"/>
                <a:ea typeface="Times New Roman" pitchFamily="18" charset="0"/>
                <a:cs typeface="Arial" pitchFamily="34" charset="0"/>
              </a:rPr>
              <a:t>Информация предоставляется по нарастающей (за полугодие и за год)</a:t>
            </a:r>
            <a:endParaRPr lang="ru-RU" sz="1600" b="1" dirty="0" smtClean="0">
              <a:solidFill>
                <a:srgbClr val="002060"/>
              </a:solidFill>
              <a:latin typeface="Book Antiqua" panose="02040602050305030304" pitchFamily="18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7611" y="0"/>
            <a:ext cx="9161994" cy="35791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  <a:ea typeface="Times New Roman" pitchFamily="18" charset="0"/>
                <a:cs typeface="Arial" pitchFamily="34" charset="0"/>
              </a:rPr>
              <a:t>Информация о результатах производственного контроля*</a:t>
            </a:r>
            <a:endParaRPr lang="ru-RU" sz="2000" dirty="0">
              <a:solidFill>
                <a:schemeClr val="bg1"/>
              </a:solidFill>
              <a:latin typeface="Book Antiqua" panose="02040602050305030304" pitchFamily="18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3105835"/>
            <a:ext cx="76328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</a:pPr>
            <a:r>
              <a:rPr lang="ru-RU" sz="4000" b="1" dirty="0" smtClean="0">
                <a:solidFill>
                  <a:srgbClr val="C00000"/>
                </a:solidFill>
                <a:latin typeface="Corbel" pitchFamily="34" charset="0"/>
                <a:ea typeface="Calibri" pitchFamily="34" charset="0"/>
                <a:cs typeface="Times New Roman" pitchFamily="18" charset="0"/>
              </a:rPr>
              <a:t>Спасибо</a:t>
            </a:r>
          </a:p>
          <a:p>
            <a:pPr lvl="0" indent="450850" algn="ctr"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</a:pPr>
            <a:r>
              <a:rPr lang="ru-RU" sz="4000" b="1" dirty="0" smtClean="0">
                <a:solidFill>
                  <a:srgbClr val="C00000"/>
                </a:solidFill>
                <a:latin typeface="Corbel" pitchFamily="34" charset="0"/>
                <a:ea typeface="Calibri" pitchFamily="34" charset="0"/>
                <a:cs typeface="Times New Roman" pitchFamily="18" charset="0"/>
              </a:rPr>
              <a:t>за внимание!</a:t>
            </a:r>
            <a:endParaRPr lang="ru-RU" sz="4000" b="1" dirty="0" smtClean="0">
              <a:solidFill>
                <a:srgbClr val="C00000"/>
              </a:solidFill>
              <a:latin typeface="Corbe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54"/>
          <p:cNvSpPr>
            <a:spLocks noChangeArrowheads="1"/>
          </p:cNvSpPr>
          <p:nvPr/>
        </p:nvSpPr>
        <p:spPr bwMode="gray">
          <a:xfrm rot="3419336">
            <a:off x="437769" y="2634828"/>
            <a:ext cx="524570" cy="520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8" name="Rectangle 257"/>
          <p:cNvSpPr>
            <a:spLocks noChangeArrowheads="1"/>
          </p:cNvSpPr>
          <p:nvPr/>
        </p:nvSpPr>
        <p:spPr bwMode="gray">
          <a:xfrm rot="3419336">
            <a:off x="472638" y="982757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rgbClr val="FF0000"/>
              </a:solidFill>
            </a:endParaRPr>
          </a:p>
        </p:txBody>
      </p:sp>
      <p:sp>
        <p:nvSpPr>
          <p:cNvPr id="30" name="Text Box 259"/>
          <p:cNvSpPr txBox="1">
            <a:spLocks noChangeArrowheads="1"/>
          </p:cNvSpPr>
          <p:nvPr/>
        </p:nvSpPr>
        <p:spPr bwMode="gray">
          <a:xfrm>
            <a:off x="520653" y="1000400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  <p:sp>
        <p:nvSpPr>
          <p:cNvPr id="32" name="Rectangle 261"/>
          <p:cNvSpPr>
            <a:spLocks noChangeArrowheads="1"/>
          </p:cNvSpPr>
          <p:nvPr/>
        </p:nvSpPr>
        <p:spPr bwMode="gray">
          <a:xfrm rot="3419336">
            <a:off x="470246" y="1710736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 dirty="0"/>
          </a:p>
        </p:txBody>
      </p:sp>
      <p:sp>
        <p:nvSpPr>
          <p:cNvPr id="33" name="Text Box 262"/>
          <p:cNvSpPr txBox="1">
            <a:spLocks noChangeArrowheads="1"/>
          </p:cNvSpPr>
          <p:nvPr/>
        </p:nvSpPr>
        <p:spPr bwMode="gray">
          <a:xfrm>
            <a:off x="1241371" y="2382790"/>
            <a:ext cx="7844817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/>
            <a:r>
              <a:rPr lang="ru-RU" sz="2000" b="1" dirty="0">
                <a:solidFill>
                  <a:srgbClr val="002060"/>
                </a:solidFill>
                <a:latin typeface="Book Antiqua" pitchFamily="18" charset="0"/>
              </a:rPr>
              <a:t>соответствие химического состава пищи физиологическим потребностям 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организма</a:t>
            </a:r>
            <a:endParaRPr lang="en-US" sz="20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35" name="Rectangle 264"/>
          <p:cNvSpPr>
            <a:spLocks noChangeArrowheads="1"/>
          </p:cNvSpPr>
          <p:nvPr/>
        </p:nvSpPr>
        <p:spPr bwMode="gray">
          <a:xfrm rot="3419336">
            <a:off x="457948" y="3469304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 dirty="0"/>
          </a:p>
        </p:txBody>
      </p:sp>
      <p:sp>
        <p:nvSpPr>
          <p:cNvPr id="38" name="Rectangle 267"/>
          <p:cNvSpPr>
            <a:spLocks noChangeArrowheads="1"/>
          </p:cNvSpPr>
          <p:nvPr/>
        </p:nvSpPr>
        <p:spPr bwMode="ltGray">
          <a:xfrm rot="3419336">
            <a:off x="451102" y="4334363"/>
            <a:ext cx="479425" cy="520700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100000">
                <a:srgbClr val="9900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9" name="Text Box 268"/>
          <p:cNvSpPr txBox="1">
            <a:spLocks noChangeArrowheads="1"/>
          </p:cNvSpPr>
          <p:nvPr/>
        </p:nvSpPr>
        <p:spPr bwMode="gray">
          <a:xfrm>
            <a:off x="552065" y="4366113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5</a:t>
            </a:r>
          </a:p>
        </p:txBody>
      </p:sp>
      <p:sp>
        <p:nvSpPr>
          <p:cNvPr id="40" name="Text Box 269"/>
          <p:cNvSpPr txBox="1">
            <a:spLocks noChangeArrowheads="1"/>
          </p:cNvSpPr>
          <p:nvPr/>
        </p:nvSpPr>
        <p:spPr bwMode="gray">
          <a:xfrm>
            <a:off x="1191678" y="878074"/>
            <a:ext cx="7840059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соответствие </a:t>
            </a:r>
            <a:r>
              <a:rPr lang="ru-RU" sz="2000" b="1" dirty="0">
                <a:solidFill>
                  <a:srgbClr val="002060"/>
                </a:solidFill>
                <a:latin typeface="Book Antiqua" pitchFamily="18" charset="0"/>
              </a:rPr>
              <a:t>энергетической ценности питания детей энергетическим 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затратам</a:t>
            </a:r>
            <a:endParaRPr lang="en-US" sz="20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45" name="Text Box 259"/>
          <p:cNvSpPr txBox="1">
            <a:spLocks noChangeArrowheads="1"/>
          </p:cNvSpPr>
          <p:nvPr/>
        </p:nvSpPr>
        <p:spPr bwMode="gray">
          <a:xfrm>
            <a:off x="562431" y="1740256"/>
            <a:ext cx="35618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 b="1" dirty="0" smtClean="0">
                <a:solidFill>
                  <a:srgbClr val="FFFFFF"/>
                </a:solidFill>
                <a:latin typeface="Arial" charset="0"/>
              </a:rPr>
              <a:t>2</a:t>
            </a:r>
            <a:endParaRPr lang="en-US" sz="24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47" name="Text Box 259"/>
          <p:cNvSpPr txBox="1">
            <a:spLocks noChangeArrowheads="1"/>
          </p:cNvSpPr>
          <p:nvPr/>
        </p:nvSpPr>
        <p:spPr bwMode="gray">
          <a:xfrm>
            <a:off x="620611" y="2664345"/>
            <a:ext cx="35618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 b="1" dirty="0" smtClean="0">
                <a:solidFill>
                  <a:srgbClr val="FFFFFF"/>
                </a:solidFill>
                <a:latin typeface="Arial" charset="0"/>
              </a:rPr>
              <a:t>3</a:t>
            </a:r>
            <a:endParaRPr lang="en-US" sz="24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48" name="Text Box 268"/>
          <p:cNvSpPr txBox="1">
            <a:spLocks noChangeArrowheads="1"/>
          </p:cNvSpPr>
          <p:nvPr/>
        </p:nvSpPr>
        <p:spPr bwMode="gray">
          <a:xfrm>
            <a:off x="552066" y="353111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 b="1" dirty="0" smtClean="0">
                <a:solidFill>
                  <a:srgbClr val="FFFFFF"/>
                </a:solidFill>
                <a:latin typeface="Arial" charset="0"/>
              </a:rPr>
              <a:t>4</a:t>
            </a:r>
            <a:endParaRPr lang="en-US" sz="24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61445" y="1617515"/>
            <a:ext cx="78400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максимальное разнообразие рациона, являющееся основным условием обеспечения его сбалансированности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61445" y="3359609"/>
            <a:ext cx="69039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оптимальный режим питания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220723" y="3990314"/>
            <a:ext cx="781577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правильное </a:t>
            </a:r>
            <a:r>
              <a:rPr lang="ru-RU" sz="2000" b="1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приготовление пищи, обеспечивающее их 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высокие вкусовые </a:t>
            </a:r>
            <a:r>
              <a:rPr lang="ru-RU" sz="2000" b="1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достоинства и сохранность исходной пищевой ценности</a:t>
            </a:r>
          </a:p>
        </p:txBody>
      </p:sp>
      <p:sp>
        <p:nvSpPr>
          <p:cNvPr id="50" name="Rectangle 257"/>
          <p:cNvSpPr>
            <a:spLocks noChangeArrowheads="1"/>
          </p:cNvSpPr>
          <p:nvPr/>
        </p:nvSpPr>
        <p:spPr bwMode="gray">
          <a:xfrm rot="3419336">
            <a:off x="460340" y="5190565"/>
            <a:ext cx="479425" cy="520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rgbClr val="FF0000"/>
              </a:solidFill>
            </a:endParaRPr>
          </a:p>
        </p:txBody>
      </p:sp>
      <p:sp>
        <p:nvSpPr>
          <p:cNvPr id="51" name="Text Box 259"/>
          <p:cNvSpPr txBox="1">
            <a:spLocks noChangeArrowheads="1"/>
          </p:cNvSpPr>
          <p:nvPr/>
        </p:nvSpPr>
        <p:spPr bwMode="gray">
          <a:xfrm>
            <a:off x="562431" y="5266526"/>
            <a:ext cx="35618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 b="1" dirty="0" smtClean="0">
                <a:solidFill>
                  <a:srgbClr val="FFFFFF"/>
                </a:solidFill>
                <a:latin typeface="Arial" charset="0"/>
              </a:rPr>
              <a:t>6</a:t>
            </a:r>
            <a:endParaRPr lang="en-US" sz="24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93604" y="5110178"/>
            <a:ext cx="58756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учет индивидуальных особенностей детей</a:t>
            </a:r>
            <a:endParaRPr lang="ru-RU" sz="2000" dirty="0">
              <a:solidFill>
                <a:srgbClr val="002060"/>
              </a:solidFill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53" name="Rectangle 261"/>
          <p:cNvSpPr>
            <a:spLocks noChangeArrowheads="1"/>
          </p:cNvSpPr>
          <p:nvPr/>
        </p:nvSpPr>
        <p:spPr bwMode="gray">
          <a:xfrm rot="3419336">
            <a:off x="432618" y="6038833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 dirty="0"/>
          </a:p>
        </p:txBody>
      </p:sp>
      <p:sp>
        <p:nvSpPr>
          <p:cNvPr id="54" name="Text Box 259"/>
          <p:cNvSpPr txBox="1">
            <a:spLocks noChangeArrowheads="1"/>
          </p:cNvSpPr>
          <p:nvPr/>
        </p:nvSpPr>
        <p:spPr bwMode="gray">
          <a:xfrm>
            <a:off x="562431" y="6074963"/>
            <a:ext cx="35618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 b="1" dirty="0" smtClean="0">
                <a:solidFill>
                  <a:srgbClr val="FFFFFF"/>
                </a:solidFill>
                <a:latin typeface="Arial" charset="0"/>
              </a:rPr>
              <a:t>7</a:t>
            </a:r>
            <a:endParaRPr lang="en-US" sz="24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15833" y="5854672"/>
            <a:ext cx="7815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обеспечение санитарно-гигиенической безопасности питания</a:t>
            </a:r>
            <a:endParaRPr lang="ru-RU" sz="2000" dirty="0">
              <a:solidFill>
                <a:srgbClr val="002060"/>
              </a:solidFill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318" y="0"/>
            <a:ext cx="9144000" cy="68338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Book Antiqua" pitchFamily="18" charset="0"/>
              </a:rPr>
              <a:t>Общие принципы организации питания в школах 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02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246025335"/>
              </p:ext>
            </p:extLst>
          </p:nvPr>
        </p:nvGraphicFramePr>
        <p:xfrm>
          <a:off x="107504" y="972840"/>
          <a:ext cx="8928992" cy="5696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0"/>
            <a:ext cx="9161993" cy="76470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Book Antiqua" panose="02040602050305030304" pitchFamily="18" charset="0"/>
              </a:rPr>
              <a:t>Несоблюдение основ здорового питания </a:t>
            </a:r>
            <a:r>
              <a:rPr lang="ru-RU" sz="22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школьников</a:t>
            </a:r>
            <a:endParaRPr lang="ru-RU" sz="2200" dirty="0">
              <a:solidFill>
                <a:schemeClr val="bg1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403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119941"/>
              </p:ext>
            </p:extLst>
          </p:nvPr>
        </p:nvGraphicFramePr>
        <p:xfrm>
          <a:off x="179512" y="1124744"/>
          <a:ext cx="8784976" cy="5188407"/>
        </p:xfrm>
        <a:graphic>
          <a:graphicData uri="http://schemas.openxmlformats.org/drawingml/2006/table">
            <a:tbl>
              <a:tblPr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929402"/>
                <a:gridCol w="2929402"/>
                <a:gridCol w="2926172"/>
              </a:tblGrid>
              <a:tr h="432048">
                <a:tc row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Прием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пищи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, </a:t>
                      </a: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блюдо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Возраст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96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с 6 </a:t>
                      </a: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до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11 </a:t>
                      </a: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лет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с 11-18 </a:t>
                      </a: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лет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8901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Первые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блюда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200-250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250-300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9567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Вторые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блюда</a:t>
                      </a:r>
                      <a:r>
                        <a:rPr lang="en-US" sz="1800" b="1" dirty="0" smtClean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:</a:t>
                      </a:r>
                      <a:endParaRPr lang="ru-RU" sz="1800" b="1" dirty="0" smtClean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800" b="1" dirty="0" smtClean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</a:br>
                      <a:endParaRPr lang="ru-RU" sz="1800" b="1" dirty="0" smtClean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800" b="1" dirty="0" smtClean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</a:b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8901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Гарнир</a:t>
                      </a:r>
                      <a:endParaRPr lang="ru-RU" sz="1800" b="1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100-150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150-180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9181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Мясо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, </a:t>
                      </a: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котлета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, </a:t>
                      </a: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рыба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, </a:t>
                      </a: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птица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 smtClean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80-150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100-180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7516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Овощное, яичное, творожное, мясное блюдо и каша</a:t>
                      </a: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150-200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200-250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8901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Салат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60-100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100-150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8901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Третьи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блюда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200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200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-4445" y="0"/>
            <a:ext cx="9144000" cy="9087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Book Antiqua" pitchFamily="18" charset="0"/>
              </a:rPr>
              <a:t>Рекомендуемая масса порции блюд в граммах                                             в зависимости от возраста</a:t>
            </a:r>
            <a:r>
              <a:rPr lang="ru-RU" sz="2400" b="1" dirty="0" smtClean="0">
                <a:solidFill>
                  <a:schemeClr val="bg1"/>
                </a:solidFill>
                <a:latin typeface="Book Antiqua" pitchFamily="18" charset="0"/>
              </a:rPr>
              <a:t>х 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107928"/>
              </p:ext>
            </p:extLst>
          </p:nvPr>
        </p:nvGraphicFramePr>
        <p:xfrm>
          <a:off x="-1" y="474712"/>
          <a:ext cx="9144000" cy="6347946"/>
        </p:xfrm>
        <a:graphic>
          <a:graphicData uri="http://schemas.openxmlformats.org/drawingml/2006/table">
            <a:tbl>
              <a:tblPr/>
              <a:tblGrid>
                <a:gridCol w="323528"/>
                <a:gridCol w="1440159"/>
                <a:gridCol w="1080120"/>
                <a:gridCol w="5328593"/>
                <a:gridCol w="971600"/>
              </a:tblGrid>
              <a:tr h="787147"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100"/>
                        </a:spcAft>
                      </a:pPr>
                      <a:r>
                        <a:rPr lang="en-US" sz="17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№</a:t>
                      </a:r>
                      <a:endParaRPr lang="ru-RU" sz="17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100"/>
                        </a:spcAft>
                      </a:pPr>
                      <a:r>
                        <a:rPr lang="en-US" sz="17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Продукт</a:t>
                      </a:r>
                      <a:r>
                        <a:rPr lang="en-US" sz="17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, </a:t>
                      </a:r>
                      <a:r>
                        <a:rPr lang="en-US" sz="17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подлежащий</a:t>
                      </a:r>
                      <a:r>
                        <a:rPr lang="en-US" sz="17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7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замене</a:t>
                      </a:r>
                      <a:endParaRPr lang="ru-RU" sz="17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100"/>
                        </a:spcAft>
                      </a:pPr>
                      <a:r>
                        <a:rPr lang="en-US" sz="17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Вес</a:t>
                      </a:r>
                      <a:r>
                        <a:rPr lang="en-US" sz="17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в </a:t>
                      </a:r>
                      <a:r>
                        <a:rPr lang="en-US" sz="17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граммах</a:t>
                      </a:r>
                      <a:endParaRPr lang="ru-RU" sz="17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100"/>
                        </a:spcAft>
                      </a:pPr>
                      <a:r>
                        <a:rPr lang="en-US" sz="1700" b="1" dirty="0" err="1" smtClean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Продукт</a:t>
                      </a:r>
                      <a:r>
                        <a:rPr lang="ru-RU" sz="1700" b="1" dirty="0" smtClean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-</a:t>
                      </a:r>
                      <a:r>
                        <a:rPr lang="en-US" sz="1700" b="1" dirty="0" err="1" smtClean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заменитель</a:t>
                      </a:r>
                      <a:endParaRPr lang="ru-RU" sz="17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100"/>
                        </a:spcAft>
                      </a:pPr>
                      <a:r>
                        <a:rPr lang="en-US" sz="17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Вес</a:t>
                      </a:r>
                      <a:r>
                        <a:rPr lang="en-US" sz="17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в </a:t>
                      </a:r>
                      <a:r>
                        <a:rPr lang="en-US" sz="17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граммах</a:t>
                      </a:r>
                      <a:endParaRPr lang="ru-RU" sz="17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8499">
                <a:tc rowSpan="10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Мясо</a:t>
                      </a: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говядина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100,0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мясо блочное на костях 1 категории: баранина, конина, крольчатина</a:t>
                      </a: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100,0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84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мясо блочное без костей 1 категории: баранина, конина, крольчатина</a:t>
                      </a: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80,0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1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конина</a:t>
                      </a: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1 </a:t>
                      </a: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категории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104,0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1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мясо</a:t>
                      </a: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птицы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100,0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47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субпродукты 1-й категории печень, почки, сердце</a:t>
                      </a: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116,0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1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колбаса</a:t>
                      </a: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вареная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80,0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1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консервы</a:t>
                      </a: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мясные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120,0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1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рыба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150,0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1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творог</a:t>
                      </a: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полужирный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250,0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1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молоко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600,0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190">
                <a:tc rowSpan="4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Молоко</a:t>
                      </a: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цельное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 100,0 </a:t>
                      </a:r>
                      <a:endParaRPr lang="ru-RU" sz="1700" b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кефир</a:t>
                      </a: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, </a:t>
                      </a: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айран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100,0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1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молоко</a:t>
                      </a: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сгущенное</a:t>
                      </a: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стерилизованное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40,0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1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сливки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20,0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1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творог</a:t>
                      </a: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жирный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30,0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-10198"/>
            <a:ext cx="9144000" cy="48687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200" b="1" dirty="0" err="1">
                <a:solidFill>
                  <a:schemeClr val="bg1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Замена</a:t>
            </a:r>
            <a:r>
              <a:rPr lang="en-US" sz="2200" b="1" dirty="0">
                <a:solidFill>
                  <a:schemeClr val="bg1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пищевой</a:t>
            </a:r>
            <a:r>
              <a:rPr lang="en-US" sz="2200" b="1" dirty="0">
                <a:solidFill>
                  <a:schemeClr val="bg1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продукции</a:t>
            </a:r>
            <a:endParaRPr lang="en-US" sz="2200" dirty="0">
              <a:solidFill>
                <a:schemeClr val="bg1"/>
              </a:solidFill>
              <a:latin typeface="Book Antiqu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987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01812" y="-99392"/>
            <a:ext cx="472333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200" b="1" dirty="0" err="1">
                <a:solidFill>
                  <a:srgbClr val="C0000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Замена</a:t>
            </a:r>
            <a:r>
              <a:rPr lang="en-US" sz="2200" b="1" dirty="0">
                <a:solidFill>
                  <a:srgbClr val="C0000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пищевой</a:t>
            </a:r>
            <a:r>
              <a:rPr lang="en-US" sz="2200" b="1" dirty="0">
                <a:solidFill>
                  <a:srgbClr val="C0000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продукции</a:t>
            </a:r>
            <a:endParaRPr lang="en-US" sz="2200" dirty="0">
              <a:solidFill>
                <a:srgbClr val="C00000"/>
              </a:solidFill>
              <a:latin typeface="Book Antiqua" pitchFamily="18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62436"/>
              </p:ext>
            </p:extLst>
          </p:nvPr>
        </p:nvGraphicFramePr>
        <p:xfrm>
          <a:off x="107503" y="400104"/>
          <a:ext cx="8928993" cy="6457893"/>
        </p:xfrm>
        <a:graphic>
          <a:graphicData uri="http://schemas.openxmlformats.org/drawingml/2006/table">
            <a:tbl>
              <a:tblPr/>
              <a:tblGrid>
                <a:gridCol w="550720"/>
                <a:gridCol w="2574948"/>
                <a:gridCol w="1710338"/>
                <a:gridCol w="2382070"/>
                <a:gridCol w="1710917"/>
              </a:tblGrid>
              <a:tr h="496761">
                <a:tc row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Сметана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100,0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сливки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133,0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молоко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667,0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rowSpan="5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Творог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100,0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молоко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333,0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сыр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40,0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брынза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80,0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сметана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50,0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сливки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66,0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rowSpan="6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Сыр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100,0</a:t>
                      </a:r>
                      <a:endParaRPr lang="ru-RU" sz="190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масло</a:t>
                      </a: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коровье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50,0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сметана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125,0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творог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250,0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брынза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200,0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молоко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825,0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яйца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3 </a:t>
                      </a: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шт</a:t>
                      </a: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.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-10198"/>
            <a:ext cx="9144000" cy="48687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200" b="1" dirty="0" err="1">
                <a:solidFill>
                  <a:schemeClr val="bg1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Замена</a:t>
            </a:r>
            <a:r>
              <a:rPr lang="en-US" sz="2200" b="1" dirty="0">
                <a:solidFill>
                  <a:schemeClr val="bg1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пищевой</a:t>
            </a:r>
            <a:r>
              <a:rPr lang="en-US" sz="2200" b="1" dirty="0">
                <a:solidFill>
                  <a:schemeClr val="bg1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продукции</a:t>
            </a:r>
            <a:endParaRPr lang="en-US" sz="2200" dirty="0">
              <a:solidFill>
                <a:schemeClr val="bg1"/>
              </a:solidFill>
              <a:latin typeface="Book Antiqu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61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184499"/>
              </p:ext>
            </p:extLst>
          </p:nvPr>
        </p:nvGraphicFramePr>
        <p:xfrm>
          <a:off x="107504" y="405624"/>
          <a:ext cx="8928992" cy="6483954"/>
        </p:xfrm>
        <a:graphic>
          <a:graphicData uri="http://schemas.openxmlformats.org/drawingml/2006/table">
            <a:tbl>
              <a:tblPr/>
              <a:tblGrid>
                <a:gridCol w="522569"/>
                <a:gridCol w="2687502"/>
                <a:gridCol w="605728"/>
                <a:gridCol w="3769230"/>
                <a:gridCol w="1343963"/>
              </a:tblGrid>
              <a:tr h="308796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Яйца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1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шт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сыр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33,0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сметана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40,0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творог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80,0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Рыба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обезглавленная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мясо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67,0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сельдь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соленая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рыбное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филе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70,0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творог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168,0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сыр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50,0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Фрукты</a:t>
                      </a:r>
                      <a:endParaRPr lang="ru-RU" sz="180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сок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плодово-ягодный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яблоки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сушеные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20,0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курага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8,0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чернослив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17,0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изюм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22,0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арбуз</a:t>
                      </a:r>
                      <a:endParaRPr lang="ru-RU" sz="180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300,0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43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дыня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200,0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309014" y="0"/>
            <a:ext cx="41553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200" b="1" dirty="0" err="1">
                <a:solidFill>
                  <a:srgbClr val="C0000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Замена</a:t>
            </a:r>
            <a:r>
              <a:rPr lang="en-US" sz="2200" b="1" dirty="0">
                <a:solidFill>
                  <a:srgbClr val="C0000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пищевой</a:t>
            </a:r>
            <a:r>
              <a:rPr lang="en-US" sz="2200" b="1" dirty="0">
                <a:solidFill>
                  <a:srgbClr val="C0000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продукции</a:t>
            </a:r>
            <a:endParaRPr lang="en-US" sz="2200" dirty="0">
              <a:solidFill>
                <a:srgbClr val="C00000"/>
              </a:solidFill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-10198"/>
            <a:ext cx="9144000" cy="48687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200" b="1" dirty="0" err="1">
                <a:solidFill>
                  <a:schemeClr val="bg1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Замена</a:t>
            </a:r>
            <a:r>
              <a:rPr lang="en-US" sz="2200" b="1" dirty="0">
                <a:solidFill>
                  <a:schemeClr val="bg1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пищевой</a:t>
            </a:r>
            <a:r>
              <a:rPr lang="en-US" sz="2200" b="1" dirty="0">
                <a:solidFill>
                  <a:schemeClr val="bg1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продукции</a:t>
            </a:r>
            <a:endParaRPr lang="en-US" sz="2200" dirty="0">
              <a:solidFill>
                <a:schemeClr val="bg1"/>
              </a:solidFill>
              <a:latin typeface="Book Antiqu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009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4ec8cf97891c8663c311acafbfc5f8f7376614"/>
</p:tagLst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4333</TotalTime>
  <Words>2629</Words>
  <Application>Microsoft Office PowerPoint</Application>
  <PresentationFormat>Экран (4:3)</PresentationFormat>
  <Paragraphs>444</Paragraphs>
  <Slides>32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43" baseType="lpstr">
      <vt:lpstr>Arial Unicode MS</vt:lpstr>
      <vt:lpstr>Amiri Quran</vt:lpstr>
      <vt:lpstr>Arial</vt:lpstr>
      <vt:lpstr>Book Antiqua</vt:lpstr>
      <vt:lpstr>Calibri</vt:lpstr>
      <vt:lpstr>Corbel</vt:lpstr>
      <vt:lpstr>Georgia</vt:lpstr>
      <vt:lpstr>Times New Roman</vt:lpstr>
      <vt:lpstr>Trebuchet MS</vt:lpstr>
      <vt:lpstr>Wingdings</vt:lpstr>
      <vt:lpstr>Воздушный поток</vt:lpstr>
      <vt:lpstr>Санитарно-эпидемиологические требования к организации питания школьников  </vt:lpstr>
      <vt:lpstr>Нормативно-правовые акты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Роскошный золотой фон</dc:title>
  <dc:creator>obstinate</dc:creator>
  <dc:description>Шаблон презентации с сайта https://presentation-creation.ru/</dc:description>
  <cp:lastModifiedBy>Пользователь Windows</cp:lastModifiedBy>
  <cp:revision>1124</cp:revision>
  <dcterms:created xsi:type="dcterms:W3CDTF">2018-02-25T09:09:03Z</dcterms:created>
  <dcterms:modified xsi:type="dcterms:W3CDTF">2024-09-09T05:29:30Z</dcterms:modified>
</cp:coreProperties>
</file>